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58" r:id="rId2"/>
    <p:sldId id="257" r:id="rId3"/>
    <p:sldId id="280" r:id="rId4"/>
    <p:sldId id="260" r:id="rId5"/>
    <p:sldId id="261" r:id="rId6"/>
    <p:sldId id="268" r:id="rId7"/>
    <p:sldId id="310" r:id="rId8"/>
    <p:sldId id="264" r:id="rId9"/>
    <p:sldId id="311" r:id="rId10"/>
    <p:sldId id="302" r:id="rId11"/>
    <p:sldId id="303" r:id="rId12"/>
    <p:sldId id="286" r:id="rId13"/>
    <p:sldId id="304" r:id="rId14"/>
    <p:sldId id="305" r:id="rId15"/>
    <p:sldId id="307" r:id="rId16"/>
    <p:sldId id="289" r:id="rId17"/>
    <p:sldId id="294" r:id="rId18"/>
    <p:sldId id="308" r:id="rId19"/>
    <p:sldId id="306" r:id="rId20"/>
    <p:sldId id="309" r:id="rId21"/>
    <p:sldId id="296" r:id="rId22"/>
    <p:sldId id="295" r:id="rId23"/>
    <p:sldId id="291" r:id="rId24"/>
    <p:sldId id="297" r:id="rId25"/>
  </p:sldIdLst>
  <p:sldSz cx="9144000" cy="6858000" type="screen4x3"/>
  <p:notesSz cx="7315200" cy="96012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60A"/>
    <a:srgbClr val="002060"/>
    <a:srgbClr val="595959"/>
    <a:srgbClr val="EF553B"/>
    <a:srgbClr val="5B277D"/>
    <a:srgbClr val="0A3250"/>
    <a:srgbClr val="00CC96"/>
    <a:srgbClr val="7F7F7F"/>
    <a:srgbClr val="636EFA"/>
    <a:srgbClr val="7D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46"/>
  </p:normalViewPr>
  <p:slideViewPr>
    <p:cSldViewPr snapToGrid="0">
      <p:cViewPr varScale="1">
        <p:scale>
          <a:sx n="105" d="100"/>
          <a:sy n="105" d="100"/>
        </p:scale>
        <p:origin x="179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126" y="-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806B4C6-F26A-8B4B-81BC-CD58739F55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0EC73B4-A2A8-E04D-A7D9-9B74E067FBD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84F47AF6-A099-A84F-9D02-BAD6EE335CE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E5B5FC19-36DC-7548-9261-14457401D93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0B7E13D-C34C-4598-92E0-A08DD7E36E5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914DF14-393A-8C40-A691-75F94E60FB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B66FFEF-1620-134B-B739-FE656143633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9918709-99C3-44C1-831E-0DE67064EE1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0A68F92-B09C-7A47-A833-C3C041ED1BB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0"/>
              <a:t>Cliquez pour modifier les styles du texte du masque</a:t>
            </a:r>
          </a:p>
          <a:p>
            <a:pPr lvl="1"/>
            <a:r>
              <a:rPr lang="fr-FR" altLang="fr-FR" noProof="0"/>
              <a:t>Deuxième niveau</a:t>
            </a:r>
          </a:p>
          <a:p>
            <a:pPr lvl="2"/>
            <a:r>
              <a:rPr lang="fr-FR" altLang="fr-FR" noProof="0"/>
              <a:t>Troisième niveau</a:t>
            </a:r>
          </a:p>
          <a:p>
            <a:pPr lvl="3"/>
            <a:r>
              <a:rPr lang="fr-FR" altLang="fr-FR" noProof="0"/>
              <a:t>Quatrième niveau</a:t>
            </a:r>
          </a:p>
          <a:p>
            <a:pPr lvl="4"/>
            <a:r>
              <a:rPr lang="fr-FR" altLang="fr-FR" noProof="0"/>
              <a:t>Cinquième niveau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7EF9A80-7EF3-2B45-A862-FAF3886005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99C85224-FB66-7541-B08D-60A6AEF56B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DF0A0EB6-F843-4E12-9C94-C8B9BC04D69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10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08137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11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91430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13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82666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14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43121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15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35080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18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283002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19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53413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20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53005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33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3277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4050" y="26988"/>
            <a:ext cx="2184400" cy="609917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47675" y="26988"/>
            <a:ext cx="6403975" cy="609917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7106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47559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16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47675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8675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3720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0622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85094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3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0123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7639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3D8B5650-D5BD-4445-BED7-95D32AB23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52613" y="26988"/>
            <a:ext cx="73358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6685F6D-F29F-4164-81EF-70F6E5D29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9DE97A75-5814-9940-8366-801C5C6E7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0" y="6596063"/>
            <a:ext cx="406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fld id="{EECF4A27-DA50-4182-9A22-EFDC2191B17D}" type="slidenum">
              <a:rPr lang="fr-FR" altLang="fr-FR" sz="1000" smtClean="0"/>
              <a:pPr algn="r">
                <a:defRPr/>
              </a:pPr>
              <a:t>‹N°›</a:t>
            </a:fld>
            <a:endParaRPr lang="fr-FR" altLang="fr-FR" sz="1000"/>
          </a:p>
        </p:txBody>
      </p:sp>
      <p:sp>
        <p:nvSpPr>
          <p:cNvPr id="1029" name="Line 17">
            <a:extLst>
              <a:ext uri="{FF2B5EF4-FFF2-40B4-BE49-F238E27FC236}">
                <a16:creationId xmlns:a16="http://schemas.microsoft.com/office/drawing/2014/main" id="{18861C46-43D7-45FA-864C-5E86AA112ED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820863" y="760413"/>
            <a:ext cx="7323137" cy="0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1030" name="Image 1">
            <a:extLst>
              <a:ext uri="{FF2B5EF4-FFF2-40B4-BE49-F238E27FC236}">
                <a16:creationId xmlns:a16="http://schemas.microsoft.com/office/drawing/2014/main" id="{217C0EBA-F557-4BB9-9368-391CDCC5A92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1820863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17">
            <a:extLst>
              <a:ext uri="{FF2B5EF4-FFF2-40B4-BE49-F238E27FC236}">
                <a16:creationId xmlns:a16="http://schemas.microsoft.com/office/drawing/2014/main" id="{A75C3EFD-D374-4101-BF8C-A0ADF30A7C9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118225"/>
            <a:ext cx="9155113" cy="0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1032" name="Picture 3">
            <a:extLst>
              <a:ext uri="{FF2B5EF4-FFF2-40B4-BE49-F238E27FC236}">
                <a16:creationId xmlns:a16="http://schemas.microsoft.com/office/drawing/2014/main" id="{96C8E0CF-F1AE-46C9-9700-62B7AD18F5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6200775"/>
            <a:ext cx="13271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ZoneTexte 8">
            <a:extLst>
              <a:ext uri="{FF2B5EF4-FFF2-40B4-BE49-F238E27FC236}">
                <a16:creationId xmlns:a16="http://schemas.microsoft.com/office/drawing/2014/main" id="{38A740C9-6A09-CE49-BD94-5307CBEA20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31938" y="6291263"/>
            <a:ext cx="1408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defRPr/>
            </a:pPr>
            <a:r>
              <a:rPr lang="fr-FR" altLang="fr-FR" sz="2000" dirty="0">
                <a:solidFill>
                  <a:srgbClr val="0F2548"/>
                </a:solidFill>
                <a:latin typeface="Calibri" panose="020F0502020204030204" pitchFamily="34" charset="0"/>
              </a:rPr>
              <a:t>Paris-Saclay</a:t>
            </a:r>
          </a:p>
        </p:txBody>
      </p:sp>
      <p:pic>
        <p:nvPicPr>
          <p:cNvPr id="1034" name="Image 1">
            <a:extLst>
              <a:ext uri="{FF2B5EF4-FFF2-40B4-BE49-F238E27FC236}">
                <a16:creationId xmlns:a16="http://schemas.microsoft.com/office/drawing/2014/main" id="{B7BD1936-C55E-42B4-B597-3339CFEE948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6181725"/>
            <a:ext cx="1152525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ZoneTexte 10">
            <a:extLst>
              <a:ext uri="{FF2B5EF4-FFF2-40B4-BE49-F238E27FC236}">
                <a16:creationId xmlns:a16="http://schemas.microsoft.com/office/drawing/2014/main" id="{05641C7E-1874-1149-A1EF-DC9C116AEC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70788" y="6291263"/>
            <a:ext cx="1206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defRPr/>
            </a:pPr>
            <a:r>
              <a:rPr lang="fr-FR" altLang="fr-FR" sz="2000" dirty="0">
                <a:solidFill>
                  <a:srgbClr val="0F2548"/>
                </a:solidFill>
                <a:latin typeface="Calibri" panose="020F0502020204030204" pitchFamily="34" charset="0"/>
              </a:rPr>
              <a:t>Bordeaux</a:t>
            </a:r>
          </a:p>
        </p:txBody>
      </p:sp>
      <p:sp>
        <p:nvSpPr>
          <p:cNvPr id="1036" name="ZoneTexte 11">
            <a:extLst>
              <a:ext uri="{FF2B5EF4-FFF2-40B4-BE49-F238E27FC236}">
                <a16:creationId xmlns:a16="http://schemas.microsoft.com/office/drawing/2014/main" id="{685F5B17-EFFD-0949-8D12-157E6A034B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45013" y="6291263"/>
            <a:ext cx="160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r>
              <a:rPr lang="fr-FR" altLang="fr-FR" sz="2000">
                <a:solidFill>
                  <a:srgbClr val="0F2548"/>
                </a:solidFill>
                <a:latin typeface="Calibri" panose="020F0502020204030204" pitchFamily="34" charset="0"/>
              </a:rPr>
              <a:t>Saint-Étienne</a:t>
            </a:r>
          </a:p>
        </p:txBody>
      </p:sp>
      <p:pic>
        <p:nvPicPr>
          <p:cNvPr id="1037" name="Picture 2">
            <a:extLst>
              <a:ext uri="{FF2B5EF4-FFF2-40B4-BE49-F238E27FC236}">
                <a16:creationId xmlns:a16="http://schemas.microsoft.com/office/drawing/2014/main" id="{EBF74078-3974-43EE-B735-1E6D9B97E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20"/>
          <a:stretch>
            <a:fillRect/>
          </a:stretch>
        </p:blipFill>
        <p:spPr bwMode="auto">
          <a:xfrm>
            <a:off x="3465513" y="6165850"/>
            <a:ext cx="115728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A325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A3250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A325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A3250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E436D-44F3-4FE3-A539-8BE61338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7775"/>
            <a:ext cx="9144000" cy="685800"/>
          </a:xfrm>
        </p:spPr>
        <p:txBody>
          <a:bodyPr/>
          <a:lstStyle/>
          <a:p>
            <a:pPr algn="ctr">
              <a:defRPr/>
            </a:pPr>
            <a:r>
              <a:rPr lang="fr-FR" dirty="0"/>
              <a:t>Enquête Insertion Professionnelle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84F0033E-AD54-4796-98AE-B9A053986ED8}"/>
              </a:ext>
            </a:extLst>
          </p:cNvPr>
          <p:cNvSpPr txBox="1">
            <a:spLocks/>
          </p:cNvSpPr>
          <p:nvPr/>
        </p:nvSpPr>
        <p:spPr bwMode="auto">
          <a:xfrm>
            <a:off x="0" y="3119438"/>
            <a:ext cx="9144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2800" b="0" i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Version 2024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0BF894A-6D24-4ED1-BD3B-FC18FF945AE6}"/>
              </a:ext>
            </a:extLst>
          </p:cNvPr>
          <p:cNvSpPr txBox="1">
            <a:spLocks/>
          </p:cNvSpPr>
          <p:nvPr/>
        </p:nvSpPr>
        <p:spPr bwMode="auto">
          <a:xfrm>
            <a:off x="0" y="5160963"/>
            <a:ext cx="9144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16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Données recueillies par l’association CGE</a:t>
            </a:r>
            <a:br>
              <a:rPr lang="fr-FR" sz="16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</a:br>
            <a:r>
              <a:rPr lang="fr-FR" sz="16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et compilées par </a:t>
            </a:r>
            <a:r>
              <a:rPr lang="fr-FR" sz="160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Julien VILLEMEJANE</a:t>
            </a:r>
          </a:p>
        </p:txBody>
      </p:sp>
      <p:pic>
        <p:nvPicPr>
          <p:cNvPr id="5125" name="Picture 2" descr="upright=Article à illustrer Organisation">
            <a:extLst>
              <a:ext uri="{FF2B5EF4-FFF2-40B4-BE49-F238E27FC236}">
                <a16:creationId xmlns:a16="http://schemas.microsoft.com/office/drawing/2014/main" id="{A748664F-5B80-4F2C-A325-13F7415C6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505" y="3769920"/>
            <a:ext cx="20955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99163AF7-8F22-4258-AAFC-4858C1F3F9E8}"/>
              </a:ext>
            </a:extLst>
          </p:cNvPr>
          <p:cNvSpPr txBox="1">
            <a:spLocks/>
          </p:cNvSpPr>
          <p:nvPr/>
        </p:nvSpPr>
        <p:spPr bwMode="auto">
          <a:xfrm>
            <a:off x="9955" y="5667178"/>
            <a:ext cx="9144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1600" i="1" kern="0" dirty="0">
                <a:solidFill>
                  <a:srgbClr val="FF96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 sites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Résumé 2024 / Dernière promotion (2023) et comparatif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D165D87E-5EC3-134B-D8AB-F14F84AA9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579487"/>
              </p:ext>
            </p:extLst>
          </p:nvPr>
        </p:nvGraphicFramePr>
        <p:xfrm>
          <a:off x="902207" y="2123251"/>
          <a:ext cx="777506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928">
                  <a:extLst>
                    <a:ext uri="{9D8B030D-6E8A-4147-A177-3AD203B41FA5}">
                      <a16:colId xmlns:a16="http://schemas.microsoft.com/office/drawing/2014/main" val="2926424497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478723990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305469853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261258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2024</a:t>
                      </a:r>
                    </a:p>
                  </a:txBody>
                  <a:tcPr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CGE 2024</a:t>
                      </a:r>
                    </a:p>
                  </a:txBody>
                  <a:tcPr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3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Taux réponses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68,5 %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70,9 %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A3250"/>
                          </a:solidFill>
                        </a:rPr>
                        <a:t>69,2 %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80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Taux Net Emploi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68,4 %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87,8 %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A3250"/>
                          </a:solidFill>
                        </a:rPr>
                        <a:t>89,6 %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389093"/>
                  </a:ext>
                </a:extLst>
              </a:tr>
              <a:tr h="2100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Taux Net Emploi </a:t>
                      </a:r>
                      <a:r>
                        <a:rPr lang="fr-FR" sz="1200" dirty="0"/>
                        <a:t>(avec thèses)</a:t>
                      </a:r>
                      <a:endParaRPr lang="fr-FR" sz="18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84,8 %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91,9%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rgbClr val="0A3250"/>
                          </a:solidFill>
                        </a:rPr>
                        <a:t>90,2%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5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Salaire moyen </a:t>
                      </a:r>
                      <a:r>
                        <a:rPr lang="fr-FR" sz="1200" dirty="0"/>
                        <a:t>(des actifs – hors primes)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38 441 €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39 381 €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0A3250"/>
                          </a:solidFill>
                        </a:rPr>
                        <a:t>38 520 €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913219"/>
                  </a:ext>
                </a:extLst>
              </a:tr>
              <a:tr h="227452">
                <a:tc>
                  <a:txBody>
                    <a:bodyPr/>
                    <a:lstStyle/>
                    <a:p>
                      <a:r>
                        <a:rPr lang="fr-FR" sz="1400" dirty="0"/>
                        <a:t>   Salaire moyen Femmes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37 314 €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40 130 €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A3250"/>
                          </a:solidFill>
                        </a:rPr>
                        <a:t>37 256 €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66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400" dirty="0"/>
                        <a:t>   Salaire moyen Hommes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39 287 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39 041 €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A3250"/>
                          </a:solidFill>
                        </a:rPr>
                        <a:t>39 117 €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1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CDI </a:t>
                      </a:r>
                      <a:r>
                        <a:rPr lang="fr-FR" sz="1200" dirty="0"/>
                        <a:t>(parmi les actifs)</a:t>
                      </a:r>
                    </a:p>
                    <a:p>
                      <a:r>
                        <a:rPr lang="fr-FR" sz="1200" dirty="0"/>
                        <a:t>                             Fonction publique</a:t>
                      </a:r>
                      <a:endParaRPr lang="fr-FR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73,1 %</a:t>
                      </a:r>
                      <a:br>
                        <a:rPr lang="fr-FR" sz="16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+ 3,9 %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85,7 %</a:t>
                      </a:r>
                      <a:br>
                        <a:rPr lang="fr-FR" sz="14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fr-FR" sz="1100" b="1" dirty="0">
                          <a:solidFill>
                            <a:srgbClr val="595959"/>
                          </a:solidFill>
                        </a:rPr>
                        <a:t>+ 0 %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A3250"/>
                          </a:solidFill>
                        </a:rPr>
                        <a:t>86,6 %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03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Emploi à l’étranger </a:t>
                      </a:r>
                      <a:r>
                        <a:rPr lang="fr-FR" sz="1200" dirty="0"/>
                        <a:t>(actifs)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12,5 %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3,0 %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A3250"/>
                          </a:solidFill>
                        </a:rPr>
                        <a:t>9,0 %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4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Taux de cadre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92,0 %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0A3250"/>
                          </a:solidFill>
                        </a:rPr>
                        <a:t>91,5 %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52068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4103BBAC-1663-FE87-DD9C-1C282A87ACA8}"/>
              </a:ext>
            </a:extLst>
          </p:cNvPr>
          <p:cNvSpPr txBox="1"/>
          <p:nvPr/>
        </p:nvSpPr>
        <p:spPr>
          <a:xfrm>
            <a:off x="3900311" y="2123251"/>
            <a:ext cx="13433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Enquête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</p:spTree>
    <p:extLst>
      <p:ext uri="{BB962C8B-B14F-4D97-AF65-F5344CB8AC3E}">
        <p14:creationId xmlns:p14="http://schemas.microsoft.com/office/powerpoint/2010/main" val="2459829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des salaires moyens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  <p:pic>
        <p:nvPicPr>
          <p:cNvPr id="5" name="Image 4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8773487B-5EAC-C4A4-F270-24CCAD56C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47" y="2135244"/>
            <a:ext cx="4998741" cy="3471984"/>
          </a:xfrm>
          <a:prstGeom prst="rect">
            <a:avLst/>
          </a:prstGeom>
        </p:spPr>
      </p:pic>
      <p:pic>
        <p:nvPicPr>
          <p:cNvPr id="6" name="Image 5" descr="Une image contenant texte, diagramme, capture d’écran, Rectangle&#10;&#10;Description générée automatiquement">
            <a:extLst>
              <a:ext uri="{FF2B5EF4-FFF2-40B4-BE49-F238E27FC236}">
                <a16:creationId xmlns:a16="http://schemas.microsoft.com/office/drawing/2014/main" id="{F1A86699-5141-436C-B9FF-E528608DD3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886" y="1455737"/>
            <a:ext cx="2714770" cy="226587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19B4F62-F89B-3422-0158-EBD87C1F047E}"/>
              </a:ext>
            </a:extLst>
          </p:cNvPr>
          <p:cNvSpPr txBox="1"/>
          <p:nvPr/>
        </p:nvSpPr>
        <p:spPr>
          <a:xfrm>
            <a:off x="7817145" y="3762495"/>
            <a:ext cx="105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rgbClr val="FF960A"/>
                </a:solidFill>
              </a:rPr>
              <a:t>Promo 2023</a:t>
            </a:r>
          </a:p>
        </p:txBody>
      </p:sp>
    </p:spTree>
    <p:extLst>
      <p:ext uri="{BB962C8B-B14F-4D97-AF65-F5344CB8AC3E}">
        <p14:creationId xmlns:p14="http://schemas.microsoft.com/office/powerpoint/2010/main" val="285007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Petites promotions</a:t>
            </a:r>
          </a:p>
          <a:p>
            <a:pPr lvl="1"/>
            <a:r>
              <a:rPr lang="fr-FR" altLang="fr-FR" sz="16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Statistiques difficiles à interpréter</a:t>
            </a:r>
          </a:p>
          <a:p>
            <a:pPr lvl="1"/>
            <a:r>
              <a:rPr lang="fr-FR" altLang="fr-FR" sz="16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Comparaisons entre sites ou entre filières peu pertinentes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9E6F3D9-2475-4236-0162-7794D80623B7}"/>
              </a:ext>
            </a:extLst>
          </p:cNvPr>
          <p:cNvSpPr/>
          <p:nvPr/>
        </p:nvSpPr>
        <p:spPr bwMode="auto">
          <a:xfrm>
            <a:off x="1569149" y="3081085"/>
            <a:ext cx="566928" cy="347916"/>
          </a:xfrm>
          <a:prstGeom prst="rightArrow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24AAEF8-EEA1-4BAF-DA4B-490383F4AD1C}"/>
              </a:ext>
            </a:extLst>
          </p:cNvPr>
          <p:cNvSpPr txBox="1"/>
          <p:nvPr/>
        </p:nvSpPr>
        <p:spPr>
          <a:xfrm>
            <a:off x="2505456" y="3081085"/>
            <a:ext cx="2932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Cumul sur plusieurs années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1852613" y="3606611"/>
            <a:ext cx="45993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</p:spTree>
    <p:extLst>
      <p:ext uri="{BB962C8B-B14F-4D97-AF65-F5344CB8AC3E}">
        <p14:creationId xmlns:p14="http://schemas.microsoft.com/office/powerpoint/2010/main" val="3285909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DE8CDB0C-F0A3-0154-7CEC-116E13A2D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47" y="2135244"/>
            <a:ext cx="5346087" cy="347198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des salaires moyens / Cumul</a:t>
            </a:r>
          </a:p>
          <a:p>
            <a:pPr marL="0" indent="0">
              <a:buNone/>
            </a:pPr>
            <a:endParaRPr lang="fr-FR" altLang="fr-FR" sz="2000" b="1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A9ADC33-0686-EE8A-75B9-97A20528F11D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</p:spTree>
    <p:extLst>
      <p:ext uri="{BB962C8B-B14F-4D97-AF65-F5344CB8AC3E}">
        <p14:creationId xmlns:p14="http://schemas.microsoft.com/office/powerpoint/2010/main" val="620683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EC764D18-ACB5-4298-82A5-6BD5E4095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47" y="2135244"/>
            <a:ext cx="5346086" cy="370736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des salaires moyens / Cumul + Filières</a:t>
            </a:r>
          </a:p>
          <a:p>
            <a:pPr marL="0" indent="0">
              <a:buNone/>
            </a:pPr>
            <a:endParaRPr lang="fr-FR" altLang="fr-FR" sz="2000" b="1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0C115E2-0EF3-EAB5-6D5D-EE56221B0DB6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</p:spTree>
    <p:extLst>
      <p:ext uri="{BB962C8B-B14F-4D97-AF65-F5344CB8AC3E}">
        <p14:creationId xmlns:p14="http://schemas.microsoft.com/office/powerpoint/2010/main" val="1444844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des salaires moyens / Cumul + Sites</a:t>
            </a:r>
          </a:p>
          <a:p>
            <a:pPr marL="0" indent="0">
              <a:buNone/>
            </a:pPr>
            <a:endParaRPr lang="fr-FR" altLang="fr-FR" sz="2000" b="1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fr-FR" altLang="fr-FR" sz="2000" b="1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0C115E2-0EF3-EAB5-6D5D-EE56221B0DB6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pic>
        <p:nvPicPr>
          <p:cNvPr id="6" name="Image 5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A9E15265-9FB8-B3AB-2A09-F8A6084CA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62" y="2082587"/>
            <a:ext cx="5827278" cy="402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62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en France / Sites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7D5A9BE-B287-0AD5-1BCF-FEC21F1E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695672"/>
              </p:ext>
            </p:extLst>
          </p:nvPr>
        </p:nvGraphicFramePr>
        <p:xfrm>
          <a:off x="1514475" y="3137216"/>
          <a:ext cx="6095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horsIDF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horsIDF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39.7 %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60.3 %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39.0 %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61.0 %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74.4 %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25.6 %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117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69.5 %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30.5 %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105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Pal.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81.2 %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18.8 %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74.6 %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25.4 %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Bdx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60.0 %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40.0 %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61.5 %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38.5 %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StE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60.0 %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40.0 %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41.7 %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58.3 %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81.8 %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18.2 %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81.8 %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18.2 %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BE8EB4C-9EED-0344-FB71-FC964BFAC7C5}"/>
              </a:ext>
            </a:extLst>
          </p:cNvPr>
          <p:cNvSpPr txBox="1"/>
          <p:nvPr/>
        </p:nvSpPr>
        <p:spPr>
          <a:xfrm>
            <a:off x="5749638" y="2816126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218827-BD14-D989-820F-C8E93CE767D2}"/>
              </a:ext>
            </a:extLst>
          </p:cNvPr>
          <p:cNvSpPr txBox="1"/>
          <p:nvPr/>
        </p:nvSpPr>
        <p:spPr>
          <a:xfrm>
            <a:off x="3144983" y="2819192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8788C0E-763D-AEA1-A8D6-23C0DA9EFF31}"/>
              </a:ext>
            </a:extLst>
          </p:cNvPr>
          <p:cNvCxnSpPr>
            <a:cxnSpLocks/>
          </p:cNvCxnSpPr>
          <p:nvPr/>
        </p:nvCxnSpPr>
        <p:spPr bwMode="auto">
          <a:xfrm>
            <a:off x="4997885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0BF25C8-9F92-2C38-850F-D28A23482464}"/>
              </a:ext>
            </a:extLst>
          </p:cNvPr>
          <p:cNvCxnSpPr>
            <a:cxnSpLocks/>
          </p:cNvCxnSpPr>
          <p:nvPr/>
        </p:nvCxnSpPr>
        <p:spPr bwMode="auto">
          <a:xfrm>
            <a:off x="2394559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DE0DB40-AE6D-F8B1-39ED-23D839CC790B}"/>
              </a:ext>
            </a:extLst>
          </p:cNvPr>
          <p:cNvCxnSpPr>
            <a:cxnSpLocks/>
          </p:cNvCxnSpPr>
          <p:nvPr/>
        </p:nvCxnSpPr>
        <p:spPr bwMode="auto">
          <a:xfrm>
            <a:off x="7610474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97431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/ Sites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7D5A9BE-B287-0AD5-1BCF-FEC21F1E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740577"/>
              </p:ext>
            </p:extLst>
          </p:nvPr>
        </p:nvGraphicFramePr>
        <p:xfrm>
          <a:off x="1514475" y="3137216"/>
          <a:ext cx="6095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Etrang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Etrang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9.3 %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90.7 %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8.9 %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91.1 %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7.1 %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92.9 %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159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7.1 %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92.9 %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113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Pal.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2.8 %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97.2 %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4.3 %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95.7 %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Bdx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9.1 %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90.9 %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13.3 %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86.7 %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StE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11.8 %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88.2 %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7.7 %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92.3 %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21.4 %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78.6 %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15.4 %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84.6 %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BE8EB4C-9EED-0344-FB71-FC964BFAC7C5}"/>
              </a:ext>
            </a:extLst>
          </p:cNvPr>
          <p:cNvSpPr txBox="1"/>
          <p:nvPr/>
        </p:nvSpPr>
        <p:spPr>
          <a:xfrm>
            <a:off x="5749638" y="2816126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218827-BD14-D989-820F-C8E93CE767D2}"/>
              </a:ext>
            </a:extLst>
          </p:cNvPr>
          <p:cNvSpPr txBox="1"/>
          <p:nvPr/>
        </p:nvSpPr>
        <p:spPr>
          <a:xfrm>
            <a:off x="3144983" y="2819192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46A9AF30-4985-7D91-5CC9-A0AF905AF948}"/>
              </a:ext>
            </a:extLst>
          </p:cNvPr>
          <p:cNvCxnSpPr>
            <a:cxnSpLocks/>
          </p:cNvCxnSpPr>
          <p:nvPr/>
        </p:nvCxnSpPr>
        <p:spPr bwMode="auto">
          <a:xfrm>
            <a:off x="4997885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ABB3F14-C0AF-23BD-13D6-77ADE7A0436C}"/>
              </a:ext>
            </a:extLst>
          </p:cNvPr>
          <p:cNvCxnSpPr>
            <a:cxnSpLocks/>
          </p:cNvCxnSpPr>
          <p:nvPr/>
        </p:nvCxnSpPr>
        <p:spPr bwMode="auto">
          <a:xfrm>
            <a:off x="2394559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E9DD70-B863-2E59-BC57-CFDEFEEA5C70}"/>
              </a:ext>
            </a:extLst>
          </p:cNvPr>
          <p:cNvCxnSpPr>
            <a:cxnSpLocks/>
          </p:cNvCxnSpPr>
          <p:nvPr/>
        </p:nvCxnSpPr>
        <p:spPr bwMode="auto">
          <a:xfrm>
            <a:off x="7610474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87869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du taux net d’emploi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  <p:pic>
        <p:nvPicPr>
          <p:cNvPr id="8" name="Image 7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BBF2A194-145A-23D0-3C60-F195FD3B3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49" y="2230841"/>
            <a:ext cx="4580357" cy="2751539"/>
          </a:xfrm>
          <a:prstGeom prst="rect">
            <a:avLst/>
          </a:prstGeom>
        </p:spPr>
      </p:pic>
      <p:pic>
        <p:nvPicPr>
          <p:cNvPr id="10" name="Image 9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57177ACF-6D78-5A7E-E13C-3CAC05FD7A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135" y="3624444"/>
            <a:ext cx="3547491" cy="213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07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du taux net d’emploi / Cumul + Filières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86F9AF5-EA8F-CAD4-2FBE-51F87D18B116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pic>
        <p:nvPicPr>
          <p:cNvPr id="13" name="Image 12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A313F1A0-E6AE-EFDE-BA7C-D56AF1D23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76" y="2030979"/>
            <a:ext cx="5198276" cy="395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6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C’est quoi donc ?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Objectif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25F985-355D-46E4-B1CF-9A26690CF926}"/>
              </a:ext>
            </a:extLst>
          </p:cNvPr>
          <p:cNvSpPr/>
          <p:nvPr/>
        </p:nvSpPr>
        <p:spPr>
          <a:xfrm>
            <a:off x="574372" y="2017341"/>
            <a:ext cx="7986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Enquêtes s’intéressant à la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valorisation sur le marché du travail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des formations dispensées dans les Grandes Écoles françaises au travers de l’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insertion des diplômé.es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8AC0B1-5D01-4A7E-9126-56E9414F5169}"/>
              </a:ext>
            </a:extLst>
          </p:cNvPr>
          <p:cNvSpPr/>
          <p:nvPr/>
        </p:nvSpPr>
        <p:spPr>
          <a:xfrm>
            <a:off x="574372" y="3279093"/>
            <a:ext cx="76276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Réalisée au 1</a:t>
            </a:r>
            <a:r>
              <a:rPr lang="fr-FR" baseline="30000" dirty="0">
                <a:solidFill>
                  <a:srgbClr val="333333"/>
                </a:solidFill>
                <a:latin typeface="Calibri" panose="020F0502020204030204" pitchFamily="34" charset="0"/>
              </a:rPr>
              <a:t>er 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semestre 2022 par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199 Grandes Ecoles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membres de la CGE</a:t>
            </a: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					(dont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139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écoles d’ingénieurs)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Lucida Sans" panose="020B0602030504020204" pitchFamily="34" charset="0"/>
              </a:rPr>
              <a:t>	</a:t>
            </a:r>
            <a:r>
              <a:rPr lang="fr-FR" i="1" dirty="0">
                <a:solidFill>
                  <a:srgbClr val="333333"/>
                </a:solidFill>
                <a:latin typeface="Calibri" panose="020F0502020204030204" pitchFamily="34" charset="0"/>
              </a:rPr>
              <a:t>IOGS – entre le 1er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janvier 2024 et le 2 avril 2024</a:t>
            </a: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Résultats publiés en juin 2024 par la CGE / 32</a:t>
            </a:r>
            <a:r>
              <a:rPr lang="fr-FR" baseline="30000" dirty="0">
                <a:solidFill>
                  <a:srgbClr val="333333"/>
                </a:solidFill>
                <a:latin typeface="Calibri" panose="020F0502020204030204" pitchFamily="34" charset="0"/>
              </a:rPr>
              <a:t>e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édition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Ensemble d’outils d’enquête sécurisés (</a:t>
            </a:r>
            <a:r>
              <a:rPr lang="fr-FR" i="1" dirty="0" err="1">
                <a:solidFill>
                  <a:srgbClr val="333333"/>
                </a:solidFill>
                <a:latin typeface="Calibri" panose="020F0502020204030204" pitchFamily="34" charset="0"/>
              </a:rPr>
              <a:t>SphinxOnline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) fourni par la CGE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Formulaire paramétré spécifiquement pour chaque école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Sondage sur les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5 dernières promotions 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(2019 à 2023)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921BAEC-F7D4-49D4-BE1F-00F1433E7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035" y="2841615"/>
            <a:ext cx="8229600" cy="43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A325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A3250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A3250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9pPr>
          </a:lstStyle>
          <a:p>
            <a:r>
              <a:rPr lang="fr-FR" altLang="fr-FR" sz="2000" b="1" kern="0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Enquête CGE / version 2024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AF07F5-6F93-4A2B-A040-85F75ADE8EDD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du taux net d’emploi / Cumul + Sites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86F9AF5-EA8F-CAD4-2FBE-51F87D18B116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pic>
        <p:nvPicPr>
          <p:cNvPr id="4" name="Image 3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6C433406-E59A-DA4E-8E4D-837EC2A5D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309" y="2030979"/>
            <a:ext cx="5209360" cy="39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10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en France / Filières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7D5A9BE-B287-0AD5-1BCF-FEC21F1E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514323"/>
              </p:ext>
            </p:extLst>
          </p:nvPr>
        </p:nvGraphicFramePr>
        <p:xfrm>
          <a:off x="1514475" y="3137216"/>
          <a:ext cx="6095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Etrang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Etrang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9.3 %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90.7 %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8.9 %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91.1 %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7.1 %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92.9 %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126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7.1 %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92.9 %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113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5.6 %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94.4 %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9.1 %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90.9 %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66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0.0 %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100.0 %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0.0 %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100 %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Do </a:t>
                      </a:r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Dip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19.2 %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80.8 %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10.5 %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89.5 %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BE8EB4C-9EED-0344-FB71-FC964BFAC7C5}"/>
              </a:ext>
            </a:extLst>
          </p:cNvPr>
          <p:cNvSpPr txBox="1"/>
          <p:nvPr/>
        </p:nvSpPr>
        <p:spPr>
          <a:xfrm>
            <a:off x="5749638" y="2816126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218827-BD14-D989-820F-C8E93CE767D2}"/>
              </a:ext>
            </a:extLst>
          </p:cNvPr>
          <p:cNvSpPr txBox="1"/>
          <p:nvPr/>
        </p:nvSpPr>
        <p:spPr>
          <a:xfrm>
            <a:off x="3144983" y="2819192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8788C0E-763D-AEA1-A8D6-23C0DA9EFF31}"/>
              </a:ext>
            </a:extLst>
          </p:cNvPr>
          <p:cNvCxnSpPr>
            <a:cxnSpLocks/>
          </p:cNvCxnSpPr>
          <p:nvPr/>
        </p:nvCxnSpPr>
        <p:spPr bwMode="auto">
          <a:xfrm>
            <a:off x="4997885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0BF25C8-9F92-2C38-850F-D28A23482464}"/>
              </a:ext>
            </a:extLst>
          </p:cNvPr>
          <p:cNvCxnSpPr>
            <a:cxnSpLocks/>
          </p:cNvCxnSpPr>
          <p:nvPr/>
        </p:nvCxnSpPr>
        <p:spPr bwMode="auto">
          <a:xfrm>
            <a:off x="2394559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DE0DB40-AE6D-F8B1-39ED-23D839CC790B}"/>
              </a:ext>
            </a:extLst>
          </p:cNvPr>
          <p:cNvCxnSpPr>
            <a:cxnSpLocks/>
          </p:cNvCxnSpPr>
          <p:nvPr/>
        </p:nvCxnSpPr>
        <p:spPr bwMode="auto">
          <a:xfrm>
            <a:off x="7610474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87322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en France / Filières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7D5A9BE-B287-0AD5-1BCF-FEC21F1E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898718"/>
              </p:ext>
            </p:extLst>
          </p:nvPr>
        </p:nvGraphicFramePr>
        <p:xfrm>
          <a:off x="1514475" y="3137216"/>
          <a:ext cx="6095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horsIDF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horsIDF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39.7 %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60.3 %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39.0 %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61.0 %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74.4 %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25.6 %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117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69.5 %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30.5 %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105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79.1 %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20.9 %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75.0 %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25.0 %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55.2 %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44.8 %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53.6 %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46.4 %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Do </a:t>
                      </a:r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Dip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85.7 %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14.3 %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76.5 %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23.5 %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BE8EB4C-9EED-0344-FB71-FC964BFAC7C5}"/>
              </a:ext>
            </a:extLst>
          </p:cNvPr>
          <p:cNvSpPr txBox="1"/>
          <p:nvPr/>
        </p:nvSpPr>
        <p:spPr>
          <a:xfrm>
            <a:off x="5749638" y="2816126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218827-BD14-D989-820F-C8E93CE767D2}"/>
              </a:ext>
            </a:extLst>
          </p:cNvPr>
          <p:cNvSpPr txBox="1"/>
          <p:nvPr/>
        </p:nvSpPr>
        <p:spPr>
          <a:xfrm>
            <a:off x="3144983" y="2819192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8788C0E-763D-AEA1-A8D6-23C0DA9EFF31}"/>
              </a:ext>
            </a:extLst>
          </p:cNvPr>
          <p:cNvCxnSpPr>
            <a:cxnSpLocks/>
          </p:cNvCxnSpPr>
          <p:nvPr/>
        </p:nvCxnSpPr>
        <p:spPr bwMode="auto">
          <a:xfrm>
            <a:off x="4997885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0BF25C8-9F92-2C38-850F-D28A23482464}"/>
              </a:ext>
            </a:extLst>
          </p:cNvPr>
          <p:cNvCxnSpPr>
            <a:cxnSpLocks/>
          </p:cNvCxnSpPr>
          <p:nvPr/>
        </p:nvCxnSpPr>
        <p:spPr bwMode="auto">
          <a:xfrm>
            <a:off x="2394559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DE0DB40-AE6D-F8B1-39ED-23D839CC790B}"/>
              </a:ext>
            </a:extLst>
          </p:cNvPr>
          <p:cNvCxnSpPr>
            <a:cxnSpLocks/>
          </p:cNvCxnSpPr>
          <p:nvPr/>
        </p:nvCxnSpPr>
        <p:spPr bwMode="auto">
          <a:xfrm>
            <a:off x="7610474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45443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 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Salaires moyens (hors primes / bruts) en France / Sites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EF39735-256B-FECE-10A1-6885D0824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407300"/>
              </p:ext>
            </p:extLst>
          </p:nvPr>
        </p:nvGraphicFramePr>
        <p:xfrm>
          <a:off x="813074" y="3199258"/>
          <a:ext cx="7667046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894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1745590413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2755484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35.978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38.419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36.800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39.944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36.729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5.950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41.129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9.968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37.115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5.140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41.245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7.419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Pal.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36.891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5.609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40.919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8.519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37.533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5.012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41.343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7.208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Bdx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35.294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5.031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37.632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4.908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35.737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3.695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38.751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7.361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StE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35.329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7.518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43.468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18.842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35.954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6.849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39.480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4.528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40.666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443597"/>
                          </a:solidFill>
                          <a:effectLst/>
                        </a:rPr>
                        <a:t>4.677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76E8B"/>
                          </a:solidFill>
                          <a:effectLst/>
                        </a:rPr>
                        <a:t>43.466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443597"/>
                          </a:solidFill>
                          <a:effectLst/>
                        </a:rPr>
                        <a:t>8.570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38.408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3.985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76E8B"/>
                          </a:solidFill>
                          <a:effectLst/>
                        </a:rPr>
                        <a:t>45.050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8.148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AC61E4F-1680-5021-92E2-E49507832333}"/>
              </a:ext>
            </a:extLst>
          </p:cNvPr>
          <p:cNvSpPr txBox="1"/>
          <p:nvPr/>
        </p:nvSpPr>
        <p:spPr>
          <a:xfrm>
            <a:off x="6488276" y="2922617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7176433-821C-AB11-974C-E52C8FB197A7}"/>
              </a:ext>
            </a:extLst>
          </p:cNvPr>
          <p:cNvSpPr txBox="1"/>
          <p:nvPr/>
        </p:nvSpPr>
        <p:spPr>
          <a:xfrm>
            <a:off x="2763164" y="2867231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58B0517-BEE1-2CC2-BC95-54D38CC7C1EF}"/>
              </a:ext>
            </a:extLst>
          </p:cNvPr>
          <p:cNvCxnSpPr>
            <a:cxnSpLocks/>
          </p:cNvCxnSpPr>
          <p:nvPr/>
        </p:nvCxnSpPr>
        <p:spPr bwMode="auto">
          <a:xfrm>
            <a:off x="1655523" y="2922617"/>
            <a:ext cx="0" cy="3080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4FF355D-E1B2-E72B-9809-41CA2FB22316}"/>
              </a:ext>
            </a:extLst>
          </p:cNvPr>
          <p:cNvCxnSpPr>
            <a:cxnSpLocks/>
          </p:cNvCxnSpPr>
          <p:nvPr/>
        </p:nvCxnSpPr>
        <p:spPr bwMode="auto">
          <a:xfrm>
            <a:off x="5067690" y="2922617"/>
            <a:ext cx="0" cy="3080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82154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 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Salaires moyens (hors primes / bruts) en France / Filières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EF39735-256B-FECE-10A1-6885D0824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63167"/>
              </p:ext>
            </p:extLst>
          </p:nvPr>
        </p:nvGraphicFramePr>
        <p:xfrm>
          <a:off x="813074" y="3199258"/>
          <a:ext cx="7667046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894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1745590413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2755484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35.978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38.419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36.800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39.344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36.729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5.950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41.129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9.968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37.115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5.140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41.245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7.419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36.734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5.182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41.133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10.943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37.128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4.798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41.014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6.219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37.070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6.267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39.919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6.811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37.028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5.368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39.889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7.329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Do </a:t>
                      </a:r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Dip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36.316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7.355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42.146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9.632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37.206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5.863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42.847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9.661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AC61E4F-1680-5021-92E2-E49507832333}"/>
              </a:ext>
            </a:extLst>
          </p:cNvPr>
          <p:cNvSpPr txBox="1"/>
          <p:nvPr/>
        </p:nvSpPr>
        <p:spPr>
          <a:xfrm>
            <a:off x="6488276" y="2922617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7176433-821C-AB11-974C-E52C8FB197A7}"/>
              </a:ext>
            </a:extLst>
          </p:cNvPr>
          <p:cNvSpPr txBox="1"/>
          <p:nvPr/>
        </p:nvSpPr>
        <p:spPr>
          <a:xfrm>
            <a:off x="2763164" y="2867231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58B0517-BEE1-2CC2-BC95-54D38CC7C1EF}"/>
              </a:ext>
            </a:extLst>
          </p:cNvPr>
          <p:cNvCxnSpPr>
            <a:cxnSpLocks/>
          </p:cNvCxnSpPr>
          <p:nvPr/>
        </p:nvCxnSpPr>
        <p:spPr bwMode="auto">
          <a:xfrm>
            <a:off x="1655523" y="2922617"/>
            <a:ext cx="0" cy="3080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4FF355D-E1B2-E72B-9809-41CA2FB22316}"/>
              </a:ext>
            </a:extLst>
          </p:cNvPr>
          <p:cNvCxnSpPr>
            <a:cxnSpLocks/>
          </p:cNvCxnSpPr>
          <p:nvPr/>
        </p:nvCxnSpPr>
        <p:spPr bwMode="auto">
          <a:xfrm>
            <a:off x="5067690" y="2922617"/>
            <a:ext cx="0" cy="3080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7544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Nouvel outil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Outil pour la diffusion des résultats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25F985-355D-46E4-B1CF-9A26690CF926}"/>
              </a:ext>
            </a:extLst>
          </p:cNvPr>
          <p:cNvSpPr/>
          <p:nvPr/>
        </p:nvSpPr>
        <p:spPr>
          <a:xfrm>
            <a:off x="574372" y="2017341"/>
            <a:ext cx="7986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Faciliter l’accès aux résultats pour les étudiant.es et jeunes diplômé.es</a:t>
            </a: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« Normaliser » les données présentées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C44D5A1-7096-4429-9FB4-63D8D1088E58}"/>
              </a:ext>
            </a:extLst>
          </p:cNvPr>
          <p:cNvSpPr txBox="1"/>
          <p:nvPr/>
        </p:nvSpPr>
        <p:spPr>
          <a:xfrm>
            <a:off x="4012706" y="5493598"/>
            <a:ext cx="4998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sz="2400" b="1" dirty="0">
                <a:solidFill>
                  <a:srgbClr val="0A3250"/>
                </a:solidFill>
              </a:rPr>
              <a:t>l</a:t>
            </a:r>
            <a:r>
              <a:rPr lang="fr-FR" altLang="fr-FR" sz="2400" b="1" dirty="0">
                <a:solidFill>
                  <a:srgbClr val="0A3250"/>
                </a:solidFill>
                <a:ea typeface="ＭＳ Ｐゴシック" panose="020B0600070205080204" pitchFamily="34" charset="-128"/>
              </a:rPr>
              <a:t>ense.institutoptique.fr/insertion</a:t>
            </a:r>
            <a:endParaRPr lang="fr-FR" sz="2400" dirty="0">
              <a:solidFill>
                <a:srgbClr val="0A3250"/>
              </a:solidFill>
            </a:endParaRPr>
          </a:p>
        </p:txBody>
      </p:sp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A27D5471-5129-9B97-0CB6-D4D30630B7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419339"/>
              </p:ext>
            </p:extLst>
          </p:nvPr>
        </p:nvGraphicFramePr>
        <p:xfrm>
          <a:off x="1713567" y="2644052"/>
          <a:ext cx="5707395" cy="286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3" imgW="17049600" imgH="8553600" progId="Paint.Picture">
                  <p:embed/>
                </p:oleObj>
              </mc:Choice>
              <mc:Fallback>
                <p:oleObj name="Image bitmap" r:id="rId3" imgW="17049600" imgH="8553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3567" y="2644052"/>
                        <a:ext cx="5707395" cy="2862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4BA84CBD-5CE5-4403-C4A3-ACCCC20ED770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</p:spTree>
    <p:extLst>
      <p:ext uri="{BB962C8B-B14F-4D97-AF65-F5344CB8AC3E}">
        <p14:creationId xmlns:p14="http://schemas.microsoft.com/office/powerpoint/2010/main" val="366829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50D6C3D-CC46-66FC-551E-4D4FD8373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" y="2321014"/>
            <a:ext cx="6270898" cy="37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Effectifs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234607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Effectifs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72C80F-A762-4C4D-BBF9-0E3C293A2258}"/>
              </a:ext>
            </a:extLst>
          </p:cNvPr>
          <p:cNvSpPr/>
          <p:nvPr/>
        </p:nvSpPr>
        <p:spPr>
          <a:xfrm>
            <a:off x="2644766" y="1646312"/>
            <a:ext cx="24432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655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diplomé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e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sondé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·e·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9108F7-FAAD-4EA7-99F8-AEB6C7444A36}"/>
              </a:ext>
            </a:extLst>
          </p:cNvPr>
          <p:cNvSpPr/>
          <p:nvPr/>
        </p:nvSpPr>
        <p:spPr>
          <a:xfrm>
            <a:off x="571903" y="2012597"/>
            <a:ext cx="4360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Enquête complétée à 100 % par </a:t>
            </a:r>
            <a:r>
              <a:rPr lang="fr-FR" sz="1800" b="1" dirty="0">
                <a:solidFill>
                  <a:srgbClr val="333333"/>
                </a:solidFill>
                <a:latin typeface="Calibri" panose="020F0502020204030204" pitchFamily="34" charset="0"/>
              </a:rPr>
              <a:t>281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diplomé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e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D07589-4D8A-4B8C-ACDE-CC4F63ACF2A5}"/>
              </a:ext>
            </a:extLst>
          </p:cNvPr>
          <p:cNvSpPr/>
          <p:nvPr/>
        </p:nvSpPr>
        <p:spPr>
          <a:xfrm>
            <a:off x="6637442" y="4794933"/>
            <a:ext cx="23549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5B277D"/>
                </a:solidFill>
                <a:latin typeface="Calibri" panose="020F0502020204030204" pitchFamily="34" charset="0"/>
              </a:rPr>
              <a:t>Taux de réponse</a:t>
            </a:r>
            <a:br>
              <a:rPr lang="fr-FR" b="1" dirty="0">
                <a:solidFill>
                  <a:srgbClr val="5B277D"/>
                </a:solidFill>
                <a:latin typeface="Calibri" panose="020F0502020204030204" pitchFamily="34" charset="0"/>
              </a:rPr>
            </a:br>
            <a:r>
              <a:rPr lang="fr-FR" b="1" dirty="0">
                <a:solidFill>
                  <a:srgbClr val="5B277D"/>
                </a:solidFill>
                <a:latin typeface="Calibri" panose="020F0502020204030204" pitchFamily="34" charset="0"/>
              </a:rPr>
              <a:t>(toute promo)</a:t>
            </a:r>
            <a:endParaRPr lang="fr-FR" sz="2000" dirty="0">
              <a:solidFill>
                <a:srgbClr val="5B277D"/>
              </a:solidFill>
              <a:latin typeface="Lucida Sans" panose="020B0602030504020204" pitchFamily="34" charset="0"/>
            </a:endParaRPr>
          </a:p>
          <a:p>
            <a:pPr algn="ctr"/>
            <a:r>
              <a:rPr lang="fr-FR" sz="3200" b="1" dirty="0">
                <a:solidFill>
                  <a:srgbClr val="5B277D"/>
                </a:solidFill>
                <a:latin typeface="Calibri" panose="020F0502020204030204" pitchFamily="34" charset="0"/>
              </a:rPr>
              <a:t>42,9  %</a:t>
            </a:r>
            <a:endParaRPr lang="fr-FR" sz="2000" dirty="0">
              <a:solidFill>
                <a:srgbClr val="5B277D"/>
              </a:solidFill>
              <a:latin typeface="Lucida Sans" panose="020B0602030504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9191A20-EB69-EF3A-AD40-B1A53A27BB34}"/>
              </a:ext>
            </a:extLst>
          </p:cNvPr>
          <p:cNvSpPr txBox="1"/>
          <p:nvPr/>
        </p:nvSpPr>
        <p:spPr>
          <a:xfrm>
            <a:off x="7906004" y="5750877"/>
            <a:ext cx="12824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49</a:t>
            </a:r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,1  %</a:t>
            </a:r>
            <a:endParaRPr lang="fr-FR" sz="11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30A4D65-C9BE-712C-6AD1-B090AD3D3E2D}"/>
              </a:ext>
            </a:extLst>
          </p:cNvPr>
          <p:cNvSpPr txBox="1"/>
          <p:nvPr/>
        </p:nvSpPr>
        <p:spPr>
          <a:xfrm>
            <a:off x="6950073" y="5806554"/>
            <a:ext cx="1573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Enquête 2023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E657BD01-F31A-B79D-F284-C95073ABB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190138"/>
              </p:ext>
            </p:extLst>
          </p:nvPr>
        </p:nvGraphicFramePr>
        <p:xfrm>
          <a:off x="6350066" y="1815589"/>
          <a:ext cx="2584386" cy="1046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998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832104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732284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</a:tblGrid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>
                          <a:solidFill>
                            <a:schemeClr val="bg1"/>
                          </a:solidFill>
                        </a:rPr>
                        <a:t>SupOp</a:t>
                      </a:r>
                      <a:endParaRPr lang="fr-F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7F7F7F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Promo 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68,4%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70,9%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Promo N-1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41,8%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55,1%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</a:tbl>
          </a:graphicData>
        </a:graphic>
      </p:graphicFrame>
      <p:graphicFrame>
        <p:nvGraphicFramePr>
          <p:cNvPr id="16" name="Tableau 7">
            <a:extLst>
              <a:ext uri="{FF2B5EF4-FFF2-40B4-BE49-F238E27FC236}">
                <a16:creationId xmlns:a16="http://schemas.microsoft.com/office/drawing/2014/main" id="{A8E829A9-B3F0-1B8F-5CAA-ED0F313B3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082003"/>
              </p:ext>
            </p:extLst>
          </p:nvPr>
        </p:nvGraphicFramePr>
        <p:xfrm>
          <a:off x="6350066" y="3057971"/>
          <a:ext cx="2584386" cy="1046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998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832104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732284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</a:tblGrid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CGE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2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7F7F7F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Promo 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5B277D"/>
                          </a:solidFill>
                        </a:rPr>
                        <a:t>69,2%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66,7%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Promo N-1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5B277D"/>
                          </a:solidFill>
                        </a:rPr>
                        <a:t>52,7%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52,5%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</a:tbl>
          </a:graphicData>
        </a:graphic>
      </p:graphicFrame>
      <p:sp>
        <p:nvSpPr>
          <p:cNvPr id="20" name="ZoneTexte 19">
            <a:extLst>
              <a:ext uri="{FF2B5EF4-FFF2-40B4-BE49-F238E27FC236}">
                <a16:creationId xmlns:a16="http://schemas.microsoft.com/office/drawing/2014/main" id="{D34CF646-3671-191A-E980-3369D228ABFC}"/>
              </a:ext>
            </a:extLst>
          </p:cNvPr>
          <p:cNvSpPr txBox="1"/>
          <p:nvPr/>
        </p:nvSpPr>
        <p:spPr>
          <a:xfrm>
            <a:off x="4879308" y="1646312"/>
            <a:ext cx="12824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691</a:t>
            </a:r>
            <a:endParaRPr lang="fr-FR" sz="11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80124DE-0C2B-B3C8-61A4-E07A8A601136}"/>
              </a:ext>
            </a:extLst>
          </p:cNvPr>
          <p:cNvSpPr txBox="1"/>
          <p:nvPr/>
        </p:nvSpPr>
        <p:spPr>
          <a:xfrm>
            <a:off x="4879308" y="2043375"/>
            <a:ext cx="12824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339</a:t>
            </a:r>
            <a:endParaRPr lang="fr-FR" sz="11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31E87FA-0373-4A70-048D-8375F2C62B7A}"/>
              </a:ext>
            </a:extLst>
          </p:cNvPr>
          <p:cNvSpPr txBox="1"/>
          <p:nvPr/>
        </p:nvSpPr>
        <p:spPr>
          <a:xfrm>
            <a:off x="4848842" y="1406792"/>
            <a:ext cx="13433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Enquête 2023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C18B05-E481-76C0-D8F1-6C483CB57518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</p:spTree>
    <p:extLst>
      <p:ext uri="{BB962C8B-B14F-4D97-AF65-F5344CB8AC3E}">
        <p14:creationId xmlns:p14="http://schemas.microsoft.com/office/powerpoint/2010/main" val="267152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4675802-DE19-4E57-3464-452DFC331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74" y="1480046"/>
            <a:ext cx="7088548" cy="425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0E83CA-AD30-10F7-6301-06446A8C95E0}"/>
              </a:ext>
            </a:extLst>
          </p:cNvPr>
          <p:cNvSpPr/>
          <p:nvPr/>
        </p:nvSpPr>
        <p:spPr bwMode="auto">
          <a:xfrm>
            <a:off x="447674" y="1584005"/>
            <a:ext cx="5029200" cy="3841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5700401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Que deviennent nos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diplomé.e.s</a:t>
            </a:r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C4F5C2-2275-4FF0-8156-B6B38AD43801}"/>
              </a:ext>
            </a:extLst>
          </p:cNvPr>
          <p:cNvSpPr/>
          <p:nvPr/>
        </p:nvSpPr>
        <p:spPr>
          <a:xfrm>
            <a:off x="7766050" y="1389789"/>
            <a:ext cx="1527726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2023 – 80 réponses</a:t>
            </a:r>
          </a:p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2022 – 46 réponses</a:t>
            </a:r>
          </a:p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2021 – 64 réponses</a:t>
            </a:r>
          </a:p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2020 – 53 réponses</a:t>
            </a:r>
          </a:p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2019 – 38 réponses</a:t>
            </a:r>
            <a:endParaRPr lang="fr-FR" sz="11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6CCD2E2-ADF3-48C3-8405-93138D0E460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Institut d’Optique / Nos </a:t>
            </a:r>
            <a:r>
              <a:rPr lang="fr-FR" dirty="0" err="1">
                <a:solidFill>
                  <a:schemeClr val="bg1"/>
                </a:solidFill>
              </a:rPr>
              <a:t>diplomé.e.s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12" name="Tableau 7">
            <a:extLst>
              <a:ext uri="{FF2B5EF4-FFF2-40B4-BE49-F238E27FC236}">
                <a16:creationId xmlns:a16="http://schemas.microsoft.com/office/drawing/2014/main" id="{01ECFF32-E191-E0BF-50BC-5EE35641B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478718"/>
              </p:ext>
            </p:extLst>
          </p:nvPr>
        </p:nvGraphicFramePr>
        <p:xfrm>
          <a:off x="5807504" y="3057985"/>
          <a:ext cx="3287462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1016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824776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725835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  <a:gridCol w="725835">
                  <a:extLst>
                    <a:ext uri="{9D8B030D-6E8A-4147-A177-3AD203B41FA5}">
                      <a16:colId xmlns:a16="http://schemas.microsoft.com/office/drawing/2014/main" val="1044799312"/>
                    </a:ext>
                  </a:extLst>
                </a:gridCol>
              </a:tblGrid>
              <a:tr h="359553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Situations</a:t>
                      </a:r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chemeClr val="bg1"/>
                          </a:solidFill>
                        </a:rPr>
                        <a:t>CGE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En Activité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26</a:t>
                      </a:r>
                    </a:p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32,5%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36</a:t>
                      </a:r>
                    </a:p>
                    <a:p>
                      <a:pPr algn="ctr"/>
                      <a:r>
                        <a:rPr lang="fr-FR" sz="1100" b="1" dirty="0">
                          <a:solidFill>
                            <a:srgbClr val="7F7F7F"/>
                          </a:solidFill>
                        </a:rPr>
                        <a:t>46,2%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72,7 %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En Thèse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36</a:t>
                      </a:r>
                    </a:p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45,0%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21</a:t>
                      </a:r>
                    </a:p>
                    <a:p>
                      <a:pPr algn="ctr"/>
                      <a:r>
                        <a:rPr lang="fr-FR" sz="1100" b="1" dirty="0">
                          <a:solidFill>
                            <a:srgbClr val="7F7F7F"/>
                          </a:solidFill>
                        </a:rPr>
                        <a:t>26,9%</a:t>
                      </a:r>
                      <a:endParaRPr lang="fr-FR" sz="1400" b="1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6,3 %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  <a:tr h="404497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Recherche Emploi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12</a:t>
                      </a:r>
                    </a:p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15,0%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5</a:t>
                      </a:r>
                    </a:p>
                    <a:p>
                      <a:pPr algn="ctr"/>
                      <a:r>
                        <a:rPr lang="fr-FR" sz="1100" b="1" dirty="0">
                          <a:solidFill>
                            <a:srgbClr val="7F7F7F"/>
                          </a:solidFill>
                        </a:rPr>
                        <a:t>6,4%</a:t>
                      </a:r>
                      <a:endParaRPr lang="fr-FR" sz="1200" b="1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8,8 %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359563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Etudes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6</a:t>
                      </a:r>
                    </a:p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7,5%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12</a:t>
                      </a:r>
                    </a:p>
                    <a:p>
                      <a:pPr algn="ctr"/>
                      <a:r>
                        <a:rPr lang="fr-FR" sz="1100" b="1" dirty="0">
                          <a:solidFill>
                            <a:srgbClr val="7F7F7F"/>
                          </a:solidFill>
                        </a:rPr>
                        <a:t>15,4%</a:t>
                      </a:r>
                      <a:endParaRPr lang="fr-FR" sz="1400" b="1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6,9 %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508179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Volontariat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2,9 %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204683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Autres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2,4 %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096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88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5700401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Où partent nos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diplomé.e.s</a:t>
            </a:r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866007-F601-4C83-A553-A260E2BF6420}"/>
              </a:ext>
            </a:extLst>
          </p:cNvPr>
          <p:cNvSpPr/>
          <p:nvPr/>
        </p:nvSpPr>
        <p:spPr>
          <a:xfrm>
            <a:off x="2226080" y="745708"/>
            <a:ext cx="40767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0A3250"/>
                </a:solidFill>
              </a:rPr>
              <a:t>En activité professionnelle (hors thèse) </a:t>
            </a:r>
            <a:endParaRPr lang="fr-FR" dirty="0">
              <a:solidFill>
                <a:srgbClr val="0A3250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F5937D5-78AA-4535-B4F0-8DDB36CBFB18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FF960A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 activité professionnelle</a:t>
            </a:r>
          </a:p>
        </p:txBody>
      </p:sp>
      <p:graphicFrame>
        <p:nvGraphicFramePr>
          <p:cNvPr id="12" name="Tableau 7">
            <a:extLst>
              <a:ext uri="{FF2B5EF4-FFF2-40B4-BE49-F238E27FC236}">
                <a16:creationId xmlns:a16="http://schemas.microsoft.com/office/drawing/2014/main" id="{DF48F8F7-65BE-8A07-53E3-B4A1ABABC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037238"/>
              </p:ext>
            </p:extLst>
          </p:nvPr>
        </p:nvGraphicFramePr>
        <p:xfrm>
          <a:off x="636638" y="2120197"/>
          <a:ext cx="4218711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7088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818735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931444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  <a:gridCol w="931444">
                  <a:extLst>
                    <a:ext uri="{9D8B030D-6E8A-4147-A177-3AD203B41FA5}">
                      <a16:colId xmlns:a16="http://schemas.microsoft.com/office/drawing/2014/main" val="1044799312"/>
                    </a:ext>
                  </a:extLst>
                </a:gridCol>
              </a:tblGrid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tx1"/>
                          </a:solidFill>
                        </a:rPr>
                        <a:t>Lieu emploi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CGE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Etranger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12,5 %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7F7F7F"/>
                          </a:solidFill>
                        </a:rPr>
                        <a:t>3,0 %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9,0 %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France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87,5 %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7F7F7F"/>
                          </a:solidFill>
                        </a:rPr>
                        <a:t>97,0 %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91,0 %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</a:tbl>
          </a:graphicData>
        </a:graphic>
      </p:graphicFrame>
      <p:graphicFrame>
        <p:nvGraphicFramePr>
          <p:cNvPr id="13" name="Tableau 7">
            <a:extLst>
              <a:ext uri="{FF2B5EF4-FFF2-40B4-BE49-F238E27FC236}">
                <a16:creationId xmlns:a16="http://schemas.microsoft.com/office/drawing/2014/main" id="{F7332857-EBAA-8229-15BE-3EB436303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777324"/>
              </p:ext>
            </p:extLst>
          </p:nvPr>
        </p:nvGraphicFramePr>
        <p:xfrm>
          <a:off x="892950" y="3047463"/>
          <a:ext cx="3962399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3701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768992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874853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  <a:gridCol w="874853">
                  <a:extLst>
                    <a:ext uri="{9D8B030D-6E8A-4147-A177-3AD203B41FA5}">
                      <a16:colId xmlns:a16="http://schemas.microsoft.com/office/drawing/2014/main" val="1044799312"/>
                    </a:ext>
                  </a:extLst>
                </a:gridCol>
              </a:tblGrid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tx1"/>
                          </a:solidFill>
                        </a:rPr>
                        <a:t>En France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CGE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IDF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57,1 %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7F7F7F"/>
                          </a:solidFill>
                        </a:rPr>
                        <a:t>81,2 %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38,7 %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Hors IDF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42,9 %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7F7F7F"/>
                          </a:solidFill>
                        </a:rPr>
                        <a:t>18,8 %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61,3 %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03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5700401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Qui embauche nos jeunes diplômé.es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D3059ED-7BCD-8357-8E06-3232C8DF1D76}"/>
              </a:ext>
            </a:extLst>
          </p:cNvPr>
          <p:cNvSpPr txBox="1"/>
          <p:nvPr/>
        </p:nvSpPr>
        <p:spPr>
          <a:xfrm>
            <a:off x="3339375" y="2895279"/>
            <a:ext cx="182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CNRS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27527E3-8124-CD1D-999F-901FA6F0AC1C}"/>
              </a:ext>
            </a:extLst>
          </p:cNvPr>
          <p:cNvSpPr txBox="1"/>
          <p:nvPr/>
        </p:nvSpPr>
        <p:spPr>
          <a:xfrm>
            <a:off x="1298209" y="3121223"/>
            <a:ext cx="182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Invisensing.io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7B89E3D-2A12-9BBF-A200-065CC803063B}"/>
              </a:ext>
            </a:extLst>
          </p:cNvPr>
          <p:cNvSpPr txBox="1"/>
          <p:nvPr/>
        </p:nvSpPr>
        <p:spPr>
          <a:xfrm>
            <a:off x="2623214" y="5528006"/>
            <a:ext cx="182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Projet Celsius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7B13914-7C6A-F1EB-C31F-66C33E7AFBC1}"/>
              </a:ext>
            </a:extLst>
          </p:cNvPr>
          <p:cNvSpPr txBox="1"/>
          <p:nvPr/>
        </p:nvSpPr>
        <p:spPr>
          <a:xfrm>
            <a:off x="147685" y="2785344"/>
            <a:ext cx="182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Exail</a:t>
            </a:r>
            <a:endParaRPr lang="fr-FR" sz="1400" dirty="0">
              <a:latin typeface="+mj-lt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587B9C0-271D-18DE-2F51-4F93B46849F0}"/>
              </a:ext>
            </a:extLst>
          </p:cNvPr>
          <p:cNvSpPr txBox="1"/>
          <p:nvPr/>
        </p:nvSpPr>
        <p:spPr>
          <a:xfrm>
            <a:off x="490202" y="3527826"/>
            <a:ext cx="182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Phasics</a:t>
            </a:r>
            <a:endParaRPr lang="fr-FR" sz="1400" dirty="0">
              <a:latin typeface="+mj-lt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4A7B4DE-4DF7-0C45-CB7E-F314EEF723DC}"/>
              </a:ext>
            </a:extLst>
          </p:cNvPr>
          <p:cNvSpPr txBox="1"/>
          <p:nvPr/>
        </p:nvSpPr>
        <p:spPr>
          <a:xfrm>
            <a:off x="3877954" y="2422212"/>
            <a:ext cx="182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Alten</a:t>
            </a:r>
            <a:endParaRPr lang="fr-FR" sz="1400" dirty="0">
              <a:latin typeface="+mj-lt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1E58E9-AF70-9182-9848-3E97B6BC831F}"/>
              </a:ext>
            </a:extLst>
          </p:cNvPr>
          <p:cNvSpPr txBox="1"/>
          <p:nvPr/>
        </p:nvSpPr>
        <p:spPr>
          <a:xfrm>
            <a:off x="2026793" y="4226666"/>
            <a:ext cx="182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Idil</a:t>
            </a:r>
            <a:r>
              <a:rPr lang="fr-FR" sz="1400" dirty="0">
                <a:latin typeface="+mj-lt"/>
              </a:rPr>
              <a:t> Fibres Optiques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70DC300-09B4-C206-DECF-06AA06A34294}"/>
              </a:ext>
            </a:extLst>
          </p:cNvPr>
          <p:cNvSpPr txBox="1"/>
          <p:nvPr/>
        </p:nvSpPr>
        <p:spPr>
          <a:xfrm>
            <a:off x="1360219" y="2240313"/>
            <a:ext cx="20707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 err="1">
                <a:latin typeface="+mj-lt"/>
              </a:rPr>
              <a:t>Emka</a:t>
            </a:r>
            <a:r>
              <a:rPr lang="fr-FR" sz="1200" dirty="0">
                <a:latin typeface="+mj-lt"/>
              </a:rPr>
              <a:t> Technologies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EC5344E-E7F8-7136-735B-1302A2B914D6}"/>
              </a:ext>
            </a:extLst>
          </p:cNvPr>
          <p:cNvSpPr txBox="1"/>
          <p:nvPr/>
        </p:nvSpPr>
        <p:spPr>
          <a:xfrm>
            <a:off x="4447442" y="3896930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Sophia Engineering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C7FDB18-EAB6-FF07-05DB-D3094A4329F9}"/>
              </a:ext>
            </a:extLst>
          </p:cNvPr>
          <p:cNvSpPr txBox="1"/>
          <p:nvPr/>
        </p:nvSpPr>
        <p:spPr>
          <a:xfrm>
            <a:off x="4609240" y="2059080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Fizeau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4A7D237-64DC-602E-64B0-39000CC4ADC7}"/>
              </a:ext>
            </a:extLst>
          </p:cNvPr>
          <p:cNvSpPr txBox="1"/>
          <p:nvPr/>
        </p:nvSpPr>
        <p:spPr>
          <a:xfrm>
            <a:off x="2842595" y="3427791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Valeo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A2E0FF7-5F6F-D52E-4011-A1D75D62FB28}"/>
              </a:ext>
            </a:extLst>
          </p:cNvPr>
          <p:cNvSpPr txBox="1"/>
          <p:nvPr/>
        </p:nvSpPr>
        <p:spPr>
          <a:xfrm>
            <a:off x="4790068" y="3169141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Fosina</a:t>
            </a:r>
            <a:endParaRPr lang="fr-FR" sz="1400" dirty="0"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6708E82-1929-8959-E854-73934B5D4A9D}"/>
              </a:ext>
            </a:extLst>
          </p:cNvPr>
          <p:cNvSpPr txBox="1"/>
          <p:nvPr/>
        </p:nvSpPr>
        <p:spPr>
          <a:xfrm>
            <a:off x="761715" y="5062865"/>
            <a:ext cx="20707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 err="1">
                <a:latin typeface="+mj-lt"/>
              </a:rPr>
              <a:t>Lamba</a:t>
            </a:r>
            <a:r>
              <a:rPr lang="fr-FR" sz="1200" dirty="0">
                <a:latin typeface="+mj-lt"/>
              </a:rPr>
              <a:t>-X </a:t>
            </a:r>
            <a:r>
              <a:rPr lang="fr-FR" sz="1200" dirty="0" err="1">
                <a:latin typeface="+mj-lt"/>
              </a:rPr>
              <a:t>Ophtalmics</a:t>
            </a:r>
            <a:endParaRPr lang="fr-FR" sz="1200" dirty="0">
              <a:latin typeface="+mj-lt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EBEA175-FAC1-EC2F-62D2-8ACC89C27752}"/>
              </a:ext>
            </a:extLst>
          </p:cNvPr>
          <p:cNvSpPr txBox="1"/>
          <p:nvPr/>
        </p:nvSpPr>
        <p:spPr>
          <a:xfrm>
            <a:off x="5814553" y="2842109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HGH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BC34E74-2107-03C0-2DA3-6718EEDCC847}"/>
              </a:ext>
            </a:extLst>
          </p:cNvPr>
          <p:cNvSpPr txBox="1"/>
          <p:nvPr/>
        </p:nvSpPr>
        <p:spPr>
          <a:xfrm>
            <a:off x="6280774" y="2457548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L’Oréal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519BDE5-8F86-7FB3-4A37-E1CB324147FB}"/>
              </a:ext>
            </a:extLst>
          </p:cNvPr>
          <p:cNvSpPr txBox="1"/>
          <p:nvPr/>
        </p:nvSpPr>
        <p:spPr>
          <a:xfrm>
            <a:off x="1706014" y="2705454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STMicro</a:t>
            </a:r>
            <a:endParaRPr lang="fr-FR" sz="1400" dirty="0">
              <a:latin typeface="+mj-lt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F13497B-AB53-230B-FDF4-483348445BDD}"/>
              </a:ext>
            </a:extLst>
          </p:cNvPr>
          <p:cNvSpPr txBox="1"/>
          <p:nvPr/>
        </p:nvSpPr>
        <p:spPr>
          <a:xfrm>
            <a:off x="1903548" y="3760397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Horiba</a:t>
            </a:r>
            <a:endParaRPr lang="fr-FR" sz="1400" dirty="0">
              <a:latin typeface="+mj-lt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90B962A-8565-250F-3530-31DD1E76D904}"/>
              </a:ext>
            </a:extLst>
          </p:cNvPr>
          <p:cNvSpPr txBox="1"/>
          <p:nvPr/>
        </p:nvSpPr>
        <p:spPr>
          <a:xfrm>
            <a:off x="2832432" y="4691807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Safran E&amp;D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4990F66-4120-B68D-1768-8D914C6598DE}"/>
              </a:ext>
            </a:extLst>
          </p:cNvPr>
          <p:cNvSpPr txBox="1"/>
          <p:nvPr/>
        </p:nvSpPr>
        <p:spPr>
          <a:xfrm>
            <a:off x="6523322" y="5562414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Voltiris</a:t>
            </a:r>
            <a:endParaRPr lang="fr-FR" sz="1400" dirty="0">
              <a:latin typeface="+mj-lt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DF2E0A7-F7EA-81FA-625D-5DB9AFFE9B09}"/>
              </a:ext>
            </a:extLst>
          </p:cNvPr>
          <p:cNvSpPr txBox="1"/>
          <p:nvPr/>
        </p:nvSpPr>
        <p:spPr>
          <a:xfrm>
            <a:off x="6965115" y="5144260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OW Offshore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A46E91D-98A1-62C7-03E3-5258E879DD7E}"/>
              </a:ext>
            </a:extLst>
          </p:cNvPr>
          <p:cNvSpPr txBox="1"/>
          <p:nvPr/>
        </p:nvSpPr>
        <p:spPr>
          <a:xfrm>
            <a:off x="6523321" y="4715646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Sopra Steria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CDF1847-D767-7618-1919-2D50D33F584C}"/>
              </a:ext>
            </a:extLst>
          </p:cNvPr>
          <p:cNvSpPr txBox="1"/>
          <p:nvPr/>
        </p:nvSpPr>
        <p:spPr>
          <a:xfrm>
            <a:off x="5157667" y="5254637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Princeton </a:t>
            </a:r>
            <a:r>
              <a:rPr lang="fr-FR" sz="1400" dirty="0" err="1">
                <a:latin typeface="+mj-lt"/>
              </a:rPr>
              <a:t>University</a:t>
            </a:r>
            <a:endParaRPr lang="fr-FR" sz="1400" dirty="0">
              <a:latin typeface="+mj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101981D-14B2-DC57-2403-56FE012F295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FF960A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 activité professionnelle</a:t>
            </a:r>
          </a:p>
        </p:txBody>
      </p:sp>
    </p:spTree>
    <p:extLst>
      <p:ext uri="{BB962C8B-B14F-4D97-AF65-F5344CB8AC3E}">
        <p14:creationId xmlns:p14="http://schemas.microsoft.com/office/powerpoint/2010/main" val="146081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Types de thèses de la dernière promotion">
            <a:extLst>
              <a:ext uri="{FF2B5EF4-FFF2-40B4-BE49-F238E27FC236}">
                <a16:creationId xmlns:a16="http://schemas.microsoft.com/office/drawing/2014/main" id="{49234A44-D85A-207E-1AA0-6744ADF25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06" y="2030979"/>
            <a:ext cx="3946524" cy="394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ieux des thèses de la dernière promotion">
            <a:extLst>
              <a:ext uri="{FF2B5EF4-FFF2-40B4-BE49-F238E27FC236}">
                <a16:creationId xmlns:a16="http://schemas.microsoft.com/office/drawing/2014/main" id="{5CE61156-585E-B486-88CD-FA1511496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737" y="215582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5700401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Quelles thèses ? A quel endroit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866007-F601-4C83-A553-A260E2BF6420}"/>
              </a:ext>
            </a:extLst>
          </p:cNvPr>
          <p:cNvSpPr/>
          <p:nvPr/>
        </p:nvSpPr>
        <p:spPr>
          <a:xfrm>
            <a:off x="2226080" y="745708"/>
            <a:ext cx="10967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0A3250"/>
                </a:solidFill>
              </a:rPr>
              <a:t>En thèse </a:t>
            </a:r>
            <a:endParaRPr lang="fr-FR" dirty="0">
              <a:solidFill>
                <a:srgbClr val="0A325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70A7C41-497D-466A-ABAB-28ECFE026C4C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0A325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 thèse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F7570B3A-ABB8-44F1-8E32-285D8437291A}"/>
              </a:ext>
            </a:extLst>
          </p:cNvPr>
          <p:cNvGrpSpPr/>
          <p:nvPr/>
        </p:nvGrpSpPr>
        <p:grpSpPr>
          <a:xfrm>
            <a:off x="1906922" y="2918391"/>
            <a:ext cx="1451199" cy="1919322"/>
            <a:chOff x="1676099" y="2494480"/>
            <a:chExt cx="1451199" cy="1919322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212394E-A9BE-4E57-9FC9-6402BFCF2B31}"/>
                </a:ext>
              </a:extLst>
            </p:cNvPr>
            <p:cNvSpPr txBox="1"/>
            <p:nvPr/>
          </p:nvSpPr>
          <p:spPr>
            <a:xfrm>
              <a:off x="1676099" y="2494480"/>
              <a:ext cx="638316" cy="338554"/>
            </a:xfrm>
            <a:prstGeom prst="rect">
              <a:avLst/>
            </a:prstGeom>
            <a:solidFill>
              <a:srgbClr val="FF960A"/>
            </a:solidFill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Interstate" panose="00000400000000000000" pitchFamily="2" charset="0"/>
                </a:rPr>
                <a:t>CIFRE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1E07770E-FB19-42F5-AD4D-2F18E8645811}"/>
                </a:ext>
              </a:extLst>
            </p:cNvPr>
            <p:cNvSpPr txBox="1"/>
            <p:nvPr/>
          </p:nvSpPr>
          <p:spPr>
            <a:xfrm>
              <a:off x="1995257" y="4075248"/>
              <a:ext cx="1132041" cy="338554"/>
            </a:xfrm>
            <a:prstGeom prst="rect">
              <a:avLst/>
            </a:prstGeom>
            <a:solidFill>
              <a:srgbClr val="0A3250"/>
            </a:solidFill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Interstate" panose="00000400000000000000" pitchFamily="2" charset="0"/>
                </a:rPr>
                <a:t>Académique</a:t>
              </a:r>
            </a:p>
          </p:txBody>
        </p: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296E7722-9EC5-21AE-8B6C-E9374EDAA238}"/>
              </a:ext>
            </a:extLst>
          </p:cNvPr>
          <p:cNvSpPr txBox="1"/>
          <p:nvPr/>
        </p:nvSpPr>
        <p:spPr>
          <a:xfrm>
            <a:off x="5853446" y="1803062"/>
            <a:ext cx="198123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EF553B"/>
                </a:solidFill>
              </a:rPr>
              <a:t>Pays-Bas</a:t>
            </a:r>
          </a:p>
          <a:p>
            <a:r>
              <a:rPr lang="fr-FR" sz="1100" dirty="0">
                <a:solidFill>
                  <a:srgbClr val="EF553B"/>
                </a:solidFill>
              </a:rPr>
              <a:t>Etats-Unis</a:t>
            </a:r>
          </a:p>
          <a:p>
            <a:r>
              <a:rPr lang="fr-FR" sz="1100" dirty="0">
                <a:solidFill>
                  <a:srgbClr val="EF553B"/>
                </a:solidFill>
              </a:rPr>
              <a:t>Royaume-Uni</a:t>
            </a:r>
          </a:p>
          <a:p>
            <a:r>
              <a:rPr lang="fr-FR" sz="1100" dirty="0">
                <a:solidFill>
                  <a:srgbClr val="EF553B"/>
                </a:solidFill>
              </a:rPr>
              <a:t>Suède</a:t>
            </a:r>
          </a:p>
          <a:p>
            <a:r>
              <a:rPr lang="fr-FR" sz="1100" dirty="0">
                <a:solidFill>
                  <a:srgbClr val="EF553B"/>
                </a:solidFill>
              </a:rPr>
              <a:t>Norvège</a:t>
            </a:r>
          </a:p>
          <a:p>
            <a:r>
              <a:rPr lang="fr-FR" sz="1100" dirty="0">
                <a:solidFill>
                  <a:srgbClr val="EF553B"/>
                </a:solidFill>
              </a:rPr>
              <a:t>Danemark</a:t>
            </a:r>
          </a:p>
          <a:p>
            <a:r>
              <a:rPr lang="fr-FR" sz="1100" dirty="0">
                <a:solidFill>
                  <a:srgbClr val="EF553B"/>
                </a:solidFill>
              </a:rPr>
              <a:t>Suisse</a:t>
            </a:r>
          </a:p>
          <a:p>
            <a:r>
              <a:rPr lang="fr-FR" sz="1100" dirty="0">
                <a:solidFill>
                  <a:srgbClr val="EF553B"/>
                </a:solidFill>
              </a:rPr>
              <a:t>Allemagne</a:t>
            </a:r>
          </a:p>
        </p:txBody>
      </p:sp>
    </p:spTree>
    <p:extLst>
      <p:ext uri="{BB962C8B-B14F-4D97-AF65-F5344CB8AC3E}">
        <p14:creationId xmlns:p14="http://schemas.microsoft.com/office/powerpoint/2010/main" val="18471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7507606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Point sur les 12 diplômés sans emploi après 6 mois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6CCD2E2-ADF3-48C3-8405-93138D0E460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Institut d’Optique / Nos </a:t>
            </a:r>
            <a:r>
              <a:rPr lang="fr-FR" dirty="0" err="1">
                <a:solidFill>
                  <a:schemeClr val="bg1"/>
                </a:solidFill>
              </a:rPr>
              <a:t>diplomé.e.s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3C522C-A756-B17E-B09E-90F590E39F5D}"/>
              </a:ext>
            </a:extLst>
          </p:cNvPr>
          <p:cNvSpPr txBox="1"/>
          <p:nvPr/>
        </p:nvSpPr>
        <p:spPr>
          <a:xfrm>
            <a:off x="6836949" y="2035516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Aucun n’a travaillé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9BB40A-70D8-E51D-26E9-F1EDD32CFEB9}"/>
              </a:ext>
            </a:extLst>
          </p:cNvPr>
          <p:cNvSpPr/>
          <p:nvPr/>
        </p:nvSpPr>
        <p:spPr bwMode="auto">
          <a:xfrm>
            <a:off x="1069848" y="2203225"/>
            <a:ext cx="298133" cy="30320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B925B3-B426-B264-7BBC-18FD2773256A}"/>
              </a:ext>
            </a:extLst>
          </p:cNvPr>
          <p:cNvSpPr/>
          <p:nvPr/>
        </p:nvSpPr>
        <p:spPr bwMode="auto">
          <a:xfrm>
            <a:off x="1069848" y="2506432"/>
            <a:ext cx="298133" cy="303207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809E05-A7B2-2FD8-3EAC-2F396B264F5E}"/>
              </a:ext>
            </a:extLst>
          </p:cNvPr>
          <p:cNvSpPr/>
          <p:nvPr/>
        </p:nvSpPr>
        <p:spPr bwMode="auto">
          <a:xfrm>
            <a:off x="1069848" y="2805338"/>
            <a:ext cx="298133" cy="303207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FF91A-4168-0B29-BC83-AFFB781C99D0}"/>
              </a:ext>
            </a:extLst>
          </p:cNvPr>
          <p:cNvSpPr/>
          <p:nvPr/>
        </p:nvSpPr>
        <p:spPr bwMode="auto">
          <a:xfrm>
            <a:off x="1069848" y="3108545"/>
            <a:ext cx="298133" cy="303207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5CB426-6766-EC8F-C11A-717BCE932E52}"/>
              </a:ext>
            </a:extLst>
          </p:cNvPr>
          <p:cNvSpPr/>
          <p:nvPr/>
        </p:nvSpPr>
        <p:spPr bwMode="auto">
          <a:xfrm>
            <a:off x="1069848" y="3407451"/>
            <a:ext cx="298133" cy="303207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8FCD26-9E45-CF8C-74CB-1FEA6090B683}"/>
              </a:ext>
            </a:extLst>
          </p:cNvPr>
          <p:cNvSpPr/>
          <p:nvPr/>
        </p:nvSpPr>
        <p:spPr bwMode="auto">
          <a:xfrm>
            <a:off x="1069848" y="3710658"/>
            <a:ext cx="298133" cy="303207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965389-A47E-F03A-5D97-89D9E58B5C53}"/>
              </a:ext>
            </a:extLst>
          </p:cNvPr>
          <p:cNvSpPr/>
          <p:nvPr/>
        </p:nvSpPr>
        <p:spPr bwMode="auto">
          <a:xfrm>
            <a:off x="1069848" y="4009564"/>
            <a:ext cx="298133" cy="303207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F246B1-1957-CA21-D405-595C0EF6D6FD}"/>
              </a:ext>
            </a:extLst>
          </p:cNvPr>
          <p:cNvSpPr/>
          <p:nvPr/>
        </p:nvSpPr>
        <p:spPr bwMode="auto">
          <a:xfrm>
            <a:off x="1069848" y="4312771"/>
            <a:ext cx="298133" cy="303207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BF78E2-CE77-7050-61E0-F927FDE4E002}"/>
              </a:ext>
            </a:extLst>
          </p:cNvPr>
          <p:cNvSpPr/>
          <p:nvPr/>
        </p:nvSpPr>
        <p:spPr bwMode="auto">
          <a:xfrm>
            <a:off x="1069848" y="4611677"/>
            <a:ext cx="298133" cy="30320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EBD8E2-A7BB-E8AF-FC32-9654A0BC4899}"/>
              </a:ext>
            </a:extLst>
          </p:cNvPr>
          <p:cNvSpPr/>
          <p:nvPr/>
        </p:nvSpPr>
        <p:spPr bwMode="auto">
          <a:xfrm>
            <a:off x="1069848" y="4914884"/>
            <a:ext cx="298133" cy="30320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E1CE0E-A418-89FA-01B8-719496739B97}"/>
              </a:ext>
            </a:extLst>
          </p:cNvPr>
          <p:cNvSpPr/>
          <p:nvPr/>
        </p:nvSpPr>
        <p:spPr bwMode="auto">
          <a:xfrm>
            <a:off x="1069848" y="5213790"/>
            <a:ext cx="298133" cy="30320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46E92F-4A56-23DE-D115-DFA3287095A5}"/>
              </a:ext>
            </a:extLst>
          </p:cNvPr>
          <p:cNvSpPr/>
          <p:nvPr/>
        </p:nvSpPr>
        <p:spPr bwMode="auto">
          <a:xfrm>
            <a:off x="1069848" y="5516997"/>
            <a:ext cx="298133" cy="30320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6E12E6-8B0C-AE98-A09F-12C5E8DB4E4A}"/>
              </a:ext>
            </a:extLst>
          </p:cNvPr>
          <p:cNvSpPr/>
          <p:nvPr/>
        </p:nvSpPr>
        <p:spPr bwMode="auto">
          <a:xfrm>
            <a:off x="1554480" y="2199900"/>
            <a:ext cx="3017520" cy="30320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Voyage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22C1A6-2019-6C80-FE44-0DA34C15ED93}"/>
              </a:ext>
            </a:extLst>
          </p:cNvPr>
          <p:cNvSpPr/>
          <p:nvPr/>
        </p:nvSpPr>
        <p:spPr bwMode="auto">
          <a:xfrm rot="16200000">
            <a:off x="649265" y="3408326"/>
            <a:ext cx="2108570" cy="298132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Refus d’une proposition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6D99DA-140A-BD47-9AA1-AB92B0A8D5FA}"/>
              </a:ext>
            </a:extLst>
          </p:cNvPr>
          <p:cNvSpPr/>
          <p:nvPr/>
        </p:nvSpPr>
        <p:spPr bwMode="auto">
          <a:xfrm rot="16200000">
            <a:off x="1100605" y="5068194"/>
            <a:ext cx="1205889" cy="2981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Aucune </a:t>
            </a: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prop</a:t>
            </a: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179524-94B3-4E78-1E88-234ED22FEDD2}"/>
              </a:ext>
            </a:extLst>
          </p:cNvPr>
          <p:cNvSpPr/>
          <p:nvPr/>
        </p:nvSpPr>
        <p:spPr bwMode="auto">
          <a:xfrm>
            <a:off x="1852611" y="2501826"/>
            <a:ext cx="4173283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Offres différentes de son double diplôme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7A23D4-6D61-C3CA-354C-8C639579BCAB}"/>
              </a:ext>
            </a:extLst>
          </p:cNvPr>
          <p:cNvSpPr/>
          <p:nvPr/>
        </p:nvSpPr>
        <p:spPr bwMode="auto">
          <a:xfrm>
            <a:off x="1852603" y="4908362"/>
            <a:ext cx="1954278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latin typeface="Arial" charset="0"/>
                <a:ea typeface="ＭＳ Ｐゴシック" pitchFamily="1" charset="-128"/>
              </a:rPr>
              <a:t>Manque d’expérience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7E076E-703A-226E-A1C4-C6D66D57E671}"/>
              </a:ext>
            </a:extLst>
          </p:cNvPr>
          <p:cNvSpPr/>
          <p:nvPr/>
        </p:nvSpPr>
        <p:spPr bwMode="auto">
          <a:xfrm>
            <a:off x="3806881" y="4908362"/>
            <a:ext cx="3163824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latin typeface="Arial" charset="0"/>
                <a:ea typeface="ＭＳ Ｐゴシック" pitchFamily="1" charset="-128"/>
              </a:rPr>
              <a:t>Formation inadaptée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8F3C8C-B056-3F44-95FA-EE18842684FF}"/>
              </a:ext>
            </a:extLst>
          </p:cNvPr>
          <p:cNvSpPr/>
          <p:nvPr/>
        </p:nvSpPr>
        <p:spPr bwMode="auto">
          <a:xfrm>
            <a:off x="3806881" y="4605155"/>
            <a:ext cx="3163824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100" dirty="0">
                <a:latin typeface="Arial" charset="0"/>
                <a:ea typeface="ＭＳ Ｐゴシック" pitchFamily="1" charset="-128"/>
              </a:rPr>
              <a:t>Difficulté de mettre ses compétences en valeur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F4E9EA-ABC0-A769-BDDE-BF548D2DA240}"/>
              </a:ext>
            </a:extLst>
          </p:cNvPr>
          <p:cNvSpPr/>
          <p:nvPr/>
        </p:nvSpPr>
        <p:spPr bwMode="auto">
          <a:xfrm>
            <a:off x="1852611" y="2806352"/>
            <a:ext cx="3875150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Attente d’une offre spécifique d’un établissement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C255E6-C5EB-603E-6CF0-59980D7C78A6}"/>
              </a:ext>
            </a:extLst>
          </p:cNvPr>
          <p:cNvSpPr/>
          <p:nvPr/>
        </p:nvSpPr>
        <p:spPr bwMode="auto">
          <a:xfrm>
            <a:off x="5727761" y="2805337"/>
            <a:ext cx="298133" cy="30320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9C1E05-86A7-E705-8BAC-B4673444B248}"/>
              </a:ext>
            </a:extLst>
          </p:cNvPr>
          <p:cNvSpPr/>
          <p:nvPr/>
        </p:nvSpPr>
        <p:spPr bwMode="auto">
          <a:xfrm>
            <a:off x="1852611" y="3106959"/>
            <a:ext cx="2051877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Faible rémunération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9B75A4-F8B0-2719-109D-7D90FEB0EFED}"/>
              </a:ext>
            </a:extLst>
          </p:cNvPr>
          <p:cNvSpPr/>
          <p:nvPr/>
        </p:nvSpPr>
        <p:spPr bwMode="auto">
          <a:xfrm>
            <a:off x="3904488" y="3107201"/>
            <a:ext cx="2121400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Localisation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7E4C21-80FB-8A37-C227-5D0AA8A902AD}"/>
              </a:ext>
            </a:extLst>
          </p:cNvPr>
          <p:cNvSpPr/>
          <p:nvPr/>
        </p:nvSpPr>
        <p:spPr bwMode="auto">
          <a:xfrm>
            <a:off x="1852610" y="3407107"/>
            <a:ext cx="2051877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Faible rémunération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F4E38D6-A927-1E77-6757-7B348DE83E34}"/>
              </a:ext>
            </a:extLst>
          </p:cNvPr>
          <p:cNvSpPr/>
          <p:nvPr/>
        </p:nvSpPr>
        <p:spPr bwMode="auto">
          <a:xfrm>
            <a:off x="3904481" y="3407107"/>
            <a:ext cx="2121400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Démarches administratives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FC0A21-E357-168C-23FF-2468ADCE21AB}"/>
              </a:ext>
            </a:extLst>
          </p:cNvPr>
          <p:cNvSpPr/>
          <p:nvPr/>
        </p:nvSpPr>
        <p:spPr bwMode="auto">
          <a:xfrm>
            <a:off x="1852603" y="3707093"/>
            <a:ext cx="2051871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Localisation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992A07-58E3-746F-3744-619FD87EE068}"/>
              </a:ext>
            </a:extLst>
          </p:cNvPr>
          <p:cNvSpPr/>
          <p:nvPr/>
        </p:nvSpPr>
        <p:spPr bwMode="auto">
          <a:xfrm>
            <a:off x="1852603" y="4008852"/>
            <a:ext cx="2051871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Localisation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99CC4B-B325-E778-F844-C5BA1CB11CBE}"/>
              </a:ext>
            </a:extLst>
          </p:cNvPr>
          <p:cNvSpPr/>
          <p:nvPr/>
        </p:nvSpPr>
        <p:spPr bwMode="auto">
          <a:xfrm>
            <a:off x="1852602" y="4611677"/>
            <a:ext cx="1954277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Faible rémunération</a:t>
            </a:r>
          </a:p>
        </p:txBody>
      </p:sp>
    </p:spTree>
    <p:extLst>
      <p:ext uri="{BB962C8B-B14F-4D97-AF65-F5344CB8AC3E}">
        <p14:creationId xmlns:p14="http://schemas.microsoft.com/office/powerpoint/2010/main" val="603659685"/>
      </p:ext>
    </p:extLst>
  </p:cSld>
  <p:clrMapOvr>
    <a:masterClrMapping/>
  </p:clrMapOvr>
</p:sld>
</file>

<file path=ppt/theme/theme1.xml><?xml version="1.0" encoding="utf-8"?>
<a:theme xmlns:a="http://schemas.openxmlformats.org/drawingml/2006/main" name="modèle près 2">
  <a:themeElements>
    <a:clrScheme name="modèle près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̀le près 2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modèle près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HD:Users:patrickgeorges:Documents:Données utilisateurs Microsoft:Pièces jointes enregistrées:modèle près 2.pot</Template>
  <TotalTime>3586</TotalTime>
  <Words>1604</Words>
  <Application>Microsoft Office PowerPoint</Application>
  <PresentationFormat>Affichage à l'écran (4:3)</PresentationFormat>
  <Paragraphs>601</Paragraphs>
  <Slides>24</Slides>
  <Notes>8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3" baseType="lpstr">
      <vt:lpstr>ＭＳ Ｐゴシック</vt:lpstr>
      <vt:lpstr>Arial</vt:lpstr>
      <vt:lpstr>Calibri</vt:lpstr>
      <vt:lpstr>Century Gothic</vt:lpstr>
      <vt:lpstr>inherit</vt:lpstr>
      <vt:lpstr>Interstate</vt:lpstr>
      <vt:lpstr>Lucida Sans</vt:lpstr>
      <vt:lpstr>modèle près 2</vt:lpstr>
      <vt:lpstr>Image bitmap</vt:lpstr>
      <vt:lpstr>Enquête Insertion Professionnelle</vt:lpstr>
      <vt:lpstr>Enquête CGE / C’est quoi donc ?</vt:lpstr>
      <vt:lpstr>Enquête CGE / Nouvel outil</vt:lpstr>
      <vt:lpstr>Enquête CGE / Effectifs</vt:lpstr>
      <vt:lpstr>Enquête CGE / Vie professionnelle</vt:lpstr>
      <vt:lpstr>Enquête CGE / Vie professionnelle</vt:lpstr>
      <vt:lpstr>Enquête CGE / Vie professionnelle</vt:lpstr>
      <vt:lpstr>Enquête CGE / Vie professionnelle</vt:lpstr>
      <vt:lpstr>Enquête CGE / Vie professionnelle</vt:lpstr>
      <vt:lpstr>Enquête CGE / Résumé</vt:lpstr>
      <vt:lpstr>Enquête CGE / Résumé</vt:lpstr>
      <vt:lpstr>Enquête CGE / Cumul</vt:lpstr>
      <vt:lpstr>Enquête CGE / Résumé</vt:lpstr>
      <vt:lpstr>Enquête CGE / Résumé</vt:lpstr>
      <vt:lpstr>Enquête CGE / Résumé</vt:lpstr>
      <vt:lpstr>Enquête CGE / Cumul</vt:lpstr>
      <vt:lpstr>Enquête CGE / Cumul</vt:lpstr>
      <vt:lpstr>Enquête CGE / Résumé</vt:lpstr>
      <vt:lpstr>Enquête CGE / Résumé</vt:lpstr>
      <vt:lpstr>Enquête CGE / Résumé</vt:lpstr>
      <vt:lpstr>Enquête CGE / Cumul</vt:lpstr>
      <vt:lpstr>Enquête CGE / Cumul</vt:lpstr>
      <vt:lpstr>Enquête CGE / Cumul</vt:lpstr>
      <vt:lpstr>Enquête CGE / Cumul</vt:lpstr>
    </vt:vector>
  </TitlesOfParts>
  <Company>Laboratoire Charles Fabry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CGE-2024_Bilan_CoPerf</dc:title>
  <dc:creator>Julien Villemejane</dc:creator>
  <cp:lastModifiedBy>Julien VILLEMEJANE</cp:lastModifiedBy>
  <cp:revision>869</cp:revision>
  <cp:lastPrinted>2005-06-25T14:45:45Z</cp:lastPrinted>
  <dcterms:created xsi:type="dcterms:W3CDTF">2006-10-19T10:21:37Z</dcterms:created>
  <dcterms:modified xsi:type="dcterms:W3CDTF">2024-07-04T20:01:21Z</dcterms:modified>
</cp:coreProperties>
</file>