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314" r:id="rId3"/>
    <p:sldId id="324" r:id="rId4"/>
    <p:sldId id="318" r:id="rId5"/>
    <p:sldId id="329" r:id="rId6"/>
    <p:sldId id="327" r:id="rId7"/>
    <p:sldId id="325" r:id="rId8"/>
    <p:sldId id="328" r:id="rId9"/>
    <p:sldId id="330" r:id="rId10"/>
    <p:sldId id="331" r:id="rId11"/>
    <p:sldId id="332" r:id="rId12"/>
  </p:sldIdLst>
  <p:sldSz cx="12192000" cy="6858000"/>
  <p:notesSz cx="6797675" cy="992822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1pPr>
    <a:lvl2pPr marL="45358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2pPr>
    <a:lvl3pPr marL="910346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3pPr>
    <a:lvl4pPr marL="136711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4pPr>
    <a:lvl5pPr marL="1823873" indent="1588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5pPr>
    <a:lvl6pPr marL="2283805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6pPr>
    <a:lvl7pPr marL="274056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7pPr>
    <a:lvl8pPr marL="3197328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8pPr>
    <a:lvl9pPr marL="3654091" algn="l" defTabSz="456760" rtl="0" eaLnBrk="1" latinLnBrk="0" hangingPunct="1">
      <a:defRPr sz="1600" kern="1200">
        <a:solidFill>
          <a:schemeClr val="tx1"/>
        </a:solidFill>
        <a:latin typeface="Arial" charset="0"/>
        <a:ea typeface="MS PGothic" charset="0"/>
        <a:cs typeface="MS PGothic" charset="0"/>
      </a:defRPr>
    </a:lvl9pPr>
  </p:defaultTextStyle>
  <p:extLst>
    <p:ext uri="{521415D9-36F7-43E2-AB2F-B90AF26B5E84}">
      <p14:sectionLst xmlns:p14="http://schemas.microsoft.com/office/powerpoint/2010/main">
        <p14:section name="Section par défaut" id="{6A6AAF0A-6CDB-6A4B-A404-BE18D9B0BA16}">
          <p14:sldIdLst>
            <p14:sldId id="314"/>
            <p14:sldId id="324"/>
            <p14:sldId id="318"/>
            <p14:sldId id="329"/>
            <p14:sldId id="327"/>
            <p14:sldId id="325"/>
            <p14:sldId id="328"/>
            <p14:sldId id="330"/>
            <p14:sldId id="331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ylvie Retailleau" initials="SR" lastIdx="9" clrIdx="0"/>
  <p:cmAuthor id="2" name="Claire LARTIGUE" initials="CL" lastIdx="10" clrIdx="1"/>
  <p:cmAuthor id="3" name="Bouye Clementine" initials="BC" lastIdx="1" clrIdx="2">
    <p:extLst>
      <p:ext uri="{19B8F6BF-5375-455C-9EA6-DF929625EA0E}">
        <p15:presenceInfo xmlns:p15="http://schemas.microsoft.com/office/powerpoint/2012/main" userId="S-1-5-21-2844717677-1882146966-2427725951-2853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305E"/>
    <a:srgbClr val="FF960A"/>
    <a:srgbClr val="272771"/>
    <a:srgbClr val="222268"/>
    <a:srgbClr val="00B0F0"/>
    <a:srgbClr val="FA960A"/>
    <a:srgbClr val="0A3250"/>
    <a:srgbClr val="CBE5F9"/>
    <a:srgbClr val="9E1B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Style moyen 1 - Accentuation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 autoAdjust="0"/>
    <p:restoredTop sz="96395" autoAdjust="0"/>
  </p:normalViewPr>
  <p:slideViewPr>
    <p:cSldViewPr>
      <p:cViewPr varScale="1">
        <p:scale>
          <a:sx n="79" d="100"/>
          <a:sy n="79" d="100"/>
        </p:scale>
        <p:origin x="943" y="55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156" d="100"/>
          <a:sy n="156" d="100"/>
        </p:scale>
        <p:origin x="7648" y="19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505200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FE5C97D-F4A4-3148-9D69-08ACA8026603}" type="slidenum">
              <a:rPr lang="fr-FR"/>
              <a:pPr/>
              <a:t>‹N°›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429751"/>
            <a:ext cx="2946400" cy="496888"/>
          </a:xfrm>
          <a:prstGeom prst="rect">
            <a:avLst/>
          </a:prstGeom>
        </p:spPr>
        <p:txBody>
          <a:bodyPr vert="horz" lIns="91432" tIns="45716" rIns="91432" bIns="45716" rtlCol="0" anchor="b"/>
          <a:lstStyle>
            <a:lvl1pPr algn="l">
              <a:defRPr sz="10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r>
              <a:rPr lang="fr-FR" dirty="0"/>
              <a:t>CA IOGS 20 décembre 2018</a:t>
            </a:r>
          </a:p>
        </p:txBody>
      </p:sp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45104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Arial" charset="0"/>
                <a:ea typeface="MS PGothic" pitchFamily="34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2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9202EF97-A5BF-E644-B5D7-99A720C3808E}" type="datetimeFigureOut">
              <a:rPr lang="fr-FR"/>
              <a:pPr/>
              <a:t>14/06/2025</a:t>
            </a:fld>
            <a:endParaRPr lang="fr-FR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5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714875"/>
            <a:ext cx="4984750" cy="446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31340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2" tIns="45716" rIns="91432" bIns="45716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C5D8CFC6-2EE8-4043-8C44-71F3876B9617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85409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1pPr>
    <a:lvl2pPr marL="45358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2pPr>
    <a:lvl3pPr marL="91034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3pPr>
    <a:lvl4pPr marL="136711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4pPr>
    <a:lvl5pPr marL="182387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itchFamily="34" charset="-128"/>
        <a:cs typeface="MS PGothic"/>
      </a:defRPr>
    </a:lvl5pPr>
    <a:lvl6pPr marL="2282113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38534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4959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1381" algn="l" defTabSz="91284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CFC6-2EE8-4043-8C44-71F3876B9617}" type="slidenum">
              <a:rPr lang="fr-FR" smtClean="0"/>
              <a:pPr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2285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3840B-679C-0605-FB4E-2998A44A6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E80FB96-CA4F-8CA2-7404-FFC8491F1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C974624-5123-B336-4C9D-93A49018BE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2CA2201-D367-6EC4-8957-03E06DC3F2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8CFC6-2EE8-4043-8C44-71F3876B9617}" type="slidenum">
              <a:rPr lang="fr-FR" smtClean="0"/>
              <a:pPr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68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14979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914400" y="2130441"/>
            <a:ext cx="10363200" cy="1470025"/>
          </a:xfrm>
          <a:prstGeom prst="rect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1752600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2400"/>
            </a:lvl1pPr>
            <a:lvl2pPr marL="456425" indent="0" algn="ctr">
              <a:buNone/>
              <a:defRPr/>
            </a:lvl2pPr>
            <a:lvl3pPr marL="912843" indent="0" algn="ctr">
              <a:buNone/>
              <a:defRPr/>
            </a:lvl3pPr>
            <a:lvl4pPr marL="1369266" indent="0" algn="ctr">
              <a:buNone/>
              <a:defRPr/>
            </a:lvl4pPr>
            <a:lvl5pPr marL="1825691" indent="0" algn="ctr">
              <a:buNone/>
              <a:defRPr/>
            </a:lvl5pPr>
            <a:lvl6pPr marL="2282113" indent="0" algn="ctr">
              <a:buNone/>
              <a:defRPr/>
            </a:lvl6pPr>
            <a:lvl7pPr marL="2738534" indent="0" algn="ctr">
              <a:buNone/>
              <a:defRPr/>
            </a:lvl7pPr>
            <a:lvl8pPr marL="3194959" indent="0" algn="ctr">
              <a:buNone/>
              <a:defRPr/>
            </a:lvl8pPr>
            <a:lvl9pPr marL="3651381" indent="0" algn="ctr">
              <a:buNone/>
              <a:defRPr/>
            </a:lvl9pPr>
          </a:lstStyle>
          <a:p>
            <a:r>
              <a:rPr lang="fr-FR" dirty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760495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997032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78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678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55079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161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17972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5473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162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63084" y="2906715"/>
            <a:ext cx="10363200" cy="1500187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000"/>
            </a:lvl1pPr>
            <a:lvl2pPr marL="456425" indent="0">
              <a:buNone/>
              <a:defRPr sz="1800"/>
            </a:lvl2pPr>
            <a:lvl3pPr marL="912843" indent="0">
              <a:buNone/>
              <a:defRPr sz="1600"/>
            </a:lvl3pPr>
            <a:lvl4pPr marL="1369266" indent="0">
              <a:buNone/>
              <a:defRPr sz="1400"/>
            </a:lvl4pPr>
            <a:lvl5pPr marL="1825691" indent="0">
              <a:buNone/>
              <a:defRPr sz="1400"/>
            </a:lvl5pPr>
            <a:lvl6pPr marL="2282113" indent="0">
              <a:buNone/>
              <a:defRPr sz="1400"/>
            </a:lvl6pPr>
            <a:lvl7pPr marL="2738534" indent="0">
              <a:buNone/>
              <a:defRPr sz="1400"/>
            </a:lvl7pPr>
            <a:lvl8pPr marL="3194959" indent="0">
              <a:buNone/>
              <a:defRPr sz="1400"/>
            </a:lvl8pPr>
            <a:lvl9pPr marL="3651381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6501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09600" y="1600210"/>
            <a:ext cx="10972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96DA067-7B21-5AB8-7D7F-35A2AE9D41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9348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09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97600" y="1600210"/>
            <a:ext cx="5384800" cy="452596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82767EA3-F885-2BAE-94AF-C911A1ED2D0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5228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09609" y="1535113"/>
            <a:ext cx="5386917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09609" y="2174875"/>
            <a:ext cx="5386917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93382" y="1535113"/>
            <a:ext cx="5389033" cy="639762"/>
          </a:xfrm>
          <a:prstGeom prst="rect">
            <a:avLst/>
          </a:prstGeom>
        </p:spPr>
        <p:txBody>
          <a:bodyPr lIns="91284" tIns="45645" rIns="91284" bIns="45645" anchor="b"/>
          <a:lstStyle>
            <a:lvl1pPr marL="0" indent="0">
              <a:buNone/>
              <a:defRPr sz="2400" b="1"/>
            </a:lvl1pPr>
            <a:lvl2pPr marL="456425" indent="0">
              <a:buNone/>
              <a:defRPr sz="2000" b="1"/>
            </a:lvl2pPr>
            <a:lvl3pPr marL="912843" indent="0">
              <a:buNone/>
              <a:defRPr sz="1800" b="1"/>
            </a:lvl3pPr>
            <a:lvl4pPr marL="1369266" indent="0">
              <a:buNone/>
              <a:defRPr sz="1600" b="1"/>
            </a:lvl4pPr>
            <a:lvl5pPr marL="1825691" indent="0">
              <a:buNone/>
              <a:defRPr sz="1600" b="1"/>
            </a:lvl5pPr>
            <a:lvl6pPr marL="2282113" indent="0">
              <a:buNone/>
              <a:defRPr sz="1600" b="1"/>
            </a:lvl6pPr>
            <a:lvl7pPr marL="2738534" indent="0">
              <a:buNone/>
              <a:defRPr sz="1600" b="1"/>
            </a:lvl7pPr>
            <a:lvl8pPr marL="3194959" indent="0">
              <a:buNone/>
              <a:defRPr sz="1600" b="1"/>
            </a:lvl8pPr>
            <a:lvl9pPr marL="3651381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93382" y="2174875"/>
            <a:ext cx="5389033" cy="3951288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54EDA9F1-1622-BA93-CD33-B9056ADCE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43871" y="404664"/>
            <a:ext cx="6638529" cy="685800"/>
          </a:xfrm>
          <a:prstGeom prst="rect">
            <a:avLst/>
          </a:prstGeom>
        </p:spPr>
        <p:txBody>
          <a:bodyPr anchor="ctr"/>
          <a:lstStyle>
            <a:lvl1pPr algn="r">
              <a:defRPr sz="2800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8FD31D39-3427-05C6-6953-68C4777BD4F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068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AD9F045A-12F5-AFC8-779C-6490CD83A0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45507" y="404664"/>
            <a:ext cx="6836893" cy="685800"/>
          </a:xfrm>
          <a:prstGeom prst="rect">
            <a:avLst/>
          </a:prstGeom>
        </p:spPr>
        <p:txBody>
          <a:bodyPr anchor="ctr"/>
          <a:lstStyle>
            <a:lvl1pPr algn="r">
              <a:defRPr sz="2800" baseline="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426997D4-9692-6DA4-0398-01E90E47CAA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684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">
            <a:extLst>
              <a:ext uri="{FF2B5EF4-FFF2-40B4-BE49-F238E27FC236}">
                <a16:creationId xmlns:a16="http://schemas.microsoft.com/office/drawing/2014/main" id="{61CD16E7-27E3-F2A0-53EA-7A1B96BA1BE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48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13" y="1546870"/>
            <a:ext cx="4011084" cy="80201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prstGeom prst="rect">
            <a:avLst/>
          </a:prstGeom>
        </p:spPr>
        <p:txBody>
          <a:bodyPr lIns="91284" tIns="45645" rIns="91284" bIns="45645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13" y="2348880"/>
            <a:ext cx="4011084" cy="3777285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4DC60A7D-FFC7-D6EE-8429-DD1DDFA904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44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2389717" y="4806478"/>
            <a:ext cx="7315200" cy="566738"/>
          </a:xfrm>
          <a:prstGeom prst="rect">
            <a:avLst/>
          </a:prstGeom>
        </p:spPr>
        <p:txBody>
          <a:bodyPr anchor="ctr"/>
          <a:lstStyle>
            <a:lvl1pPr algn="l">
              <a:defRPr sz="2000" b="1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2389717" y="1556793"/>
            <a:ext cx="7315200" cy="317078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 algn="ctr">
              <a:buNone/>
              <a:defRPr sz="3200"/>
            </a:lvl1pPr>
            <a:lvl2pPr marL="456425" indent="0">
              <a:buNone/>
              <a:defRPr sz="2800"/>
            </a:lvl2pPr>
            <a:lvl3pPr marL="912843" indent="0">
              <a:buNone/>
              <a:defRPr sz="2400"/>
            </a:lvl3pPr>
            <a:lvl4pPr marL="1369266" indent="0">
              <a:buNone/>
              <a:defRPr sz="2000"/>
            </a:lvl4pPr>
            <a:lvl5pPr marL="1825691" indent="0">
              <a:buNone/>
              <a:defRPr sz="2000"/>
            </a:lvl5pPr>
            <a:lvl6pPr marL="2282113" indent="0">
              <a:buNone/>
              <a:defRPr sz="2000"/>
            </a:lvl6pPr>
            <a:lvl7pPr marL="2738534" indent="0">
              <a:buNone/>
              <a:defRPr sz="2000"/>
            </a:lvl7pPr>
            <a:lvl8pPr marL="3194959" indent="0">
              <a:buNone/>
              <a:defRPr sz="2000"/>
            </a:lvl8pPr>
            <a:lvl9pPr marL="3651381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 lIns="91284" tIns="45645" rIns="91284" bIns="45645"/>
          <a:lstStyle>
            <a:lvl1pPr marL="0" indent="0">
              <a:buNone/>
              <a:defRPr sz="1400"/>
            </a:lvl1pPr>
            <a:lvl2pPr marL="456425" indent="0">
              <a:buNone/>
              <a:defRPr sz="1200"/>
            </a:lvl2pPr>
            <a:lvl3pPr marL="912843" indent="0">
              <a:buNone/>
              <a:defRPr sz="1000"/>
            </a:lvl3pPr>
            <a:lvl4pPr marL="1369266" indent="0">
              <a:buNone/>
              <a:defRPr sz="900"/>
            </a:lvl4pPr>
            <a:lvl5pPr marL="1825691" indent="0">
              <a:buNone/>
              <a:defRPr sz="900"/>
            </a:lvl5pPr>
            <a:lvl6pPr marL="2282113" indent="0">
              <a:buNone/>
              <a:defRPr sz="900"/>
            </a:lvl6pPr>
            <a:lvl7pPr marL="2738534" indent="0">
              <a:buNone/>
              <a:defRPr sz="900"/>
            </a:lvl7pPr>
            <a:lvl8pPr marL="3194959" indent="0">
              <a:buNone/>
              <a:defRPr sz="900"/>
            </a:lvl8pPr>
            <a:lvl9pPr marL="3651381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93FDF41-01A4-C27F-699C-E054F7452FE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0862320" y="6381328"/>
            <a:ext cx="720080" cy="288032"/>
          </a:xfrm>
          <a:prstGeom prst="rect">
            <a:avLst/>
          </a:prstGeom>
          <a:ln/>
        </p:spPr>
        <p:txBody>
          <a:bodyPr lIns="91352" tIns="45680" rIns="91352" bIns="45680"/>
          <a:lstStyle>
            <a:lvl1pPr>
              <a:defRPr/>
            </a:lvl1pPr>
          </a:lstStyle>
          <a:p>
            <a:fld id="{883C3D88-8D27-E04A-93A4-C5B7506FCE43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58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217" y="6326"/>
            <a:ext cx="4343623" cy="152407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Line 17"/>
          <p:cNvSpPr>
            <a:spLocks noChangeShapeType="1"/>
          </p:cNvSpPr>
          <p:nvPr userDrawn="1"/>
        </p:nvSpPr>
        <p:spPr bwMode="auto">
          <a:xfrm flipV="1">
            <a:off x="239349" y="2416"/>
            <a:ext cx="0" cy="6855586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/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61E373B6-2243-184D-B77F-D316E77447A1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80004" y="1"/>
            <a:ext cx="0" cy="6855585"/>
          </a:xfrm>
          <a:prstGeom prst="line">
            <a:avLst/>
          </a:prstGeom>
          <a:noFill/>
          <a:ln w="127000">
            <a:solidFill>
              <a:schemeClr val="accent6">
                <a:lumMod val="75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 sz="1600" dirty="0"/>
          </a:p>
        </p:txBody>
      </p:sp>
      <p:pic>
        <p:nvPicPr>
          <p:cNvPr id="8" name="Image 7" descr="Une image contenant texte, Police, logo, capture d’écran&#10;&#10;Description générée automatiquement">
            <a:extLst>
              <a:ext uri="{FF2B5EF4-FFF2-40B4-BE49-F238E27FC236}">
                <a16:creationId xmlns:a16="http://schemas.microsoft.com/office/drawing/2014/main" id="{694B1DE4-CB4F-B2D5-AF79-9F33FDB0F9A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1" y="290433"/>
            <a:ext cx="1725439" cy="95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087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</a:defRPr>
      </a:lvl5pPr>
      <a:lvl6pPr marL="456425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2843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69266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5691"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39404" indent="-339404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+mn-cs"/>
        </a:defRPr>
      </a:lvl1pPr>
      <a:lvl2pPr marL="739064" indent="-282303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38731" indent="-225209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595491" indent="-225209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2252" indent="-225209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0322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66747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316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79589" indent="-22821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425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284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69266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569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2113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38534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4959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1381" algn="l" defTabSz="91284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9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ADAD9-507B-94BA-E29A-43B51FDD613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fr-FR" dirty="0"/>
              <a:t>Insertion Professionnelle après </a:t>
            </a:r>
            <a:r>
              <a:rPr lang="fr-FR" dirty="0" err="1"/>
              <a:t>SupOptique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A2FD8B-8D39-6F45-DA6B-D41E721F906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Processus de collecte</a:t>
            </a:r>
            <a:br>
              <a:rPr lang="fr-FR" dirty="0"/>
            </a:br>
            <a:r>
              <a:rPr lang="fr-FR" dirty="0"/>
              <a:t>Résultats des dernières enquêtes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B95965-21A8-CD84-CA86-72DBE1631D2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36560" y="6381328"/>
            <a:ext cx="720080" cy="288032"/>
          </a:xfrm>
          <a:prstGeom prst="rect">
            <a:avLst/>
          </a:prstGeom>
        </p:spPr>
        <p:txBody>
          <a:bodyPr/>
          <a:lstStyle/>
          <a:p>
            <a:fld id="{883C3D88-8D27-E04A-93A4-C5B7506FCE43}" type="slidenum">
              <a:rPr lang="fr-FR" smtClean="0"/>
              <a:pPr/>
              <a:t>1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8893150F-8C8B-657A-CAD2-BE5BC865438D}"/>
              </a:ext>
            </a:extLst>
          </p:cNvPr>
          <p:cNvSpPr txBox="1">
            <a:spLocks/>
          </p:cNvSpPr>
          <p:nvPr/>
        </p:nvSpPr>
        <p:spPr bwMode="auto">
          <a:xfrm>
            <a:off x="0" y="5924534"/>
            <a:ext cx="12192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4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4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6" name="Picture 2" descr="upright=Article à illustrer Organisation">
            <a:extLst>
              <a:ext uri="{FF2B5EF4-FFF2-40B4-BE49-F238E27FC236}">
                <a16:creationId xmlns:a16="http://schemas.microsoft.com/office/drawing/2014/main" id="{6F6899A9-0D72-4C3B-73D5-188C847C1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424" y="332656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0558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1A789-F895-7374-6FEF-FDD3C8C2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617C61-ED79-BEF0-47BF-BC4727293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426CC690-2A28-27EA-E69D-EE9CA16760B2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IA Générative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5EE7E0AA-0860-F1AB-C2B3-C4F7E9E709FD}"/>
              </a:ext>
            </a:extLst>
          </p:cNvPr>
          <p:cNvSpPr/>
          <p:nvPr/>
        </p:nvSpPr>
        <p:spPr bwMode="auto">
          <a:xfrm>
            <a:off x="9048328" y="1585795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Rapport CGE 2025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274D82-1B45-F7BC-A8F3-82CF24E91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2276872"/>
            <a:ext cx="3888432" cy="420054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AE4D7C86-D1F4-FFA3-8977-0D3287120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680" y="3933056"/>
            <a:ext cx="4164274" cy="261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5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36DBC-C081-0A11-C75B-7283CC450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026DD2-1B1B-842A-99BA-71AD8312C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Processus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1A85E3A-4842-3FE5-C358-5FCCF464893E}"/>
              </a:ext>
            </a:extLst>
          </p:cNvPr>
          <p:cNvSpPr/>
          <p:nvPr/>
        </p:nvSpPr>
        <p:spPr bwMode="auto">
          <a:xfrm>
            <a:off x="936952" y="1515078"/>
            <a:ext cx="1849374" cy="2260231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A325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1A9D571-5AD1-BDD3-12FC-1C3B87BFE4C2}"/>
              </a:ext>
            </a:extLst>
          </p:cNvPr>
          <p:cNvSpPr/>
          <p:nvPr/>
        </p:nvSpPr>
        <p:spPr bwMode="auto">
          <a:xfrm>
            <a:off x="8739809" y="1483135"/>
            <a:ext cx="1849374" cy="2282990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D831EC2-EC9B-64F5-BF7C-BE2480D7B89F}"/>
              </a:ext>
            </a:extLst>
          </p:cNvPr>
          <p:cNvSpPr/>
          <p:nvPr/>
        </p:nvSpPr>
        <p:spPr bwMode="auto">
          <a:xfrm>
            <a:off x="6095487" y="1488599"/>
            <a:ext cx="1849374" cy="2278544"/>
          </a:xfrm>
          <a:prstGeom prst="roundRect">
            <a:avLst>
              <a:gd name="adj" fmla="val 6735"/>
            </a:avLst>
          </a:prstGeom>
          <a:noFill/>
          <a:ln w="127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C5AB68-BED5-9625-3215-C5A2F56B0FC5}"/>
              </a:ext>
            </a:extLst>
          </p:cNvPr>
          <p:cNvSpPr/>
          <p:nvPr/>
        </p:nvSpPr>
        <p:spPr bwMode="auto">
          <a:xfrm>
            <a:off x="3516219" y="1499747"/>
            <a:ext cx="1849374" cy="2275562"/>
          </a:xfrm>
          <a:prstGeom prst="roundRect">
            <a:avLst>
              <a:gd name="adj" fmla="val 6735"/>
            </a:avLst>
          </a:prstGeom>
          <a:solidFill>
            <a:schemeClr val="bg1"/>
          </a:solidFill>
          <a:ln w="127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 w="57150">
                <a:solidFill>
                  <a:srgbClr val="7030A0"/>
                </a:solidFill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89DA4F-5865-9591-3B8F-457423FB31FC}"/>
              </a:ext>
            </a:extLst>
          </p:cNvPr>
          <p:cNvSpPr/>
          <p:nvPr/>
        </p:nvSpPr>
        <p:spPr bwMode="auto">
          <a:xfrm>
            <a:off x="9181347" y="5082684"/>
            <a:ext cx="1370470" cy="89184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10" name="Flèche : pentagone 9">
            <a:extLst>
              <a:ext uri="{FF2B5EF4-FFF2-40B4-BE49-F238E27FC236}">
                <a16:creationId xmlns:a16="http://schemas.microsoft.com/office/drawing/2014/main" id="{D1BFEC11-4C3E-6816-822C-8F27171E3DC0}"/>
              </a:ext>
            </a:extLst>
          </p:cNvPr>
          <p:cNvSpPr/>
          <p:nvPr/>
        </p:nvSpPr>
        <p:spPr bwMode="auto">
          <a:xfrm>
            <a:off x="995250" y="2915718"/>
            <a:ext cx="1728216" cy="255140"/>
          </a:xfrm>
          <a:prstGeom prst="homePlate">
            <a:avLst/>
          </a:prstGeom>
          <a:solidFill>
            <a:srgbClr val="0A32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Q4</a:t>
            </a:r>
          </a:p>
        </p:txBody>
      </p:sp>
      <p:sp>
        <p:nvSpPr>
          <p:cNvPr id="11" name="Flèche : chevron 10">
            <a:extLst>
              <a:ext uri="{FF2B5EF4-FFF2-40B4-BE49-F238E27FC236}">
                <a16:creationId xmlns:a16="http://schemas.microsoft.com/office/drawing/2014/main" id="{B0055103-6FFF-B3FC-7093-91CC89A5C96D}"/>
              </a:ext>
            </a:extLst>
          </p:cNvPr>
          <p:cNvSpPr/>
          <p:nvPr/>
        </p:nvSpPr>
        <p:spPr bwMode="auto">
          <a:xfrm>
            <a:off x="3572688" y="2907922"/>
            <a:ext cx="1728216" cy="255140"/>
          </a:xfrm>
          <a:prstGeom prst="chevron">
            <a:avLst/>
          </a:prstGeom>
          <a:solidFill>
            <a:srgbClr val="7030A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Q1</a:t>
            </a: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3896C13C-21C7-9DF4-6DF1-B64E09E19358}"/>
              </a:ext>
            </a:extLst>
          </p:cNvPr>
          <p:cNvSpPr/>
          <p:nvPr/>
        </p:nvSpPr>
        <p:spPr bwMode="auto">
          <a:xfrm>
            <a:off x="6153708" y="2899756"/>
            <a:ext cx="1728216" cy="255140"/>
          </a:xfrm>
          <a:prstGeom prst="chevron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Q2</a:t>
            </a:r>
          </a:p>
        </p:txBody>
      </p:sp>
      <p:sp>
        <p:nvSpPr>
          <p:cNvPr id="13" name="Flèche : chevron 12">
            <a:extLst>
              <a:ext uri="{FF2B5EF4-FFF2-40B4-BE49-F238E27FC236}">
                <a16:creationId xmlns:a16="http://schemas.microsoft.com/office/drawing/2014/main" id="{C3386368-3A26-7960-9DEC-6C32A5543459}"/>
              </a:ext>
            </a:extLst>
          </p:cNvPr>
          <p:cNvSpPr/>
          <p:nvPr/>
        </p:nvSpPr>
        <p:spPr bwMode="auto">
          <a:xfrm>
            <a:off x="8801711" y="2898737"/>
            <a:ext cx="1728216" cy="255140"/>
          </a:xfrm>
          <a:prstGeom prst="chevron">
            <a:avLst/>
          </a:prstGeom>
          <a:solidFill>
            <a:srgbClr val="00B0F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Q3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6B1D229-2FA2-CFE9-B43F-62C19B79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478" y="2631983"/>
            <a:ext cx="303738" cy="255140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7FBDDFF-900F-E680-D2C2-8DB18CAD2AB1}"/>
              </a:ext>
            </a:extLst>
          </p:cNvPr>
          <p:cNvSpPr txBox="1"/>
          <p:nvPr/>
        </p:nvSpPr>
        <p:spPr>
          <a:xfrm>
            <a:off x="4091989" y="2568818"/>
            <a:ext cx="68961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7030A0"/>
                </a:solidFill>
                <a:latin typeface="Raleway" pitchFamily="2" charset="0"/>
              </a:rPr>
              <a:t>COLLECT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6052042-F827-39E2-014F-E57802CCE36F}"/>
              </a:ext>
            </a:extLst>
          </p:cNvPr>
          <p:cNvSpPr txBox="1"/>
          <p:nvPr/>
        </p:nvSpPr>
        <p:spPr>
          <a:xfrm>
            <a:off x="1564245" y="2581574"/>
            <a:ext cx="5902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A3250"/>
                </a:solidFill>
                <a:latin typeface="Raleway" pitchFamily="2" charset="0"/>
              </a:rPr>
              <a:t>SET UP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D7EBEA5-58A1-F42A-2361-EC0422A1068B}"/>
              </a:ext>
            </a:extLst>
          </p:cNvPr>
          <p:cNvSpPr txBox="1"/>
          <p:nvPr/>
        </p:nvSpPr>
        <p:spPr>
          <a:xfrm>
            <a:off x="6638264" y="2560652"/>
            <a:ext cx="7152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2B37BCF-FECD-379A-5CEB-67499A2CADB6}"/>
              </a:ext>
            </a:extLst>
          </p:cNvPr>
          <p:cNvSpPr txBox="1"/>
          <p:nvPr/>
        </p:nvSpPr>
        <p:spPr>
          <a:xfrm>
            <a:off x="9333033" y="2559633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EA51758-D6C2-C2B6-A7D8-A741D9B13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2066" y="2009654"/>
            <a:ext cx="335972" cy="292999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6C1A2E6-13E1-8BDF-F25D-F914CACC2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3608" y="1752759"/>
            <a:ext cx="246371" cy="25635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04EE84E-E362-1E62-1675-100131B9E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792" y="2046308"/>
            <a:ext cx="418005" cy="400378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28E9D2B-572C-B0BE-1148-22750CA19F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2619" y="1992892"/>
            <a:ext cx="366550" cy="395965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F9C2764-EDB0-A8E6-906D-2ED066B1D2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52799" y="1852056"/>
            <a:ext cx="369631" cy="371731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C2DF21A0-D14E-9FB8-F449-B0DB9DF858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82248" y="2208287"/>
            <a:ext cx="227446" cy="225909"/>
          </a:xfrm>
          <a:prstGeom prst="rect">
            <a:avLst/>
          </a:prstGeom>
        </p:spPr>
      </p:pic>
      <p:pic>
        <p:nvPicPr>
          <p:cNvPr id="32" name="Image 31">
            <a:extLst>
              <a:ext uri="{FF2B5EF4-FFF2-40B4-BE49-F238E27FC236}">
                <a16:creationId xmlns:a16="http://schemas.microsoft.com/office/drawing/2014/main" id="{7CDE13BB-FEA0-C941-0CFC-756834AC92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88060" y="2276215"/>
            <a:ext cx="236936" cy="206962"/>
          </a:xfrm>
          <a:prstGeom prst="rect">
            <a:avLst/>
          </a:prstGeom>
        </p:spPr>
      </p:pic>
      <p:pic>
        <p:nvPicPr>
          <p:cNvPr id="33" name="Picture 2">
            <a:extLst>
              <a:ext uri="{FF2B5EF4-FFF2-40B4-BE49-F238E27FC236}">
                <a16:creationId xmlns:a16="http://schemas.microsoft.com/office/drawing/2014/main" id="{D477FD62-F316-A636-E427-6B344C19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5006" y="4559205"/>
            <a:ext cx="634177" cy="6214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Graphique 33">
            <a:extLst>
              <a:ext uri="{FF2B5EF4-FFF2-40B4-BE49-F238E27FC236}">
                <a16:creationId xmlns:a16="http://schemas.microsoft.com/office/drawing/2014/main" id="{EAD0664D-32AD-455B-227D-2D28F8E628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836815" y="4559205"/>
            <a:ext cx="806264" cy="154910"/>
          </a:xfrm>
          <a:prstGeom prst="rect">
            <a:avLst/>
          </a:prstGeom>
        </p:spPr>
      </p:pic>
      <p:pic>
        <p:nvPicPr>
          <p:cNvPr id="35" name="Graphique 34">
            <a:extLst>
              <a:ext uri="{FF2B5EF4-FFF2-40B4-BE49-F238E27FC236}">
                <a16:creationId xmlns:a16="http://schemas.microsoft.com/office/drawing/2014/main" id="{45594083-4E98-6EB6-5DAD-B86875FB9C7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918478" y="4797542"/>
            <a:ext cx="642937" cy="185737"/>
          </a:xfrm>
          <a:prstGeom prst="rect">
            <a:avLst/>
          </a:prstGeom>
        </p:spPr>
      </p:pic>
      <p:pic>
        <p:nvPicPr>
          <p:cNvPr id="36" name="Image 35">
            <a:extLst>
              <a:ext uri="{FF2B5EF4-FFF2-40B4-BE49-F238E27FC236}">
                <a16:creationId xmlns:a16="http://schemas.microsoft.com/office/drawing/2014/main" id="{9372F1B3-1001-599D-B658-6E74A64CCE9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945910" y="5041448"/>
            <a:ext cx="554801" cy="21777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CE91ABFB-2B4B-9ACD-6E45-6DDDB3BD43BA}"/>
              </a:ext>
            </a:extLst>
          </p:cNvPr>
          <p:cNvSpPr txBox="1"/>
          <p:nvPr/>
        </p:nvSpPr>
        <p:spPr>
          <a:xfrm>
            <a:off x="10001503" y="5464191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Données certifiées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1E31C00-3522-5EED-A24E-08C7619758C5}"/>
              </a:ext>
            </a:extLst>
          </p:cNvPr>
          <p:cNvSpPr txBox="1"/>
          <p:nvPr/>
        </p:nvSpPr>
        <p:spPr>
          <a:xfrm>
            <a:off x="10001503" y="5879023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dirty="0">
                <a:solidFill>
                  <a:srgbClr val="00B0F0"/>
                </a:solidFill>
                <a:latin typeface="Raleway" pitchFamily="2" charset="0"/>
              </a:rPr>
              <a:t>Communication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7A2AB01-0345-7AA3-9D08-A60159BE48BF}"/>
              </a:ext>
            </a:extLst>
          </p:cNvPr>
          <p:cNvSpPr txBox="1"/>
          <p:nvPr/>
        </p:nvSpPr>
        <p:spPr>
          <a:xfrm>
            <a:off x="10529035" y="4241854"/>
            <a:ext cx="13704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200" b="1" dirty="0">
                <a:solidFill>
                  <a:srgbClr val="00B0F0"/>
                </a:solidFill>
                <a:latin typeface="Raleway" pitchFamily="2" charset="0"/>
              </a:rPr>
              <a:t>Classement</a:t>
            </a:r>
          </a:p>
        </p:txBody>
      </p:sp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090FE2B7-11F6-5648-5A9D-1F864FA32F4C}"/>
              </a:ext>
            </a:extLst>
          </p:cNvPr>
          <p:cNvCxnSpPr>
            <a:cxnSpLocks/>
          </p:cNvCxnSpPr>
          <p:nvPr/>
        </p:nvCxnSpPr>
        <p:spPr bwMode="auto">
          <a:xfrm>
            <a:off x="9477437" y="5879023"/>
            <a:ext cx="447718" cy="16517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C1C4A8D5-F041-E9C9-AD6C-24DBC12C7D76}"/>
              </a:ext>
            </a:extLst>
          </p:cNvPr>
          <p:cNvCxnSpPr>
            <a:cxnSpLocks/>
          </p:cNvCxnSpPr>
          <p:nvPr/>
        </p:nvCxnSpPr>
        <p:spPr bwMode="auto">
          <a:xfrm>
            <a:off x="9507281" y="5602690"/>
            <a:ext cx="447725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60A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ZoneTexte 42">
            <a:extLst>
              <a:ext uri="{FF2B5EF4-FFF2-40B4-BE49-F238E27FC236}">
                <a16:creationId xmlns:a16="http://schemas.microsoft.com/office/drawing/2014/main" id="{AF58514A-52C2-D1EE-6C85-A52EC4CE0DF5}"/>
              </a:ext>
            </a:extLst>
          </p:cNvPr>
          <p:cNvSpPr txBox="1"/>
          <p:nvPr/>
        </p:nvSpPr>
        <p:spPr>
          <a:xfrm>
            <a:off x="934406" y="3276710"/>
            <a:ext cx="18519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2060"/>
                </a:solidFill>
                <a:latin typeface="Raleway" pitchFamily="2" charset="0"/>
              </a:rPr>
              <a:t>5</a:t>
            </a:r>
            <a:r>
              <a:rPr lang="fr-FR" sz="1200" dirty="0">
                <a:solidFill>
                  <a:srgbClr val="002060"/>
                </a:solidFill>
                <a:latin typeface="Raleway" pitchFamily="2" charset="0"/>
              </a:rPr>
              <a:t> dernières promos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66EEBFE2-DF88-E0E1-A7D9-0B621F9B52CA}"/>
              </a:ext>
            </a:extLst>
          </p:cNvPr>
          <p:cNvSpPr txBox="1"/>
          <p:nvPr/>
        </p:nvSpPr>
        <p:spPr>
          <a:xfrm>
            <a:off x="3572688" y="3213516"/>
            <a:ext cx="172821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rgbClr val="7030A0"/>
                </a:solidFill>
                <a:latin typeface="Raleway" pitchFamily="2" charset="0"/>
              </a:rPr>
              <a:t>15 minutes</a:t>
            </a:r>
          </a:p>
          <a:p>
            <a:pPr algn="ctr"/>
            <a:r>
              <a:rPr lang="fr-FR" sz="1200" dirty="0">
                <a:solidFill>
                  <a:srgbClr val="7030A0"/>
                </a:solidFill>
                <a:latin typeface="Raleway" pitchFamily="2" charset="0"/>
              </a:rPr>
              <a:t>Par an / 5 années</a:t>
            </a:r>
            <a:endParaRPr lang="fr-FR" sz="900" dirty="0">
              <a:solidFill>
                <a:srgbClr val="7030A0"/>
              </a:solidFill>
              <a:latin typeface="Raleway" pitchFamily="2" charset="0"/>
            </a:endParaRPr>
          </a:p>
        </p:txBody>
      </p:sp>
      <p:sp>
        <p:nvSpPr>
          <p:cNvPr id="45" name="Espace réservé du contenu 2">
            <a:extLst>
              <a:ext uri="{FF2B5EF4-FFF2-40B4-BE49-F238E27FC236}">
                <a16:creationId xmlns:a16="http://schemas.microsoft.com/office/drawing/2014/main" id="{89DA8697-9D7E-6D51-E3B1-820BF58740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4987" y="4243824"/>
            <a:ext cx="4361612" cy="464602"/>
          </a:xfrm>
        </p:spPr>
        <p:txBody>
          <a:bodyPr/>
          <a:lstStyle/>
          <a:p>
            <a:pPr marL="0" indent="0" algn="ctr">
              <a:buNone/>
            </a:pPr>
            <a:r>
              <a:rPr lang="fr-FR" altLang="fr-FR" sz="2000" b="1" dirty="0">
                <a:solidFill>
                  <a:srgbClr val="222268"/>
                </a:solidFill>
                <a:ea typeface="ＭＳ Ｐゴシック" panose="020B0600070205080204" pitchFamily="34" charset="-128"/>
              </a:rPr>
              <a:t>Participer chaque année, c’est 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DD4F9B8-CFF2-1A73-4933-DFD36A05A413}"/>
              </a:ext>
            </a:extLst>
          </p:cNvPr>
          <p:cNvSpPr/>
          <p:nvPr/>
        </p:nvSpPr>
        <p:spPr>
          <a:xfrm>
            <a:off x="978320" y="4841805"/>
            <a:ext cx="7334953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Promouvoir la </a:t>
            </a:r>
            <a:r>
              <a:rPr lang="fr-FR" sz="1800" b="1" dirty="0">
                <a:solidFill>
                  <a:srgbClr val="FF960A"/>
                </a:solidFill>
                <a:latin typeface="Calibri" panose="020F0502020204030204" pitchFamily="34" charset="0"/>
              </a:rPr>
              <a:t>diversité d’insertion professionnelle</a:t>
            </a:r>
            <a:r>
              <a:rPr lang="fr-FR" sz="1800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sz="1800" dirty="0">
                <a:solidFill>
                  <a:srgbClr val="333333"/>
                </a:solidFill>
                <a:latin typeface="Calibri" panose="020F0502020204030204" pitchFamily="34" charset="0"/>
              </a:rPr>
              <a:t>de l’école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Augmenter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données collectées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les rendre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pertinentes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b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</a:b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pour </a:t>
            </a:r>
            <a:r>
              <a:rPr lang="fr-FR" b="1" dirty="0">
                <a:solidFill>
                  <a:srgbClr val="FF960A"/>
                </a:solidFill>
                <a:latin typeface="Calibri" panose="020F0502020204030204" pitchFamily="34" charset="0"/>
              </a:rPr>
              <a:t>l’élaboration des classements</a:t>
            </a:r>
            <a:r>
              <a:rPr lang="fr-FR" dirty="0">
                <a:solidFill>
                  <a:srgbClr val="FF960A"/>
                </a:solidFill>
                <a:latin typeface="Calibri" panose="020F0502020204030204" pitchFamily="34" charset="0"/>
              </a:rPr>
              <a:t>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de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SupOptique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communication de l’école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auprès des futures recrues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920357A0-CCC0-6D55-5344-5F3608089E6F}"/>
              </a:ext>
            </a:extLst>
          </p:cNvPr>
          <p:cNvSpPr txBox="1"/>
          <p:nvPr/>
        </p:nvSpPr>
        <p:spPr>
          <a:xfrm>
            <a:off x="7179169" y="3992017"/>
            <a:ext cx="256712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2000" b="1" dirty="0">
                <a:solidFill>
                  <a:srgbClr val="0070C0"/>
                </a:solidFill>
                <a:latin typeface="Raleway" pitchFamily="2" charset="0"/>
              </a:rPr>
              <a:t>Valider l’enquête</a:t>
            </a:r>
            <a:endParaRPr lang="fr-FR" sz="1000" dirty="0">
              <a:solidFill>
                <a:srgbClr val="0070C0"/>
              </a:solidFill>
              <a:latin typeface="Raleway" pitchFamily="2" charset="0"/>
            </a:endParaRP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A38FC222-EEF1-92EE-621A-667C51C1AB0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840695" y="4025100"/>
            <a:ext cx="258165" cy="392858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585241A-A01B-FDE8-72A1-DF080573FA8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9826606" y="4025100"/>
            <a:ext cx="235645" cy="3928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11424F1-E8AC-9366-49A8-6DBEA4BC8DD0}"/>
              </a:ext>
            </a:extLst>
          </p:cNvPr>
          <p:cNvSpPr txBox="1"/>
          <p:nvPr/>
        </p:nvSpPr>
        <p:spPr>
          <a:xfrm>
            <a:off x="7563186" y="6468866"/>
            <a:ext cx="4998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52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D1FB2-5CA2-45D6-3AD3-084D4C3C7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2D1875FF-D9FA-D6AC-93D6-CA74742D4E8B}"/>
              </a:ext>
            </a:extLst>
          </p:cNvPr>
          <p:cNvSpPr txBox="1"/>
          <p:nvPr/>
        </p:nvSpPr>
        <p:spPr>
          <a:xfrm>
            <a:off x="820678" y="3512268"/>
            <a:ext cx="11192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70C0"/>
                </a:solidFill>
                <a:latin typeface="Raleway" pitchFamily="2" charset="0"/>
              </a:rPr>
              <a:t>PROCESS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586D4E1-BCC0-1DAF-BDC6-1B1FC65A9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Traitement interne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890D40D-6974-E083-5227-003428A20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21" y="2436464"/>
            <a:ext cx="724839" cy="783005"/>
          </a:xfrm>
          <a:prstGeom prst="rect">
            <a:avLst/>
          </a:prstGeom>
        </p:spPr>
      </p:pic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CB503D37-98B6-7248-A365-B25551E58D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06594" y="1718413"/>
            <a:ext cx="6844665" cy="430779"/>
          </a:xfrm>
        </p:spPr>
        <p:txBody>
          <a:bodyPr/>
          <a:lstStyle/>
          <a:p>
            <a:pPr marL="0" indent="0">
              <a:buNone/>
            </a:pPr>
            <a:r>
              <a:rPr lang="fr-FR" altLang="fr-FR" sz="2000" b="1" dirty="0">
                <a:solidFill>
                  <a:srgbClr val="0070C0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30FA61-4BBA-1E01-5AB7-BFAADD9A1420}"/>
              </a:ext>
            </a:extLst>
          </p:cNvPr>
          <p:cNvSpPr/>
          <p:nvPr/>
        </p:nvSpPr>
        <p:spPr>
          <a:xfrm>
            <a:off x="2533291" y="2135554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étudiant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et jeunes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diplômé</a:t>
            </a:r>
            <a:r>
              <a:rPr lang="fr-FR" b="0" i="0" dirty="0" err="1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0F7F69E-F4EA-049B-0DE2-3098E2BA0365}"/>
              </a:ext>
            </a:extLst>
          </p:cNvPr>
          <p:cNvSpPr txBox="1"/>
          <p:nvPr/>
        </p:nvSpPr>
        <p:spPr>
          <a:xfrm>
            <a:off x="767408" y="4093622"/>
            <a:ext cx="1225753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~ 400 réponses </a:t>
            </a:r>
            <a:br>
              <a:rPr lang="fr-FR" sz="1050" dirty="0">
                <a:solidFill>
                  <a:srgbClr val="0070C0"/>
                </a:solidFill>
                <a:latin typeface="Raleway" pitchFamily="2" charset="0"/>
              </a:rPr>
            </a:br>
            <a:r>
              <a:rPr lang="fr-FR" sz="1050" dirty="0">
                <a:solidFill>
                  <a:srgbClr val="0070C0"/>
                </a:solidFill>
                <a:latin typeface="Raleway" pitchFamily="2" charset="0"/>
              </a:rPr>
              <a:t>x 200 colonnes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B69847A-1975-46B9-3FB0-FC14699F866F}"/>
              </a:ext>
            </a:extLst>
          </p:cNvPr>
          <p:cNvSpPr txBox="1"/>
          <p:nvPr/>
        </p:nvSpPr>
        <p:spPr>
          <a:xfrm>
            <a:off x="5735960" y="5478933"/>
            <a:ext cx="499812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altLang="fr-FR" sz="100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endParaRPr lang="fr-FR" altLang="fr-FR" sz="1050" b="1" dirty="0">
              <a:solidFill>
                <a:srgbClr val="00B0F0"/>
              </a:solidFill>
              <a:ea typeface="ＭＳ Ｐゴシック" panose="020B0600070205080204" pitchFamily="34" charset="-128"/>
            </a:endParaRPr>
          </a:p>
          <a:p>
            <a:r>
              <a:rPr lang="fr-FR" altLang="fr-FR" b="1" dirty="0">
                <a:solidFill>
                  <a:srgbClr val="00B0F0"/>
                </a:solidFill>
              </a:rPr>
              <a:t>l</a:t>
            </a:r>
            <a:r>
              <a:rPr lang="fr-FR" altLang="fr-FR" b="1" dirty="0">
                <a:solidFill>
                  <a:srgbClr val="00B0F0"/>
                </a:solidFill>
                <a:ea typeface="ＭＳ Ｐゴシック" panose="020B0600070205080204" pitchFamily="34" charset="-128"/>
              </a:rPr>
              <a:t>ense.institutoptique.fr/</a:t>
            </a:r>
            <a:r>
              <a:rPr lang="fr-FR" altLang="fr-FR" b="1" dirty="0" err="1">
                <a:solidFill>
                  <a:srgbClr val="00B0F0"/>
                </a:solidFill>
                <a:ea typeface="ＭＳ Ｐゴシック" panose="020B0600070205080204" pitchFamily="34" charset="-128"/>
              </a:rPr>
              <a:t>insertion_cfa</a:t>
            </a:r>
            <a:endParaRPr lang="fr-FR" dirty="0">
              <a:solidFill>
                <a:srgbClr val="00B0F0"/>
              </a:solidFill>
            </a:endParaRPr>
          </a:p>
        </p:txBody>
      </p:sp>
      <p:graphicFrame>
        <p:nvGraphicFramePr>
          <p:cNvPr id="20" name="Objet 19">
            <a:extLst>
              <a:ext uri="{FF2B5EF4-FFF2-40B4-BE49-F238E27FC236}">
                <a16:creationId xmlns:a16="http://schemas.microsoft.com/office/drawing/2014/main" id="{A762C43A-DC36-DF64-93C2-A019334B4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6564647"/>
              </p:ext>
            </p:extLst>
          </p:nvPr>
        </p:nvGraphicFramePr>
        <p:xfrm>
          <a:off x="5521228" y="2846194"/>
          <a:ext cx="4998129" cy="2506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16" name="Objet 15">
                        <a:extLst>
                          <a:ext uri="{FF2B5EF4-FFF2-40B4-BE49-F238E27FC236}">
                            <a16:creationId xmlns:a16="http://schemas.microsoft.com/office/drawing/2014/main" id="{1F780350-6B74-1110-8833-05B7FC175FF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21228" y="2846194"/>
                        <a:ext cx="4998129" cy="2506874"/>
                      </a:xfrm>
                      <a:prstGeom prst="rect">
                        <a:avLst/>
                      </a:prstGeom>
                      <a:ln>
                        <a:solidFill>
                          <a:srgbClr val="0070C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Image 21">
            <a:extLst>
              <a:ext uri="{FF2B5EF4-FFF2-40B4-BE49-F238E27FC236}">
                <a16:creationId xmlns:a16="http://schemas.microsoft.com/office/drawing/2014/main" id="{9AFC5904-0B8A-B131-449E-40551AC2B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66" y="5572903"/>
            <a:ext cx="89818" cy="136679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67521DE-F736-2CA5-1FEE-D846DE53F4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66" y="5996765"/>
            <a:ext cx="89818" cy="136679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BBF67A6-BE5E-5653-73C4-632F911BBD5C}"/>
              </a:ext>
            </a:extLst>
          </p:cNvPr>
          <p:cNvSpPr txBox="1"/>
          <p:nvPr/>
        </p:nvSpPr>
        <p:spPr>
          <a:xfrm>
            <a:off x="901222" y="6127321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dirty="0">
                <a:solidFill>
                  <a:srgbClr val="00B0F0"/>
                </a:solidFill>
                <a:latin typeface="Raleway" pitchFamily="2" charset="0"/>
              </a:rPr>
              <a:t>DIFFUSE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5EEE65E8-8543-E070-183D-E7C2E6893C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3161" y="4919481"/>
            <a:ext cx="649730" cy="653422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38109265-0F63-254F-276A-9D6B1F612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5658" y="5545532"/>
            <a:ext cx="377455" cy="374904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493819F-7864-3AA9-7946-3BA4213CFC0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105" y="5672900"/>
            <a:ext cx="338555" cy="29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2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2E028-6A11-6E13-54B6-7EAFB340D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A00373-02A4-7DDA-5F44-E44C2FADD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CC11D752-D3B5-46FE-1253-45B4DC1770A1}"/>
              </a:ext>
            </a:extLst>
          </p:cNvPr>
          <p:cNvSpPr txBox="1"/>
          <p:nvPr/>
        </p:nvSpPr>
        <p:spPr>
          <a:xfrm>
            <a:off x="1686785" y="2001396"/>
            <a:ext cx="2247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Actifs</a:t>
            </a:r>
            <a:r>
              <a:rPr lang="fr-FR" sz="1400" b="0" i="0" dirty="0">
                <a:solidFill>
                  <a:srgbClr val="47474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Activ</a:t>
            </a:r>
            <a:r>
              <a:rPr lang="fr-FR" sz="1400" dirty="0">
                <a:solidFill>
                  <a:srgbClr val="333333"/>
                </a:solidFill>
                <a:latin typeface="Calibri" panose="020F0502020204030204" pitchFamily="34" charset="0"/>
              </a:rPr>
              <a:t>es</a:t>
            </a:r>
            <a:endParaRPr lang="fr-FR" sz="14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3F397A-4869-49A1-6C23-7A30B2E1E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3" y="3067352"/>
            <a:ext cx="5688632" cy="352999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0974AEF-DD0A-A501-7699-E69364EBC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0332" y="2140868"/>
            <a:ext cx="4701668" cy="1833090"/>
          </a:xfrm>
          <a:prstGeom prst="rect">
            <a:avLst/>
          </a:prstGeom>
        </p:spPr>
      </p:pic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5FCA9762-BD0A-B943-12CC-3CC498AAA5E2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Enquêtes 2024 et 2025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807DBD71-38F8-EF26-DC6F-1E8B9FF6A7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5936" y="3057413"/>
            <a:ext cx="1463723" cy="1739739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46EB10B7-EF70-7500-9492-5CA15F80F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8581" y="4869160"/>
            <a:ext cx="1413604" cy="1670623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0BFD7B0-A009-0640-A151-7F9FBFFD3DD0}"/>
              </a:ext>
            </a:extLst>
          </p:cNvPr>
          <p:cNvSpPr txBox="1"/>
          <p:nvPr/>
        </p:nvSpPr>
        <p:spPr>
          <a:xfrm>
            <a:off x="3287688" y="2615423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2023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2B09F46-3B5A-23B3-21AE-F566686C20A7}"/>
              </a:ext>
            </a:extLst>
          </p:cNvPr>
          <p:cNvSpPr txBox="1"/>
          <p:nvPr/>
        </p:nvSpPr>
        <p:spPr>
          <a:xfrm>
            <a:off x="4852256" y="2595748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CGE 2023</a:t>
            </a:r>
            <a:endParaRPr lang="fr-FR" sz="12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43FCDF0-1687-48D2-A629-90F2D261E784}"/>
              </a:ext>
            </a:extLst>
          </p:cNvPr>
          <p:cNvSpPr txBox="1"/>
          <p:nvPr/>
        </p:nvSpPr>
        <p:spPr>
          <a:xfrm>
            <a:off x="6416824" y="2595747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Enquête 2025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2024</a:t>
            </a:r>
            <a:endParaRPr lang="fr-FR" sz="1200" dirty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A324F6BB-D777-341D-D19A-B01F95EE6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73399" y="4670363"/>
            <a:ext cx="1209001" cy="186652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ED0FF9F4-E50C-8350-B196-3422B8A2EF14}"/>
              </a:ext>
            </a:extLst>
          </p:cNvPr>
          <p:cNvSpPr txBox="1"/>
          <p:nvPr/>
        </p:nvSpPr>
        <p:spPr>
          <a:xfrm>
            <a:off x="9683871" y="1679203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2023</a:t>
            </a:r>
            <a:endParaRPr lang="fr-FR" sz="1200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BBA96EE-8769-5F39-538E-57D353B9AFDE}"/>
              </a:ext>
            </a:extLst>
          </p:cNvPr>
          <p:cNvSpPr txBox="1"/>
          <p:nvPr/>
        </p:nvSpPr>
        <p:spPr>
          <a:xfrm>
            <a:off x="11020413" y="1679203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CGE 2023</a:t>
            </a:r>
            <a:endParaRPr lang="fr-FR" sz="1200" dirty="0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FA559ACA-0014-F274-BE24-1DAB5A1A1E83}"/>
              </a:ext>
            </a:extLst>
          </p:cNvPr>
          <p:cNvSpPr txBox="1"/>
          <p:nvPr/>
        </p:nvSpPr>
        <p:spPr>
          <a:xfrm>
            <a:off x="10408572" y="4204790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Enquête 2025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2024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60699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C47A-3110-0D53-536A-05A110A8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D6D0CA-E782-DDA9-67D2-D34CE430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8" name="Flèche : chevron 7">
            <a:extLst>
              <a:ext uri="{FF2B5EF4-FFF2-40B4-BE49-F238E27FC236}">
                <a16:creationId xmlns:a16="http://schemas.microsoft.com/office/drawing/2014/main" id="{C99944F3-A3D5-996E-898B-13577C30476A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Situations professionnelles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AEB6DD5-F6D3-FE2F-C433-B7EF8408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0456" y="3735822"/>
            <a:ext cx="1152128" cy="2863861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EAA751B-0A1C-E0F9-3002-3FDEAEE6F7F9}"/>
              </a:ext>
            </a:extLst>
          </p:cNvPr>
          <p:cNvSpPr txBox="1"/>
          <p:nvPr/>
        </p:nvSpPr>
        <p:spPr>
          <a:xfrm>
            <a:off x="10313593" y="3310742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2020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2019</a:t>
            </a:r>
            <a:endParaRPr lang="fr-FR" sz="1200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917C83AA-2AE9-C1D0-59D6-69DA6C061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37" y="2852936"/>
            <a:ext cx="7420876" cy="368161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75365F0-63C8-DA1F-4C4A-F316A7330F31}"/>
              </a:ext>
            </a:extLst>
          </p:cNvPr>
          <p:cNvSpPr txBox="1"/>
          <p:nvPr/>
        </p:nvSpPr>
        <p:spPr>
          <a:xfrm>
            <a:off x="767407" y="2594900"/>
            <a:ext cx="12940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rgbClr val="333333"/>
                </a:solidFill>
                <a:latin typeface="Calibri" panose="020F0502020204030204" pitchFamily="34" charset="0"/>
              </a:rPr>
              <a:t>Enquête 2025</a:t>
            </a:r>
            <a:endParaRPr lang="fr-FR" sz="1200" dirty="0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7681A4A8-E0BB-692F-CCA2-225E822DFB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4272" y="3772407"/>
            <a:ext cx="987969" cy="2762140"/>
          </a:xfrm>
          <a:prstGeom prst="rect">
            <a:avLst/>
          </a:prstGeom>
        </p:spPr>
      </p:pic>
      <p:sp>
        <p:nvSpPr>
          <p:cNvPr id="30" name="ZoneTexte 29">
            <a:extLst>
              <a:ext uri="{FF2B5EF4-FFF2-40B4-BE49-F238E27FC236}">
                <a16:creationId xmlns:a16="http://schemas.microsoft.com/office/drawing/2014/main" id="{A90C12E8-E4AC-93BF-ADE0-AB067FF1FD78}"/>
              </a:ext>
            </a:extLst>
          </p:cNvPr>
          <p:cNvSpPr txBox="1"/>
          <p:nvPr/>
        </p:nvSpPr>
        <p:spPr>
          <a:xfrm>
            <a:off x="8634015" y="3310742"/>
            <a:ext cx="12940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Enquête 2024</a:t>
            </a:r>
          </a:p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Promo 2023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6982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DC6F-D7A5-F951-A186-5435813B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98FFB-E368-C0A2-B82B-9BA3A5677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6" name="Flèche : chevron 5">
            <a:extLst>
              <a:ext uri="{FF2B5EF4-FFF2-40B4-BE49-F238E27FC236}">
                <a16:creationId xmlns:a16="http://schemas.microsoft.com/office/drawing/2014/main" id="{E0196ED1-C40D-1713-5CB9-BFCFC6F61F3C}"/>
              </a:ext>
            </a:extLst>
          </p:cNvPr>
          <p:cNvSpPr/>
          <p:nvPr/>
        </p:nvSpPr>
        <p:spPr bwMode="auto">
          <a:xfrm>
            <a:off x="767408" y="1720181"/>
            <a:ext cx="2952328" cy="307777"/>
          </a:xfrm>
          <a:prstGeom prst="chevron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Taux net d’emploi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8F0472B-3326-E30D-BE3D-2602BAF3A3F3}"/>
              </a:ext>
            </a:extLst>
          </p:cNvPr>
          <p:cNvSpPr txBox="1"/>
          <p:nvPr/>
        </p:nvSpPr>
        <p:spPr>
          <a:xfrm>
            <a:off x="7104112" y="1412776"/>
            <a:ext cx="6097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333333"/>
                </a:solidFill>
                <a:latin typeface="Calibri" panose="020F0502020204030204" pitchFamily="34" charset="0"/>
              </a:rPr>
              <a:t>T = (En activité + Volontariat) / (En activité + Volontariat + Recherche)</a:t>
            </a:r>
            <a:endParaRPr lang="fr-FR" sz="12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BDD62B-271E-88E0-618E-A09F51DEC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584" y="2244159"/>
            <a:ext cx="9192344" cy="459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508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84652-9F7C-2545-49A5-03246BBF4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08F95A-3C86-2D74-A465-09F87941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E34623-F5D7-4590-E857-D27443C8C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86" y="1720181"/>
            <a:ext cx="4121806" cy="2078767"/>
          </a:xfrm>
          <a:prstGeom prst="rect">
            <a:avLst/>
          </a:prstGeom>
        </p:spPr>
      </p:pic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896B4885-1579-828B-DF7C-1FDA7C171905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Recherche d’emploi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ECE768B-52A8-7677-F081-96BCF6247B22}"/>
              </a:ext>
            </a:extLst>
          </p:cNvPr>
          <p:cNvSpPr/>
          <p:nvPr/>
        </p:nvSpPr>
        <p:spPr bwMode="auto">
          <a:xfrm>
            <a:off x="6248477" y="2564903"/>
            <a:ext cx="2195851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Pause / Attente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821BCA6-878A-7B20-2149-6ACC99A9931D}"/>
              </a:ext>
            </a:extLst>
          </p:cNvPr>
          <p:cNvSpPr/>
          <p:nvPr/>
        </p:nvSpPr>
        <p:spPr bwMode="auto">
          <a:xfrm>
            <a:off x="1028159" y="2564904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Refus Proposition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3A7ABC0E-9FBF-A0F3-50A8-8BAF68875DD8}"/>
              </a:ext>
            </a:extLst>
          </p:cNvPr>
          <p:cNvSpPr/>
          <p:nvPr/>
        </p:nvSpPr>
        <p:spPr bwMode="auto">
          <a:xfrm>
            <a:off x="3638318" y="2564904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Aucune Proposition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3D91B9A-C0F7-D1D3-0499-B590A1524DBD}"/>
              </a:ext>
            </a:extLst>
          </p:cNvPr>
          <p:cNvSpPr txBox="1"/>
          <p:nvPr/>
        </p:nvSpPr>
        <p:spPr>
          <a:xfrm>
            <a:off x="1028159" y="3166691"/>
            <a:ext cx="230425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Pas d’intérêt pour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missions proposées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Discordance avec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projet professionnel</a:t>
            </a:r>
            <a:endParaRPr lang="fr-FR" dirty="0">
              <a:solidFill>
                <a:srgbClr val="333333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1C4D9B-72C7-4C3F-89F2-4C299C911059}"/>
              </a:ext>
            </a:extLst>
          </p:cNvPr>
          <p:cNvSpPr txBox="1"/>
          <p:nvPr/>
        </p:nvSpPr>
        <p:spPr>
          <a:xfrm>
            <a:off x="1028159" y="5011973"/>
            <a:ext cx="2016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Rémunération</a:t>
            </a:r>
          </a:p>
        </p:txBody>
      </p:sp>
      <p:sp>
        <p:nvSpPr>
          <p:cNvPr id="19" name="Rectangle : avec coins arrondis en diagonale 18">
            <a:extLst>
              <a:ext uri="{FF2B5EF4-FFF2-40B4-BE49-F238E27FC236}">
                <a16:creationId xmlns:a16="http://schemas.microsoft.com/office/drawing/2014/main" id="{77313E7D-9314-71C9-90BC-227FEC757F1F}"/>
              </a:ext>
            </a:extLst>
          </p:cNvPr>
          <p:cNvSpPr/>
          <p:nvPr/>
        </p:nvSpPr>
        <p:spPr bwMode="auto">
          <a:xfrm>
            <a:off x="1127235" y="4430102"/>
            <a:ext cx="2016224" cy="395677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05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SENS A LEUR EMPLOI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6FC8540-DD3E-2732-BDC5-1B3CB8069DCF}"/>
              </a:ext>
            </a:extLst>
          </p:cNvPr>
          <p:cNvSpPr txBox="1"/>
          <p:nvPr/>
        </p:nvSpPr>
        <p:spPr>
          <a:xfrm>
            <a:off x="1028159" y="5568691"/>
            <a:ext cx="24080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Mobilité géographique</a:t>
            </a:r>
          </a:p>
        </p:txBody>
      </p:sp>
      <p:sp>
        <p:nvSpPr>
          <p:cNvPr id="4" name="Rectangle : avec coins arrondis en diagonale 3">
            <a:extLst>
              <a:ext uri="{FF2B5EF4-FFF2-40B4-BE49-F238E27FC236}">
                <a16:creationId xmlns:a16="http://schemas.microsoft.com/office/drawing/2014/main" id="{218C3AB8-0DEC-B0A6-15CD-D86E6CEECC46}"/>
              </a:ext>
            </a:extLst>
          </p:cNvPr>
          <p:cNvSpPr/>
          <p:nvPr/>
        </p:nvSpPr>
        <p:spPr bwMode="auto">
          <a:xfrm>
            <a:off x="1224068" y="6000349"/>
            <a:ext cx="2016224" cy="51993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05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ATTACHEMENT TERROTORIAL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97379B8-6FF6-0442-CA49-0A02A7FA0925}"/>
              </a:ext>
            </a:extLst>
          </p:cNvPr>
          <p:cNvSpPr txBox="1"/>
          <p:nvPr/>
        </p:nvSpPr>
        <p:spPr>
          <a:xfrm>
            <a:off x="4026091" y="3859018"/>
            <a:ext cx="40861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Difficultés de mise en valeur des compétences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Méconnaissance des débouchés</a:t>
            </a:r>
          </a:p>
          <a:p>
            <a:pPr marL="285750" indent="-285750">
              <a:buFontTx/>
              <a:buChar char="-"/>
            </a:pP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Mauvaise maitrise des techniques d’embauche</a:t>
            </a:r>
          </a:p>
        </p:txBody>
      </p:sp>
      <p:sp>
        <p:nvSpPr>
          <p:cNvPr id="8" name="Rectangle : avec coins arrondis en diagonale 7">
            <a:extLst>
              <a:ext uri="{FF2B5EF4-FFF2-40B4-BE49-F238E27FC236}">
                <a16:creationId xmlns:a16="http://schemas.microsoft.com/office/drawing/2014/main" id="{3FEB1895-0F93-B847-B38F-B8CF7EAC015F}"/>
              </a:ext>
            </a:extLst>
          </p:cNvPr>
          <p:cNvSpPr/>
          <p:nvPr/>
        </p:nvSpPr>
        <p:spPr bwMode="auto">
          <a:xfrm>
            <a:off x="4079776" y="5242527"/>
            <a:ext cx="3528392" cy="338555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00305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0" lang="fr-FR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  <a:cs typeface="Calibri" panose="020F0502020204030204" pitchFamily="34" charset="0"/>
              </a:rPr>
              <a:t>MANQUE DANS LA FORMATION IOGS ?</a:t>
            </a:r>
            <a:endParaRPr kumimoji="0" lang="fr-FR" sz="1400" b="1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Flèche : chevron 11">
            <a:extLst>
              <a:ext uri="{FF2B5EF4-FFF2-40B4-BE49-F238E27FC236}">
                <a16:creationId xmlns:a16="http://schemas.microsoft.com/office/drawing/2014/main" id="{F80DFC1C-A407-4925-C139-C4A3551657D4}"/>
              </a:ext>
            </a:extLst>
          </p:cNvPr>
          <p:cNvSpPr/>
          <p:nvPr/>
        </p:nvSpPr>
        <p:spPr bwMode="auto">
          <a:xfrm>
            <a:off x="5375920" y="5753356"/>
            <a:ext cx="4536504" cy="307777"/>
          </a:xfrm>
          <a:prstGeom prst="chevron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Revoir l’insertion à l’IOGS / FHP</a:t>
            </a:r>
          </a:p>
        </p:txBody>
      </p:sp>
    </p:spTree>
    <p:extLst>
      <p:ext uri="{BB962C8B-B14F-4D97-AF65-F5344CB8AC3E}">
        <p14:creationId xmlns:p14="http://schemas.microsoft.com/office/powerpoint/2010/main" val="2664420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73355-3FC6-D1AB-F105-EFE9C5B41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9198A-2656-4A19-0243-AF5AD844F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C0BE5861-8396-2A21-ADE6-7418E4397C88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Recherche d’emploi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09ED379-87A4-5A85-1FB1-D7C634E6D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7768" y="2276872"/>
            <a:ext cx="7919508" cy="1314742"/>
          </a:xfrm>
          <a:prstGeom prst="rect">
            <a:avLst/>
          </a:prstGeom>
        </p:spPr>
      </p:pic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09CA6B61-3985-D0AE-6413-6EBC74638C47}"/>
              </a:ext>
            </a:extLst>
          </p:cNvPr>
          <p:cNvSpPr/>
          <p:nvPr/>
        </p:nvSpPr>
        <p:spPr bwMode="auto">
          <a:xfrm>
            <a:off x="9048328" y="1585795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Rapport CGE 2025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E9DEAA97-9401-4384-1D65-E2B188C48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902" y="3704213"/>
            <a:ext cx="5210852" cy="3133323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C2785EA9-3E5D-E09C-5663-5FE16F715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92" y="3919100"/>
            <a:ext cx="3600400" cy="274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504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C7A6B-25F1-8A81-A738-5B913CD7B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A00DEE-C22F-33FE-F07B-4EE96DE2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Enquête CGE / Chiffres clefs</a:t>
            </a:r>
          </a:p>
        </p:txBody>
      </p:sp>
      <p:sp>
        <p:nvSpPr>
          <p:cNvPr id="7" name="Flèche : chevron 6">
            <a:extLst>
              <a:ext uri="{FF2B5EF4-FFF2-40B4-BE49-F238E27FC236}">
                <a16:creationId xmlns:a16="http://schemas.microsoft.com/office/drawing/2014/main" id="{780EF0C3-7563-428D-D529-FF58B0110316}"/>
              </a:ext>
            </a:extLst>
          </p:cNvPr>
          <p:cNvSpPr/>
          <p:nvPr/>
        </p:nvSpPr>
        <p:spPr bwMode="auto">
          <a:xfrm>
            <a:off x="767407" y="1720181"/>
            <a:ext cx="3312369" cy="307777"/>
          </a:xfrm>
          <a:prstGeom prst="chevron">
            <a:avLst/>
          </a:prstGeom>
          <a:solidFill>
            <a:srgbClr val="00305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ＭＳ Ｐゴシック" pitchFamily="1" charset="-128"/>
              </a:rPr>
              <a:t>RSE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BFBCB5B-C8BA-8032-F9B5-B47991EFD838}"/>
              </a:ext>
            </a:extLst>
          </p:cNvPr>
          <p:cNvSpPr/>
          <p:nvPr/>
        </p:nvSpPr>
        <p:spPr bwMode="auto">
          <a:xfrm>
            <a:off x="9048328" y="1585795"/>
            <a:ext cx="2214377" cy="461665"/>
          </a:xfrm>
          <a:prstGeom prst="roundRect">
            <a:avLst/>
          </a:prstGeom>
          <a:solidFill>
            <a:srgbClr val="FF960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  <a:ea typeface="MS PGothic" pitchFamily="34" charset="-128"/>
              </a:rPr>
              <a:t>Rapport CGE 2025</a:t>
            </a:r>
            <a:endParaRPr kumimoji="0" lang="fr-FR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06913197-25A0-F59D-9AC3-940E4E7B5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562" y="2348880"/>
            <a:ext cx="3289524" cy="331236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A235823-1BA4-D3FF-64B1-B32795D35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5678" y="5157192"/>
            <a:ext cx="8070874" cy="159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600018"/>
      </p:ext>
    </p:extLst>
  </p:cSld>
  <p:clrMapOvr>
    <a:masterClrMapping/>
  </p:clrMapOvr>
</p:sld>
</file>

<file path=ppt/theme/theme1.xml><?xml version="1.0" encoding="utf-8"?>
<a:theme xmlns:a="http://schemas.openxmlformats.org/drawingml/2006/main" name="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RAFT PRES CA_IO_13-06-12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MS PGothic" pitchFamily="34" charset="-128"/>
          </a:defRPr>
        </a:defPPr>
      </a:lstStyle>
    </a:lnDef>
  </a:objectDefaults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DRAFT PRES CA_IO_13-06-12</Template>
  <TotalTime>25545</TotalTime>
  <Words>322</Words>
  <Application>Microsoft Office PowerPoint</Application>
  <PresentationFormat>Grand écran</PresentationFormat>
  <Paragraphs>89</Paragraphs>
  <Slides>10</Slides>
  <Notes>2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9" baseType="lpstr">
      <vt:lpstr>ＭＳ Ｐゴシック</vt:lpstr>
      <vt:lpstr>Arial</vt:lpstr>
      <vt:lpstr>Calibri</vt:lpstr>
      <vt:lpstr>Century Gothic</vt:lpstr>
      <vt:lpstr>Lucida Sans</vt:lpstr>
      <vt:lpstr>Raleway</vt:lpstr>
      <vt:lpstr>DRAFT PRES CA_IO_13-06-12</vt:lpstr>
      <vt:lpstr>1_DRAFT PRES CA_IO_13-06-12</vt:lpstr>
      <vt:lpstr>Image bitmap</vt:lpstr>
      <vt:lpstr>Insertion Professionnelle après SupOptique</vt:lpstr>
      <vt:lpstr>Enquête CGE / Processus</vt:lpstr>
      <vt:lpstr>Enquête CGE / Traitement interne</vt:lpstr>
      <vt:lpstr>Enquête CGE / Chiffres clefs</vt:lpstr>
      <vt:lpstr>Enquête CGE / Chiffres clefs</vt:lpstr>
      <vt:lpstr>Enquête CGE / Chiffres clefs</vt:lpstr>
      <vt:lpstr>Enquête CGE / Chiffres clefs</vt:lpstr>
      <vt:lpstr>Enquête CGE / Chiffres clefs</vt:lpstr>
      <vt:lpstr>Enquête CGE / Chiffres clefs</vt:lpstr>
      <vt:lpstr>Enquête CGE / Chiffres clefs</vt:lpstr>
    </vt:vector>
  </TitlesOfParts>
  <Company>Institut d'Optique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Institut d'Optique</dc:creator>
  <cp:lastModifiedBy>Julien VILLEMEJANE</cp:lastModifiedBy>
  <cp:revision>1394</cp:revision>
  <cp:lastPrinted>2021-12-20T13:30:17Z</cp:lastPrinted>
  <dcterms:created xsi:type="dcterms:W3CDTF">2012-05-10T13:56:34Z</dcterms:created>
  <dcterms:modified xsi:type="dcterms:W3CDTF">2025-06-14T07:48:03Z</dcterms:modified>
</cp:coreProperties>
</file>