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3"/>
  </p:notesMasterIdLst>
  <p:sldIdLst>
    <p:sldId id="256" r:id="rId2"/>
    <p:sldId id="335" r:id="rId3"/>
    <p:sldId id="334" r:id="rId4"/>
    <p:sldId id="329" r:id="rId5"/>
    <p:sldId id="336" r:id="rId6"/>
    <p:sldId id="343" r:id="rId7"/>
    <p:sldId id="344" r:id="rId8"/>
    <p:sldId id="345" r:id="rId9"/>
    <p:sldId id="346" r:id="rId10"/>
    <p:sldId id="342" r:id="rId11"/>
    <p:sldId id="337" r:id="rId12"/>
    <p:sldId id="332" r:id="rId13"/>
    <p:sldId id="348" r:id="rId14"/>
    <p:sldId id="341" r:id="rId15"/>
    <p:sldId id="322" r:id="rId16"/>
    <p:sldId id="326" r:id="rId17"/>
    <p:sldId id="349" r:id="rId18"/>
    <p:sldId id="338" r:id="rId19"/>
    <p:sldId id="347" r:id="rId20"/>
    <p:sldId id="281" r:id="rId21"/>
    <p:sldId id="32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Informatique</a:t>
            </a:r>
            <a:r>
              <a:rPr lang="fr-FR" sz="1800" baseline="0"/>
              <a:t> chez les jeunes diplômé.es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41AB-9CB3-7318D1CE0B9F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41AB-9CB3-7318D1CE0B9F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A-41AB-9CB3-7318D1CE0B9F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A-41AB-9CB3-7318D1CE0B9F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A-41AB-9CB3-7318D1CE0B9F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A-41AB-9CB3-7318D1CE0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0%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E9A-41AB-9CB3-7318D1CE0B9F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dirty="0"/>
              <a:t>Jeunes</a:t>
            </a:r>
            <a:r>
              <a:rPr lang="fr-FR" sz="1200" baseline="0" dirty="0"/>
              <a:t> diplômé.es</a:t>
            </a:r>
            <a:endParaRPr lang="fr-F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EC-A518-13C90308F226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E-42EC-A518-13C90308F226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8E-42EC-A518-13C90308F226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8E-42EC-A518-13C90308F226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8E-42EC-A518-13C90308F226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8E-42EC-A518-13C90308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B8E-42EC-A518-13C90308F226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20/05/2024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4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3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Constats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E816332-F089-B3DD-8363-C12AF3A39975}"/>
              </a:ext>
            </a:extLst>
          </p:cNvPr>
          <p:cNvSpPr txBox="1"/>
          <p:nvPr/>
        </p:nvSpPr>
        <p:spPr>
          <a:xfrm>
            <a:off x="743267" y="1798928"/>
            <a:ext cx="8519032" cy="646331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manque de temps pour l’analyse des phénomènes physiques dans les modules de traitements numériques (difficulté des étudiant.es à programmer)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B9C5023-6734-70FA-3ACD-8A0491F7DA28}"/>
              </a:ext>
            </a:extLst>
          </p:cNvPr>
          <p:cNvSpPr txBox="1"/>
          <p:nvPr/>
        </p:nvSpPr>
        <p:spPr>
          <a:xfrm>
            <a:off x="3324225" y="26249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s’approprier les outils numériques pour la simu / modélisation ou la résolution de problèmes physiques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8182C67-E9DD-01CE-7E71-BF2C0C6ECCE1}"/>
              </a:ext>
            </a:extLst>
          </p:cNvPr>
          <p:cNvSpPr txBox="1"/>
          <p:nvPr/>
        </p:nvSpPr>
        <p:spPr>
          <a:xfrm>
            <a:off x="743267" y="3586711"/>
            <a:ext cx="8519032" cy="646331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manque de lien avec les nouvelles problématiques industrielles (ou de laboratoire)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46F538-A098-9520-15E0-2C4C05586DF1}"/>
              </a:ext>
            </a:extLst>
          </p:cNvPr>
          <p:cNvSpPr txBox="1"/>
          <p:nvPr/>
        </p:nvSpPr>
        <p:spPr>
          <a:xfrm>
            <a:off x="3324225" y="43978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pilotage de banc de mesures / acquisition de données / traitement de données / interfaçage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A8256B6-BCF0-DD59-EE77-A1441148E3BA}"/>
              </a:ext>
            </a:extLst>
          </p:cNvPr>
          <p:cNvSpPr txBox="1"/>
          <p:nvPr/>
        </p:nvSpPr>
        <p:spPr>
          <a:xfrm>
            <a:off x="3324225" y="520892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apprentissage par l’expérience dans des situations “complexes” proches de la vie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232392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l’</a:t>
            </a:r>
            <a:r>
              <a:rPr lang="fr-FR" sz="3600" dirty="0" err="1"/>
              <a:t>Ingénieur.e</a:t>
            </a:r>
            <a:r>
              <a:rPr lang="fr-FR" sz="3600" dirty="0"/>
              <a:t> en Photonique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20772E18-8039-DAAB-7651-5069C8BA88EE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4804F28-CD62-1EED-45E8-3F0B2741DA17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86F8FB1C-867A-A7A8-C548-A29AC2C2E0A9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AB9E9AF-E975-584A-99C5-1321862A9472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F0359CC3-6D80-59F3-FFE6-74F4F77C4887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32E67B9B-406B-0E74-A09E-1C94C49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161F58A-DBAD-7833-B995-6D12864370FC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BA313-0A08-7CA4-060E-A1BA3682786E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D546969-2655-D0B0-7FE2-0EF961CB1DC3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41" name="Flèche : pentagone 40">
            <a:extLst>
              <a:ext uri="{FF2B5EF4-FFF2-40B4-BE49-F238E27FC236}">
                <a16:creationId xmlns:a16="http://schemas.microsoft.com/office/drawing/2014/main" id="{3E25C4EE-6E59-48D2-0A4E-417F9E42E790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B5F6090-E2FE-DF43-F513-F3C7D89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E5DD337-7596-4822-157F-3F10D3ED6771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6293F3AC-65D1-605F-F811-38DCF5A9FC2C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B9F69DB-3722-C459-B05D-8EC44CBC63BA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51E5D1A-E03E-701A-A0C7-37F4CB73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DBBF35B-D68D-E4F8-87A0-09D282C31E6C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B4FEAA-1E67-A369-70FB-0146C8417EDD}"/>
              </a:ext>
            </a:extLst>
          </p:cNvPr>
          <p:cNvSpPr txBox="1"/>
          <p:nvPr/>
        </p:nvSpPr>
        <p:spPr>
          <a:xfrm>
            <a:off x="814683" y="460108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292C5C-4EB3-3AAA-AEE2-54724433CB49}"/>
              </a:ext>
            </a:extLst>
          </p:cNvPr>
          <p:cNvSpPr txBox="1"/>
          <p:nvPr/>
        </p:nvSpPr>
        <p:spPr>
          <a:xfrm>
            <a:off x="2880382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6 x 2h</a:t>
            </a:r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A68F5D-3E07-84C5-4F4B-89F1A351E5D3}"/>
              </a:ext>
            </a:extLst>
          </p:cNvPr>
          <p:cNvSpPr txBox="1"/>
          <p:nvPr/>
        </p:nvSpPr>
        <p:spPr>
          <a:xfrm>
            <a:off x="4946081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0F8A73-411D-631A-9E02-29205A001454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49B90B-F8EE-56DC-3D9F-922A0BE5EB95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0A29EA0-A1F7-D3DA-7CEF-60BB01745C18}"/>
              </a:ext>
            </a:extLst>
          </p:cNvPr>
          <p:cNvCxnSpPr/>
          <p:nvPr/>
        </p:nvCxnSpPr>
        <p:spPr>
          <a:xfrm>
            <a:off x="476250" y="3362325"/>
            <a:ext cx="10972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>
            <a:extLst>
              <a:ext uri="{FF2B5EF4-FFF2-40B4-BE49-F238E27FC236}">
                <a16:creationId xmlns:a16="http://schemas.microsoft.com/office/drawing/2014/main" id="{E0F16529-F981-60F7-B6F0-A49BA1CB4CCA}"/>
              </a:ext>
            </a:extLst>
          </p:cNvPr>
          <p:cNvSpPr/>
          <p:nvPr/>
        </p:nvSpPr>
        <p:spPr>
          <a:xfrm>
            <a:off x="5732983" y="2074175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20CBF5E6-90A6-1C12-4439-5F87BFD4CAAF}"/>
              </a:ext>
            </a:extLst>
          </p:cNvPr>
          <p:cNvSpPr txBox="1"/>
          <p:nvPr/>
        </p:nvSpPr>
        <p:spPr>
          <a:xfrm>
            <a:off x="8279471" y="281346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et calcul scientifique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3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4745282-4890-8341-0F97-619F41DBF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1" y="1822156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688F5DF-C1F3-DE49-56BD-F978CE041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646" y="1822156"/>
            <a:ext cx="942338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C061C4C-E712-4E82-2834-7991B1B537FF}"/>
              </a:ext>
            </a:extLst>
          </p:cNvPr>
          <p:cNvSpPr txBox="1"/>
          <p:nvPr/>
        </p:nvSpPr>
        <p:spPr>
          <a:xfrm>
            <a:off x="743267" y="1643803"/>
            <a:ext cx="36367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800" b="1" dirty="0"/>
              <a:t>Python </a:t>
            </a:r>
            <a:r>
              <a:rPr lang="fr-FR" sz="1800" dirty="0"/>
              <a:t>(et ses librairies)</a:t>
            </a:r>
          </a:p>
          <a:p>
            <a:pPr algn="r"/>
            <a:r>
              <a:rPr lang="fr-FR" sz="1600" dirty="0"/>
              <a:t>Langage général</a:t>
            </a:r>
          </a:p>
          <a:p>
            <a:pPr algn="r"/>
            <a:r>
              <a:rPr lang="fr-FR" sz="1600" dirty="0"/>
              <a:t>	</a:t>
            </a:r>
            <a:r>
              <a:rPr lang="fr-FR" sz="1600" i="1" dirty="0"/>
              <a:t>Logiciel open source</a:t>
            </a:r>
          </a:p>
          <a:p>
            <a:pPr algn="r"/>
            <a:r>
              <a:rPr lang="fr-FR" sz="1600" dirty="0"/>
              <a:t>Développement d’applications</a:t>
            </a:r>
          </a:p>
          <a:p>
            <a:pPr marL="285750" indent="-285750" algn="r">
              <a:buFontTx/>
              <a:buChar char="-"/>
            </a:pP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0F9844D-04E5-FCD4-32A6-48BBB3BCC553}"/>
              </a:ext>
            </a:extLst>
          </p:cNvPr>
          <p:cNvSpPr txBox="1"/>
          <p:nvPr/>
        </p:nvSpPr>
        <p:spPr>
          <a:xfrm>
            <a:off x="7486753" y="1643802"/>
            <a:ext cx="363670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 err="1"/>
              <a:t>MatLab</a:t>
            </a:r>
            <a:r>
              <a:rPr lang="fr-FR" sz="1800" b="1" dirty="0"/>
              <a:t>® </a:t>
            </a:r>
            <a:r>
              <a:rPr lang="fr-FR" sz="1800" dirty="0"/>
              <a:t>(et ses boites à outils)</a:t>
            </a:r>
          </a:p>
          <a:p>
            <a:r>
              <a:rPr lang="fr-FR" sz="1600" dirty="0"/>
              <a:t>Calculs numériques</a:t>
            </a:r>
          </a:p>
          <a:p>
            <a:r>
              <a:rPr lang="fr-FR" sz="1600" i="1" dirty="0"/>
              <a:t>Logiciel propriétaire</a:t>
            </a:r>
          </a:p>
          <a:p>
            <a:r>
              <a:rPr lang="fr-FR" sz="1600" dirty="0"/>
              <a:t>Modélisation / Simulation</a:t>
            </a:r>
            <a:endParaRPr lang="fr-FR" dirty="0"/>
          </a:p>
        </p:txBody>
      </p:sp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èche : pentagone 7">
            <a:extLst>
              <a:ext uri="{FF2B5EF4-FFF2-40B4-BE49-F238E27FC236}">
                <a16:creationId xmlns:a16="http://schemas.microsoft.com/office/drawing/2014/main" id="{DE0BEDCD-E5DF-76E2-9C57-E633D4909ABB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4" name="Flèche : chevron 13">
            <a:extLst>
              <a:ext uri="{FF2B5EF4-FFF2-40B4-BE49-F238E27FC236}">
                <a16:creationId xmlns:a16="http://schemas.microsoft.com/office/drawing/2014/main" id="{E19A74D5-B90B-C584-AF4B-4381AD008D47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7329DD31-9FD9-DAC6-1C18-72336D1CFE4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0131168-0374-3DEE-451D-B529FBB9EFE7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BE32E954-04E6-B1FB-0EC8-C5D1DA8D5104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B85C68BF-EEBC-F10A-B472-3332DA83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C7309B2-A035-046F-75F8-C277F95FC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D6577812-BB5F-5A32-7333-DE51F23A5C4A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id="{54BA79D9-B13F-0FD2-512E-977209E2E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C994D10-3347-DD17-98E7-6CECFC87967C}"/>
              </a:ext>
            </a:extLst>
          </p:cNvPr>
          <p:cNvSpPr txBox="1"/>
          <p:nvPr/>
        </p:nvSpPr>
        <p:spPr>
          <a:xfrm>
            <a:off x="619125" y="310398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</p:spTree>
    <p:extLst>
      <p:ext uri="{BB962C8B-B14F-4D97-AF65-F5344CB8AC3E}">
        <p14:creationId xmlns:p14="http://schemas.microsoft.com/office/powerpoint/2010/main" val="3150225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1115567" y="5428760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7F67F72-3410-5574-AD50-8CBAEA99F56E}"/>
              </a:ext>
            </a:extLst>
          </p:cNvPr>
          <p:cNvSpPr txBox="1"/>
          <p:nvPr/>
        </p:nvSpPr>
        <p:spPr>
          <a:xfrm>
            <a:off x="1455056" y="5829746"/>
            <a:ext cx="32112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Séance 1 : problématique</a:t>
            </a:r>
          </a:p>
          <a:p>
            <a:r>
              <a:rPr lang="fr-FR" sz="1200" dirty="0"/>
              <a:t>Séances 2-3 : mise en œuvre numérique</a:t>
            </a:r>
          </a:p>
          <a:p>
            <a:r>
              <a:rPr lang="fr-FR" sz="1200" dirty="0"/>
              <a:t>Séance 4 : mise en forme des résultats</a:t>
            </a:r>
          </a:p>
          <a:p>
            <a:r>
              <a:rPr lang="fr-FR" sz="1200" dirty="0"/>
              <a:t>Séance 5 : évaluation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1115567" y="4970779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5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Être capable d’ </a:t>
            </a:r>
            <a:r>
              <a:rPr lang="fr-FR" sz="1400" b="1" dirty="0"/>
              <a:t>écrire un script réutilisable </a:t>
            </a:r>
            <a:r>
              <a:rPr lang="fr-FR" sz="1400" dirty="0"/>
              <a:t>dans un langage de haut niveau (à but scientifique)</a:t>
            </a:r>
            <a:r>
              <a:rPr lang="fr-FR" sz="1400" b="1" dirty="0"/>
              <a:t> 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23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446618"/>
            <a:ext cx="4554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Être capable de </a:t>
            </a:r>
            <a:r>
              <a:rPr lang="fr-FR" sz="1400" b="1" dirty="0"/>
              <a:t>générer des graphiques scientifiques légendés</a:t>
            </a:r>
            <a:endParaRPr lang="fr-FR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3267" y="2445614"/>
            <a:ext cx="149912" cy="523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DBC9B1-C73F-08D3-FBAE-EA0CF8C005EA}"/>
              </a:ext>
            </a:extLst>
          </p:cNvPr>
          <p:cNvSpPr txBox="1"/>
          <p:nvPr/>
        </p:nvSpPr>
        <p:spPr>
          <a:xfrm>
            <a:off x="980167" y="3670498"/>
            <a:ext cx="4554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Être capable de </a:t>
            </a:r>
            <a:r>
              <a:rPr lang="fr-FR" sz="1400" b="1" dirty="0"/>
              <a:t>calculer</a:t>
            </a:r>
            <a:r>
              <a:rPr lang="fr-FR" sz="1400" dirty="0"/>
              <a:t>, d’ </a:t>
            </a:r>
            <a:r>
              <a:rPr lang="fr-FR" sz="1400" b="1" dirty="0"/>
              <a:t>afficher </a:t>
            </a:r>
            <a:r>
              <a:rPr lang="fr-FR" sz="1400" dirty="0"/>
              <a:t>et d’ </a:t>
            </a:r>
            <a:r>
              <a:rPr lang="fr-FR" sz="1400" b="1" dirty="0"/>
              <a:t>utiliser la transformée de  Fourier discrète </a:t>
            </a:r>
            <a:r>
              <a:rPr lang="fr-FR" sz="1400" dirty="0"/>
              <a:t>d’un signal (AM)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C5584-4873-C2F4-11D4-51E24536E9DD}"/>
              </a:ext>
            </a:extLst>
          </p:cNvPr>
          <p:cNvSpPr/>
          <p:nvPr/>
        </p:nvSpPr>
        <p:spPr>
          <a:xfrm>
            <a:off x="738135" y="3669494"/>
            <a:ext cx="149912" cy="523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43E457-30BF-0393-B867-67CB81CDF4E4}"/>
              </a:ext>
            </a:extLst>
          </p:cNvPr>
          <p:cNvSpPr txBox="1"/>
          <p:nvPr/>
        </p:nvSpPr>
        <p:spPr>
          <a:xfrm>
            <a:off x="980167" y="3057052"/>
            <a:ext cx="4554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Être capable de </a:t>
            </a:r>
            <a:r>
              <a:rPr lang="fr-FR" sz="1400" b="1" dirty="0"/>
              <a:t>valider un modèle physique simple et fourni </a:t>
            </a:r>
            <a:r>
              <a:rPr lang="fr-FR" sz="1400" dirty="0"/>
              <a:t>à l’aide d’un outil de calcul scientifique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80110-46C3-2991-5A39-BE8751F608DB}"/>
              </a:ext>
            </a:extLst>
          </p:cNvPr>
          <p:cNvSpPr/>
          <p:nvPr/>
        </p:nvSpPr>
        <p:spPr>
          <a:xfrm>
            <a:off x="738135" y="3056048"/>
            <a:ext cx="149912" cy="523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2ED0857-312F-7F09-8860-14CC173A0C6C}"/>
              </a:ext>
            </a:extLst>
          </p:cNvPr>
          <p:cNvSpPr txBox="1"/>
          <p:nvPr/>
        </p:nvSpPr>
        <p:spPr>
          <a:xfrm>
            <a:off x="980855" y="4279356"/>
            <a:ext cx="4554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Être capable de </a:t>
            </a:r>
            <a:r>
              <a:rPr lang="fr-FR" sz="1400" b="1" dirty="0"/>
              <a:t>traiter une série de données sous forme d’images </a:t>
            </a:r>
            <a:r>
              <a:rPr lang="fr-FR" sz="1400" dirty="0"/>
              <a:t>(Laser)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C72DE-C150-BCE9-CAB3-5F7825968DF4}"/>
              </a:ext>
            </a:extLst>
          </p:cNvPr>
          <p:cNvSpPr/>
          <p:nvPr/>
        </p:nvSpPr>
        <p:spPr>
          <a:xfrm>
            <a:off x="738823" y="4278352"/>
            <a:ext cx="149912" cy="523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9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6 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 Classique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Être capable d’ </a:t>
            </a:r>
            <a:r>
              <a:rPr lang="fr-FR" sz="1400" b="1" dirty="0"/>
              <a:t>écrire une application simple selon les règles de la programmation objet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2322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446618"/>
            <a:ext cx="45540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Être capable de </a:t>
            </a:r>
            <a:r>
              <a:rPr lang="fr-FR" sz="1400" b="1" dirty="0"/>
              <a:t>mettre en œuvre un modèle physique simple et fourni </a:t>
            </a:r>
            <a:r>
              <a:rPr lang="fr-FR" sz="1400" dirty="0"/>
              <a:t>à l’aide d’un outil de calcul scientifique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3267" y="2445614"/>
            <a:ext cx="149912" cy="73866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F1D400AC-9A2A-31EA-C178-76E0F7F2BAB1}"/>
              </a:ext>
            </a:extLst>
          </p:cNvPr>
          <p:cNvSpPr/>
          <p:nvPr/>
        </p:nvSpPr>
        <p:spPr>
          <a:xfrm>
            <a:off x="8250490" y="146981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1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 introductive (2h)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D8C88BC0-EB61-6F63-797E-72E877E0BE4F}"/>
              </a:ext>
            </a:extLst>
          </p:cNvPr>
          <p:cNvSpPr/>
          <p:nvPr/>
        </p:nvSpPr>
        <p:spPr>
          <a:xfrm>
            <a:off x="8250490" y="1910688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5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« Mini-Projet »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C2DDD07B-A4FC-8C3F-D6E7-6DF1B3B8353D}"/>
              </a:ext>
            </a:extLst>
          </p:cNvPr>
          <p:cNvSpPr txBox="1">
            <a:spLocks/>
          </p:cNvSpPr>
          <p:nvPr/>
        </p:nvSpPr>
        <p:spPr>
          <a:xfrm>
            <a:off x="1135233" y="3672719"/>
            <a:ext cx="4937760" cy="3260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1600" dirty="0">
              <a:solidFill>
                <a:srgbClr val="0070C0"/>
              </a:solidFill>
            </a:endParaRP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B4382E7C-F59A-9D51-E178-AB4B3F556854}"/>
              </a:ext>
            </a:extLst>
          </p:cNvPr>
          <p:cNvSpPr txBox="1">
            <a:spLocks/>
          </p:cNvSpPr>
          <p:nvPr/>
        </p:nvSpPr>
        <p:spPr>
          <a:xfrm>
            <a:off x="6577387" y="3323624"/>
            <a:ext cx="4937760" cy="284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Tracé de rayons</a:t>
            </a:r>
            <a:endParaRPr lang="fr-FR" sz="1600" dirty="0">
              <a:solidFill>
                <a:srgbClr val="0070C0"/>
              </a:solidFill>
            </a:endParaRPr>
          </a:p>
        </p:txBody>
      </p:sp>
      <p:pic>
        <p:nvPicPr>
          <p:cNvPr id="45" name="Image 44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B7EFA2A0-3492-392F-BDEB-12DA4A7BB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46" name="Image 45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E045F41F-8D5E-B955-35C4-A788B1479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5" y="3936464"/>
            <a:ext cx="2540524" cy="1905393"/>
          </a:xfrm>
          <a:prstGeom prst="rect">
            <a:avLst/>
          </a:prstGeom>
        </p:spPr>
      </p:pic>
      <p:pic>
        <p:nvPicPr>
          <p:cNvPr id="47" name="Image 4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E347C07-BFD7-E57C-83D7-B9069C958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31" y="3936464"/>
            <a:ext cx="2540524" cy="1905393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E0EBD6F-6EAC-C811-DCAF-AA056FA8E8B0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85A179D9-63F1-F124-7F48-E6C102983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50" name="Image 4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418654AD-078B-909E-B3A3-63BEFE7761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03A4A30-0820-6907-7B31-9CFF6046BA1E}"/>
              </a:ext>
            </a:extLst>
          </p:cNvPr>
          <p:cNvSpPr txBox="1"/>
          <p:nvPr/>
        </p:nvSpPr>
        <p:spPr>
          <a:xfrm>
            <a:off x="1129292" y="3361729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39B801-8B2A-250A-7F7F-66445CADAEF8}"/>
              </a:ext>
            </a:extLst>
          </p:cNvPr>
          <p:cNvSpPr txBox="1"/>
          <p:nvPr/>
        </p:nvSpPr>
        <p:spPr>
          <a:xfrm>
            <a:off x="6577387" y="3010182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5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05F18-0681-B095-0807-E79053B0D0E0}"/>
              </a:ext>
            </a:extLst>
          </p:cNvPr>
          <p:cNvSpPr/>
          <p:nvPr/>
        </p:nvSpPr>
        <p:spPr>
          <a:xfrm>
            <a:off x="3638190" y="4076403"/>
            <a:ext cx="5091884" cy="1190624"/>
          </a:xfrm>
          <a:prstGeom prst="rect">
            <a:avLst/>
          </a:prstGeom>
          <a:solidFill>
            <a:schemeClr val="bg1"/>
          </a:solidFill>
          <a:ln w="57150">
            <a:solidFill>
              <a:srgbClr val="EA9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EA9600"/>
                </a:solidFill>
              </a:rPr>
              <a:t>Mauvaises habitudes dans les formations précédentes</a:t>
            </a:r>
          </a:p>
          <a:p>
            <a:pPr algn="ctr"/>
            <a:endParaRPr lang="fr-FR" sz="1400" b="1" dirty="0">
              <a:solidFill>
                <a:srgbClr val="EA9600"/>
              </a:solidFill>
            </a:endParaRPr>
          </a:p>
          <a:p>
            <a:pPr algn="ctr"/>
            <a:r>
              <a:rPr lang="fr-FR" sz="1400" b="1" dirty="0">
                <a:solidFill>
                  <a:srgbClr val="EA9600"/>
                </a:solidFill>
              </a:rPr>
              <a:t>Pas d’intérêt pour la modularité et la documentation</a:t>
            </a:r>
            <a:endParaRPr lang="fr-FR" sz="1400" dirty="0">
              <a:solidFill>
                <a:srgbClr val="EA9600"/>
              </a:solidFill>
            </a:endParaRP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Prochaines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935253"/>
            <a:ext cx="1386511" cy="317460"/>
          </a:xfrm>
          <a:prstGeom prst="homePlate">
            <a:avLst>
              <a:gd name="adj" fmla="val 64402"/>
            </a:avLst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Evolutions pour 2024-2025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8313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8313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8313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4080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4080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4713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4656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4009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4656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9989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Interfaçage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90" y="5571896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8" y="6091343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387DEA-6D6B-7620-1EDD-7E6DC68B2D0E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8 x 4h30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0866A6-1B65-C6CE-845D-18D4DF8E75C4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96BAA1-E2D7-F74E-D542-15008BA4FE31}"/>
              </a:ext>
            </a:extLst>
          </p:cNvPr>
          <p:cNvSpPr txBox="1"/>
          <p:nvPr/>
        </p:nvSpPr>
        <p:spPr>
          <a:xfrm>
            <a:off x="3224517" y="5250652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9A78FA8-C1C6-D280-492F-E41FC5F56D0A}"/>
              </a:ext>
            </a:extLst>
          </p:cNvPr>
          <p:cNvSpPr/>
          <p:nvPr/>
        </p:nvSpPr>
        <p:spPr>
          <a:xfrm>
            <a:off x="673975" y="1643109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B77369-020A-B43C-E54F-AEA9B9B3D130}"/>
              </a:ext>
            </a:extLst>
          </p:cNvPr>
          <p:cNvSpPr/>
          <p:nvPr/>
        </p:nvSpPr>
        <p:spPr>
          <a:xfrm>
            <a:off x="2630095" y="1643109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06EC20D-4EAD-4BC7-B770-8BA09F513F4B}"/>
              </a:ext>
            </a:extLst>
          </p:cNvPr>
          <p:cNvSpPr/>
          <p:nvPr/>
        </p:nvSpPr>
        <p:spPr>
          <a:xfrm>
            <a:off x="4644090" y="1643108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03D4A80F-AB67-E235-89CC-CB9D62A9945E}"/>
              </a:ext>
            </a:extLst>
          </p:cNvPr>
          <p:cNvSpPr/>
          <p:nvPr/>
        </p:nvSpPr>
        <p:spPr>
          <a:xfrm>
            <a:off x="681196" y="2219826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FAF8CCE2-8259-1683-6029-886A85E14DAF}"/>
              </a:ext>
            </a:extLst>
          </p:cNvPr>
          <p:cNvSpPr/>
          <p:nvPr/>
        </p:nvSpPr>
        <p:spPr>
          <a:xfrm>
            <a:off x="2637317" y="2219825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7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A8E277E-F650-0DAE-6F31-F3B285B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2283111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BD7DEFA-0438-4ED1-B98F-E1265098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2277452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3344074B-60ED-8A46-C05F-A6387F4B8AE0}"/>
              </a:ext>
            </a:extLst>
          </p:cNvPr>
          <p:cNvSpPr/>
          <p:nvPr/>
        </p:nvSpPr>
        <p:spPr>
          <a:xfrm>
            <a:off x="4644090" y="221271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606F48F-84BB-2826-F0C5-4F9C2A71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2277452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4574B886-1F90-2598-4C8A-B304BCD8A163}"/>
              </a:ext>
            </a:extLst>
          </p:cNvPr>
          <p:cNvSpPr/>
          <p:nvPr/>
        </p:nvSpPr>
        <p:spPr>
          <a:xfrm>
            <a:off x="1466462" y="3124191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41" name="Flèche : chevron 40">
            <a:extLst>
              <a:ext uri="{FF2B5EF4-FFF2-40B4-BE49-F238E27FC236}">
                <a16:creationId xmlns:a16="http://schemas.microsoft.com/office/drawing/2014/main" id="{3C36AE79-99CD-5AD4-9376-5B8A1C800C5B}"/>
              </a:ext>
            </a:extLst>
          </p:cNvPr>
          <p:cNvSpPr/>
          <p:nvPr/>
        </p:nvSpPr>
        <p:spPr>
          <a:xfrm>
            <a:off x="2637317" y="2738913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BBDF1E1-67CD-3621-B662-E9771B5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2799504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F1F92E3-1528-6AC0-9C2C-DDA4023F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3195610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20A06F4-6049-C9F6-A68C-B8D6DAB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3197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C83B8785-D18A-2E79-0360-7BA03681A9F7}"/>
              </a:ext>
            </a:extLst>
          </p:cNvPr>
          <p:cNvSpPr txBox="1">
            <a:spLocks/>
          </p:cNvSpPr>
          <p:nvPr/>
        </p:nvSpPr>
        <p:spPr>
          <a:xfrm>
            <a:off x="8015352" y="2977601"/>
            <a:ext cx="3586257" cy="3607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Retour à </a:t>
            </a:r>
            <a:r>
              <a:rPr lang="fr-FR" sz="1600" i="1" dirty="0"/>
              <a:t>un peu </a:t>
            </a:r>
            <a:r>
              <a:rPr lang="fr-FR" sz="1600" dirty="0"/>
              <a:t>de C/C++ au S5</a:t>
            </a:r>
          </a:p>
          <a:p>
            <a:endParaRPr lang="fr-FR" sz="1600" dirty="0"/>
          </a:p>
          <a:p>
            <a:r>
              <a:rPr lang="fr-FR" sz="1600" b="1" dirty="0"/>
              <a:t>Ajout de TD d’initiation à Matlab au S6</a:t>
            </a:r>
          </a:p>
          <a:p>
            <a:endParaRPr lang="fr-FR" sz="1600" b="1" dirty="0"/>
          </a:p>
          <a:p>
            <a:r>
              <a:rPr lang="fr-FR" sz="1600" b="1" dirty="0"/>
              <a:t>Harmonisation des pratiques entre 1A et 2AP</a:t>
            </a:r>
          </a:p>
        </p:txBody>
      </p:sp>
    </p:spTree>
    <p:extLst>
      <p:ext uri="{BB962C8B-B14F-4D97-AF65-F5344CB8AC3E}">
        <p14:creationId xmlns:p14="http://schemas.microsoft.com/office/powerpoint/2010/main" val="149341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Informatique, calcul scientifique…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CustomShape 3">
            <a:extLst>
              <a:ext uri="{FF2B5EF4-FFF2-40B4-BE49-F238E27FC236}">
                <a16:creationId xmlns:a16="http://schemas.microsoft.com/office/drawing/2014/main" id="{67B39E49-9A3F-C66F-504A-DE35C765346D}"/>
              </a:ext>
            </a:extLst>
          </p:cNvPr>
          <p:cNvSpPr/>
          <p:nvPr/>
        </p:nvSpPr>
        <p:spPr>
          <a:xfrm>
            <a:off x="2268507" y="3182778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Modules d’informatique à </a:t>
            </a:r>
            <a:r>
              <a:rPr lang="fr-FR" sz="2000" b="1" spc="-1" dirty="0" err="1">
                <a:solidFill>
                  <a:schemeClr val="bg1"/>
                </a:solidFill>
                <a:latin typeface="Trebuchet MS"/>
              </a:rPr>
              <a:t>SupOptique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1115567" y="1737040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TO FIND ??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EE724090-50D7-05CD-3D52-BC881486999C}"/>
              </a:ext>
            </a:extLst>
          </p:cNvPr>
          <p:cNvSpPr/>
          <p:nvPr/>
        </p:nvSpPr>
        <p:spPr>
          <a:xfrm>
            <a:off x="2268507" y="3823377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Constat, besoins, embauche…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3">
            <a:extLst>
              <a:ext uri="{FF2B5EF4-FFF2-40B4-BE49-F238E27FC236}">
                <a16:creationId xmlns:a16="http://schemas.microsoft.com/office/drawing/2014/main" id="{7AA047B8-96E9-3A45-3636-B66996FB40B2}"/>
              </a:ext>
            </a:extLst>
          </p:cNvPr>
          <p:cNvSpPr/>
          <p:nvPr/>
        </p:nvSpPr>
        <p:spPr>
          <a:xfrm>
            <a:off x="2268507" y="4463976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Réforme de la première année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87513B2-5A3D-6432-ED2D-0ADC673F2F30}"/>
              </a:ext>
            </a:extLst>
          </p:cNvPr>
          <p:cNvSpPr/>
          <p:nvPr/>
        </p:nvSpPr>
        <p:spPr>
          <a:xfrm>
            <a:off x="2268507" y="5104575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Prochaines évolutions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54FE0158-1EAE-479B-CE8E-3312FC353D32}"/>
              </a:ext>
            </a:extLst>
          </p:cNvPr>
          <p:cNvSpPr/>
          <p:nvPr/>
        </p:nvSpPr>
        <p:spPr>
          <a:xfrm>
            <a:off x="2268507" y="5745174"/>
            <a:ext cx="5802068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Questions aux industriels/académiques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028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 ouvertes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Questions ouvertes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861880" y="1685779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440763" y="1609717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766348" y="2985570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Intérêts pour </a:t>
            </a:r>
            <a:r>
              <a:rPr lang="fr-FR" sz="2000" dirty="0" err="1"/>
              <a:t>un.e</a:t>
            </a:r>
            <a:r>
              <a:rPr lang="fr-FR" sz="2000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524317" y="2984566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2B1025F-C2F3-4686-1260-FAAE878AEFF6}"/>
              </a:ext>
            </a:extLst>
          </p:cNvPr>
          <p:cNvSpPr/>
          <p:nvPr/>
        </p:nvSpPr>
        <p:spPr>
          <a:xfrm rot="5400000">
            <a:off x="861880" y="2305615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440763" y="2229553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78BAFF73-DA61-199D-4403-E76350EC2AC1}"/>
              </a:ext>
            </a:extLst>
          </p:cNvPr>
          <p:cNvSpPr/>
          <p:nvPr/>
        </p:nvSpPr>
        <p:spPr>
          <a:xfrm rot="5400000">
            <a:off x="861880" y="3836660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440763" y="3760598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766348" y="4397126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Machine Learning </a:t>
            </a:r>
            <a:r>
              <a:rPr lang="fr-FR" sz="2000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524317" y="4396122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766348" y="4970091"/>
            <a:ext cx="940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dirty="0"/>
              <a:t>l’IA générative </a:t>
            </a:r>
            <a:r>
              <a:rPr lang="fr-FR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524317" y="4969087"/>
            <a:ext cx="149912" cy="1015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14C18FB6-B59D-08C8-AC54-E05913B208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71225"/>
              </p:ext>
            </p:extLst>
          </p:nvPr>
        </p:nvGraphicFramePr>
        <p:xfrm>
          <a:off x="7574662" y="1515517"/>
          <a:ext cx="4059110" cy="25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55483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embauches,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chez les jeunes diplômé.es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7DB5585-27DC-BCAB-BE52-CEBEF0D6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1122"/>
              </p:ext>
            </p:extLst>
          </p:nvPr>
        </p:nvGraphicFramePr>
        <p:xfrm>
          <a:off x="681196" y="1728787"/>
          <a:ext cx="7624604" cy="462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8E5D71-FD17-5B06-2F8B-03E7E8E0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19" y="1645221"/>
            <a:ext cx="42469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8FF793A-AD63-D29E-9C88-99F90C8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598"/>
              </p:ext>
            </p:extLst>
          </p:nvPr>
        </p:nvGraphicFramePr>
        <p:xfrm>
          <a:off x="726310" y="2305843"/>
          <a:ext cx="6179316" cy="18946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45565">
                  <a:extLst>
                    <a:ext uri="{9D8B030D-6E8A-4147-A177-3AD203B41FA5}">
                      <a16:colId xmlns:a16="http://schemas.microsoft.com/office/drawing/2014/main" val="2228111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12204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753639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565396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616485907"/>
                    </a:ext>
                  </a:extLst>
                </a:gridCol>
              </a:tblGrid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Matlab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78516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051901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629910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96617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073945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8998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859869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1220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F8B1F44-8EA9-9130-FFD2-532EA5FE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303"/>
              </p:ext>
            </p:extLst>
          </p:nvPr>
        </p:nvGraphicFramePr>
        <p:xfrm>
          <a:off x="2424270" y="4543426"/>
          <a:ext cx="6834030" cy="2039818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20656">
                  <a:extLst>
                    <a:ext uri="{9D8B030D-6E8A-4147-A177-3AD203B41FA5}">
                      <a16:colId xmlns:a16="http://schemas.microsoft.com/office/drawing/2014/main" val="451033967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4699804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823057580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773855812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87708038"/>
                    </a:ext>
                  </a:extLst>
                </a:gridCol>
                <a:gridCol w="239208">
                  <a:extLst>
                    <a:ext uri="{9D8B030D-6E8A-4147-A177-3AD203B41FA5}">
                      <a16:colId xmlns:a16="http://schemas.microsoft.com/office/drawing/2014/main" val="2342489815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2611644820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1547353959"/>
                    </a:ext>
                  </a:extLst>
                </a:gridCol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IA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Lib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Embarqué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63296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PC embarqué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29317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33355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900162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1109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865741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FPGA, Micro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74910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4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8A364D-D169-D080-619C-AD72913888C8}"/>
              </a:ext>
            </a:extLst>
          </p:cNvPr>
          <p:cNvSpPr txBox="1"/>
          <p:nvPr/>
        </p:nvSpPr>
        <p:spPr>
          <a:xfrm>
            <a:off x="1323975" y="2149019"/>
            <a:ext cx="51530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Les 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usages principaux de l'informatique dans ces sociétés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sont les suivants </a:t>
            </a:r>
            <a:r>
              <a:rPr lang="fr-FR" sz="9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(dans l'ordre décroissant du nombre de réponses par item) </a:t>
            </a:r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des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/ calculs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simulation/modélisation de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systèmes physiques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acquisition de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via des appareils d'instrumentation ou des cartes d'acquisition (protocole RS232/485, Ethernet, USB) 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automatisation de banc de mesures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(répétabilité des mesures et acquisition en masse)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acquisition d'images via des capteurs CMOS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interface graphique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développement de systèmes embarqués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0B4DA8-A7B0-5DA6-707B-727F2D7B7FEE}"/>
              </a:ext>
            </a:extLst>
          </p:cNvPr>
          <p:cNvSpPr txBox="1"/>
          <p:nvPr/>
        </p:nvSpPr>
        <p:spPr>
          <a:xfrm>
            <a:off x="6867525" y="1824397"/>
            <a:ext cx="49815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Langages utilisés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(dans l'ordre décroissant du nombre de réponses par item)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 données 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numpy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pandas...)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l'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IA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pytorch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tensorflow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l'interfaçage d'appareil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(de plus en plus de bibliothèques python développées par les fabricants de capteurs...)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matlab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(dans le cas de pilotage de matériel spécifique - driver non disponible - ou historique des services/départements)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C++ (pour le traitement d'images plus spécifique - rendu 3D par exemple - ou cible matérielle type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microcontroleur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Verilog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-A (pour FPGA embarqué)</a:t>
            </a:r>
          </a:p>
        </p:txBody>
      </p:sp>
    </p:spTree>
    <p:extLst>
      <p:ext uri="{BB962C8B-B14F-4D97-AF65-F5344CB8AC3E}">
        <p14:creationId xmlns:p14="http://schemas.microsoft.com/office/powerpoint/2010/main" val="36893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096DCCA-19DC-9149-755E-F47B7CED9824}"/>
              </a:ext>
            </a:extLst>
          </p:cNvPr>
          <p:cNvSpPr txBox="1"/>
          <p:nvPr/>
        </p:nvSpPr>
        <p:spPr>
          <a:xfrm>
            <a:off x="1409701" y="2508775"/>
            <a:ext cx="9115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Il ne faut pas se spécialiser sur un seul langage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mais montrer l'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intérêt d'une </a:t>
            </a:r>
            <a:r>
              <a:rPr lang="fr-FR" b="1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co-habitation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de quelques types de langages ayant des buts applicatifs bien différents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(Python, C, C++...).</a:t>
            </a:r>
          </a:p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Certains industriels ne sont pas non plus pour l'abandon pur et dur de Matlab, mais d'avoir simplement une initiation. </a:t>
            </a:r>
          </a:p>
          <a:p>
            <a:pPr algn="just"/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Mais que </a:t>
            </a:r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 ne devrait pas être optionnel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car de plus en plus répandu pour des finalités différentes (interfaçage de matériels/capteurs, le traitement de données, l'interface graphique, l'IA...).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595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696</TotalTime>
  <Words>1582</Words>
  <Application>Microsoft Office PowerPoint</Application>
  <PresentationFormat>Grand écran</PresentationFormat>
  <Paragraphs>335</Paragraphs>
  <Slides>21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2" baseType="lpstr">
      <vt:lpstr>Aptos Narrow</vt:lpstr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Times New Roman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embauches, enquêtes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Prochaines évolutions</vt:lpstr>
      <vt:lpstr>Présentation PowerPoint</vt:lpstr>
      <vt:lpstr>Questions ouvertes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333</cp:revision>
  <dcterms:created xsi:type="dcterms:W3CDTF">2023-04-08T12:37:13Z</dcterms:created>
  <dcterms:modified xsi:type="dcterms:W3CDTF">2024-05-20T19:08:14Z</dcterms:modified>
</cp:coreProperties>
</file>