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8" r:id="rId2"/>
    <p:sldId id="310" r:id="rId3"/>
    <p:sldId id="264" r:id="rId4"/>
    <p:sldId id="311" r:id="rId5"/>
    <p:sldId id="286" r:id="rId6"/>
    <p:sldId id="304" r:id="rId7"/>
    <p:sldId id="305" r:id="rId8"/>
    <p:sldId id="307" r:id="rId9"/>
    <p:sldId id="289" r:id="rId10"/>
    <p:sldId id="294" r:id="rId11"/>
    <p:sldId id="308" r:id="rId12"/>
    <p:sldId id="306" r:id="rId13"/>
    <p:sldId id="309" r:id="rId14"/>
    <p:sldId id="296" r:id="rId15"/>
    <p:sldId id="295" r:id="rId16"/>
    <p:sldId id="291" r:id="rId17"/>
    <p:sldId id="297" r:id="rId18"/>
  </p:sldIdLst>
  <p:sldSz cx="9144000" cy="6858000" type="screen4x3"/>
  <p:notesSz cx="7315200" cy="96012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67A00"/>
    <a:srgbClr val="0070C0"/>
    <a:srgbClr val="00B0F0"/>
    <a:srgbClr val="05BCFE"/>
    <a:srgbClr val="FFA00F"/>
    <a:srgbClr val="FF960A"/>
    <a:srgbClr val="0A3250"/>
    <a:srgbClr val="7030A0"/>
    <a:srgbClr val="EF553B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46"/>
  </p:normalViewPr>
  <p:slideViewPr>
    <p:cSldViewPr snapToGrid="0">
      <p:cViewPr varScale="1">
        <p:scale>
          <a:sx n="105" d="100"/>
          <a:sy n="105" d="100"/>
        </p:scale>
        <p:origin x="179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126" y="-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806B4C6-F26A-8B4B-81BC-CD58739F55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0EC73B4-A2A8-E04D-A7D9-9B74E067FBD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84F47AF6-A099-A84F-9D02-BAD6EE335CE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E5B5FC19-36DC-7548-9261-14457401D93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0B7E13D-C34C-4598-92E0-A08DD7E36E5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914DF14-393A-8C40-A691-75F94E60FB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B66FFEF-1620-134B-B739-FE656143633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9918709-99C3-44C1-831E-0DE67064EE1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0A68F92-B09C-7A47-A833-C3C041ED1BB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0"/>
              <a:t>Cliquez pour modifier les styles du texte du masque</a:t>
            </a:r>
          </a:p>
          <a:p>
            <a:pPr lvl="1"/>
            <a:r>
              <a:rPr lang="fr-FR" altLang="fr-FR" noProof="0"/>
              <a:t>Deuxième niveau</a:t>
            </a:r>
          </a:p>
          <a:p>
            <a:pPr lvl="2"/>
            <a:r>
              <a:rPr lang="fr-FR" altLang="fr-FR" noProof="0"/>
              <a:t>Troisième niveau</a:t>
            </a:r>
          </a:p>
          <a:p>
            <a:pPr lvl="3"/>
            <a:r>
              <a:rPr lang="fr-FR" altLang="fr-FR" noProof="0"/>
              <a:t>Quatrième niveau</a:t>
            </a:r>
          </a:p>
          <a:p>
            <a:pPr lvl="4"/>
            <a:r>
              <a:rPr lang="fr-FR" altLang="fr-FR" noProof="0"/>
              <a:t>Cinquième niveau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7EF9A80-7EF3-2B45-A862-FAF3886005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99C85224-FB66-7541-B08D-60A6AEF56B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DF0A0EB6-F843-4E12-9C94-C8B9BC04D69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6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82666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7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43121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8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35080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11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283002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12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53413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13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53005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33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3277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4050" y="26988"/>
            <a:ext cx="2184400" cy="609917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47675" y="26988"/>
            <a:ext cx="6403975" cy="609917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7106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47559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16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47675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8675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3720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0622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85094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3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0123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7639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3D8B5650-D5BD-4445-BED7-95D32AB23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52613" y="26988"/>
            <a:ext cx="73358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6685F6D-F29F-4164-81EF-70F6E5D29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9DE97A75-5814-9940-8366-801C5C6E7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0" y="6596063"/>
            <a:ext cx="406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fld id="{EECF4A27-DA50-4182-9A22-EFDC2191B17D}" type="slidenum">
              <a:rPr lang="fr-FR" altLang="fr-FR" sz="1000" smtClean="0"/>
              <a:pPr algn="r">
                <a:defRPr/>
              </a:pPr>
              <a:t>‹N°›</a:t>
            </a:fld>
            <a:endParaRPr lang="fr-FR" altLang="fr-FR" sz="1000"/>
          </a:p>
        </p:txBody>
      </p:sp>
      <p:sp>
        <p:nvSpPr>
          <p:cNvPr id="1029" name="Line 17">
            <a:extLst>
              <a:ext uri="{FF2B5EF4-FFF2-40B4-BE49-F238E27FC236}">
                <a16:creationId xmlns:a16="http://schemas.microsoft.com/office/drawing/2014/main" id="{18861C46-43D7-45FA-864C-5E86AA112ED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820863" y="760413"/>
            <a:ext cx="7323137" cy="0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1030" name="Image 1">
            <a:extLst>
              <a:ext uri="{FF2B5EF4-FFF2-40B4-BE49-F238E27FC236}">
                <a16:creationId xmlns:a16="http://schemas.microsoft.com/office/drawing/2014/main" id="{217C0EBA-F557-4BB9-9368-391CDCC5A92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1820863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17">
            <a:extLst>
              <a:ext uri="{FF2B5EF4-FFF2-40B4-BE49-F238E27FC236}">
                <a16:creationId xmlns:a16="http://schemas.microsoft.com/office/drawing/2014/main" id="{A75C3EFD-D374-4101-BF8C-A0ADF30A7C9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118225"/>
            <a:ext cx="9155113" cy="0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1032" name="Picture 3">
            <a:extLst>
              <a:ext uri="{FF2B5EF4-FFF2-40B4-BE49-F238E27FC236}">
                <a16:creationId xmlns:a16="http://schemas.microsoft.com/office/drawing/2014/main" id="{96C8E0CF-F1AE-46C9-9700-62B7AD18F5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6200775"/>
            <a:ext cx="13271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ZoneTexte 8">
            <a:extLst>
              <a:ext uri="{FF2B5EF4-FFF2-40B4-BE49-F238E27FC236}">
                <a16:creationId xmlns:a16="http://schemas.microsoft.com/office/drawing/2014/main" id="{38A740C9-6A09-CE49-BD94-5307CBEA20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31938" y="6291263"/>
            <a:ext cx="1408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defRPr/>
            </a:pPr>
            <a:r>
              <a:rPr lang="fr-FR" altLang="fr-FR" sz="2000" dirty="0">
                <a:solidFill>
                  <a:srgbClr val="0F2548"/>
                </a:solidFill>
                <a:latin typeface="Calibri" panose="020F0502020204030204" pitchFamily="34" charset="0"/>
              </a:rPr>
              <a:t>Paris-Saclay</a:t>
            </a:r>
          </a:p>
        </p:txBody>
      </p:sp>
      <p:pic>
        <p:nvPicPr>
          <p:cNvPr id="1034" name="Image 1">
            <a:extLst>
              <a:ext uri="{FF2B5EF4-FFF2-40B4-BE49-F238E27FC236}">
                <a16:creationId xmlns:a16="http://schemas.microsoft.com/office/drawing/2014/main" id="{B7BD1936-C55E-42B4-B597-3339CFEE948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6181725"/>
            <a:ext cx="1152525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ZoneTexte 10">
            <a:extLst>
              <a:ext uri="{FF2B5EF4-FFF2-40B4-BE49-F238E27FC236}">
                <a16:creationId xmlns:a16="http://schemas.microsoft.com/office/drawing/2014/main" id="{05641C7E-1874-1149-A1EF-DC9C116AEC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70788" y="6291263"/>
            <a:ext cx="1206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defRPr/>
            </a:pPr>
            <a:r>
              <a:rPr lang="fr-FR" altLang="fr-FR" sz="2000" dirty="0">
                <a:solidFill>
                  <a:srgbClr val="0F2548"/>
                </a:solidFill>
                <a:latin typeface="Calibri" panose="020F0502020204030204" pitchFamily="34" charset="0"/>
              </a:rPr>
              <a:t>Bordeaux</a:t>
            </a:r>
          </a:p>
        </p:txBody>
      </p:sp>
      <p:sp>
        <p:nvSpPr>
          <p:cNvPr id="1036" name="ZoneTexte 11">
            <a:extLst>
              <a:ext uri="{FF2B5EF4-FFF2-40B4-BE49-F238E27FC236}">
                <a16:creationId xmlns:a16="http://schemas.microsoft.com/office/drawing/2014/main" id="{685F5B17-EFFD-0949-8D12-157E6A034B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45013" y="6291263"/>
            <a:ext cx="160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r>
              <a:rPr lang="fr-FR" altLang="fr-FR" sz="2000">
                <a:solidFill>
                  <a:srgbClr val="0F2548"/>
                </a:solidFill>
                <a:latin typeface="Calibri" panose="020F0502020204030204" pitchFamily="34" charset="0"/>
              </a:rPr>
              <a:t>Saint-Étienne</a:t>
            </a:r>
          </a:p>
        </p:txBody>
      </p:sp>
      <p:pic>
        <p:nvPicPr>
          <p:cNvPr id="1037" name="Picture 2">
            <a:extLst>
              <a:ext uri="{FF2B5EF4-FFF2-40B4-BE49-F238E27FC236}">
                <a16:creationId xmlns:a16="http://schemas.microsoft.com/office/drawing/2014/main" id="{EBF74078-3974-43EE-B735-1E6D9B97E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20"/>
          <a:stretch>
            <a:fillRect/>
          </a:stretch>
        </p:blipFill>
        <p:spPr bwMode="auto">
          <a:xfrm>
            <a:off x="3465513" y="6165850"/>
            <a:ext cx="115728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A325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A3250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A325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A3250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E436D-44F3-4FE3-A539-8BE61338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7775"/>
            <a:ext cx="9144000" cy="685800"/>
          </a:xfrm>
        </p:spPr>
        <p:txBody>
          <a:bodyPr/>
          <a:lstStyle/>
          <a:p>
            <a:pPr algn="ctr">
              <a:defRPr/>
            </a:pPr>
            <a:r>
              <a:rPr lang="fr-FR" dirty="0"/>
              <a:t>Enquête Insertion Professionnelle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84F0033E-AD54-4796-98AE-B9A053986ED8}"/>
              </a:ext>
            </a:extLst>
          </p:cNvPr>
          <p:cNvSpPr txBox="1">
            <a:spLocks/>
          </p:cNvSpPr>
          <p:nvPr/>
        </p:nvSpPr>
        <p:spPr bwMode="auto">
          <a:xfrm>
            <a:off x="0" y="3119438"/>
            <a:ext cx="9144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2800" b="0" i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Version 2024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0BF894A-6D24-4ED1-BD3B-FC18FF945AE6}"/>
              </a:ext>
            </a:extLst>
          </p:cNvPr>
          <p:cNvSpPr txBox="1">
            <a:spLocks/>
          </p:cNvSpPr>
          <p:nvPr/>
        </p:nvSpPr>
        <p:spPr bwMode="auto">
          <a:xfrm>
            <a:off x="0" y="5160963"/>
            <a:ext cx="9144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16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Données recueillies par l’association CGE</a:t>
            </a:r>
            <a:br>
              <a:rPr lang="fr-FR" sz="16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</a:br>
            <a:r>
              <a:rPr lang="fr-FR" sz="16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et compilées par </a:t>
            </a:r>
            <a:r>
              <a:rPr lang="fr-FR" sz="160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Julien VILLEMEJANE</a:t>
            </a:r>
          </a:p>
        </p:txBody>
      </p:sp>
      <p:pic>
        <p:nvPicPr>
          <p:cNvPr id="5125" name="Picture 2" descr="upright=Article à illustrer Organisation">
            <a:extLst>
              <a:ext uri="{FF2B5EF4-FFF2-40B4-BE49-F238E27FC236}">
                <a16:creationId xmlns:a16="http://schemas.microsoft.com/office/drawing/2014/main" id="{A748664F-5B80-4F2C-A325-13F7415C6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505" y="3769920"/>
            <a:ext cx="20955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99163AF7-8F22-4258-AAFC-4858C1F3F9E8}"/>
              </a:ext>
            </a:extLst>
          </p:cNvPr>
          <p:cNvSpPr txBox="1">
            <a:spLocks/>
          </p:cNvSpPr>
          <p:nvPr/>
        </p:nvSpPr>
        <p:spPr bwMode="auto">
          <a:xfrm>
            <a:off x="9955" y="5667178"/>
            <a:ext cx="9144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1600" i="1" kern="0" dirty="0">
                <a:solidFill>
                  <a:srgbClr val="FF96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Complément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/ Sites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7D5A9BE-B287-0AD5-1BCF-FEC21F1E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740577"/>
              </p:ext>
            </p:extLst>
          </p:nvPr>
        </p:nvGraphicFramePr>
        <p:xfrm>
          <a:off x="1514475" y="3137216"/>
          <a:ext cx="6095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Etrang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Etrang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9.3 %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90.7 %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8.9 %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91.1 %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7.1 %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92.9 %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159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7.1 %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92.9 %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113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Pal.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2.8 %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97.2 %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4.3 %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95.7 %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Bdx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9.1 %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90.9 %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13.3 %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86.7 %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StE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11.8 %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88.2 %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7.7 %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92.3 %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21.4 %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78.6 %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15.4 %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84.6 %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BE8EB4C-9EED-0344-FB71-FC964BFAC7C5}"/>
              </a:ext>
            </a:extLst>
          </p:cNvPr>
          <p:cNvSpPr txBox="1"/>
          <p:nvPr/>
        </p:nvSpPr>
        <p:spPr>
          <a:xfrm>
            <a:off x="5749638" y="2816126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218827-BD14-D989-820F-C8E93CE767D2}"/>
              </a:ext>
            </a:extLst>
          </p:cNvPr>
          <p:cNvSpPr txBox="1"/>
          <p:nvPr/>
        </p:nvSpPr>
        <p:spPr>
          <a:xfrm>
            <a:off x="3144983" y="2819192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46A9AF30-4985-7D91-5CC9-A0AF905AF948}"/>
              </a:ext>
            </a:extLst>
          </p:cNvPr>
          <p:cNvCxnSpPr>
            <a:cxnSpLocks/>
          </p:cNvCxnSpPr>
          <p:nvPr/>
        </p:nvCxnSpPr>
        <p:spPr bwMode="auto">
          <a:xfrm>
            <a:off x="4997885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ABB3F14-C0AF-23BD-13D6-77ADE7A0436C}"/>
              </a:ext>
            </a:extLst>
          </p:cNvPr>
          <p:cNvCxnSpPr>
            <a:cxnSpLocks/>
          </p:cNvCxnSpPr>
          <p:nvPr/>
        </p:nvCxnSpPr>
        <p:spPr bwMode="auto">
          <a:xfrm>
            <a:off x="2394559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E9DD70-B863-2E59-BC57-CFDEFEEA5C70}"/>
              </a:ext>
            </a:extLst>
          </p:cNvPr>
          <p:cNvCxnSpPr>
            <a:cxnSpLocks/>
          </p:cNvCxnSpPr>
          <p:nvPr/>
        </p:nvCxnSpPr>
        <p:spPr bwMode="auto">
          <a:xfrm>
            <a:off x="7610474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8786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du taux net d’emploi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  <p:pic>
        <p:nvPicPr>
          <p:cNvPr id="8" name="Image 7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BBF2A194-145A-23D0-3C60-F195FD3B3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49" y="2230841"/>
            <a:ext cx="4580357" cy="2751539"/>
          </a:xfrm>
          <a:prstGeom prst="rect">
            <a:avLst/>
          </a:prstGeom>
        </p:spPr>
      </p:pic>
      <p:pic>
        <p:nvPicPr>
          <p:cNvPr id="10" name="Image 9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57177ACF-6D78-5A7E-E13C-3CAC05FD7A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135" y="3624444"/>
            <a:ext cx="3547491" cy="213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07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du taux net d’emploi / Cumul + Filières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86F9AF5-EA8F-CAD4-2FBE-51F87D18B116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pic>
        <p:nvPicPr>
          <p:cNvPr id="13" name="Image 12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A313F1A0-E6AE-EFDE-BA7C-D56AF1D23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76" y="2030979"/>
            <a:ext cx="5198276" cy="395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66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du taux net d’emploi / Cumul + Sites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86F9AF5-EA8F-CAD4-2FBE-51F87D18B116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pic>
        <p:nvPicPr>
          <p:cNvPr id="4" name="Image 3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6C433406-E59A-DA4E-8E4D-837EC2A5D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309" y="2030979"/>
            <a:ext cx="5209360" cy="39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10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en France / Filières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7D5A9BE-B287-0AD5-1BCF-FEC21F1E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514323"/>
              </p:ext>
            </p:extLst>
          </p:nvPr>
        </p:nvGraphicFramePr>
        <p:xfrm>
          <a:off x="1514475" y="3137216"/>
          <a:ext cx="6095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Etrang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Etrang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9.3 %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90.7 %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8.9 %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91.1 %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7.1 %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92.9 %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126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7.1 %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92.9 %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113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5.6 %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94.4 %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9.1 %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90.9 %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66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0.0 %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100.0 %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0.0 %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100 %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Do </a:t>
                      </a:r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Dip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19.2 %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80.8 %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10.5 %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89.5 %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BE8EB4C-9EED-0344-FB71-FC964BFAC7C5}"/>
              </a:ext>
            </a:extLst>
          </p:cNvPr>
          <p:cNvSpPr txBox="1"/>
          <p:nvPr/>
        </p:nvSpPr>
        <p:spPr>
          <a:xfrm>
            <a:off x="5749638" y="2816126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218827-BD14-D989-820F-C8E93CE767D2}"/>
              </a:ext>
            </a:extLst>
          </p:cNvPr>
          <p:cNvSpPr txBox="1"/>
          <p:nvPr/>
        </p:nvSpPr>
        <p:spPr>
          <a:xfrm>
            <a:off x="3144983" y="2819192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8788C0E-763D-AEA1-A8D6-23C0DA9EFF31}"/>
              </a:ext>
            </a:extLst>
          </p:cNvPr>
          <p:cNvCxnSpPr>
            <a:cxnSpLocks/>
          </p:cNvCxnSpPr>
          <p:nvPr/>
        </p:nvCxnSpPr>
        <p:spPr bwMode="auto">
          <a:xfrm>
            <a:off x="4997885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0BF25C8-9F92-2C38-850F-D28A23482464}"/>
              </a:ext>
            </a:extLst>
          </p:cNvPr>
          <p:cNvCxnSpPr>
            <a:cxnSpLocks/>
          </p:cNvCxnSpPr>
          <p:nvPr/>
        </p:nvCxnSpPr>
        <p:spPr bwMode="auto">
          <a:xfrm>
            <a:off x="2394559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DE0DB40-AE6D-F8B1-39ED-23D839CC790B}"/>
              </a:ext>
            </a:extLst>
          </p:cNvPr>
          <p:cNvCxnSpPr>
            <a:cxnSpLocks/>
          </p:cNvCxnSpPr>
          <p:nvPr/>
        </p:nvCxnSpPr>
        <p:spPr bwMode="auto">
          <a:xfrm>
            <a:off x="7610474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87322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en France / Filières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7D5A9BE-B287-0AD5-1BCF-FEC21F1E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898718"/>
              </p:ext>
            </p:extLst>
          </p:nvPr>
        </p:nvGraphicFramePr>
        <p:xfrm>
          <a:off x="1514475" y="3137216"/>
          <a:ext cx="6095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horsIDF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horsIDF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39.7 %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60.3 %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39.0 %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61.0 %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74.4 %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25.6 %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117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69.5 %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30.5 %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105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79.1 %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20.9 %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75.0 %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25.0 %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55.2 %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44.8 %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53.6 %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46.4 %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Do </a:t>
                      </a:r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Dip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85.7 %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14.3 %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76.5 %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23.5 %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BE8EB4C-9EED-0344-FB71-FC964BFAC7C5}"/>
              </a:ext>
            </a:extLst>
          </p:cNvPr>
          <p:cNvSpPr txBox="1"/>
          <p:nvPr/>
        </p:nvSpPr>
        <p:spPr>
          <a:xfrm>
            <a:off x="5749638" y="2816126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218827-BD14-D989-820F-C8E93CE767D2}"/>
              </a:ext>
            </a:extLst>
          </p:cNvPr>
          <p:cNvSpPr txBox="1"/>
          <p:nvPr/>
        </p:nvSpPr>
        <p:spPr>
          <a:xfrm>
            <a:off x="3144983" y="2819192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8788C0E-763D-AEA1-A8D6-23C0DA9EFF31}"/>
              </a:ext>
            </a:extLst>
          </p:cNvPr>
          <p:cNvCxnSpPr>
            <a:cxnSpLocks/>
          </p:cNvCxnSpPr>
          <p:nvPr/>
        </p:nvCxnSpPr>
        <p:spPr bwMode="auto">
          <a:xfrm>
            <a:off x="4997885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0BF25C8-9F92-2C38-850F-D28A23482464}"/>
              </a:ext>
            </a:extLst>
          </p:cNvPr>
          <p:cNvCxnSpPr>
            <a:cxnSpLocks/>
          </p:cNvCxnSpPr>
          <p:nvPr/>
        </p:nvCxnSpPr>
        <p:spPr bwMode="auto">
          <a:xfrm>
            <a:off x="2394559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DE0DB40-AE6D-F8B1-39ED-23D839CC790B}"/>
              </a:ext>
            </a:extLst>
          </p:cNvPr>
          <p:cNvCxnSpPr>
            <a:cxnSpLocks/>
          </p:cNvCxnSpPr>
          <p:nvPr/>
        </p:nvCxnSpPr>
        <p:spPr bwMode="auto">
          <a:xfrm>
            <a:off x="7610474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45443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 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Salaires moyens (hors primes / bruts) en France / Sites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EF39735-256B-FECE-10A1-6885D0824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407300"/>
              </p:ext>
            </p:extLst>
          </p:nvPr>
        </p:nvGraphicFramePr>
        <p:xfrm>
          <a:off x="813074" y="3199258"/>
          <a:ext cx="7667046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894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1745590413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2755484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35.978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38.419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36.800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39.944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36.729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5.950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41.129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9.968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37.115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5.140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41.245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7.419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Pal.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36.891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5.609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40.919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8.519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37.533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5.012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41.343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7.208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Bdx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35.294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5.031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37.632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4.908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35.737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3.695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38.751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7.361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StE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35.329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7.518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43.468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18.842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35.954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6.849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39.480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4.528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40.666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443597"/>
                          </a:solidFill>
                          <a:effectLst/>
                        </a:rPr>
                        <a:t>4.677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76E8B"/>
                          </a:solidFill>
                          <a:effectLst/>
                        </a:rPr>
                        <a:t>43.466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443597"/>
                          </a:solidFill>
                          <a:effectLst/>
                        </a:rPr>
                        <a:t>8.570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38.408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3.985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76E8B"/>
                          </a:solidFill>
                          <a:effectLst/>
                        </a:rPr>
                        <a:t>45.050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8.148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AC61E4F-1680-5021-92E2-E49507832333}"/>
              </a:ext>
            </a:extLst>
          </p:cNvPr>
          <p:cNvSpPr txBox="1"/>
          <p:nvPr/>
        </p:nvSpPr>
        <p:spPr>
          <a:xfrm>
            <a:off x="6488276" y="2922617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7176433-821C-AB11-974C-E52C8FB197A7}"/>
              </a:ext>
            </a:extLst>
          </p:cNvPr>
          <p:cNvSpPr txBox="1"/>
          <p:nvPr/>
        </p:nvSpPr>
        <p:spPr>
          <a:xfrm>
            <a:off x="2763164" y="2867231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58B0517-BEE1-2CC2-BC95-54D38CC7C1EF}"/>
              </a:ext>
            </a:extLst>
          </p:cNvPr>
          <p:cNvCxnSpPr>
            <a:cxnSpLocks/>
          </p:cNvCxnSpPr>
          <p:nvPr/>
        </p:nvCxnSpPr>
        <p:spPr bwMode="auto">
          <a:xfrm>
            <a:off x="1655523" y="2922617"/>
            <a:ext cx="0" cy="3080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4FF355D-E1B2-E72B-9809-41CA2FB22316}"/>
              </a:ext>
            </a:extLst>
          </p:cNvPr>
          <p:cNvCxnSpPr>
            <a:cxnSpLocks/>
          </p:cNvCxnSpPr>
          <p:nvPr/>
        </p:nvCxnSpPr>
        <p:spPr bwMode="auto">
          <a:xfrm>
            <a:off x="5067690" y="2922617"/>
            <a:ext cx="0" cy="3080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82154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 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Salaires moyens (hors primes / bruts) en France / Filières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EF39735-256B-FECE-10A1-6885D0824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63167"/>
              </p:ext>
            </p:extLst>
          </p:nvPr>
        </p:nvGraphicFramePr>
        <p:xfrm>
          <a:off x="813074" y="3199258"/>
          <a:ext cx="7667046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894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1745590413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2755484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35.978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38.419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36.800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39.344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36.729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5.950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41.129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9.968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37.115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5.140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41.245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7.419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36.734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5.182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41.133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10.943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37.128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4.798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41.014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6.219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37.070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6.267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39.919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6.811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37.028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5.368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39.889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7.329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Do </a:t>
                      </a:r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Dip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36.316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7.355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42.146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9.632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37.206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5.863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42.847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9.661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AC61E4F-1680-5021-92E2-E49507832333}"/>
              </a:ext>
            </a:extLst>
          </p:cNvPr>
          <p:cNvSpPr txBox="1"/>
          <p:nvPr/>
        </p:nvSpPr>
        <p:spPr>
          <a:xfrm>
            <a:off x="6488276" y="2922617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7176433-821C-AB11-974C-E52C8FB197A7}"/>
              </a:ext>
            </a:extLst>
          </p:cNvPr>
          <p:cNvSpPr txBox="1"/>
          <p:nvPr/>
        </p:nvSpPr>
        <p:spPr>
          <a:xfrm>
            <a:off x="2763164" y="2867231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58B0517-BEE1-2CC2-BC95-54D38CC7C1EF}"/>
              </a:ext>
            </a:extLst>
          </p:cNvPr>
          <p:cNvCxnSpPr>
            <a:cxnSpLocks/>
          </p:cNvCxnSpPr>
          <p:nvPr/>
        </p:nvCxnSpPr>
        <p:spPr bwMode="auto">
          <a:xfrm>
            <a:off x="1655523" y="2922617"/>
            <a:ext cx="0" cy="3080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4FF355D-E1B2-E72B-9809-41CA2FB22316}"/>
              </a:ext>
            </a:extLst>
          </p:cNvPr>
          <p:cNvCxnSpPr>
            <a:cxnSpLocks/>
          </p:cNvCxnSpPr>
          <p:nvPr/>
        </p:nvCxnSpPr>
        <p:spPr bwMode="auto">
          <a:xfrm>
            <a:off x="5067690" y="2922617"/>
            <a:ext cx="0" cy="3080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7544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5700401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Qui embauche nos jeunes diplômé.es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D3059ED-7BCD-8357-8E06-3232C8DF1D76}"/>
              </a:ext>
            </a:extLst>
          </p:cNvPr>
          <p:cNvSpPr txBox="1"/>
          <p:nvPr/>
        </p:nvSpPr>
        <p:spPr>
          <a:xfrm>
            <a:off x="3339375" y="2895279"/>
            <a:ext cx="182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CNRS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27527E3-8124-CD1D-999F-901FA6F0AC1C}"/>
              </a:ext>
            </a:extLst>
          </p:cNvPr>
          <p:cNvSpPr txBox="1"/>
          <p:nvPr/>
        </p:nvSpPr>
        <p:spPr>
          <a:xfrm>
            <a:off x="1298209" y="3121223"/>
            <a:ext cx="182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Invisensing.io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7B89E3D-2A12-9BBF-A200-065CC803063B}"/>
              </a:ext>
            </a:extLst>
          </p:cNvPr>
          <p:cNvSpPr txBox="1"/>
          <p:nvPr/>
        </p:nvSpPr>
        <p:spPr>
          <a:xfrm>
            <a:off x="2623214" y="5528006"/>
            <a:ext cx="182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Projet Celsius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7B13914-7C6A-F1EB-C31F-66C33E7AFBC1}"/>
              </a:ext>
            </a:extLst>
          </p:cNvPr>
          <p:cNvSpPr txBox="1"/>
          <p:nvPr/>
        </p:nvSpPr>
        <p:spPr>
          <a:xfrm>
            <a:off x="147685" y="2785344"/>
            <a:ext cx="182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Exail</a:t>
            </a:r>
            <a:endParaRPr lang="fr-FR" sz="1400" dirty="0">
              <a:latin typeface="+mj-lt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587B9C0-271D-18DE-2F51-4F93B46849F0}"/>
              </a:ext>
            </a:extLst>
          </p:cNvPr>
          <p:cNvSpPr txBox="1"/>
          <p:nvPr/>
        </p:nvSpPr>
        <p:spPr>
          <a:xfrm>
            <a:off x="490202" y="3527826"/>
            <a:ext cx="182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Phasics</a:t>
            </a:r>
            <a:endParaRPr lang="fr-FR" sz="1400" dirty="0">
              <a:latin typeface="+mj-lt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4A7B4DE-4DF7-0C45-CB7E-F314EEF723DC}"/>
              </a:ext>
            </a:extLst>
          </p:cNvPr>
          <p:cNvSpPr txBox="1"/>
          <p:nvPr/>
        </p:nvSpPr>
        <p:spPr>
          <a:xfrm>
            <a:off x="3877954" y="2422212"/>
            <a:ext cx="182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Alten</a:t>
            </a:r>
            <a:endParaRPr lang="fr-FR" sz="1400" dirty="0">
              <a:latin typeface="+mj-lt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1E58E9-AF70-9182-9848-3E97B6BC831F}"/>
              </a:ext>
            </a:extLst>
          </p:cNvPr>
          <p:cNvSpPr txBox="1"/>
          <p:nvPr/>
        </p:nvSpPr>
        <p:spPr>
          <a:xfrm>
            <a:off x="2026793" y="4226666"/>
            <a:ext cx="182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Idil</a:t>
            </a:r>
            <a:r>
              <a:rPr lang="fr-FR" sz="1400" dirty="0">
                <a:latin typeface="+mj-lt"/>
              </a:rPr>
              <a:t> Fibres Optiques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70DC300-09B4-C206-DECF-06AA06A34294}"/>
              </a:ext>
            </a:extLst>
          </p:cNvPr>
          <p:cNvSpPr txBox="1"/>
          <p:nvPr/>
        </p:nvSpPr>
        <p:spPr>
          <a:xfrm>
            <a:off x="1360219" y="2240313"/>
            <a:ext cx="20707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 err="1">
                <a:latin typeface="+mj-lt"/>
              </a:rPr>
              <a:t>Emka</a:t>
            </a:r>
            <a:r>
              <a:rPr lang="fr-FR" sz="1200" dirty="0">
                <a:latin typeface="+mj-lt"/>
              </a:rPr>
              <a:t> Technologies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EC5344E-E7F8-7136-735B-1302A2B914D6}"/>
              </a:ext>
            </a:extLst>
          </p:cNvPr>
          <p:cNvSpPr txBox="1"/>
          <p:nvPr/>
        </p:nvSpPr>
        <p:spPr>
          <a:xfrm>
            <a:off x="4447442" y="3896930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Sophia Engineering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C7FDB18-EAB6-FF07-05DB-D3094A4329F9}"/>
              </a:ext>
            </a:extLst>
          </p:cNvPr>
          <p:cNvSpPr txBox="1"/>
          <p:nvPr/>
        </p:nvSpPr>
        <p:spPr>
          <a:xfrm>
            <a:off x="4609240" y="2059080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Fizeau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4A7D237-64DC-602E-64B0-39000CC4ADC7}"/>
              </a:ext>
            </a:extLst>
          </p:cNvPr>
          <p:cNvSpPr txBox="1"/>
          <p:nvPr/>
        </p:nvSpPr>
        <p:spPr>
          <a:xfrm>
            <a:off x="2842595" y="3427791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Valeo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A2E0FF7-5F6F-D52E-4011-A1D75D62FB28}"/>
              </a:ext>
            </a:extLst>
          </p:cNvPr>
          <p:cNvSpPr txBox="1"/>
          <p:nvPr/>
        </p:nvSpPr>
        <p:spPr>
          <a:xfrm>
            <a:off x="4790068" y="3169141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Fosina</a:t>
            </a:r>
            <a:endParaRPr lang="fr-FR" sz="1400" dirty="0"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6708E82-1929-8959-E854-73934B5D4A9D}"/>
              </a:ext>
            </a:extLst>
          </p:cNvPr>
          <p:cNvSpPr txBox="1"/>
          <p:nvPr/>
        </p:nvSpPr>
        <p:spPr>
          <a:xfrm>
            <a:off x="761715" y="5062865"/>
            <a:ext cx="20707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 err="1">
                <a:latin typeface="+mj-lt"/>
              </a:rPr>
              <a:t>Lamba</a:t>
            </a:r>
            <a:r>
              <a:rPr lang="fr-FR" sz="1200" dirty="0">
                <a:latin typeface="+mj-lt"/>
              </a:rPr>
              <a:t>-X </a:t>
            </a:r>
            <a:r>
              <a:rPr lang="fr-FR" sz="1200" dirty="0" err="1">
                <a:latin typeface="+mj-lt"/>
              </a:rPr>
              <a:t>Ophtalmics</a:t>
            </a:r>
            <a:endParaRPr lang="fr-FR" sz="1200" dirty="0">
              <a:latin typeface="+mj-lt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EBEA175-FAC1-EC2F-62D2-8ACC89C27752}"/>
              </a:ext>
            </a:extLst>
          </p:cNvPr>
          <p:cNvSpPr txBox="1"/>
          <p:nvPr/>
        </p:nvSpPr>
        <p:spPr>
          <a:xfrm>
            <a:off x="5814553" y="2842109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HGH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BC34E74-2107-03C0-2DA3-6718EEDCC847}"/>
              </a:ext>
            </a:extLst>
          </p:cNvPr>
          <p:cNvSpPr txBox="1"/>
          <p:nvPr/>
        </p:nvSpPr>
        <p:spPr>
          <a:xfrm>
            <a:off x="6280774" y="2457548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L’Oréal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519BDE5-8F86-7FB3-4A37-E1CB324147FB}"/>
              </a:ext>
            </a:extLst>
          </p:cNvPr>
          <p:cNvSpPr txBox="1"/>
          <p:nvPr/>
        </p:nvSpPr>
        <p:spPr>
          <a:xfrm>
            <a:off x="1706014" y="2705454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STMicro</a:t>
            </a:r>
            <a:endParaRPr lang="fr-FR" sz="1400" dirty="0">
              <a:latin typeface="+mj-lt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F13497B-AB53-230B-FDF4-483348445BDD}"/>
              </a:ext>
            </a:extLst>
          </p:cNvPr>
          <p:cNvSpPr txBox="1"/>
          <p:nvPr/>
        </p:nvSpPr>
        <p:spPr>
          <a:xfrm>
            <a:off x="1903548" y="3760397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Horiba</a:t>
            </a:r>
            <a:endParaRPr lang="fr-FR" sz="1400" dirty="0">
              <a:latin typeface="+mj-lt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90B962A-8565-250F-3530-31DD1E76D904}"/>
              </a:ext>
            </a:extLst>
          </p:cNvPr>
          <p:cNvSpPr txBox="1"/>
          <p:nvPr/>
        </p:nvSpPr>
        <p:spPr>
          <a:xfrm>
            <a:off x="2832432" y="4691807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Safran E&amp;D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4990F66-4120-B68D-1768-8D914C6598DE}"/>
              </a:ext>
            </a:extLst>
          </p:cNvPr>
          <p:cNvSpPr txBox="1"/>
          <p:nvPr/>
        </p:nvSpPr>
        <p:spPr>
          <a:xfrm>
            <a:off x="6523322" y="5562414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Voltiris</a:t>
            </a:r>
            <a:endParaRPr lang="fr-FR" sz="1400" dirty="0">
              <a:latin typeface="+mj-lt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DF2E0A7-F7EA-81FA-625D-5DB9AFFE9B09}"/>
              </a:ext>
            </a:extLst>
          </p:cNvPr>
          <p:cNvSpPr txBox="1"/>
          <p:nvPr/>
        </p:nvSpPr>
        <p:spPr>
          <a:xfrm>
            <a:off x="6965115" y="5144260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OW Offshore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A46E91D-98A1-62C7-03E3-5258E879DD7E}"/>
              </a:ext>
            </a:extLst>
          </p:cNvPr>
          <p:cNvSpPr txBox="1"/>
          <p:nvPr/>
        </p:nvSpPr>
        <p:spPr>
          <a:xfrm>
            <a:off x="6523321" y="4715646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Sopra Steria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CDF1847-D767-7618-1919-2D50D33F584C}"/>
              </a:ext>
            </a:extLst>
          </p:cNvPr>
          <p:cNvSpPr txBox="1"/>
          <p:nvPr/>
        </p:nvSpPr>
        <p:spPr>
          <a:xfrm>
            <a:off x="5157667" y="5254637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Princeton </a:t>
            </a:r>
            <a:r>
              <a:rPr lang="fr-FR" sz="1400" dirty="0" err="1">
                <a:latin typeface="+mj-lt"/>
              </a:rPr>
              <a:t>University</a:t>
            </a:r>
            <a:endParaRPr lang="fr-FR" sz="1400" dirty="0">
              <a:latin typeface="+mj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101981D-14B2-DC57-2403-56FE012F295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FF960A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 activité professionnelle</a:t>
            </a:r>
          </a:p>
        </p:txBody>
      </p:sp>
    </p:spTree>
    <p:extLst>
      <p:ext uri="{BB962C8B-B14F-4D97-AF65-F5344CB8AC3E}">
        <p14:creationId xmlns:p14="http://schemas.microsoft.com/office/powerpoint/2010/main" val="146081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Types de thèses de la dernière promotion">
            <a:extLst>
              <a:ext uri="{FF2B5EF4-FFF2-40B4-BE49-F238E27FC236}">
                <a16:creationId xmlns:a16="http://schemas.microsoft.com/office/drawing/2014/main" id="{49234A44-D85A-207E-1AA0-6744ADF25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06" y="2030979"/>
            <a:ext cx="3946524" cy="394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ieux des thèses de la dernière promotion">
            <a:extLst>
              <a:ext uri="{FF2B5EF4-FFF2-40B4-BE49-F238E27FC236}">
                <a16:creationId xmlns:a16="http://schemas.microsoft.com/office/drawing/2014/main" id="{5CE61156-585E-B486-88CD-FA1511496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737" y="215582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5700401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Quelles thèses ? A quel endroit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866007-F601-4C83-A553-A260E2BF6420}"/>
              </a:ext>
            </a:extLst>
          </p:cNvPr>
          <p:cNvSpPr/>
          <p:nvPr/>
        </p:nvSpPr>
        <p:spPr>
          <a:xfrm>
            <a:off x="2226080" y="745708"/>
            <a:ext cx="10967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0A3250"/>
                </a:solidFill>
              </a:rPr>
              <a:t>En thèse </a:t>
            </a:r>
            <a:endParaRPr lang="fr-FR" dirty="0">
              <a:solidFill>
                <a:srgbClr val="0A325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70A7C41-497D-466A-ABAB-28ECFE026C4C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0A325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 thèse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F7570B3A-ABB8-44F1-8E32-285D8437291A}"/>
              </a:ext>
            </a:extLst>
          </p:cNvPr>
          <p:cNvGrpSpPr/>
          <p:nvPr/>
        </p:nvGrpSpPr>
        <p:grpSpPr>
          <a:xfrm>
            <a:off x="1906922" y="2918391"/>
            <a:ext cx="1451199" cy="1919322"/>
            <a:chOff x="1676099" y="2494480"/>
            <a:chExt cx="1451199" cy="1919322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212394E-A9BE-4E57-9FC9-6402BFCF2B31}"/>
                </a:ext>
              </a:extLst>
            </p:cNvPr>
            <p:cNvSpPr txBox="1"/>
            <p:nvPr/>
          </p:nvSpPr>
          <p:spPr>
            <a:xfrm>
              <a:off x="1676099" y="2494480"/>
              <a:ext cx="638316" cy="338554"/>
            </a:xfrm>
            <a:prstGeom prst="rect">
              <a:avLst/>
            </a:prstGeom>
            <a:solidFill>
              <a:srgbClr val="FF960A"/>
            </a:solidFill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Interstate" panose="00000400000000000000" pitchFamily="2" charset="0"/>
                </a:rPr>
                <a:t>CIFRE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1E07770E-FB19-42F5-AD4D-2F18E8645811}"/>
                </a:ext>
              </a:extLst>
            </p:cNvPr>
            <p:cNvSpPr txBox="1"/>
            <p:nvPr/>
          </p:nvSpPr>
          <p:spPr>
            <a:xfrm>
              <a:off x="1995257" y="4075248"/>
              <a:ext cx="1132041" cy="338554"/>
            </a:xfrm>
            <a:prstGeom prst="rect">
              <a:avLst/>
            </a:prstGeom>
            <a:solidFill>
              <a:srgbClr val="0A3250"/>
            </a:solidFill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Interstate" panose="00000400000000000000" pitchFamily="2" charset="0"/>
                </a:rPr>
                <a:t>Académique</a:t>
              </a:r>
            </a:p>
          </p:txBody>
        </p: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296E7722-9EC5-21AE-8B6C-E9374EDAA238}"/>
              </a:ext>
            </a:extLst>
          </p:cNvPr>
          <p:cNvSpPr txBox="1"/>
          <p:nvPr/>
        </p:nvSpPr>
        <p:spPr>
          <a:xfrm>
            <a:off x="5853446" y="1803062"/>
            <a:ext cx="198123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EF553B"/>
                </a:solidFill>
              </a:rPr>
              <a:t>Pays-Bas</a:t>
            </a:r>
          </a:p>
          <a:p>
            <a:r>
              <a:rPr lang="fr-FR" sz="1100" dirty="0">
                <a:solidFill>
                  <a:srgbClr val="EF553B"/>
                </a:solidFill>
              </a:rPr>
              <a:t>Etats-Unis</a:t>
            </a:r>
          </a:p>
          <a:p>
            <a:r>
              <a:rPr lang="fr-FR" sz="1100" dirty="0">
                <a:solidFill>
                  <a:srgbClr val="EF553B"/>
                </a:solidFill>
              </a:rPr>
              <a:t>Royaume-Uni</a:t>
            </a:r>
          </a:p>
          <a:p>
            <a:r>
              <a:rPr lang="fr-FR" sz="1100" dirty="0">
                <a:solidFill>
                  <a:srgbClr val="EF553B"/>
                </a:solidFill>
              </a:rPr>
              <a:t>Suède</a:t>
            </a:r>
          </a:p>
          <a:p>
            <a:r>
              <a:rPr lang="fr-FR" sz="1100" dirty="0">
                <a:solidFill>
                  <a:srgbClr val="EF553B"/>
                </a:solidFill>
              </a:rPr>
              <a:t>Norvège</a:t>
            </a:r>
          </a:p>
          <a:p>
            <a:r>
              <a:rPr lang="fr-FR" sz="1100" dirty="0">
                <a:solidFill>
                  <a:srgbClr val="EF553B"/>
                </a:solidFill>
              </a:rPr>
              <a:t>Danemark</a:t>
            </a:r>
          </a:p>
          <a:p>
            <a:r>
              <a:rPr lang="fr-FR" sz="1100" dirty="0">
                <a:solidFill>
                  <a:srgbClr val="EF553B"/>
                </a:solidFill>
              </a:rPr>
              <a:t>Suisse</a:t>
            </a:r>
          </a:p>
          <a:p>
            <a:r>
              <a:rPr lang="fr-FR" sz="1100" dirty="0">
                <a:solidFill>
                  <a:srgbClr val="EF553B"/>
                </a:solidFill>
              </a:rPr>
              <a:t>Allemagne</a:t>
            </a:r>
          </a:p>
        </p:txBody>
      </p:sp>
    </p:spTree>
    <p:extLst>
      <p:ext uri="{BB962C8B-B14F-4D97-AF65-F5344CB8AC3E}">
        <p14:creationId xmlns:p14="http://schemas.microsoft.com/office/powerpoint/2010/main" val="18471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7507606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Point sur les 12 diplômés sans emploi après 6 mois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6CCD2E2-ADF3-48C3-8405-93138D0E460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Institut d’Optique / Nos </a:t>
            </a:r>
            <a:r>
              <a:rPr lang="fr-FR" dirty="0" err="1">
                <a:solidFill>
                  <a:schemeClr val="bg1"/>
                </a:solidFill>
              </a:rPr>
              <a:t>diplomé.e.s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3C522C-A756-B17E-B09E-90F590E39F5D}"/>
              </a:ext>
            </a:extLst>
          </p:cNvPr>
          <p:cNvSpPr txBox="1"/>
          <p:nvPr/>
        </p:nvSpPr>
        <p:spPr>
          <a:xfrm>
            <a:off x="6836949" y="2035516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Aucun n’a travaillé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9BB40A-70D8-E51D-26E9-F1EDD32CFEB9}"/>
              </a:ext>
            </a:extLst>
          </p:cNvPr>
          <p:cNvSpPr/>
          <p:nvPr/>
        </p:nvSpPr>
        <p:spPr bwMode="auto">
          <a:xfrm>
            <a:off x="1069848" y="2203225"/>
            <a:ext cx="298133" cy="30320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B925B3-B426-B264-7BBC-18FD2773256A}"/>
              </a:ext>
            </a:extLst>
          </p:cNvPr>
          <p:cNvSpPr/>
          <p:nvPr/>
        </p:nvSpPr>
        <p:spPr bwMode="auto">
          <a:xfrm>
            <a:off x="1069848" y="2506432"/>
            <a:ext cx="298133" cy="303207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809E05-A7B2-2FD8-3EAC-2F396B264F5E}"/>
              </a:ext>
            </a:extLst>
          </p:cNvPr>
          <p:cNvSpPr/>
          <p:nvPr/>
        </p:nvSpPr>
        <p:spPr bwMode="auto">
          <a:xfrm>
            <a:off x="1069848" y="2805338"/>
            <a:ext cx="298133" cy="303207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FF91A-4168-0B29-BC83-AFFB781C99D0}"/>
              </a:ext>
            </a:extLst>
          </p:cNvPr>
          <p:cNvSpPr/>
          <p:nvPr/>
        </p:nvSpPr>
        <p:spPr bwMode="auto">
          <a:xfrm>
            <a:off x="1069848" y="3108545"/>
            <a:ext cx="298133" cy="303207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5CB426-6766-EC8F-C11A-717BCE932E52}"/>
              </a:ext>
            </a:extLst>
          </p:cNvPr>
          <p:cNvSpPr/>
          <p:nvPr/>
        </p:nvSpPr>
        <p:spPr bwMode="auto">
          <a:xfrm>
            <a:off x="1069848" y="3407451"/>
            <a:ext cx="298133" cy="303207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8FCD26-9E45-CF8C-74CB-1FEA6090B683}"/>
              </a:ext>
            </a:extLst>
          </p:cNvPr>
          <p:cNvSpPr/>
          <p:nvPr/>
        </p:nvSpPr>
        <p:spPr bwMode="auto">
          <a:xfrm>
            <a:off x="1069848" y="3710658"/>
            <a:ext cx="298133" cy="303207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965389-A47E-F03A-5D97-89D9E58B5C53}"/>
              </a:ext>
            </a:extLst>
          </p:cNvPr>
          <p:cNvSpPr/>
          <p:nvPr/>
        </p:nvSpPr>
        <p:spPr bwMode="auto">
          <a:xfrm>
            <a:off x="1069848" y="4009564"/>
            <a:ext cx="298133" cy="303207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F246B1-1957-CA21-D405-595C0EF6D6FD}"/>
              </a:ext>
            </a:extLst>
          </p:cNvPr>
          <p:cNvSpPr/>
          <p:nvPr/>
        </p:nvSpPr>
        <p:spPr bwMode="auto">
          <a:xfrm>
            <a:off x="1069848" y="4312771"/>
            <a:ext cx="298133" cy="303207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BF78E2-CE77-7050-61E0-F927FDE4E002}"/>
              </a:ext>
            </a:extLst>
          </p:cNvPr>
          <p:cNvSpPr/>
          <p:nvPr/>
        </p:nvSpPr>
        <p:spPr bwMode="auto">
          <a:xfrm>
            <a:off x="1069848" y="4611677"/>
            <a:ext cx="298133" cy="30320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EBD8E2-A7BB-E8AF-FC32-9654A0BC4899}"/>
              </a:ext>
            </a:extLst>
          </p:cNvPr>
          <p:cNvSpPr/>
          <p:nvPr/>
        </p:nvSpPr>
        <p:spPr bwMode="auto">
          <a:xfrm>
            <a:off x="1069848" y="4914884"/>
            <a:ext cx="298133" cy="30320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E1CE0E-A418-89FA-01B8-719496739B97}"/>
              </a:ext>
            </a:extLst>
          </p:cNvPr>
          <p:cNvSpPr/>
          <p:nvPr/>
        </p:nvSpPr>
        <p:spPr bwMode="auto">
          <a:xfrm>
            <a:off x="1069848" y="5213790"/>
            <a:ext cx="298133" cy="30320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46E92F-4A56-23DE-D115-DFA3287095A5}"/>
              </a:ext>
            </a:extLst>
          </p:cNvPr>
          <p:cNvSpPr/>
          <p:nvPr/>
        </p:nvSpPr>
        <p:spPr bwMode="auto">
          <a:xfrm>
            <a:off x="1069848" y="5516997"/>
            <a:ext cx="298133" cy="30320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6E12E6-8B0C-AE98-A09F-12C5E8DB4E4A}"/>
              </a:ext>
            </a:extLst>
          </p:cNvPr>
          <p:cNvSpPr/>
          <p:nvPr/>
        </p:nvSpPr>
        <p:spPr bwMode="auto">
          <a:xfrm>
            <a:off x="1554480" y="2199900"/>
            <a:ext cx="3017520" cy="30320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Voyage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22C1A6-2019-6C80-FE44-0DA34C15ED93}"/>
              </a:ext>
            </a:extLst>
          </p:cNvPr>
          <p:cNvSpPr/>
          <p:nvPr/>
        </p:nvSpPr>
        <p:spPr bwMode="auto">
          <a:xfrm rot="16200000">
            <a:off x="649265" y="3408326"/>
            <a:ext cx="2108570" cy="298132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Refus d’une proposition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6D99DA-140A-BD47-9AA1-AB92B0A8D5FA}"/>
              </a:ext>
            </a:extLst>
          </p:cNvPr>
          <p:cNvSpPr/>
          <p:nvPr/>
        </p:nvSpPr>
        <p:spPr bwMode="auto">
          <a:xfrm rot="16200000">
            <a:off x="1100605" y="5068194"/>
            <a:ext cx="1205889" cy="2981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Aucune </a:t>
            </a: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prop</a:t>
            </a: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179524-94B3-4E78-1E88-234ED22FEDD2}"/>
              </a:ext>
            </a:extLst>
          </p:cNvPr>
          <p:cNvSpPr/>
          <p:nvPr/>
        </p:nvSpPr>
        <p:spPr bwMode="auto">
          <a:xfrm>
            <a:off x="1852611" y="2501826"/>
            <a:ext cx="4173283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Offres différentes de son double diplôme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7A23D4-6D61-C3CA-354C-8C639579BCAB}"/>
              </a:ext>
            </a:extLst>
          </p:cNvPr>
          <p:cNvSpPr/>
          <p:nvPr/>
        </p:nvSpPr>
        <p:spPr bwMode="auto">
          <a:xfrm>
            <a:off x="1852603" y="4908362"/>
            <a:ext cx="1954278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latin typeface="Arial" charset="0"/>
                <a:ea typeface="ＭＳ Ｐゴシック" pitchFamily="1" charset="-128"/>
              </a:rPr>
              <a:t>Manque d’expérience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7E076E-703A-226E-A1C4-C6D66D57E671}"/>
              </a:ext>
            </a:extLst>
          </p:cNvPr>
          <p:cNvSpPr/>
          <p:nvPr/>
        </p:nvSpPr>
        <p:spPr bwMode="auto">
          <a:xfrm>
            <a:off x="3806881" y="4908362"/>
            <a:ext cx="3163824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latin typeface="Arial" charset="0"/>
                <a:ea typeface="ＭＳ Ｐゴシック" pitchFamily="1" charset="-128"/>
              </a:rPr>
              <a:t>Formation inadaptée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8F3C8C-B056-3F44-95FA-EE18842684FF}"/>
              </a:ext>
            </a:extLst>
          </p:cNvPr>
          <p:cNvSpPr/>
          <p:nvPr/>
        </p:nvSpPr>
        <p:spPr bwMode="auto">
          <a:xfrm>
            <a:off x="3806881" y="4605155"/>
            <a:ext cx="3163824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100" dirty="0">
                <a:latin typeface="Arial" charset="0"/>
                <a:ea typeface="ＭＳ Ｐゴシック" pitchFamily="1" charset="-128"/>
              </a:rPr>
              <a:t>Difficulté de mettre ses compétences en valeur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F4E9EA-ABC0-A769-BDDE-BF548D2DA240}"/>
              </a:ext>
            </a:extLst>
          </p:cNvPr>
          <p:cNvSpPr/>
          <p:nvPr/>
        </p:nvSpPr>
        <p:spPr bwMode="auto">
          <a:xfrm>
            <a:off x="1852611" y="2806352"/>
            <a:ext cx="3875150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Attente d’une offre spécifique d’un établissement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C255E6-C5EB-603E-6CF0-59980D7C78A6}"/>
              </a:ext>
            </a:extLst>
          </p:cNvPr>
          <p:cNvSpPr/>
          <p:nvPr/>
        </p:nvSpPr>
        <p:spPr bwMode="auto">
          <a:xfrm>
            <a:off x="5727761" y="2805337"/>
            <a:ext cx="298133" cy="30320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9C1E05-86A7-E705-8BAC-B4673444B248}"/>
              </a:ext>
            </a:extLst>
          </p:cNvPr>
          <p:cNvSpPr/>
          <p:nvPr/>
        </p:nvSpPr>
        <p:spPr bwMode="auto">
          <a:xfrm>
            <a:off x="1852611" y="3106959"/>
            <a:ext cx="2051877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Faible rémunération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9B75A4-F8B0-2719-109D-7D90FEB0EFED}"/>
              </a:ext>
            </a:extLst>
          </p:cNvPr>
          <p:cNvSpPr/>
          <p:nvPr/>
        </p:nvSpPr>
        <p:spPr bwMode="auto">
          <a:xfrm>
            <a:off x="3904488" y="3107201"/>
            <a:ext cx="2121400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Localisation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7E4C21-80FB-8A37-C227-5D0AA8A902AD}"/>
              </a:ext>
            </a:extLst>
          </p:cNvPr>
          <p:cNvSpPr/>
          <p:nvPr/>
        </p:nvSpPr>
        <p:spPr bwMode="auto">
          <a:xfrm>
            <a:off x="1852610" y="3407107"/>
            <a:ext cx="2051877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Faible rémunération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F4E38D6-A927-1E77-6757-7B348DE83E34}"/>
              </a:ext>
            </a:extLst>
          </p:cNvPr>
          <p:cNvSpPr/>
          <p:nvPr/>
        </p:nvSpPr>
        <p:spPr bwMode="auto">
          <a:xfrm>
            <a:off x="3904481" y="3407107"/>
            <a:ext cx="2121400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Démarches administratives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FC0A21-E357-168C-23FF-2468ADCE21AB}"/>
              </a:ext>
            </a:extLst>
          </p:cNvPr>
          <p:cNvSpPr/>
          <p:nvPr/>
        </p:nvSpPr>
        <p:spPr bwMode="auto">
          <a:xfrm>
            <a:off x="1852603" y="3707093"/>
            <a:ext cx="2051871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Localisation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992A07-58E3-746F-3744-619FD87EE068}"/>
              </a:ext>
            </a:extLst>
          </p:cNvPr>
          <p:cNvSpPr/>
          <p:nvPr/>
        </p:nvSpPr>
        <p:spPr bwMode="auto">
          <a:xfrm>
            <a:off x="1852603" y="4008852"/>
            <a:ext cx="2051871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Localisation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99CC4B-B325-E778-F844-C5BA1CB11CBE}"/>
              </a:ext>
            </a:extLst>
          </p:cNvPr>
          <p:cNvSpPr/>
          <p:nvPr/>
        </p:nvSpPr>
        <p:spPr bwMode="auto">
          <a:xfrm>
            <a:off x="1852602" y="4611677"/>
            <a:ext cx="1954277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Faible rémunération</a:t>
            </a:r>
          </a:p>
        </p:txBody>
      </p:sp>
    </p:spTree>
    <p:extLst>
      <p:ext uri="{BB962C8B-B14F-4D97-AF65-F5344CB8AC3E}">
        <p14:creationId xmlns:p14="http://schemas.microsoft.com/office/powerpoint/2010/main" val="60365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Petites promotions</a:t>
            </a:r>
          </a:p>
          <a:p>
            <a:pPr lvl="1"/>
            <a:r>
              <a:rPr lang="fr-FR" altLang="fr-FR" sz="16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Statistiques difficiles à interpréter</a:t>
            </a:r>
          </a:p>
          <a:p>
            <a:pPr lvl="1"/>
            <a:r>
              <a:rPr lang="fr-FR" altLang="fr-FR" sz="16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Comparaisons entre sites ou entre filières peu pertinentes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9E6F3D9-2475-4236-0162-7794D80623B7}"/>
              </a:ext>
            </a:extLst>
          </p:cNvPr>
          <p:cNvSpPr/>
          <p:nvPr/>
        </p:nvSpPr>
        <p:spPr bwMode="auto">
          <a:xfrm>
            <a:off x="1569149" y="3081085"/>
            <a:ext cx="566928" cy="347916"/>
          </a:xfrm>
          <a:prstGeom prst="rightArrow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24AAEF8-EEA1-4BAF-DA4B-490383F4AD1C}"/>
              </a:ext>
            </a:extLst>
          </p:cNvPr>
          <p:cNvSpPr txBox="1"/>
          <p:nvPr/>
        </p:nvSpPr>
        <p:spPr>
          <a:xfrm>
            <a:off x="2505456" y="3081085"/>
            <a:ext cx="2932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Cumul sur plusieurs années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1852613" y="3606611"/>
            <a:ext cx="45993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</p:spTree>
    <p:extLst>
      <p:ext uri="{BB962C8B-B14F-4D97-AF65-F5344CB8AC3E}">
        <p14:creationId xmlns:p14="http://schemas.microsoft.com/office/powerpoint/2010/main" val="328590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DE8CDB0C-F0A3-0154-7CEC-116E13A2D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47" y="2135244"/>
            <a:ext cx="5346087" cy="347198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des salaires moyens / Cumul</a:t>
            </a:r>
          </a:p>
          <a:p>
            <a:pPr marL="0" indent="0">
              <a:buNone/>
            </a:pPr>
            <a:endParaRPr lang="fr-FR" altLang="fr-FR" sz="2000" b="1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A9ADC33-0686-EE8A-75B9-97A20528F11D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</p:spTree>
    <p:extLst>
      <p:ext uri="{BB962C8B-B14F-4D97-AF65-F5344CB8AC3E}">
        <p14:creationId xmlns:p14="http://schemas.microsoft.com/office/powerpoint/2010/main" val="62068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EC764D18-ACB5-4298-82A5-6BD5E4095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47" y="2135244"/>
            <a:ext cx="5346086" cy="370736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des salaires moyens / Cumul + Filières</a:t>
            </a:r>
          </a:p>
          <a:p>
            <a:pPr marL="0" indent="0">
              <a:buNone/>
            </a:pPr>
            <a:endParaRPr lang="fr-FR" altLang="fr-FR" sz="2000" b="1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0C115E2-0EF3-EAB5-6D5D-EE56221B0DB6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</p:spTree>
    <p:extLst>
      <p:ext uri="{BB962C8B-B14F-4D97-AF65-F5344CB8AC3E}">
        <p14:creationId xmlns:p14="http://schemas.microsoft.com/office/powerpoint/2010/main" val="1444844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des salaires moyens / Cumul + Sites</a:t>
            </a:r>
          </a:p>
          <a:p>
            <a:pPr marL="0" indent="0">
              <a:buNone/>
            </a:pPr>
            <a:endParaRPr lang="fr-FR" altLang="fr-FR" sz="2000" b="1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fr-FR" altLang="fr-FR" sz="2000" b="1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0C115E2-0EF3-EAB5-6D5D-EE56221B0DB6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pic>
        <p:nvPicPr>
          <p:cNvPr id="6" name="Image 5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A9E15265-9FB8-B3AB-2A09-F8A6084CA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62" y="2082587"/>
            <a:ext cx="5827278" cy="402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6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en France / Sites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7D5A9BE-B287-0AD5-1BCF-FEC21F1E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695672"/>
              </p:ext>
            </p:extLst>
          </p:nvPr>
        </p:nvGraphicFramePr>
        <p:xfrm>
          <a:off x="1514475" y="3137216"/>
          <a:ext cx="6095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horsIDF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horsIDF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39.7 %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60.3 %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39.0 %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61.0 %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74.4 %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25.6 %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117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69.5 %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30.5 %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105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Pal.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81.2 %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18.8 %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74.6 %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25.4 %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Bdx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60.0 %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40.0 %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61.5 %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38.5 %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StE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60.0 %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40.0 %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41.7 %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58.3 %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81.8 %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18.2 %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81.8 %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18.2 %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BE8EB4C-9EED-0344-FB71-FC964BFAC7C5}"/>
              </a:ext>
            </a:extLst>
          </p:cNvPr>
          <p:cNvSpPr txBox="1"/>
          <p:nvPr/>
        </p:nvSpPr>
        <p:spPr>
          <a:xfrm>
            <a:off x="5749638" y="2816126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218827-BD14-D989-820F-C8E93CE767D2}"/>
              </a:ext>
            </a:extLst>
          </p:cNvPr>
          <p:cNvSpPr txBox="1"/>
          <p:nvPr/>
        </p:nvSpPr>
        <p:spPr>
          <a:xfrm>
            <a:off x="3144983" y="2819192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8788C0E-763D-AEA1-A8D6-23C0DA9EFF31}"/>
              </a:ext>
            </a:extLst>
          </p:cNvPr>
          <p:cNvCxnSpPr>
            <a:cxnSpLocks/>
          </p:cNvCxnSpPr>
          <p:nvPr/>
        </p:nvCxnSpPr>
        <p:spPr bwMode="auto">
          <a:xfrm>
            <a:off x="4997885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0BF25C8-9F92-2C38-850F-D28A23482464}"/>
              </a:ext>
            </a:extLst>
          </p:cNvPr>
          <p:cNvCxnSpPr>
            <a:cxnSpLocks/>
          </p:cNvCxnSpPr>
          <p:nvPr/>
        </p:nvCxnSpPr>
        <p:spPr bwMode="auto">
          <a:xfrm>
            <a:off x="2394559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DE0DB40-AE6D-F8B1-39ED-23D839CC790B}"/>
              </a:ext>
            </a:extLst>
          </p:cNvPr>
          <p:cNvCxnSpPr>
            <a:cxnSpLocks/>
          </p:cNvCxnSpPr>
          <p:nvPr/>
        </p:nvCxnSpPr>
        <p:spPr bwMode="auto">
          <a:xfrm>
            <a:off x="7610474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97431457"/>
      </p:ext>
    </p:extLst>
  </p:cSld>
  <p:clrMapOvr>
    <a:masterClrMapping/>
  </p:clrMapOvr>
</p:sld>
</file>

<file path=ppt/theme/theme1.xml><?xml version="1.0" encoding="utf-8"?>
<a:theme xmlns:a="http://schemas.openxmlformats.org/drawingml/2006/main" name="modèle près 2">
  <a:themeElements>
    <a:clrScheme name="modèle près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̀le près 2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modèle près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HD:Users:patrickgeorges:Documents:Données utilisateurs Microsoft:Pièces jointes enregistrées:modèle près 2.pot</Template>
  <TotalTime>3818</TotalTime>
  <Words>1041</Words>
  <Application>Microsoft Office PowerPoint</Application>
  <PresentationFormat>Affichage à l'écran (4:3)</PresentationFormat>
  <Paragraphs>429</Paragraphs>
  <Slides>17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ＭＳ Ｐゴシック</vt:lpstr>
      <vt:lpstr>Arial</vt:lpstr>
      <vt:lpstr>Calibri</vt:lpstr>
      <vt:lpstr>Century Gothic</vt:lpstr>
      <vt:lpstr>inherit</vt:lpstr>
      <vt:lpstr>Interstate</vt:lpstr>
      <vt:lpstr>modèle près 2</vt:lpstr>
      <vt:lpstr>Enquête Insertion Professionnelle</vt:lpstr>
      <vt:lpstr>Enquête CGE / Vie professionnelle</vt:lpstr>
      <vt:lpstr>Enquête CGE / Vie professionnelle</vt:lpstr>
      <vt:lpstr>Enquête CGE / Vie professionnelle</vt:lpstr>
      <vt:lpstr>Enquête CGE / Cumul</vt:lpstr>
      <vt:lpstr>Enquête CGE / Résumé</vt:lpstr>
      <vt:lpstr>Enquête CGE / Résumé</vt:lpstr>
      <vt:lpstr>Enquête CGE / Résumé</vt:lpstr>
      <vt:lpstr>Enquête CGE / Cumul</vt:lpstr>
      <vt:lpstr>Enquête CGE / Cumul</vt:lpstr>
      <vt:lpstr>Enquête CGE / Résumé</vt:lpstr>
      <vt:lpstr>Enquête CGE / Résumé</vt:lpstr>
      <vt:lpstr>Enquête CGE / Résumé</vt:lpstr>
      <vt:lpstr>Enquête CGE / Cumul</vt:lpstr>
      <vt:lpstr>Enquête CGE / Cumul</vt:lpstr>
      <vt:lpstr>Enquête CGE / Cumul</vt:lpstr>
      <vt:lpstr>Enquête CGE / Cumul</vt:lpstr>
    </vt:vector>
  </TitlesOfParts>
  <Company>Laboratoire Charles Fabry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CGE-2024_Bilan_CoPerf</dc:title>
  <dc:creator>Julien Villemejane</dc:creator>
  <cp:lastModifiedBy>Julien VILLEMEJANE</cp:lastModifiedBy>
  <cp:revision>1033</cp:revision>
  <cp:lastPrinted>2005-06-25T14:45:45Z</cp:lastPrinted>
  <dcterms:created xsi:type="dcterms:W3CDTF">2006-10-19T10:21:37Z</dcterms:created>
  <dcterms:modified xsi:type="dcterms:W3CDTF">2024-11-18T19:45:23Z</dcterms:modified>
</cp:coreProperties>
</file>