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314" r:id="rId3"/>
    <p:sldId id="315" r:id="rId4"/>
    <p:sldId id="313" r:id="rId5"/>
    <p:sldId id="316" r:id="rId6"/>
    <p:sldId id="318" r:id="rId7"/>
    <p:sldId id="319" r:id="rId8"/>
    <p:sldId id="320" r:id="rId9"/>
    <p:sldId id="321" r:id="rId10"/>
    <p:sldId id="322" r:id="rId11"/>
    <p:sldId id="323" r:id="rId12"/>
  </p:sldIdLst>
  <p:sldSz cx="12192000" cy="6858000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358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034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671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387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3805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056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19732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4091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6A6AAF0A-6CDB-6A4B-A404-BE18D9B0BA16}">
          <p14:sldIdLst>
            <p14:sldId id="314"/>
            <p14:sldId id="315"/>
            <p14:sldId id="313"/>
            <p14:sldId id="316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e Retailleau" initials="SR" lastIdx="9" clrIdx="0"/>
  <p:cmAuthor id="2" name="Claire LARTIGUE" initials="CL" lastIdx="10" clrIdx="1"/>
  <p:cmAuthor id="3" name="Bouye Clementine" initials="BC" lastIdx="1" clrIdx="2">
    <p:extLst>
      <p:ext uri="{19B8F6BF-5375-455C-9EA6-DF929625EA0E}">
        <p15:presenceInfo xmlns:p15="http://schemas.microsoft.com/office/powerpoint/2012/main" userId="S-1-5-21-2844717677-1882146966-2427725951-285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2771"/>
    <a:srgbClr val="FF960A"/>
    <a:srgbClr val="222268"/>
    <a:srgbClr val="00B0F0"/>
    <a:srgbClr val="FFFFFF"/>
    <a:srgbClr val="FA960A"/>
    <a:srgbClr val="0A3250"/>
    <a:srgbClr val="CBE5F9"/>
    <a:srgbClr val="9E1BC7"/>
    <a:srgbClr val="D02D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 autoAdjust="0"/>
    <p:restoredTop sz="96395" autoAdjust="0"/>
  </p:normalViewPr>
  <p:slideViewPr>
    <p:cSldViewPr>
      <p:cViewPr varScale="1">
        <p:scale>
          <a:sx n="106" d="100"/>
          <a:sy n="106" d="100"/>
        </p:scale>
        <p:origin x="924" y="12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6" d="100"/>
          <a:sy n="156" d="100"/>
        </p:scale>
        <p:origin x="7648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05200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E5C97D-F4A4-3148-9D69-08ACA802660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0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CA IOGS 20 décembre 2018</a:t>
            </a:r>
          </a:p>
        </p:txBody>
      </p:sp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10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02EF97-A5BF-E644-B5D7-99A720C3808E}" type="datetimeFigureOut">
              <a:rPr lang="fr-FR"/>
              <a:pPr/>
              <a:t>18/11/2024</a:t>
            </a:fld>
            <a:endParaRPr lang="fr-F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5D8CFC6-2EE8-4043-8C44-71F3876B96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540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3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03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671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387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2113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34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959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381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497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604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703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7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7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0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1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9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47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501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2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4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5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7" y="6326"/>
            <a:ext cx="4343623" cy="1524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8" name="Image 7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694B1DE4-CB4F-B2D5-AF79-9F33FDB0F9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1" y="290433"/>
            <a:ext cx="1725439" cy="9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ADAD9-507B-94BA-E29A-43B51FDD6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Insertion Professionnelle après </a:t>
            </a:r>
            <a:r>
              <a:rPr lang="fr-FR" dirty="0" err="1"/>
              <a:t>SupOptique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2FD8B-8D39-6F45-DA6B-D41E721F9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Résultats de l’enquête 2024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95965-21A8-CD84-CA86-72DBE1631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6560" y="6381328"/>
            <a:ext cx="720080" cy="288032"/>
          </a:xfrm>
          <a:prstGeom prst="rect">
            <a:avLst/>
          </a:prstGeom>
        </p:spPr>
        <p:txBody>
          <a:bodyPr/>
          <a:lstStyle/>
          <a:p>
            <a:fld id="{883C3D88-8D27-E04A-93A4-C5B7506FCE4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3150F-8C8B-657A-CAD2-BE5BC865438D}"/>
              </a:ext>
            </a:extLst>
          </p:cNvPr>
          <p:cNvSpPr txBox="1">
            <a:spLocks/>
          </p:cNvSpPr>
          <p:nvPr/>
        </p:nvSpPr>
        <p:spPr bwMode="auto">
          <a:xfrm>
            <a:off x="0" y="5924534"/>
            <a:ext cx="12192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4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6" name="Picture 2" descr="upright=Article à illustrer Organisation">
            <a:extLst>
              <a:ext uri="{FF2B5EF4-FFF2-40B4-BE49-F238E27FC236}">
                <a16:creationId xmlns:a16="http://schemas.microsoft.com/office/drawing/2014/main" id="{6F6899A9-0D72-4C3B-73D5-188C847C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24" y="332656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55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002C-F419-A3FB-1244-41B166A45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B1C0F-F7AC-8E93-4CFE-7BF60F65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Votre participation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E7F9A93B-29BF-1776-98C7-AB60C4894F49}"/>
              </a:ext>
            </a:extLst>
          </p:cNvPr>
          <p:cNvSpPr/>
          <p:nvPr/>
        </p:nvSpPr>
        <p:spPr bwMode="auto">
          <a:xfrm>
            <a:off x="936952" y="1515078"/>
            <a:ext cx="1849374" cy="226023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591D64-8BCE-9F39-8950-E3DCE58BBDEE}"/>
              </a:ext>
            </a:extLst>
          </p:cNvPr>
          <p:cNvSpPr/>
          <p:nvPr/>
        </p:nvSpPr>
        <p:spPr bwMode="auto">
          <a:xfrm>
            <a:off x="8739809" y="1483135"/>
            <a:ext cx="1849374" cy="2282990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355C940-2CEA-1CBB-3A63-AAD98F20D60A}"/>
              </a:ext>
            </a:extLst>
          </p:cNvPr>
          <p:cNvSpPr/>
          <p:nvPr/>
        </p:nvSpPr>
        <p:spPr bwMode="auto">
          <a:xfrm>
            <a:off x="6095487" y="1488599"/>
            <a:ext cx="1849374" cy="2278544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8CEB0E-BAF6-F297-005E-92D05A6B613C}"/>
              </a:ext>
            </a:extLst>
          </p:cNvPr>
          <p:cNvSpPr/>
          <p:nvPr/>
        </p:nvSpPr>
        <p:spPr bwMode="auto">
          <a:xfrm>
            <a:off x="3516219" y="1499747"/>
            <a:ext cx="1849374" cy="2275562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3D990-2EE6-644B-1A88-4BF0D7734588}"/>
              </a:ext>
            </a:extLst>
          </p:cNvPr>
          <p:cNvSpPr/>
          <p:nvPr/>
        </p:nvSpPr>
        <p:spPr bwMode="auto">
          <a:xfrm>
            <a:off x="9181347" y="5082684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256C4661-129F-5968-BDAD-82873E55634C}"/>
              </a:ext>
            </a:extLst>
          </p:cNvPr>
          <p:cNvSpPr/>
          <p:nvPr/>
        </p:nvSpPr>
        <p:spPr bwMode="auto">
          <a:xfrm>
            <a:off x="995250" y="2915718"/>
            <a:ext cx="1728216" cy="255140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7EB680BB-829E-9600-61F7-35077063DAFD}"/>
              </a:ext>
            </a:extLst>
          </p:cNvPr>
          <p:cNvSpPr/>
          <p:nvPr/>
        </p:nvSpPr>
        <p:spPr bwMode="auto">
          <a:xfrm>
            <a:off x="3572688" y="2907922"/>
            <a:ext cx="1728216" cy="255140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800E5260-8F0D-5165-D7DF-8BA0F6CE7644}"/>
              </a:ext>
            </a:extLst>
          </p:cNvPr>
          <p:cNvSpPr/>
          <p:nvPr/>
        </p:nvSpPr>
        <p:spPr bwMode="auto">
          <a:xfrm>
            <a:off x="6153708" y="2899756"/>
            <a:ext cx="1728216" cy="255140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EB00AEBD-4222-F62B-9C0B-BEBFD8A1BA88}"/>
              </a:ext>
            </a:extLst>
          </p:cNvPr>
          <p:cNvSpPr/>
          <p:nvPr/>
        </p:nvSpPr>
        <p:spPr bwMode="auto">
          <a:xfrm>
            <a:off x="8801711" y="2898737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BCD434D-4BFD-29A1-B4F3-D69A2E70A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78" y="2631983"/>
            <a:ext cx="303738" cy="2551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88F5A37-9503-8C06-D8DF-A2CED6656CA7}"/>
              </a:ext>
            </a:extLst>
          </p:cNvPr>
          <p:cNvSpPr txBox="1"/>
          <p:nvPr/>
        </p:nvSpPr>
        <p:spPr>
          <a:xfrm>
            <a:off x="4091989" y="2568818"/>
            <a:ext cx="689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3C30F5-12C1-E4BA-E53B-E6B091A29086}"/>
              </a:ext>
            </a:extLst>
          </p:cNvPr>
          <p:cNvSpPr txBox="1"/>
          <p:nvPr/>
        </p:nvSpPr>
        <p:spPr>
          <a:xfrm>
            <a:off x="1564245" y="258157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22FF8F-9D64-4F8C-1913-EC884D297474}"/>
              </a:ext>
            </a:extLst>
          </p:cNvPr>
          <p:cNvSpPr txBox="1"/>
          <p:nvPr/>
        </p:nvSpPr>
        <p:spPr>
          <a:xfrm>
            <a:off x="6638264" y="256065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693F805-7A1F-3A95-09B9-BEF921555E1F}"/>
              </a:ext>
            </a:extLst>
          </p:cNvPr>
          <p:cNvSpPr txBox="1"/>
          <p:nvPr/>
        </p:nvSpPr>
        <p:spPr>
          <a:xfrm>
            <a:off x="9333033" y="2559633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DC08DAE-7A6B-9187-43A7-C977C461B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66" y="2009654"/>
            <a:ext cx="335972" cy="2929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827E8B60-F1D8-F76C-B04E-6D3F62E90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08" y="1752759"/>
            <a:ext cx="246371" cy="2563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2440396B-7DCB-0E53-0D66-F66DAC6934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792" y="2046308"/>
            <a:ext cx="418005" cy="40037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25EAA70-6B68-368B-3F1D-C4970C64A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619" y="1992892"/>
            <a:ext cx="366550" cy="39596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504EBB4-8CD5-54C9-B675-0A593886C8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2799" y="1852056"/>
            <a:ext cx="369631" cy="37173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B28DC441-C06F-AC7E-184F-C590E8A5C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248" y="2208287"/>
            <a:ext cx="227446" cy="22590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E86E7F80-97B1-7D18-F277-B808614EF3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8060" y="2276215"/>
            <a:ext cx="236936" cy="206962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88B99428-725E-4567-C397-ACA4BEAB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06" y="4559205"/>
            <a:ext cx="634177" cy="6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11EFC5AD-B80C-C86E-9ACB-3CBDAF81BD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36815" y="4559205"/>
            <a:ext cx="806264" cy="154910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41A81280-C938-BF70-B4D2-C98E6A794F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18478" y="4797542"/>
            <a:ext cx="642937" cy="18573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BF4DB3B8-0582-3DCB-E438-22EACE9022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5910" y="5041448"/>
            <a:ext cx="554801" cy="21777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6E6ED0A1-226A-3836-5708-983A9DD38C75}"/>
              </a:ext>
            </a:extLst>
          </p:cNvPr>
          <p:cNvSpPr txBox="1"/>
          <p:nvPr/>
        </p:nvSpPr>
        <p:spPr>
          <a:xfrm>
            <a:off x="10001503" y="5464191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54D2179-9004-1036-7BD2-C01EDAFC7674}"/>
              </a:ext>
            </a:extLst>
          </p:cNvPr>
          <p:cNvSpPr txBox="1"/>
          <p:nvPr/>
        </p:nvSpPr>
        <p:spPr>
          <a:xfrm>
            <a:off x="10001503" y="5879023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01B09DF-4C63-4A11-B1FC-A273022DEFDB}"/>
              </a:ext>
            </a:extLst>
          </p:cNvPr>
          <p:cNvSpPr txBox="1"/>
          <p:nvPr/>
        </p:nvSpPr>
        <p:spPr>
          <a:xfrm>
            <a:off x="10529035" y="424185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2196767A-2917-ABF2-0B32-0F8DD3BC737B}"/>
              </a:ext>
            </a:extLst>
          </p:cNvPr>
          <p:cNvCxnSpPr>
            <a:cxnSpLocks/>
          </p:cNvCxnSpPr>
          <p:nvPr/>
        </p:nvCxnSpPr>
        <p:spPr bwMode="auto">
          <a:xfrm>
            <a:off x="9477437" y="5879023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75DA34E-AD44-F87B-63FC-66E64063B531}"/>
              </a:ext>
            </a:extLst>
          </p:cNvPr>
          <p:cNvCxnSpPr>
            <a:cxnSpLocks/>
          </p:cNvCxnSpPr>
          <p:nvPr/>
        </p:nvCxnSpPr>
        <p:spPr bwMode="auto">
          <a:xfrm>
            <a:off x="9507281" y="5602690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8A165308-1156-0018-2556-7FB42AD446AB}"/>
              </a:ext>
            </a:extLst>
          </p:cNvPr>
          <p:cNvSpPr txBox="1"/>
          <p:nvPr/>
        </p:nvSpPr>
        <p:spPr>
          <a:xfrm>
            <a:off x="934406" y="3276710"/>
            <a:ext cx="185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6E40A9B-036C-60B7-213F-CE4E51B17FA9}"/>
              </a:ext>
            </a:extLst>
          </p:cNvPr>
          <p:cNvSpPr txBox="1"/>
          <p:nvPr/>
        </p:nvSpPr>
        <p:spPr>
          <a:xfrm>
            <a:off x="3572688" y="3213516"/>
            <a:ext cx="17282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7030A0"/>
                </a:solidFill>
                <a:latin typeface="Raleway" pitchFamily="2" charset="0"/>
              </a:rPr>
              <a:t>15 minutes</a:t>
            </a:r>
          </a:p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Par an / 5 années</a:t>
            </a:r>
            <a:endParaRPr lang="fr-FR" sz="9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DADBAAB6-0E92-6965-1EE3-F8CE7503C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987" y="4243824"/>
            <a:ext cx="4361612" cy="464602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2000" b="1" dirty="0">
                <a:solidFill>
                  <a:srgbClr val="222268"/>
                </a:solidFill>
                <a:ea typeface="ＭＳ Ｐゴシック" panose="020B0600070205080204" pitchFamily="34" charset="-128"/>
              </a:rPr>
              <a:t>Participer chaque année, c’est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EA06B8-3797-82AE-A726-91F3CF4EA980}"/>
              </a:ext>
            </a:extLst>
          </p:cNvPr>
          <p:cNvSpPr/>
          <p:nvPr/>
        </p:nvSpPr>
        <p:spPr>
          <a:xfrm>
            <a:off x="978320" y="4841805"/>
            <a:ext cx="73349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Promouvoir la </a:t>
            </a:r>
            <a:r>
              <a:rPr lang="fr-FR" sz="1800" b="1" dirty="0">
                <a:solidFill>
                  <a:srgbClr val="FF960A"/>
                </a:solidFill>
                <a:latin typeface="Calibri" panose="020F0502020204030204" pitchFamily="34" charset="0"/>
              </a:rPr>
              <a:t>diversité d’insertion professionnelle</a:t>
            </a:r>
            <a:r>
              <a:rPr lang="fr-FR" sz="1800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de l’école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Augmenter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données collectées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les rendre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pertinentes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b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pour </a:t>
            </a:r>
            <a:r>
              <a:rPr lang="fr-FR" b="1" dirty="0">
                <a:solidFill>
                  <a:srgbClr val="FF960A"/>
                </a:solidFill>
                <a:latin typeface="Calibri" panose="020F0502020204030204" pitchFamily="34" charset="0"/>
              </a:rPr>
              <a:t>l’élaboration des classements</a:t>
            </a:r>
            <a:r>
              <a:rPr lang="fr-FR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de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SupOptique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communication de l’école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auprès des futures recrues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3F4257A-DF70-EB42-EF67-6DB478BEFA8E}"/>
              </a:ext>
            </a:extLst>
          </p:cNvPr>
          <p:cNvSpPr txBox="1"/>
          <p:nvPr/>
        </p:nvSpPr>
        <p:spPr>
          <a:xfrm>
            <a:off x="7179169" y="3992017"/>
            <a:ext cx="256712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  <a:latin typeface="Raleway" pitchFamily="2" charset="0"/>
              </a:rPr>
              <a:t>Valider l’enquête</a:t>
            </a:r>
            <a:endParaRPr lang="fr-FR" sz="1050" dirty="0">
              <a:solidFill>
                <a:srgbClr val="0070C0"/>
              </a:solidFill>
              <a:latin typeface="Raleway" pitchFamily="2" charset="0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806A4B73-59B2-BFFB-E5F4-A2F397C787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0695" y="4025100"/>
            <a:ext cx="258165" cy="392858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385B381-A51A-BB79-3448-B9258B0A91A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9826606" y="4025100"/>
            <a:ext cx="235645" cy="3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5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E9E7CFD-806F-169E-21C5-82B243E8E0C7}"/>
              </a:ext>
            </a:extLst>
          </p:cNvPr>
          <p:cNvSpPr/>
          <p:nvPr/>
        </p:nvSpPr>
        <p:spPr bwMode="auto">
          <a:xfrm>
            <a:off x="1849150" y="3063892"/>
            <a:ext cx="4032448" cy="2640245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222268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7F6C56-029C-ECFE-55B4-AD71F7A5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Objectifs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B98B89-A025-956B-5000-746ADC919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C3D88-8D27-E04A-93A4-C5B7506FCE43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AE9FEB9A-F043-AC25-A950-2B78DF8D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953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222268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222268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des formations dispensées dans les Grandes Écoles françaises au travers de </a:t>
            </a:r>
            <a:r>
              <a:rPr lang="fr-FR" dirty="0">
                <a:solidFill>
                  <a:srgbClr val="FF960A"/>
                </a:solidFill>
                <a:latin typeface="Calibri" panose="020F0502020204030204" pitchFamily="34" charset="0"/>
              </a:rPr>
              <a:t>l’</a:t>
            </a:r>
            <a:r>
              <a:rPr lang="fr-FR" b="1" dirty="0">
                <a:solidFill>
                  <a:srgbClr val="FF960A"/>
                </a:solidFill>
                <a:latin typeface="Calibri" panose="020F0502020204030204" pitchFamily="34" charset="0"/>
              </a:rPr>
              <a:t>insertion des </a:t>
            </a:r>
            <a:r>
              <a:rPr lang="fr-FR" b="1" dirty="0" err="1">
                <a:solidFill>
                  <a:srgbClr val="FF960A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FF960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b="1" dirty="0" err="1">
                <a:solidFill>
                  <a:srgbClr val="FF960A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B1E7356-8E92-1E54-7AFC-F949766E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3063892"/>
            <a:ext cx="4655570" cy="2551679"/>
          </a:xfrm>
          <a:prstGeom prst="rect">
            <a:avLst/>
          </a:prstGeom>
        </p:spPr>
      </p:pic>
      <p:sp>
        <p:nvSpPr>
          <p:cNvPr id="14" name="Espace réservé du contenu 6">
            <a:extLst>
              <a:ext uri="{FF2B5EF4-FFF2-40B4-BE49-F238E27FC236}">
                <a16:creationId xmlns:a16="http://schemas.microsoft.com/office/drawing/2014/main" id="{08EEB246-D7D3-5B6C-72B8-0D0EE240008D}"/>
              </a:ext>
            </a:extLst>
          </p:cNvPr>
          <p:cNvSpPr txBox="1">
            <a:spLocks/>
          </p:cNvSpPr>
          <p:nvPr/>
        </p:nvSpPr>
        <p:spPr>
          <a:xfrm>
            <a:off x="1849150" y="3194443"/>
            <a:ext cx="3744416" cy="461513"/>
          </a:xfrm>
          <a:prstGeom prst="rect">
            <a:avLst/>
          </a:prstGeom>
        </p:spPr>
        <p:txBody>
          <a:bodyPr wrap="square" lIns="91284" tIns="45645" rIns="91284" bIns="45645">
            <a:spAutoFit/>
          </a:bodyPr>
          <a:lstStyle>
            <a:lvl1pPr marL="339404" indent="-33940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A3250"/>
                </a:solidFill>
                <a:latin typeface="+mn-lt"/>
                <a:ea typeface="ＭＳ Ｐゴシック" charset="0"/>
                <a:cs typeface="+mn-cs"/>
              </a:defRPr>
            </a:lvl1pPr>
            <a:lvl2pPr marL="739064" indent="-282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3873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59549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2252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0322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66747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316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7958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1600" kern="0" dirty="0">
                <a:solidFill>
                  <a:srgbClr val="222268"/>
                </a:solidFill>
                <a:latin typeface="Calibri" panose="020F0502020204030204" pitchFamily="34" charset="0"/>
              </a:rPr>
              <a:t>Sondage sur </a:t>
            </a:r>
            <a:r>
              <a:rPr lang="fr-FR" sz="2400" b="1" kern="0" dirty="0">
                <a:solidFill>
                  <a:srgbClr val="FF960A"/>
                </a:solidFill>
                <a:latin typeface="Calibri" panose="020F0502020204030204" pitchFamily="34" charset="0"/>
              </a:rPr>
              <a:t>5</a:t>
            </a:r>
            <a:r>
              <a:rPr lang="fr-FR" sz="16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dernières promotions</a:t>
            </a:r>
            <a:endParaRPr lang="fr-FR" sz="1600" kern="0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3850288-4C78-3F60-2131-EE197C808DCF}"/>
              </a:ext>
            </a:extLst>
          </p:cNvPr>
          <p:cNvSpPr txBox="1"/>
          <p:nvPr/>
        </p:nvSpPr>
        <p:spPr>
          <a:xfrm>
            <a:off x="9865058" y="2737043"/>
            <a:ext cx="11745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32</a:t>
            </a:r>
            <a:r>
              <a:rPr lang="fr-FR" sz="1600" b="1" kern="0" baseline="30000" dirty="0">
                <a:solidFill>
                  <a:srgbClr val="222268"/>
                </a:solidFill>
                <a:latin typeface="Calibri" panose="020F0502020204030204" pitchFamily="34" charset="0"/>
              </a:rPr>
              <a:t>e</a:t>
            </a:r>
            <a:r>
              <a:rPr lang="fr-FR" sz="16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édition</a:t>
            </a:r>
            <a:endParaRPr lang="fr-FR" dirty="0"/>
          </a:p>
        </p:txBody>
      </p:sp>
      <p:sp>
        <p:nvSpPr>
          <p:cNvPr id="20" name="Espace réservé du contenu 6">
            <a:extLst>
              <a:ext uri="{FF2B5EF4-FFF2-40B4-BE49-F238E27FC236}">
                <a16:creationId xmlns:a16="http://schemas.microsoft.com/office/drawing/2014/main" id="{DFA75F4E-B3F2-AA69-3EF7-244FABE413FE}"/>
              </a:ext>
            </a:extLst>
          </p:cNvPr>
          <p:cNvSpPr txBox="1">
            <a:spLocks/>
          </p:cNvSpPr>
          <p:nvPr/>
        </p:nvSpPr>
        <p:spPr>
          <a:xfrm>
            <a:off x="1993166" y="3960522"/>
            <a:ext cx="3744416" cy="523069"/>
          </a:xfrm>
          <a:prstGeom prst="rect">
            <a:avLst/>
          </a:prstGeom>
        </p:spPr>
        <p:txBody>
          <a:bodyPr wrap="square" lIns="91284" tIns="45645" rIns="91284" bIns="45645">
            <a:spAutoFit/>
          </a:bodyPr>
          <a:lstStyle>
            <a:lvl1pPr marL="339404" indent="-33940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A3250"/>
                </a:solidFill>
                <a:latin typeface="+mn-lt"/>
                <a:ea typeface="ＭＳ Ｐゴシック" charset="0"/>
                <a:cs typeface="+mn-cs"/>
              </a:defRPr>
            </a:lvl1pPr>
            <a:lvl2pPr marL="739064" indent="-282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3873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59549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2252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0322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66747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316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7958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b="1" kern="0" dirty="0">
                <a:solidFill>
                  <a:srgbClr val="FF960A"/>
                </a:solidFill>
                <a:latin typeface="Calibri" panose="020F0502020204030204" pitchFamily="34" charset="0"/>
              </a:rPr>
              <a:t>136</a:t>
            </a:r>
            <a:r>
              <a:rPr lang="fr-FR" sz="18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écoles d’</a:t>
            </a:r>
            <a:r>
              <a:rPr lang="fr-FR" sz="1800" b="1" kern="0" dirty="0" err="1">
                <a:solidFill>
                  <a:srgbClr val="222268"/>
                </a:solidFill>
                <a:latin typeface="Calibri" panose="020F0502020204030204" pitchFamily="34" charset="0"/>
              </a:rPr>
              <a:t>ingénieur·es</a:t>
            </a:r>
            <a:endParaRPr lang="fr-FR" sz="1800" kern="0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Espace réservé du contenu 6">
            <a:extLst>
              <a:ext uri="{FF2B5EF4-FFF2-40B4-BE49-F238E27FC236}">
                <a16:creationId xmlns:a16="http://schemas.microsoft.com/office/drawing/2014/main" id="{B5B4BC76-2B75-41CA-7B34-EA13B14D3557}"/>
              </a:ext>
            </a:extLst>
          </p:cNvPr>
          <p:cNvSpPr txBox="1">
            <a:spLocks/>
          </p:cNvSpPr>
          <p:nvPr/>
        </p:nvSpPr>
        <p:spPr>
          <a:xfrm>
            <a:off x="3215478" y="4526122"/>
            <a:ext cx="2917337" cy="369180"/>
          </a:xfrm>
          <a:prstGeom prst="rect">
            <a:avLst/>
          </a:prstGeom>
        </p:spPr>
        <p:txBody>
          <a:bodyPr wrap="square" lIns="91284" tIns="45645" rIns="91284" bIns="45645">
            <a:spAutoFit/>
          </a:bodyPr>
          <a:lstStyle>
            <a:lvl1pPr marL="339404" indent="-33940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A3250"/>
                </a:solidFill>
                <a:latin typeface="+mn-lt"/>
                <a:ea typeface="ＭＳ Ｐゴシック" charset="0"/>
                <a:cs typeface="+mn-cs"/>
              </a:defRPr>
            </a:lvl1pPr>
            <a:lvl2pPr marL="739064" indent="-282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3873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59549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2252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0322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66747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316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7958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1800" b="1" kern="0" dirty="0">
                <a:solidFill>
                  <a:srgbClr val="FF960A"/>
                </a:solidFill>
                <a:latin typeface="Calibri" panose="020F0502020204030204" pitchFamily="34" charset="0"/>
              </a:rPr>
              <a:t>199</a:t>
            </a:r>
            <a:r>
              <a:rPr lang="fr-FR" sz="12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Grandes Ecoles</a:t>
            </a:r>
            <a:endParaRPr lang="fr-FR" sz="1200" kern="0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  <p:sp>
        <p:nvSpPr>
          <p:cNvPr id="22" name="Espace réservé du contenu 6">
            <a:extLst>
              <a:ext uri="{FF2B5EF4-FFF2-40B4-BE49-F238E27FC236}">
                <a16:creationId xmlns:a16="http://schemas.microsoft.com/office/drawing/2014/main" id="{A9113285-0720-AC27-C29F-07EFA8F2D577}"/>
              </a:ext>
            </a:extLst>
          </p:cNvPr>
          <p:cNvSpPr txBox="1">
            <a:spLocks/>
          </p:cNvSpPr>
          <p:nvPr/>
        </p:nvSpPr>
        <p:spPr>
          <a:xfrm>
            <a:off x="2135560" y="5118186"/>
            <a:ext cx="2873511" cy="338403"/>
          </a:xfrm>
          <a:prstGeom prst="rect">
            <a:avLst/>
          </a:prstGeom>
        </p:spPr>
        <p:txBody>
          <a:bodyPr wrap="square" lIns="91284" tIns="45645" rIns="91284" bIns="45645">
            <a:spAutoFit/>
          </a:bodyPr>
          <a:lstStyle>
            <a:lvl1pPr marL="339404" indent="-339404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A3250"/>
                </a:solidFill>
                <a:latin typeface="+mn-lt"/>
                <a:ea typeface="ＭＳ Ｐゴシック" charset="0"/>
                <a:cs typeface="+mn-cs"/>
              </a:defRPr>
            </a:lvl1pPr>
            <a:lvl2pPr marL="739064" indent="-28230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3873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595491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2252" indent="-225209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0322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66747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316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79589" indent="-22821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1600" b="1" kern="0" dirty="0">
                <a:solidFill>
                  <a:srgbClr val="FF960A"/>
                </a:solidFill>
                <a:latin typeface="Calibri" panose="020F0502020204030204" pitchFamily="34" charset="0"/>
              </a:rPr>
              <a:t>~  40.000</a:t>
            </a:r>
            <a:r>
              <a:rPr lang="fr-FR" sz="1600" b="1" kern="0" dirty="0">
                <a:solidFill>
                  <a:srgbClr val="222268"/>
                </a:solidFill>
                <a:latin typeface="Calibri" panose="020F0502020204030204" pitchFamily="34" charset="0"/>
              </a:rPr>
              <a:t> jeunes </a:t>
            </a:r>
            <a:r>
              <a:rPr lang="fr-FR" sz="1600" b="1" kern="0" dirty="0" err="1">
                <a:solidFill>
                  <a:srgbClr val="222268"/>
                </a:solidFill>
                <a:latin typeface="Calibri" panose="020F0502020204030204" pitchFamily="34" charset="0"/>
              </a:rPr>
              <a:t>diplômé·es</a:t>
            </a:r>
            <a:endParaRPr lang="fr-FR" sz="1600" kern="0" dirty="0">
              <a:solidFill>
                <a:srgbClr val="FF960A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8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E75C3B-278D-2D60-D78D-109A5195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Processus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111A8E-3775-62E4-08ED-919DF130CB05}"/>
              </a:ext>
            </a:extLst>
          </p:cNvPr>
          <p:cNvSpPr/>
          <p:nvPr/>
        </p:nvSpPr>
        <p:spPr bwMode="auto">
          <a:xfrm>
            <a:off x="1117176" y="1564328"/>
            <a:ext cx="1849374" cy="506318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3AFAA-14CF-577B-0B8D-C52517F01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692" y="5592276"/>
            <a:ext cx="2106179" cy="73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AAF9CB-D5F7-4BCE-E72A-D53975764496}"/>
              </a:ext>
            </a:extLst>
          </p:cNvPr>
          <p:cNvSpPr/>
          <p:nvPr/>
        </p:nvSpPr>
        <p:spPr bwMode="auto">
          <a:xfrm>
            <a:off x="7792349" y="5515857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1CEA37A-630D-32B3-2D26-D6E58B6373BA}"/>
              </a:ext>
            </a:extLst>
          </p:cNvPr>
          <p:cNvSpPr/>
          <p:nvPr/>
        </p:nvSpPr>
        <p:spPr bwMode="auto">
          <a:xfrm>
            <a:off x="9090811" y="1549365"/>
            <a:ext cx="1849374" cy="506318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FCD48E-D826-2554-8DA8-2D79E5A61540}"/>
              </a:ext>
            </a:extLst>
          </p:cNvPr>
          <p:cNvSpPr/>
          <p:nvPr/>
        </p:nvSpPr>
        <p:spPr bwMode="auto">
          <a:xfrm>
            <a:off x="6438471" y="1553810"/>
            <a:ext cx="1849374" cy="5063181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BD062FB-40A3-FE5C-C328-5AEE0547B850}"/>
              </a:ext>
            </a:extLst>
          </p:cNvPr>
          <p:cNvSpPr/>
          <p:nvPr/>
        </p:nvSpPr>
        <p:spPr bwMode="auto">
          <a:xfrm>
            <a:off x="3762219" y="1556792"/>
            <a:ext cx="1849374" cy="506318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6C02726D-83E5-DC11-0622-3428EFF6588F}"/>
              </a:ext>
            </a:extLst>
          </p:cNvPr>
          <p:cNvSpPr/>
          <p:nvPr/>
        </p:nvSpPr>
        <p:spPr bwMode="auto">
          <a:xfrm>
            <a:off x="1175474" y="3623336"/>
            <a:ext cx="1728216" cy="374904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16C58976-3C17-9562-517E-6AAE3779CE92}"/>
              </a:ext>
            </a:extLst>
          </p:cNvPr>
          <p:cNvSpPr/>
          <p:nvPr/>
        </p:nvSpPr>
        <p:spPr bwMode="auto">
          <a:xfrm>
            <a:off x="3818688" y="3623336"/>
            <a:ext cx="1728216" cy="374904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C72B73C6-459D-5BC2-2FA1-2A6AAE50C32C}"/>
              </a:ext>
            </a:extLst>
          </p:cNvPr>
          <p:cNvSpPr/>
          <p:nvPr/>
        </p:nvSpPr>
        <p:spPr bwMode="auto">
          <a:xfrm>
            <a:off x="6496692" y="3623336"/>
            <a:ext cx="1728216" cy="374904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4ABCFF46-1654-B88F-7F6A-B805064B7E23}"/>
              </a:ext>
            </a:extLst>
          </p:cNvPr>
          <p:cNvSpPr/>
          <p:nvPr/>
        </p:nvSpPr>
        <p:spPr bwMode="auto">
          <a:xfrm>
            <a:off x="9152713" y="3623336"/>
            <a:ext cx="1728216" cy="374904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EED67A9-06F0-E188-1BA4-6CADB903B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02" y="4031123"/>
            <a:ext cx="303738" cy="2551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4962BA8-AFF3-B9B2-E769-3E10062609AF}"/>
              </a:ext>
            </a:extLst>
          </p:cNvPr>
          <p:cNvSpPr txBox="1"/>
          <p:nvPr/>
        </p:nvSpPr>
        <p:spPr>
          <a:xfrm>
            <a:off x="4228183" y="3220224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ADF89EC-2A1E-B3E0-DB2B-F82E0ECE5C33}"/>
              </a:ext>
            </a:extLst>
          </p:cNvPr>
          <p:cNvSpPr txBox="1"/>
          <p:nvPr/>
        </p:nvSpPr>
        <p:spPr>
          <a:xfrm>
            <a:off x="1653097" y="3225184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94CE828-001E-2E97-7AA3-E55A587CA897}"/>
              </a:ext>
            </a:extLst>
          </p:cNvPr>
          <p:cNvSpPr txBox="1"/>
          <p:nvPr/>
        </p:nvSpPr>
        <p:spPr>
          <a:xfrm>
            <a:off x="6865031" y="3220224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21D398-90DC-03C1-6547-12E4DFE65960}"/>
              </a:ext>
            </a:extLst>
          </p:cNvPr>
          <p:cNvSpPr txBox="1"/>
          <p:nvPr/>
        </p:nvSpPr>
        <p:spPr>
          <a:xfrm>
            <a:off x="9572626" y="3220224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A726C28-957C-90EE-F0F8-C22CBF810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704" y="2239964"/>
            <a:ext cx="727632" cy="634563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9D38743B-1178-AA45-63F5-3646707A8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793" y="1741556"/>
            <a:ext cx="418004" cy="4349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EDA2273-B5C7-B530-6108-0A12CDB883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465" y="2225557"/>
            <a:ext cx="817477" cy="78300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7B7F7866-1EF1-52E9-0416-3771CC1993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4013" y="2225557"/>
            <a:ext cx="649729" cy="70186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5151DB93-E9E0-74E2-9D8C-E20F3E1A2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2813" y="2058104"/>
            <a:ext cx="649730" cy="65342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3F8AC05-F078-BA80-B4CC-CEB1943B76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5310" y="2684155"/>
            <a:ext cx="377455" cy="374904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EC572EA0-6E7A-525B-F20C-2C11059CDC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41757" y="2811523"/>
            <a:ext cx="338555" cy="295726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D2E3CD8-334A-8388-41F1-C0A8149BA3E5}"/>
              </a:ext>
            </a:extLst>
          </p:cNvPr>
          <p:cNvSpPr txBox="1"/>
          <p:nvPr/>
        </p:nvSpPr>
        <p:spPr>
          <a:xfrm>
            <a:off x="3997845" y="4704779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solidFill>
                  <a:srgbClr val="7030A0"/>
                </a:solidFill>
                <a:latin typeface="Raleway" pitchFamily="2" charset="0"/>
              </a:rPr>
              <a:t>SphinxOnline</a:t>
            </a:r>
            <a:endParaRPr lang="fr-FR" sz="1400" dirty="0">
              <a:solidFill>
                <a:srgbClr val="7030A0"/>
              </a:solidFill>
              <a:latin typeface="Raleway" pitchFamily="2" charset="0"/>
            </a:endParaRP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6BEE6147-BCC6-0F64-16B1-5D77A55D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622" y="5080138"/>
            <a:ext cx="560783" cy="54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Graphique 27">
            <a:extLst>
              <a:ext uri="{FF2B5EF4-FFF2-40B4-BE49-F238E27FC236}">
                <a16:creationId xmlns:a16="http://schemas.microsoft.com/office/drawing/2014/main" id="{1B9CC1BE-3CFE-6BF2-2819-00B644C505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73870" y="4992378"/>
            <a:ext cx="806264" cy="154910"/>
          </a:xfrm>
          <a:prstGeom prst="rect">
            <a:avLst/>
          </a:prstGeom>
        </p:spPr>
      </p:pic>
      <p:pic>
        <p:nvPicPr>
          <p:cNvPr id="29" name="Graphique 28">
            <a:extLst>
              <a:ext uri="{FF2B5EF4-FFF2-40B4-BE49-F238E27FC236}">
                <a16:creationId xmlns:a16="http://schemas.microsoft.com/office/drawing/2014/main" id="{E0ACD704-36E8-96E5-B5D2-4DAEA8FD1B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155533" y="5230715"/>
            <a:ext cx="642937" cy="18573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195175C-A565-434B-1CC4-417FD63275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82965" y="5474621"/>
            <a:ext cx="554801" cy="217773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34C9F42-8A31-73B6-DEE8-C403EF097D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874134" y="5451312"/>
            <a:ext cx="1597951" cy="752247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8D8429DB-F62E-7C66-96EF-639CD11D2A46}"/>
              </a:ext>
            </a:extLst>
          </p:cNvPr>
          <p:cNvSpPr txBox="1"/>
          <p:nvPr/>
        </p:nvSpPr>
        <p:spPr>
          <a:xfrm>
            <a:off x="1268963" y="4705399"/>
            <a:ext cx="15318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A3250"/>
                </a:solidFill>
                <a:latin typeface="Raleway" pitchFamily="2" charset="0"/>
              </a:rPr>
              <a:t>Liste de diffusion</a:t>
            </a:r>
          </a:p>
        </p:txBody>
      </p:sp>
      <p:pic>
        <p:nvPicPr>
          <p:cNvPr id="33" name="Picture 2" descr="upright=Article à illustrer Organisation">
            <a:extLst>
              <a:ext uri="{FF2B5EF4-FFF2-40B4-BE49-F238E27FC236}">
                <a16:creationId xmlns:a16="http://schemas.microsoft.com/office/drawing/2014/main" id="{730B57A3-22B2-51B9-01AF-523C61F7C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381" y="4286263"/>
            <a:ext cx="994992" cy="3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C333C10D-09C0-B092-050B-86B5A0F626ED}"/>
              </a:ext>
            </a:extLst>
          </p:cNvPr>
          <p:cNvSpPr txBox="1"/>
          <p:nvPr/>
        </p:nvSpPr>
        <p:spPr>
          <a:xfrm>
            <a:off x="9329998" y="4267454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  <a:latin typeface="Raleway" pitchFamily="2" charset="0"/>
              </a:rPr>
              <a:t>Rapport Annuel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5B6C0F0-43C4-7272-B4C7-107765789520}"/>
              </a:ext>
            </a:extLst>
          </p:cNvPr>
          <p:cNvSpPr txBox="1"/>
          <p:nvPr/>
        </p:nvSpPr>
        <p:spPr>
          <a:xfrm>
            <a:off x="9329998" y="589736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9AE5E5D-AC46-6037-22E1-336F742AAAD6}"/>
              </a:ext>
            </a:extLst>
          </p:cNvPr>
          <p:cNvSpPr txBox="1"/>
          <p:nvPr/>
        </p:nvSpPr>
        <p:spPr>
          <a:xfrm>
            <a:off x="9329998" y="6312196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F6D9DA1-5C70-1F6B-659A-B7170D2986B6}"/>
              </a:ext>
            </a:extLst>
          </p:cNvPr>
          <p:cNvSpPr txBox="1"/>
          <p:nvPr/>
        </p:nvSpPr>
        <p:spPr>
          <a:xfrm>
            <a:off x="9617842" y="4628925"/>
            <a:ext cx="1370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Raleway" pitchFamily="2" charset="0"/>
              </a:rPr>
              <a:t>Classements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A81C0D1-3CA8-F453-2115-46CCA9F47F1F}"/>
              </a:ext>
            </a:extLst>
          </p:cNvPr>
          <p:cNvSpPr txBox="1"/>
          <p:nvPr/>
        </p:nvSpPr>
        <p:spPr>
          <a:xfrm>
            <a:off x="1353435" y="5108675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A3250"/>
                </a:solidFill>
                <a:latin typeface="Raleway" pitchFamily="2" charset="0"/>
              </a:rPr>
              <a:t>Paramétrage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FCAFEE0-455F-6406-C6AC-AE54A4799A35}"/>
              </a:ext>
            </a:extLst>
          </p:cNvPr>
          <p:cNvSpPr txBox="1"/>
          <p:nvPr/>
        </p:nvSpPr>
        <p:spPr>
          <a:xfrm>
            <a:off x="1147199" y="6144902"/>
            <a:ext cx="1822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FF960A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5072697-6661-D50B-1F6D-1150DDB07CE4}"/>
              </a:ext>
            </a:extLst>
          </p:cNvPr>
          <p:cNvCxnSpPr>
            <a:cxnSpLocks/>
          </p:cNvCxnSpPr>
          <p:nvPr/>
        </p:nvCxnSpPr>
        <p:spPr bwMode="auto">
          <a:xfrm>
            <a:off x="2783632" y="4843898"/>
            <a:ext cx="121421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0892F50-0E79-E7BA-94F0-11C8AF91A160}"/>
              </a:ext>
            </a:extLst>
          </p:cNvPr>
          <p:cNvCxnSpPr>
            <a:cxnSpLocks/>
          </p:cNvCxnSpPr>
          <p:nvPr/>
        </p:nvCxnSpPr>
        <p:spPr bwMode="auto">
          <a:xfrm flipV="1">
            <a:off x="5377459" y="4464568"/>
            <a:ext cx="1267547" cy="2402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469451A0-3B7E-EB17-32A4-C8A1C98A0F4B}"/>
              </a:ext>
            </a:extLst>
          </p:cNvPr>
          <p:cNvCxnSpPr>
            <a:cxnSpLocks/>
          </p:cNvCxnSpPr>
          <p:nvPr/>
        </p:nvCxnSpPr>
        <p:spPr bwMode="auto">
          <a:xfrm>
            <a:off x="5393749" y="4936394"/>
            <a:ext cx="1272228" cy="1025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E49DEC5F-51DC-788D-7C24-218BE24F36CD}"/>
              </a:ext>
            </a:extLst>
          </p:cNvPr>
          <p:cNvCxnSpPr>
            <a:cxnSpLocks/>
          </p:cNvCxnSpPr>
          <p:nvPr/>
        </p:nvCxnSpPr>
        <p:spPr bwMode="auto">
          <a:xfrm>
            <a:off x="8088431" y="4449792"/>
            <a:ext cx="118319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868DB758-8E9A-D3AD-AF0A-5B13BE6DCC5C}"/>
              </a:ext>
            </a:extLst>
          </p:cNvPr>
          <p:cNvCxnSpPr>
            <a:cxnSpLocks/>
          </p:cNvCxnSpPr>
          <p:nvPr/>
        </p:nvCxnSpPr>
        <p:spPr bwMode="auto">
          <a:xfrm>
            <a:off x="8088431" y="4653547"/>
            <a:ext cx="1116157" cy="41075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69F429A9-65D1-A5B1-F05F-91B3C6930724}"/>
              </a:ext>
            </a:extLst>
          </p:cNvPr>
          <p:cNvCxnSpPr>
            <a:cxnSpLocks/>
          </p:cNvCxnSpPr>
          <p:nvPr/>
        </p:nvCxnSpPr>
        <p:spPr bwMode="auto">
          <a:xfrm>
            <a:off x="8088439" y="6312196"/>
            <a:ext cx="1150092" cy="1224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7EDB97AF-2F80-DA1B-0C58-F77A0CD2D476}"/>
              </a:ext>
            </a:extLst>
          </p:cNvPr>
          <p:cNvCxnSpPr>
            <a:cxnSpLocks/>
          </p:cNvCxnSpPr>
          <p:nvPr/>
        </p:nvCxnSpPr>
        <p:spPr bwMode="auto">
          <a:xfrm>
            <a:off x="8118283" y="6035863"/>
            <a:ext cx="115333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1DBB71D1-0567-7121-EC34-254C5B41ADBE}"/>
              </a:ext>
            </a:extLst>
          </p:cNvPr>
          <p:cNvSpPr txBox="1"/>
          <p:nvPr/>
        </p:nvSpPr>
        <p:spPr>
          <a:xfrm>
            <a:off x="3762219" y="4043990"/>
            <a:ext cx="1841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~ 140 écoles d’ingénieurs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54E972A-F992-1DB6-C9E4-C3AFAAC3E20C}"/>
              </a:ext>
            </a:extLst>
          </p:cNvPr>
          <p:cNvSpPr txBox="1"/>
          <p:nvPr/>
        </p:nvSpPr>
        <p:spPr>
          <a:xfrm>
            <a:off x="3759307" y="4232121"/>
            <a:ext cx="1841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~ 40.000 </a:t>
            </a:r>
            <a:r>
              <a:rPr lang="fr-FR" sz="1200" dirty="0" err="1">
                <a:solidFill>
                  <a:srgbClr val="7030A0"/>
                </a:solidFill>
                <a:latin typeface="Raleway" pitchFamily="2" charset="0"/>
              </a:rPr>
              <a:t>diplômé·es</a:t>
            </a:r>
            <a:endParaRPr lang="fr-FR" sz="12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618E642-3CB4-1DA5-E188-76C7FC41F805}"/>
              </a:ext>
            </a:extLst>
          </p:cNvPr>
          <p:cNvSpPr txBox="1"/>
          <p:nvPr/>
        </p:nvSpPr>
        <p:spPr>
          <a:xfrm>
            <a:off x="6478252" y="6258177"/>
            <a:ext cx="989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90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90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</p:spTree>
    <p:extLst>
      <p:ext uri="{BB962C8B-B14F-4D97-AF65-F5344CB8AC3E}">
        <p14:creationId xmlns:p14="http://schemas.microsoft.com/office/powerpoint/2010/main" val="320617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B8B91-970C-8196-B3E5-D5BAB66CC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A7EA31-59C4-6FE6-762A-F298E03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Données recueillies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33416EA-D535-3094-4109-DA9EFB85230F}"/>
              </a:ext>
            </a:extLst>
          </p:cNvPr>
          <p:cNvSpPr/>
          <p:nvPr/>
        </p:nvSpPr>
        <p:spPr bwMode="auto">
          <a:xfrm>
            <a:off x="7706904" y="4122303"/>
            <a:ext cx="3242056" cy="1955597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0EDA0E00-3E9C-753F-BBD6-51D1D49668AD}"/>
              </a:ext>
            </a:extLst>
          </p:cNvPr>
          <p:cNvSpPr/>
          <p:nvPr/>
        </p:nvSpPr>
        <p:spPr bwMode="auto">
          <a:xfrm>
            <a:off x="7170768" y="1435913"/>
            <a:ext cx="3242056" cy="2277759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FE414B0-F0E5-F53D-7DEF-BDD44453D568}"/>
              </a:ext>
            </a:extLst>
          </p:cNvPr>
          <p:cNvSpPr/>
          <p:nvPr/>
        </p:nvSpPr>
        <p:spPr bwMode="auto">
          <a:xfrm>
            <a:off x="3239299" y="1665429"/>
            <a:ext cx="3130081" cy="4682565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DA28BF1A-85D4-9409-7338-8C251EEBC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77" y="1742968"/>
            <a:ext cx="462239" cy="400110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A7A74DF3-9321-501B-3FD6-785AA6B8EA9C}"/>
              </a:ext>
            </a:extLst>
          </p:cNvPr>
          <p:cNvSpPr txBox="1"/>
          <p:nvPr/>
        </p:nvSpPr>
        <p:spPr>
          <a:xfrm>
            <a:off x="869347" y="3515957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25E5F0E-BE4C-7863-808A-04F822D93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725" y="1991569"/>
            <a:ext cx="418004" cy="43495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CDE69D88-5CB1-08C6-8DDA-E5151F8AB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97" y="2475570"/>
            <a:ext cx="817477" cy="783005"/>
          </a:xfrm>
          <a:prstGeom prst="rect">
            <a:avLst/>
          </a:prstGeom>
        </p:spPr>
      </p:pic>
      <p:sp>
        <p:nvSpPr>
          <p:cNvPr id="56" name="Espace réservé du contenu 2">
            <a:extLst>
              <a:ext uri="{FF2B5EF4-FFF2-40B4-BE49-F238E27FC236}">
                <a16:creationId xmlns:a16="http://schemas.microsoft.com/office/drawing/2014/main" id="{40D37B1B-C9F9-BF41-200A-0A751FF06E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00077" y="1712340"/>
            <a:ext cx="2935604" cy="565388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Situation </a:t>
            </a:r>
            <a:b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</a:br>
            <a: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professionnelle</a:t>
            </a:r>
          </a:p>
        </p:txBody>
      </p:sp>
      <p:sp>
        <p:nvSpPr>
          <p:cNvPr id="57" name="Espace réservé du contenu 2">
            <a:extLst>
              <a:ext uri="{FF2B5EF4-FFF2-40B4-BE49-F238E27FC236}">
                <a16:creationId xmlns:a16="http://schemas.microsoft.com/office/drawing/2014/main" id="{504B35BC-3D17-C562-EAD9-15366A1C3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136" y="1461834"/>
            <a:ext cx="2935604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fr-FR" sz="1800" b="1" kern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Formation</a:t>
            </a:r>
          </a:p>
        </p:txBody>
      </p:sp>
      <p:sp>
        <p:nvSpPr>
          <p:cNvPr id="58" name="Espace réservé du contenu 2">
            <a:extLst>
              <a:ext uri="{FF2B5EF4-FFF2-40B4-BE49-F238E27FC236}">
                <a16:creationId xmlns:a16="http://schemas.microsoft.com/office/drawing/2014/main" id="{60E1CE53-2AE2-9136-542A-EDDF5092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0130" y="4158888"/>
            <a:ext cx="2935604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fr-FR" sz="1800" b="1" kern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Contact</a:t>
            </a: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5F6A4240-3B87-630D-39BA-C134BD78F3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077" y="2622724"/>
            <a:ext cx="2872685" cy="59725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D54A9B87-2156-898E-34A8-CC466D161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6611" y="5533696"/>
            <a:ext cx="1444544" cy="214493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9578CAD-4D8A-CD72-5D90-452709BA8FE5}"/>
              </a:ext>
            </a:extLst>
          </p:cNvPr>
          <p:cNvSpPr/>
          <p:nvPr/>
        </p:nvSpPr>
        <p:spPr>
          <a:xfrm>
            <a:off x="7480059" y="2054619"/>
            <a:ext cx="11923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Satisfaction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5E396D9-953E-548A-8DDE-7C08886157A8}"/>
              </a:ext>
            </a:extLst>
          </p:cNvPr>
          <p:cNvSpPr/>
          <p:nvPr/>
        </p:nvSpPr>
        <p:spPr>
          <a:xfrm>
            <a:off x="7849760" y="2761251"/>
            <a:ext cx="25488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Accompagnement professionnel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370569-50E7-AB4A-5C7C-0D1813ECD7B5}"/>
              </a:ext>
            </a:extLst>
          </p:cNvPr>
          <p:cNvSpPr/>
          <p:nvPr/>
        </p:nvSpPr>
        <p:spPr>
          <a:xfrm>
            <a:off x="7391118" y="3282778"/>
            <a:ext cx="29356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Enseignements utiles / manquants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D92FC9A1-CE70-A128-1869-318600CAD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4549" y="2339710"/>
            <a:ext cx="1444544" cy="214493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583966D3-0BAC-AB6F-BEBB-2DA9260AD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0791" y="1522632"/>
            <a:ext cx="501096" cy="390004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1FC14D81-1D95-AC90-C5CB-C55B02FAB700}"/>
              </a:ext>
            </a:extLst>
          </p:cNvPr>
          <p:cNvSpPr/>
          <p:nvPr/>
        </p:nvSpPr>
        <p:spPr>
          <a:xfrm>
            <a:off x="9625476" y="4888825"/>
            <a:ext cx="108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Taxe Apprentissage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F5504BF3-651D-8470-C9B2-B06A96DF7C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4965" y="4952292"/>
            <a:ext cx="258729" cy="215389"/>
          </a:xfrm>
          <a:prstGeom prst="rect">
            <a:avLst/>
          </a:prstGeom>
        </p:spPr>
      </p:pic>
      <p:pic>
        <p:nvPicPr>
          <p:cNvPr id="68" name="Picture 2">
            <a:extLst>
              <a:ext uri="{FF2B5EF4-FFF2-40B4-BE49-F238E27FC236}">
                <a16:creationId xmlns:a16="http://schemas.microsoft.com/office/drawing/2014/main" id="{BDBEA56C-C139-DBC5-A957-706096E90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235" y="5461948"/>
            <a:ext cx="1591815" cy="50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821E1DE9-07BF-E9BE-A621-07B7C8F76C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5604" y="4676179"/>
            <a:ext cx="285926" cy="298056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C9932366-DB07-DE54-8A1D-5698D0D0BB81}"/>
              </a:ext>
            </a:extLst>
          </p:cNvPr>
          <p:cNvSpPr/>
          <p:nvPr/>
        </p:nvSpPr>
        <p:spPr>
          <a:xfrm>
            <a:off x="8314540" y="4681096"/>
            <a:ext cx="1088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Vacations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555F47-1388-DEE0-5557-5E15CCAFB6ED}"/>
              </a:ext>
            </a:extLst>
          </p:cNvPr>
          <p:cNvSpPr/>
          <p:nvPr/>
        </p:nvSpPr>
        <p:spPr>
          <a:xfrm>
            <a:off x="4989307" y="5168755"/>
            <a:ext cx="11205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Satisfaction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7F23985-DA60-49BB-898F-D0EF36A48114}"/>
              </a:ext>
            </a:extLst>
          </p:cNvPr>
          <p:cNvSpPr/>
          <p:nvPr/>
        </p:nvSpPr>
        <p:spPr>
          <a:xfrm>
            <a:off x="3354486" y="3417683"/>
            <a:ext cx="21390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Contrat / Statut</a:t>
            </a:r>
          </a:p>
          <a:p>
            <a:pPr algn="ct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Taille / Secteur / Service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7516E5-1896-1EBD-5537-BD1B4F3EC788}"/>
              </a:ext>
            </a:extLst>
          </p:cNvPr>
          <p:cNvSpPr/>
          <p:nvPr/>
        </p:nvSpPr>
        <p:spPr>
          <a:xfrm>
            <a:off x="3694140" y="5829165"/>
            <a:ext cx="1844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Adéquation Formation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B81CA4C-317E-E309-2891-9B09B73FDB09}"/>
              </a:ext>
            </a:extLst>
          </p:cNvPr>
          <p:cNvSpPr/>
          <p:nvPr/>
        </p:nvSpPr>
        <p:spPr>
          <a:xfrm>
            <a:off x="4441990" y="4055061"/>
            <a:ext cx="1844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Durée de recherche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50CFA7-9F7D-673A-169E-A48D7221B1C3}"/>
              </a:ext>
            </a:extLst>
          </p:cNvPr>
          <p:cNvSpPr/>
          <p:nvPr/>
        </p:nvSpPr>
        <p:spPr>
          <a:xfrm>
            <a:off x="3239299" y="4522290"/>
            <a:ext cx="18449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solidFill>
                  <a:srgbClr val="333333"/>
                </a:solidFill>
                <a:latin typeface="Calibri" panose="020F0502020204030204" pitchFamily="34" charset="0"/>
              </a:rPr>
              <a:t>Salaire brut annuel</a:t>
            </a:r>
            <a:endParaRPr lang="fr-FR" sz="1400" b="1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D281C3F-B367-FE38-3AFE-1E0A79DB2853}"/>
              </a:ext>
            </a:extLst>
          </p:cNvPr>
          <p:cNvSpPr/>
          <p:nvPr/>
        </p:nvSpPr>
        <p:spPr>
          <a:xfrm>
            <a:off x="3611976" y="4980700"/>
            <a:ext cx="15369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Responsabilités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89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1FB2-5CA2-45D6-3AD3-084D4C3C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D1875FF-D9FA-D6AC-93D6-CA74742D4E8B}"/>
              </a:ext>
            </a:extLst>
          </p:cNvPr>
          <p:cNvSpPr txBox="1"/>
          <p:nvPr/>
        </p:nvSpPr>
        <p:spPr>
          <a:xfrm>
            <a:off x="820678" y="351226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86D4E1-BCC0-1DAF-BDC6-1B1FC65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Traitement interne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90D40D-6974-E083-5227-003428A2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1" y="2436464"/>
            <a:ext cx="724839" cy="78300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B503D37-98B6-7248-A365-B25551E5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6594" y="1718413"/>
            <a:ext cx="6844665" cy="430779"/>
          </a:xfrm>
        </p:spPr>
        <p:txBody>
          <a:bodyPr/>
          <a:lstStyle/>
          <a:p>
            <a:pPr marL="0" indent="0">
              <a:buNone/>
            </a:pPr>
            <a:r>
              <a:rPr lang="fr-FR" altLang="fr-FR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0FA61-4BBA-1E01-5AB7-BFAADD9A1420}"/>
              </a:ext>
            </a:extLst>
          </p:cNvPr>
          <p:cNvSpPr/>
          <p:nvPr/>
        </p:nvSpPr>
        <p:spPr>
          <a:xfrm>
            <a:off x="2533291" y="2135554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étudiant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jeunes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F7F69E-F4EA-049B-0DE2-3098E2BA0365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B69847A-1975-46B9-3FB0-FC14699F866F}"/>
              </a:ext>
            </a:extLst>
          </p:cNvPr>
          <p:cNvSpPr txBox="1"/>
          <p:nvPr/>
        </p:nvSpPr>
        <p:spPr>
          <a:xfrm>
            <a:off x="5735960" y="5478933"/>
            <a:ext cx="4998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altLang="fr-FR" sz="100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endParaRPr lang="fr-FR" altLang="fr-FR" sz="105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</a:t>
            </a:r>
            <a:r>
              <a:rPr lang="fr-FR" altLang="fr-FR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insertion_cfa</a:t>
            </a:r>
            <a:endParaRPr lang="fr-FR" dirty="0">
              <a:solidFill>
                <a:srgbClr val="00B0F0"/>
              </a:solidFill>
            </a:endParaRPr>
          </a:p>
        </p:txBody>
      </p:sp>
      <p:graphicFrame>
        <p:nvGraphicFramePr>
          <p:cNvPr id="20" name="Objet 19">
            <a:extLst>
              <a:ext uri="{FF2B5EF4-FFF2-40B4-BE49-F238E27FC236}">
                <a16:creationId xmlns:a16="http://schemas.microsoft.com/office/drawing/2014/main" id="{A762C43A-DC36-DF64-93C2-A019334B4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564647"/>
              </p:ext>
            </p:extLst>
          </p:nvPr>
        </p:nvGraphicFramePr>
        <p:xfrm>
          <a:off x="5521228" y="2846194"/>
          <a:ext cx="4998129" cy="25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16" name="Objet 15">
                        <a:extLst>
                          <a:ext uri="{FF2B5EF4-FFF2-40B4-BE49-F238E27FC236}">
                            <a16:creationId xmlns:a16="http://schemas.microsoft.com/office/drawing/2014/main" id="{1F780350-6B74-1110-8833-05B7FC175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1228" y="2846194"/>
                        <a:ext cx="4998129" cy="2506874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Image 21">
            <a:extLst>
              <a:ext uri="{FF2B5EF4-FFF2-40B4-BE49-F238E27FC236}">
                <a16:creationId xmlns:a16="http://schemas.microsoft.com/office/drawing/2014/main" id="{9AFC5904-0B8A-B131-449E-40551AC2B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572903"/>
            <a:ext cx="89818" cy="1366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67521DE-F736-2CA5-1FEE-D846DE53F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996765"/>
            <a:ext cx="89818" cy="13667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BBF67A6-BE5E-5653-73C4-632F911BBD5C}"/>
              </a:ext>
            </a:extLst>
          </p:cNvPr>
          <p:cNvSpPr txBox="1"/>
          <p:nvPr/>
        </p:nvSpPr>
        <p:spPr>
          <a:xfrm>
            <a:off x="901222" y="6127321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EEE65E8-8543-E070-183D-E7C2E6893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161" y="4919481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8109265-0F63-254F-276A-9D6B1F612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658" y="5545532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493819F-7864-3AA9-7946-3BA4213CF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105" y="5672900"/>
            <a:ext cx="338555" cy="2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5209F-5AFF-E6F5-E01A-0783B8081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848CFF79-D0DD-EDF5-96E2-77E3AAA84018}"/>
              </a:ext>
            </a:extLst>
          </p:cNvPr>
          <p:cNvSpPr txBox="1"/>
          <p:nvPr/>
        </p:nvSpPr>
        <p:spPr>
          <a:xfrm>
            <a:off x="892411" y="350126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795FB9-3009-EE86-C126-AE8E2FFD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DBCC406-16FB-B3B5-1CDE-E330CBBDCBE6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DA3BFC6-14BF-2429-C9EC-979FEEECF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0" y="2293422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E35E6A8B-2081-D95D-CF02-038F0D54D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47" y="2919473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A1DB875C-3126-787E-E739-F3E869EEB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94" y="3046841"/>
            <a:ext cx="338555" cy="29572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AC83B4E-6313-A23D-417D-14682248D6C1}"/>
              </a:ext>
            </a:extLst>
          </p:cNvPr>
          <p:cNvSpPr/>
          <p:nvPr/>
        </p:nvSpPr>
        <p:spPr bwMode="auto">
          <a:xfrm>
            <a:off x="3528416" y="1696058"/>
            <a:ext cx="3130081" cy="2202679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D831AB5-BAFA-6C13-4B49-4421D1D0BDF3}"/>
              </a:ext>
            </a:extLst>
          </p:cNvPr>
          <p:cNvSpPr/>
          <p:nvPr/>
        </p:nvSpPr>
        <p:spPr bwMode="auto">
          <a:xfrm>
            <a:off x="3528415" y="4213378"/>
            <a:ext cx="3130081" cy="930859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236924E-4486-5C59-A84A-244D0477BFB8}"/>
              </a:ext>
            </a:extLst>
          </p:cNvPr>
          <p:cNvSpPr/>
          <p:nvPr/>
        </p:nvSpPr>
        <p:spPr bwMode="auto">
          <a:xfrm>
            <a:off x="8078487" y="1972394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EB40098-04E7-DD32-0D38-D5EAD9CAE2BF}"/>
              </a:ext>
            </a:extLst>
          </p:cNvPr>
          <p:cNvSpPr/>
          <p:nvPr/>
        </p:nvSpPr>
        <p:spPr bwMode="auto">
          <a:xfrm>
            <a:off x="8059276" y="5120427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AB22B0C-8539-CA96-03F8-8994BA5CF957}"/>
              </a:ext>
            </a:extLst>
          </p:cNvPr>
          <p:cNvSpPr/>
          <p:nvPr/>
        </p:nvSpPr>
        <p:spPr bwMode="auto">
          <a:xfrm>
            <a:off x="3528415" y="5626398"/>
            <a:ext cx="3130081" cy="928165"/>
          </a:xfrm>
          <a:prstGeom prst="roundRect">
            <a:avLst>
              <a:gd name="adj" fmla="val 11661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32B0FAEF-0C05-03E4-662F-FC88EA278367}"/>
              </a:ext>
            </a:extLst>
          </p:cNvPr>
          <p:cNvSpPr/>
          <p:nvPr/>
        </p:nvSpPr>
        <p:spPr bwMode="auto">
          <a:xfrm>
            <a:off x="3365239" y="5498828"/>
            <a:ext cx="1977182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de réponse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AE7AAD3C-4553-2200-EB1A-8CB60621230D}"/>
              </a:ext>
            </a:extLst>
          </p:cNvPr>
          <p:cNvSpPr/>
          <p:nvPr/>
        </p:nvSpPr>
        <p:spPr bwMode="auto">
          <a:xfrm>
            <a:off x="3378723" y="4093784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C73324ED-DA62-75F8-12B0-553A58EB696E}"/>
              </a:ext>
            </a:extLst>
          </p:cNvPr>
          <p:cNvSpPr/>
          <p:nvPr/>
        </p:nvSpPr>
        <p:spPr bwMode="auto">
          <a:xfrm>
            <a:off x="3378768" y="1569645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45A4FF46-94B7-264E-0C67-7D478816A5E5}"/>
              </a:ext>
            </a:extLst>
          </p:cNvPr>
          <p:cNvSpPr/>
          <p:nvPr/>
        </p:nvSpPr>
        <p:spPr bwMode="auto">
          <a:xfrm>
            <a:off x="7915310" y="1844824"/>
            <a:ext cx="1977183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Salaire brut annuel</a:t>
            </a: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C3C4AEBF-6E9C-4B4A-9E21-2C18B1EFE6C8}"/>
              </a:ext>
            </a:extLst>
          </p:cNvPr>
          <p:cNvSpPr/>
          <p:nvPr/>
        </p:nvSpPr>
        <p:spPr bwMode="auto">
          <a:xfrm>
            <a:off x="7918941" y="5002001"/>
            <a:ext cx="1973551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Lieux</a:t>
            </a:r>
            <a:r>
              <a:rPr lang="fr-FR" sz="12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des emplois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Corde 30">
            <a:extLst>
              <a:ext uri="{FF2B5EF4-FFF2-40B4-BE49-F238E27FC236}">
                <a16:creationId xmlns:a16="http://schemas.microsoft.com/office/drawing/2014/main" id="{44E1CE56-EA6F-B2B0-9619-5518DD7A1ACA}"/>
              </a:ext>
            </a:extLst>
          </p:cNvPr>
          <p:cNvSpPr/>
          <p:nvPr/>
        </p:nvSpPr>
        <p:spPr bwMode="auto">
          <a:xfrm>
            <a:off x="5450187" y="5753968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61B1ED-60E7-E998-A406-1230627A4FF7}"/>
              </a:ext>
            </a:extLst>
          </p:cNvPr>
          <p:cNvSpPr/>
          <p:nvPr/>
        </p:nvSpPr>
        <p:spPr>
          <a:xfrm>
            <a:off x="3623866" y="192730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activité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43FAEB-83D1-7643-819B-1BDDD9B018D3}"/>
              </a:ext>
            </a:extLst>
          </p:cNvPr>
          <p:cNvSpPr/>
          <p:nvPr/>
        </p:nvSpPr>
        <p:spPr>
          <a:xfrm>
            <a:off x="3623866" y="2397446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thèse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A1F8FE-935D-2838-68F9-817676DE48F1}"/>
              </a:ext>
            </a:extLst>
          </p:cNvPr>
          <p:cNvSpPr/>
          <p:nvPr/>
        </p:nvSpPr>
        <p:spPr>
          <a:xfrm>
            <a:off x="3623866" y="2799939"/>
            <a:ext cx="276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Recherche </a:t>
            </a:r>
            <a:b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Emploi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A94FC318-EC44-0FFB-F09A-2C2FB0ECBF76}"/>
              </a:ext>
            </a:extLst>
          </p:cNvPr>
          <p:cNvSpPr/>
          <p:nvPr/>
        </p:nvSpPr>
        <p:spPr bwMode="auto">
          <a:xfrm>
            <a:off x="5641340" y="1902904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32,5 %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888279C0-C022-3154-DB14-CA773181CCDB}"/>
              </a:ext>
            </a:extLst>
          </p:cNvPr>
          <p:cNvSpPr/>
          <p:nvPr/>
        </p:nvSpPr>
        <p:spPr bwMode="auto">
          <a:xfrm>
            <a:off x="5644988" y="2375718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45,0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7B94DF1-C253-38CB-37AB-5917A4A29112}"/>
              </a:ext>
            </a:extLst>
          </p:cNvPr>
          <p:cNvSpPr/>
          <p:nvPr/>
        </p:nvSpPr>
        <p:spPr bwMode="auto">
          <a:xfrm>
            <a:off x="5640913" y="2848532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15,0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F291B10-D87E-5F55-E990-A4AB1C8AD5AF}"/>
              </a:ext>
            </a:extLst>
          </p:cNvPr>
          <p:cNvSpPr/>
          <p:nvPr/>
        </p:nvSpPr>
        <p:spPr bwMode="auto">
          <a:xfrm>
            <a:off x="5640913" y="3337217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7,5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3BC5F0-BE78-D264-64C2-3579E67FDF60}"/>
              </a:ext>
            </a:extLst>
          </p:cNvPr>
          <p:cNvSpPr/>
          <p:nvPr/>
        </p:nvSpPr>
        <p:spPr>
          <a:xfrm>
            <a:off x="3623866" y="3359119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étude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27D3AC1-BDE5-850E-2D1B-023DB890AFB7}"/>
              </a:ext>
            </a:extLst>
          </p:cNvPr>
          <p:cNvSpPr/>
          <p:nvPr/>
        </p:nvSpPr>
        <p:spPr bwMode="auto">
          <a:xfrm>
            <a:off x="10159220" y="2224781"/>
            <a:ext cx="932307" cy="27678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>
                <a:latin typeface="Arial" charset="0"/>
                <a:ea typeface="ＭＳ Ｐゴシック" pitchFamily="1" charset="-128"/>
              </a:rPr>
              <a:t>38.240 €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FD65447-67AE-A51E-D1B8-2DBC9D0413A1}"/>
              </a:ext>
            </a:extLst>
          </p:cNvPr>
          <p:cNvSpPr/>
          <p:nvPr/>
        </p:nvSpPr>
        <p:spPr>
          <a:xfrm>
            <a:off x="8178451" y="2202407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929136-1D30-F048-494C-71A65C4FCDAD}"/>
              </a:ext>
            </a:extLst>
          </p:cNvPr>
          <p:cNvSpPr/>
          <p:nvPr/>
        </p:nvSpPr>
        <p:spPr>
          <a:xfrm>
            <a:off x="8188768" y="2637754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1484FED-FBD8-8C54-34D9-9AB2A64F3046}"/>
              </a:ext>
            </a:extLst>
          </p:cNvPr>
          <p:cNvSpPr txBox="1"/>
          <p:nvPr/>
        </p:nvSpPr>
        <p:spPr>
          <a:xfrm>
            <a:off x="8188768" y="2944857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FC0F1E5-A314-CAE6-2120-088CC02F94E0}"/>
              </a:ext>
            </a:extLst>
          </p:cNvPr>
          <p:cNvSpPr txBox="1"/>
          <p:nvPr/>
        </p:nvSpPr>
        <p:spPr>
          <a:xfrm>
            <a:off x="4424147" y="5144237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T =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Vol) /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 + Rech)</a:t>
            </a:r>
            <a:endParaRPr lang="fr-FR" sz="1000" dirty="0"/>
          </a:p>
        </p:txBody>
      </p:sp>
      <p:sp>
        <p:nvSpPr>
          <p:cNvPr id="46" name="Corde 45">
            <a:extLst>
              <a:ext uri="{FF2B5EF4-FFF2-40B4-BE49-F238E27FC236}">
                <a16:creationId xmlns:a16="http://schemas.microsoft.com/office/drawing/2014/main" id="{BDF4EC3A-C607-7E61-BB8E-E1B53627C499}"/>
              </a:ext>
            </a:extLst>
          </p:cNvPr>
          <p:cNvSpPr/>
          <p:nvPr/>
        </p:nvSpPr>
        <p:spPr bwMode="auto">
          <a:xfrm>
            <a:off x="5316284" y="4347589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3F81FE-2D0D-44AC-FDAB-7A3242D3F413}"/>
              </a:ext>
            </a:extLst>
          </p:cNvPr>
          <p:cNvSpPr/>
          <p:nvPr/>
        </p:nvSpPr>
        <p:spPr>
          <a:xfrm>
            <a:off x="8178449" y="530313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Etranger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ABF737-E2DD-6387-3009-7736551438EC}"/>
              </a:ext>
            </a:extLst>
          </p:cNvPr>
          <p:cNvSpPr/>
          <p:nvPr/>
        </p:nvSpPr>
        <p:spPr>
          <a:xfrm>
            <a:off x="8193981" y="5749197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Province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E1E28E6-AD63-7058-28B7-8D0C956C4595}"/>
              </a:ext>
            </a:extLst>
          </p:cNvPr>
          <p:cNvSpPr txBox="1"/>
          <p:nvPr/>
        </p:nvSpPr>
        <p:spPr>
          <a:xfrm>
            <a:off x="8193981" y="6056300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Ile de France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F9C78179-AC73-7A6C-5042-F7CBD1C4F8C0}"/>
              </a:ext>
            </a:extLst>
          </p:cNvPr>
          <p:cNvSpPr/>
          <p:nvPr/>
        </p:nvSpPr>
        <p:spPr bwMode="auto">
          <a:xfrm>
            <a:off x="10169016" y="2671672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37.314 €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D592019-539A-37D7-B5ED-85DAB12D40EE}"/>
              </a:ext>
            </a:extLst>
          </p:cNvPr>
          <p:cNvSpPr/>
          <p:nvPr/>
        </p:nvSpPr>
        <p:spPr bwMode="auto">
          <a:xfrm>
            <a:off x="10169016" y="2960746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5C2C8A6B-D370-476D-5035-939718CC8584}"/>
              </a:ext>
            </a:extLst>
          </p:cNvPr>
          <p:cNvSpPr/>
          <p:nvPr/>
        </p:nvSpPr>
        <p:spPr bwMode="auto">
          <a:xfrm>
            <a:off x="10232566" y="5338314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12,5 %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F1FDDC76-D30F-3EA6-E9AA-932B5CB1C54B}"/>
              </a:ext>
            </a:extLst>
          </p:cNvPr>
          <p:cNvSpPr/>
          <p:nvPr/>
        </p:nvSpPr>
        <p:spPr bwMode="auto">
          <a:xfrm>
            <a:off x="10232566" y="5773023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42,9 %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DE2E0F77-7DD3-0357-4279-1082B9357C81}"/>
              </a:ext>
            </a:extLst>
          </p:cNvPr>
          <p:cNvSpPr/>
          <p:nvPr/>
        </p:nvSpPr>
        <p:spPr bwMode="auto">
          <a:xfrm>
            <a:off x="10232511" y="6048465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57,1 %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284C609-619A-AFDD-C94B-3C41D10D6A6C}"/>
              </a:ext>
            </a:extLst>
          </p:cNvPr>
          <p:cNvSpPr txBox="1"/>
          <p:nvPr/>
        </p:nvSpPr>
        <p:spPr>
          <a:xfrm>
            <a:off x="9061920" y="1245456"/>
            <a:ext cx="224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Actifs</a:t>
            </a:r>
            <a:r>
              <a:rPr lang="fr-FR" sz="1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Activ</a:t>
            </a:r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sz="1400" dirty="0"/>
          </a:p>
        </p:txBody>
      </p:sp>
      <p:sp>
        <p:nvSpPr>
          <p:cNvPr id="66" name="Corde 65">
            <a:extLst>
              <a:ext uri="{FF2B5EF4-FFF2-40B4-BE49-F238E27FC236}">
                <a16:creationId xmlns:a16="http://schemas.microsoft.com/office/drawing/2014/main" id="{1F5398FA-4AFF-600A-9B73-11F909ECB975}"/>
              </a:ext>
            </a:extLst>
          </p:cNvPr>
          <p:cNvSpPr/>
          <p:nvPr/>
        </p:nvSpPr>
        <p:spPr bwMode="auto">
          <a:xfrm>
            <a:off x="963640" y="4869160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1472C492-9D95-CC04-5C14-E091125FBDC8}"/>
              </a:ext>
            </a:extLst>
          </p:cNvPr>
          <p:cNvSpPr txBox="1"/>
          <p:nvPr/>
        </p:nvSpPr>
        <p:spPr>
          <a:xfrm>
            <a:off x="784834" y="5451429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68" name="Corde 67">
            <a:extLst>
              <a:ext uri="{FF2B5EF4-FFF2-40B4-BE49-F238E27FC236}">
                <a16:creationId xmlns:a16="http://schemas.microsoft.com/office/drawing/2014/main" id="{5A6B40C3-2BA3-E48B-46E0-2E262EFDDAFB}"/>
              </a:ext>
            </a:extLst>
          </p:cNvPr>
          <p:cNvSpPr/>
          <p:nvPr/>
        </p:nvSpPr>
        <p:spPr bwMode="auto">
          <a:xfrm>
            <a:off x="963640" y="581203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22268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0579FB-395F-1C12-B459-DDB7A0C1C1DF}"/>
              </a:ext>
            </a:extLst>
          </p:cNvPr>
          <p:cNvSpPr txBox="1"/>
          <p:nvPr/>
        </p:nvSpPr>
        <p:spPr>
          <a:xfrm>
            <a:off x="784834" y="638247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120736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915F0-BAD5-E574-BF4C-72C57CA0D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B1BE4059-9ACB-397D-5CCB-D419B55E85BE}"/>
              </a:ext>
            </a:extLst>
          </p:cNvPr>
          <p:cNvSpPr txBox="1"/>
          <p:nvPr/>
        </p:nvSpPr>
        <p:spPr>
          <a:xfrm>
            <a:off x="892411" y="350126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D395D-6616-2B7F-4BDC-0FE677DE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Comparaison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A311E31-91CF-3B78-3C5C-A773B58ABA62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FAA191C-A1CF-1146-7CCB-79C9E8859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0" y="2293422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2E45174-48CC-98B0-B42D-C8DC8335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47" y="2919473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CFF5251-BF7C-9B1E-F7C5-4908BEC5E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94" y="3046841"/>
            <a:ext cx="338555" cy="29572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29CD7E-1E5E-22AA-A7B8-4984FAB4D53D}"/>
              </a:ext>
            </a:extLst>
          </p:cNvPr>
          <p:cNvSpPr/>
          <p:nvPr/>
        </p:nvSpPr>
        <p:spPr bwMode="auto">
          <a:xfrm>
            <a:off x="3528416" y="1696058"/>
            <a:ext cx="3130081" cy="2202679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5571F01-B07F-FEA4-9B8F-F44634DCFD84}"/>
              </a:ext>
            </a:extLst>
          </p:cNvPr>
          <p:cNvSpPr/>
          <p:nvPr/>
        </p:nvSpPr>
        <p:spPr bwMode="auto">
          <a:xfrm>
            <a:off x="3528415" y="4213378"/>
            <a:ext cx="3130081" cy="930859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CB57DF5-77F0-5B2F-CC7B-8FEC06B817CF}"/>
              </a:ext>
            </a:extLst>
          </p:cNvPr>
          <p:cNvSpPr/>
          <p:nvPr/>
        </p:nvSpPr>
        <p:spPr bwMode="auto">
          <a:xfrm>
            <a:off x="8078487" y="1972394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7A03338-A6C2-CE9B-5D96-A8D3160F0CE1}"/>
              </a:ext>
            </a:extLst>
          </p:cNvPr>
          <p:cNvSpPr/>
          <p:nvPr/>
        </p:nvSpPr>
        <p:spPr bwMode="auto">
          <a:xfrm>
            <a:off x="8059276" y="5120427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627B5E6-4AB8-3FEE-3EF7-33BFB7CD463D}"/>
              </a:ext>
            </a:extLst>
          </p:cNvPr>
          <p:cNvSpPr/>
          <p:nvPr/>
        </p:nvSpPr>
        <p:spPr bwMode="auto">
          <a:xfrm>
            <a:off x="3528415" y="5626398"/>
            <a:ext cx="3130081" cy="928165"/>
          </a:xfrm>
          <a:prstGeom prst="roundRect">
            <a:avLst>
              <a:gd name="adj" fmla="val 11661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641D4351-B558-E1C1-0E90-2369E8BD3F63}"/>
              </a:ext>
            </a:extLst>
          </p:cNvPr>
          <p:cNvSpPr/>
          <p:nvPr/>
        </p:nvSpPr>
        <p:spPr bwMode="auto">
          <a:xfrm>
            <a:off x="3365239" y="5498828"/>
            <a:ext cx="1977182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de réponse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BCAF061-52C0-8732-0280-DDA131E32F47}"/>
              </a:ext>
            </a:extLst>
          </p:cNvPr>
          <p:cNvSpPr/>
          <p:nvPr/>
        </p:nvSpPr>
        <p:spPr bwMode="auto">
          <a:xfrm>
            <a:off x="3378723" y="4093784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C976EA15-2D7F-E781-9AEF-12D870130BD6}"/>
              </a:ext>
            </a:extLst>
          </p:cNvPr>
          <p:cNvSpPr/>
          <p:nvPr/>
        </p:nvSpPr>
        <p:spPr bwMode="auto">
          <a:xfrm>
            <a:off x="3378768" y="1569645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1EAF0B69-83FD-772F-A91A-9F3BAD4412B1}"/>
              </a:ext>
            </a:extLst>
          </p:cNvPr>
          <p:cNvSpPr/>
          <p:nvPr/>
        </p:nvSpPr>
        <p:spPr bwMode="auto">
          <a:xfrm>
            <a:off x="7915310" y="1844824"/>
            <a:ext cx="1977183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Salaire brut annuel</a:t>
            </a: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BC724C7D-AD19-7778-3EED-25D297AD798C}"/>
              </a:ext>
            </a:extLst>
          </p:cNvPr>
          <p:cNvSpPr/>
          <p:nvPr/>
        </p:nvSpPr>
        <p:spPr bwMode="auto">
          <a:xfrm>
            <a:off x="7918941" y="5002001"/>
            <a:ext cx="1973551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Lieux</a:t>
            </a:r>
            <a:r>
              <a:rPr lang="fr-FR" sz="12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des emplois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Corde 30">
            <a:extLst>
              <a:ext uri="{FF2B5EF4-FFF2-40B4-BE49-F238E27FC236}">
                <a16:creationId xmlns:a16="http://schemas.microsoft.com/office/drawing/2014/main" id="{6622478A-B142-CF06-CBF5-1D936BB5FC74}"/>
              </a:ext>
            </a:extLst>
          </p:cNvPr>
          <p:cNvSpPr/>
          <p:nvPr/>
        </p:nvSpPr>
        <p:spPr bwMode="auto">
          <a:xfrm>
            <a:off x="5450187" y="5753968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229C9-DE5D-D95B-F8E5-03D119A6628A}"/>
              </a:ext>
            </a:extLst>
          </p:cNvPr>
          <p:cNvSpPr/>
          <p:nvPr/>
        </p:nvSpPr>
        <p:spPr>
          <a:xfrm>
            <a:off x="3623866" y="192730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activité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A0086B-6C5D-D349-386B-3CD91CC67A20}"/>
              </a:ext>
            </a:extLst>
          </p:cNvPr>
          <p:cNvSpPr/>
          <p:nvPr/>
        </p:nvSpPr>
        <p:spPr>
          <a:xfrm>
            <a:off x="3623866" y="2397446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thèse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B7459F-466B-75EB-D468-D224E568CA26}"/>
              </a:ext>
            </a:extLst>
          </p:cNvPr>
          <p:cNvSpPr/>
          <p:nvPr/>
        </p:nvSpPr>
        <p:spPr>
          <a:xfrm>
            <a:off x="3623866" y="2799939"/>
            <a:ext cx="276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Recherche </a:t>
            </a:r>
            <a:b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Emploi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D369ED19-A188-F3EE-131B-B18360396E32}"/>
              </a:ext>
            </a:extLst>
          </p:cNvPr>
          <p:cNvSpPr/>
          <p:nvPr/>
        </p:nvSpPr>
        <p:spPr bwMode="auto">
          <a:xfrm>
            <a:off x="5641340" y="1902904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32,5 %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F727289E-5BA5-CBA1-A694-A81640996953}"/>
              </a:ext>
            </a:extLst>
          </p:cNvPr>
          <p:cNvSpPr/>
          <p:nvPr/>
        </p:nvSpPr>
        <p:spPr bwMode="auto">
          <a:xfrm>
            <a:off x="5644988" y="2375718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45,0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697AC621-74FA-A58A-8FB9-3F758E275F95}"/>
              </a:ext>
            </a:extLst>
          </p:cNvPr>
          <p:cNvSpPr/>
          <p:nvPr/>
        </p:nvSpPr>
        <p:spPr bwMode="auto">
          <a:xfrm>
            <a:off x="5640913" y="2848532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15,0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7FDDADC-5FF0-870B-EB18-B7DF2057301A}"/>
              </a:ext>
            </a:extLst>
          </p:cNvPr>
          <p:cNvSpPr/>
          <p:nvPr/>
        </p:nvSpPr>
        <p:spPr bwMode="auto">
          <a:xfrm>
            <a:off x="5640913" y="3337217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7,5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B84CC2-004D-4D66-A062-03C261C4A4A7}"/>
              </a:ext>
            </a:extLst>
          </p:cNvPr>
          <p:cNvSpPr/>
          <p:nvPr/>
        </p:nvSpPr>
        <p:spPr>
          <a:xfrm>
            <a:off x="3623866" y="3359119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étude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2B21AB6C-13F6-B04F-76BB-BA02049576BE}"/>
              </a:ext>
            </a:extLst>
          </p:cNvPr>
          <p:cNvSpPr/>
          <p:nvPr/>
        </p:nvSpPr>
        <p:spPr bwMode="auto">
          <a:xfrm>
            <a:off x="10159220" y="2224781"/>
            <a:ext cx="932307" cy="27678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>
                <a:latin typeface="Arial" charset="0"/>
                <a:ea typeface="ＭＳ Ｐゴシック" pitchFamily="1" charset="-128"/>
              </a:rPr>
              <a:t>38.240 €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507BDF-C161-9BAB-BCBA-0FDA1A62A0A9}"/>
              </a:ext>
            </a:extLst>
          </p:cNvPr>
          <p:cNvSpPr/>
          <p:nvPr/>
        </p:nvSpPr>
        <p:spPr>
          <a:xfrm>
            <a:off x="8178451" y="2202407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66EF773-701D-9CAF-9C43-50D8BC0AB1D6}"/>
              </a:ext>
            </a:extLst>
          </p:cNvPr>
          <p:cNvSpPr/>
          <p:nvPr/>
        </p:nvSpPr>
        <p:spPr>
          <a:xfrm>
            <a:off x="8188768" y="2637754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EBDF337-D9E9-5117-D50A-E3A086E2F350}"/>
              </a:ext>
            </a:extLst>
          </p:cNvPr>
          <p:cNvSpPr txBox="1"/>
          <p:nvPr/>
        </p:nvSpPr>
        <p:spPr>
          <a:xfrm>
            <a:off x="8188768" y="2944857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F1AA31D-6465-DAA0-31AB-75CD69A52A4A}"/>
              </a:ext>
            </a:extLst>
          </p:cNvPr>
          <p:cNvSpPr txBox="1"/>
          <p:nvPr/>
        </p:nvSpPr>
        <p:spPr>
          <a:xfrm>
            <a:off x="4424147" y="5144237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T =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Vol) /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 + Rech)</a:t>
            </a:r>
            <a:endParaRPr lang="fr-FR" sz="1000" dirty="0"/>
          </a:p>
        </p:txBody>
      </p:sp>
      <p:sp>
        <p:nvSpPr>
          <p:cNvPr id="46" name="Corde 45">
            <a:extLst>
              <a:ext uri="{FF2B5EF4-FFF2-40B4-BE49-F238E27FC236}">
                <a16:creationId xmlns:a16="http://schemas.microsoft.com/office/drawing/2014/main" id="{ECC69E2A-2880-0C01-2338-5A424C5861DC}"/>
              </a:ext>
            </a:extLst>
          </p:cNvPr>
          <p:cNvSpPr/>
          <p:nvPr/>
        </p:nvSpPr>
        <p:spPr bwMode="auto">
          <a:xfrm>
            <a:off x="5316284" y="4347589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72B25C-6F64-4DD7-CA07-49DFAC573F07}"/>
              </a:ext>
            </a:extLst>
          </p:cNvPr>
          <p:cNvSpPr/>
          <p:nvPr/>
        </p:nvSpPr>
        <p:spPr>
          <a:xfrm>
            <a:off x="8178449" y="530313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Etranger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E102FC-D128-B195-FB36-C75CC2F4C835}"/>
              </a:ext>
            </a:extLst>
          </p:cNvPr>
          <p:cNvSpPr/>
          <p:nvPr/>
        </p:nvSpPr>
        <p:spPr>
          <a:xfrm>
            <a:off x="8193981" y="5749197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Province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9E53F48-1A62-0FA3-0058-C903A6B644B2}"/>
              </a:ext>
            </a:extLst>
          </p:cNvPr>
          <p:cNvSpPr txBox="1"/>
          <p:nvPr/>
        </p:nvSpPr>
        <p:spPr>
          <a:xfrm>
            <a:off x="8193981" y="6056300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Ile de France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878D7AC1-FECE-DF92-F430-F6FCEB9FAB19}"/>
              </a:ext>
            </a:extLst>
          </p:cNvPr>
          <p:cNvSpPr/>
          <p:nvPr/>
        </p:nvSpPr>
        <p:spPr bwMode="auto">
          <a:xfrm>
            <a:off x="10169016" y="2671672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37.314 €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FA3BD4C3-4F99-A575-DFBD-D0E4AA23D49B}"/>
              </a:ext>
            </a:extLst>
          </p:cNvPr>
          <p:cNvSpPr/>
          <p:nvPr/>
        </p:nvSpPr>
        <p:spPr bwMode="auto">
          <a:xfrm>
            <a:off x="10169016" y="2960746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E8FD96FB-664E-C1C6-693C-EFF95B7507F6}"/>
              </a:ext>
            </a:extLst>
          </p:cNvPr>
          <p:cNvSpPr/>
          <p:nvPr/>
        </p:nvSpPr>
        <p:spPr bwMode="auto">
          <a:xfrm>
            <a:off x="10232566" y="5338314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12,5 %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6319A3B-178A-4D8D-F9F5-12090612C834}"/>
              </a:ext>
            </a:extLst>
          </p:cNvPr>
          <p:cNvSpPr/>
          <p:nvPr/>
        </p:nvSpPr>
        <p:spPr bwMode="auto">
          <a:xfrm>
            <a:off x="10232566" y="5773023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42,9 %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1578B6AE-28DE-AEA5-D12E-8915D4928335}"/>
              </a:ext>
            </a:extLst>
          </p:cNvPr>
          <p:cNvSpPr/>
          <p:nvPr/>
        </p:nvSpPr>
        <p:spPr bwMode="auto">
          <a:xfrm>
            <a:off x="10232511" y="6048465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57,1 %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7D338A5-CBD4-EF90-9E7A-4CA3540A87B3}"/>
              </a:ext>
            </a:extLst>
          </p:cNvPr>
          <p:cNvSpPr/>
          <p:nvPr/>
        </p:nvSpPr>
        <p:spPr bwMode="auto">
          <a:xfrm>
            <a:off x="4726721" y="1956202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72,7 %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F8D4686-54B9-F1A1-C862-BB381760045E}"/>
              </a:ext>
            </a:extLst>
          </p:cNvPr>
          <p:cNvSpPr/>
          <p:nvPr/>
        </p:nvSpPr>
        <p:spPr bwMode="auto">
          <a:xfrm>
            <a:off x="4730369" y="2429016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6,3 %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76E87BD-F8F0-430E-46CB-AB1B2C12D857}"/>
              </a:ext>
            </a:extLst>
          </p:cNvPr>
          <p:cNvSpPr/>
          <p:nvPr/>
        </p:nvSpPr>
        <p:spPr bwMode="auto">
          <a:xfrm>
            <a:off x="4726294" y="2913972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8,8 %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84266F0-9A8D-943D-6FE6-C16E0DF561C5}"/>
              </a:ext>
            </a:extLst>
          </p:cNvPr>
          <p:cNvSpPr/>
          <p:nvPr/>
        </p:nvSpPr>
        <p:spPr bwMode="auto">
          <a:xfrm>
            <a:off x="4726294" y="3402465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6,9 %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AA7C6BA-6A91-E7BF-3368-32C731780738}"/>
              </a:ext>
            </a:extLst>
          </p:cNvPr>
          <p:cNvSpPr txBox="1"/>
          <p:nvPr/>
        </p:nvSpPr>
        <p:spPr>
          <a:xfrm>
            <a:off x="5351125" y="2879724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B130B40-F574-E290-B232-35A0C300D4BB}"/>
              </a:ext>
            </a:extLst>
          </p:cNvPr>
          <p:cNvSpPr txBox="1"/>
          <p:nvPr/>
        </p:nvSpPr>
        <p:spPr>
          <a:xfrm>
            <a:off x="5351125" y="192950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4497A2-49D0-9ACC-E6AD-469439AE33A0}"/>
              </a:ext>
            </a:extLst>
          </p:cNvPr>
          <p:cNvSpPr txBox="1"/>
          <p:nvPr/>
        </p:nvSpPr>
        <p:spPr>
          <a:xfrm>
            <a:off x="5358352" y="2402589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86DA4A-43F6-EC1E-E752-55C252BDD556}"/>
              </a:ext>
            </a:extLst>
          </p:cNvPr>
          <p:cNvSpPr txBox="1"/>
          <p:nvPr/>
        </p:nvSpPr>
        <p:spPr>
          <a:xfrm>
            <a:off x="5358352" y="3380213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~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2" name="Corde 21">
            <a:extLst>
              <a:ext uri="{FF2B5EF4-FFF2-40B4-BE49-F238E27FC236}">
                <a16:creationId xmlns:a16="http://schemas.microsoft.com/office/drawing/2014/main" id="{C5187F59-3C99-E2C0-7B0C-2D0090F12865}"/>
              </a:ext>
            </a:extLst>
          </p:cNvPr>
          <p:cNvSpPr/>
          <p:nvPr/>
        </p:nvSpPr>
        <p:spPr bwMode="auto">
          <a:xfrm>
            <a:off x="3949889" y="5850249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72771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69,2 %</a:t>
            </a:r>
          </a:p>
        </p:txBody>
      </p:sp>
      <p:sp>
        <p:nvSpPr>
          <p:cNvPr id="23" name="Corde 22">
            <a:extLst>
              <a:ext uri="{FF2B5EF4-FFF2-40B4-BE49-F238E27FC236}">
                <a16:creationId xmlns:a16="http://schemas.microsoft.com/office/drawing/2014/main" id="{5695EAAE-CE20-184A-6384-DCB1534FE5F7}"/>
              </a:ext>
            </a:extLst>
          </p:cNvPr>
          <p:cNvSpPr/>
          <p:nvPr/>
        </p:nvSpPr>
        <p:spPr bwMode="auto">
          <a:xfrm>
            <a:off x="3815986" y="4443870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72771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89,6 %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183BF81-35F5-C4A5-E1B6-715D1087E128}"/>
              </a:ext>
            </a:extLst>
          </p:cNvPr>
          <p:cNvSpPr txBox="1"/>
          <p:nvPr/>
        </p:nvSpPr>
        <p:spPr>
          <a:xfrm>
            <a:off x="4853147" y="4441782"/>
            <a:ext cx="331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4DCDBA43-969A-0D2C-49DE-523329B70810}"/>
              </a:ext>
            </a:extLst>
          </p:cNvPr>
          <p:cNvSpPr/>
          <p:nvPr/>
        </p:nvSpPr>
        <p:spPr bwMode="auto">
          <a:xfrm>
            <a:off x="9081819" y="2222686"/>
            <a:ext cx="77015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38.520 € 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39F90D7-0286-530A-129D-69BB4985C1CA}"/>
              </a:ext>
            </a:extLst>
          </p:cNvPr>
          <p:cNvSpPr/>
          <p:nvPr/>
        </p:nvSpPr>
        <p:spPr bwMode="auto">
          <a:xfrm>
            <a:off x="9081818" y="2686481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37.256 € 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BC40F4D-DCEE-6811-66C4-DAA1603AC6E6}"/>
              </a:ext>
            </a:extLst>
          </p:cNvPr>
          <p:cNvSpPr/>
          <p:nvPr/>
        </p:nvSpPr>
        <p:spPr bwMode="auto">
          <a:xfrm>
            <a:off x="9081818" y="2984290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39.117 € 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90CA86CF-9A33-FFA4-24DC-070EC5FAAAB7}"/>
              </a:ext>
            </a:extLst>
          </p:cNvPr>
          <p:cNvSpPr txBox="1"/>
          <p:nvPr/>
        </p:nvSpPr>
        <p:spPr>
          <a:xfrm>
            <a:off x="9864634" y="260442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2B93779-CA7D-CC56-9460-D58CC08915F8}"/>
              </a:ext>
            </a:extLst>
          </p:cNvPr>
          <p:cNvSpPr txBox="1"/>
          <p:nvPr/>
        </p:nvSpPr>
        <p:spPr>
          <a:xfrm>
            <a:off x="9873555" y="2900690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2C6D8FD-E9B8-FABA-7A6D-903E2E38CB9C}"/>
              </a:ext>
            </a:extLst>
          </p:cNvPr>
          <p:cNvSpPr txBox="1"/>
          <p:nvPr/>
        </p:nvSpPr>
        <p:spPr>
          <a:xfrm>
            <a:off x="9864634" y="2178466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8183AD48-2D90-F960-D580-C9923D17371D}"/>
              </a:ext>
            </a:extLst>
          </p:cNvPr>
          <p:cNvSpPr/>
          <p:nvPr/>
        </p:nvSpPr>
        <p:spPr bwMode="auto">
          <a:xfrm>
            <a:off x="9305187" y="5349859"/>
            <a:ext cx="590342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9 %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595F2BB4-5A76-A264-C488-CB998DA76578}"/>
              </a:ext>
            </a:extLst>
          </p:cNvPr>
          <p:cNvSpPr txBox="1"/>
          <p:nvPr/>
        </p:nvSpPr>
        <p:spPr>
          <a:xfrm>
            <a:off x="9933649" y="5262921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8B9DB126-D5FE-8377-7AC7-6EC5657DF991}"/>
              </a:ext>
            </a:extLst>
          </p:cNvPr>
          <p:cNvSpPr/>
          <p:nvPr/>
        </p:nvSpPr>
        <p:spPr bwMode="auto">
          <a:xfrm>
            <a:off x="9305187" y="5784568"/>
            <a:ext cx="590341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61,3 %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7C00EDF-06D8-A23C-9FC8-595338952C17}"/>
              </a:ext>
            </a:extLst>
          </p:cNvPr>
          <p:cNvSpPr/>
          <p:nvPr/>
        </p:nvSpPr>
        <p:spPr bwMode="auto">
          <a:xfrm>
            <a:off x="9305188" y="6060010"/>
            <a:ext cx="590286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38,7 %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8D00CAD-A1E4-5995-0BDC-5A9107FB6D70}"/>
              </a:ext>
            </a:extLst>
          </p:cNvPr>
          <p:cNvSpPr txBox="1"/>
          <p:nvPr/>
        </p:nvSpPr>
        <p:spPr>
          <a:xfrm>
            <a:off x="9061920" y="1245456"/>
            <a:ext cx="224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Actifs</a:t>
            </a:r>
            <a:r>
              <a:rPr lang="fr-FR" sz="1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Activ</a:t>
            </a:r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sz="1400" dirty="0"/>
          </a:p>
        </p:txBody>
      </p:sp>
      <p:sp>
        <p:nvSpPr>
          <p:cNvPr id="71" name="Corde 70">
            <a:extLst>
              <a:ext uri="{FF2B5EF4-FFF2-40B4-BE49-F238E27FC236}">
                <a16:creationId xmlns:a16="http://schemas.microsoft.com/office/drawing/2014/main" id="{72E9DB19-373B-4CF8-7B97-C1C415A6A183}"/>
              </a:ext>
            </a:extLst>
          </p:cNvPr>
          <p:cNvSpPr/>
          <p:nvPr/>
        </p:nvSpPr>
        <p:spPr bwMode="auto">
          <a:xfrm>
            <a:off x="963640" y="4869160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C6802E3-0899-29BA-0041-973E2DEF0FE1}"/>
              </a:ext>
            </a:extLst>
          </p:cNvPr>
          <p:cNvSpPr txBox="1"/>
          <p:nvPr/>
        </p:nvSpPr>
        <p:spPr>
          <a:xfrm>
            <a:off x="784834" y="5451429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73" name="Corde 72">
            <a:extLst>
              <a:ext uri="{FF2B5EF4-FFF2-40B4-BE49-F238E27FC236}">
                <a16:creationId xmlns:a16="http://schemas.microsoft.com/office/drawing/2014/main" id="{21B175A4-B0BC-C591-3606-F4C26E398AFE}"/>
              </a:ext>
            </a:extLst>
          </p:cNvPr>
          <p:cNvSpPr/>
          <p:nvPr/>
        </p:nvSpPr>
        <p:spPr bwMode="auto">
          <a:xfrm>
            <a:off x="963640" y="581203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22268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C378335-1A0B-B96F-E3AE-5071B998C240}"/>
              </a:ext>
            </a:extLst>
          </p:cNvPr>
          <p:cNvSpPr txBox="1"/>
          <p:nvPr/>
        </p:nvSpPr>
        <p:spPr>
          <a:xfrm>
            <a:off x="784834" y="638247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22359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572D5-9A7A-A103-195C-227E8C50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85841A30-DB12-DEBE-9A71-46B7F7A97A1B}"/>
              </a:ext>
            </a:extLst>
          </p:cNvPr>
          <p:cNvSpPr txBox="1"/>
          <p:nvPr/>
        </p:nvSpPr>
        <p:spPr>
          <a:xfrm>
            <a:off x="892411" y="350126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035F6B-EF37-F091-735D-731DFF52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Interprétation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0EF9FA-A8F9-DDEF-52EA-3927F50904EB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855FF57-8F76-B7CA-8B5D-E92CFB59C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0" y="2293422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03292DF-1A49-9B61-5ABA-7B3C5557E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47" y="2919473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BB9881C6-1696-7B36-AC79-B8A76762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94" y="3046841"/>
            <a:ext cx="338555" cy="295726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9C73FB3-B2C9-60AF-945C-714008F2C6BB}"/>
              </a:ext>
            </a:extLst>
          </p:cNvPr>
          <p:cNvSpPr/>
          <p:nvPr/>
        </p:nvSpPr>
        <p:spPr bwMode="auto">
          <a:xfrm>
            <a:off x="3528416" y="1696058"/>
            <a:ext cx="3130081" cy="2202679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8C357DF-BD43-7F87-CDB0-15968F27CC4C}"/>
              </a:ext>
            </a:extLst>
          </p:cNvPr>
          <p:cNvSpPr/>
          <p:nvPr/>
        </p:nvSpPr>
        <p:spPr bwMode="auto">
          <a:xfrm>
            <a:off x="3528415" y="4213378"/>
            <a:ext cx="3130081" cy="930859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2FBAE7C-2673-49E0-42E5-48A0860B031C}"/>
              </a:ext>
            </a:extLst>
          </p:cNvPr>
          <p:cNvSpPr/>
          <p:nvPr/>
        </p:nvSpPr>
        <p:spPr bwMode="auto">
          <a:xfrm>
            <a:off x="8078487" y="1972394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1B96E3-AB0B-3AD5-B8C9-C22C00D7137F}"/>
              </a:ext>
            </a:extLst>
          </p:cNvPr>
          <p:cNvSpPr/>
          <p:nvPr/>
        </p:nvSpPr>
        <p:spPr bwMode="auto">
          <a:xfrm>
            <a:off x="8059276" y="5120427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3FEE397-8705-D55E-BB81-3A57DB69CE1A}"/>
              </a:ext>
            </a:extLst>
          </p:cNvPr>
          <p:cNvSpPr/>
          <p:nvPr/>
        </p:nvSpPr>
        <p:spPr bwMode="auto">
          <a:xfrm>
            <a:off x="3528415" y="5626398"/>
            <a:ext cx="3130081" cy="928165"/>
          </a:xfrm>
          <a:prstGeom prst="roundRect">
            <a:avLst>
              <a:gd name="adj" fmla="val 11661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81EB3C09-93B9-E892-CD89-71FE3253B0B1}"/>
              </a:ext>
            </a:extLst>
          </p:cNvPr>
          <p:cNvSpPr/>
          <p:nvPr/>
        </p:nvSpPr>
        <p:spPr bwMode="auto">
          <a:xfrm>
            <a:off x="3365239" y="5498828"/>
            <a:ext cx="1977182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de réponse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4E7AA5B0-5536-3416-2A5B-ED6E2366B143}"/>
              </a:ext>
            </a:extLst>
          </p:cNvPr>
          <p:cNvSpPr/>
          <p:nvPr/>
        </p:nvSpPr>
        <p:spPr bwMode="auto">
          <a:xfrm>
            <a:off x="3378723" y="4093784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DFCA0046-5935-FC31-C716-0AC52C57B116}"/>
              </a:ext>
            </a:extLst>
          </p:cNvPr>
          <p:cNvSpPr/>
          <p:nvPr/>
        </p:nvSpPr>
        <p:spPr bwMode="auto">
          <a:xfrm>
            <a:off x="3378768" y="1569645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9F5AA71D-2B22-1596-C644-F550D1F43453}"/>
              </a:ext>
            </a:extLst>
          </p:cNvPr>
          <p:cNvSpPr/>
          <p:nvPr/>
        </p:nvSpPr>
        <p:spPr bwMode="auto">
          <a:xfrm>
            <a:off x="7915310" y="1844824"/>
            <a:ext cx="1977183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Salaire brut annuel</a:t>
            </a:r>
          </a:p>
        </p:txBody>
      </p:sp>
      <p:sp>
        <p:nvSpPr>
          <p:cNvPr id="29" name="Flèche : chevron 28">
            <a:extLst>
              <a:ext uri="{FF2B5EF4-FFF2-40B4-BE49-F238E27FC236}">
                <a16:creationId xmlns:a16="http://schemas.microsoft.com/office/drawing/2014/main" id="{70C6A070-FEEE-34B6-1288-BCD62A9E0C8A}"/>
              </a:ext>
            </a:extLst>
          </p:cNvPr>
          <p:cNvSpPr/>
          <p:nvPr/>
        </p:nvSpPr>
        <p:spPr bwMode="auto">
          <a:xfrm>
            <a:off x="7918941" y="5002001"/>
            <a:ext cx="1973551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Lieux</a:t>
            </a:r>
            <a:r>
              <a:rPr lang="fr-FR" sz="12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des emplois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1" name="Corde 30">
            <a:extLst>
              <a:ext uri="{FF2B5EF4-FFF2-40B4-BE49-F238E27FC236}">
                <a16:creationId xmlns:a16="http://schemas.microsoft.com/office/drawing/2014/main" id="{CE32A852-7365-0FA6-889A-83DEFB894818}"/>
              </a:ext>
            </a:extLst>
          </p:cNvPr>
          <p:cNvSpPr/>
          <p:nvPr/>
        </p:nvSpPr>
        <p:spPr bwMode="auto">
          <a:xfrm>
            <a:off x="5450187" y="5753968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14467E-5197-AD0F-6A96-E0FE708D2CA6}"/>
              </a:ext>
            </a:extLst>
          </p:cNvPr>
          <p:cNvSpPr/>
          <p:nvPr/>
        </p:nvSpPr>
        <p:spPr>
          <a:xfrm>
            <a:off x="3623866" y="192730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activité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0CC2A3-91B9-0A7A-DF1D-41D55877B30D}"/>
              </a:ext>
            </a:extLst>
          </p:cNvPr>
          <p:cNvSpPr/>
          <p:nvPr/>
        </p:nvSpPr>
        <p:spPr>
          <a:xfrm>
            <a:off x="3623866" y="2397446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thèse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5CC5E2-6251-2C4A-DA06-D34D2C7B64C9}"/>
              </a:ext>
            </a:extLst>
          </p:cNvPr>
          <p:cNvSpPr/>
          <p:nvPr/>
        </p:nvSpPr>
        <p:spPr>
          <a:xfrm>
            <a:off x="3623866" y="2799939"/>
            <a:ext cx="276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Recherche </a:t>
            </a:r>
            <a:b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Emploi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53ACA0A3-A911-1A52-8A8C-2F923E9B42C5}"/>
              </a:ext>
            </a:extLst>
          </p:cNvPr>
          <p:cNvSpPr/>
          <p:nvPr/>
        </p:nvSpPr>
        <p:spPr bwMode="auto">
          <a:xfrm>
            <a:off x="5641340" y="1902904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32,5 %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6F527772-8540-797A-BCB6-5538FC0769ED}"/>
              </a:ext>
            </a:extLst>
          </p:cNvPr>
          <p:cNvSpPr/>
          <p:nvPr/>
        </p:nvSpPr>
        <p:spPr bwMode="auto">
          <a:xfrm>
            <a:off x="5644988" y="2375718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45,0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0B24EFE4-61C2-0322-CE36-02B1303EC345}"/>
              </a:ext>
            </a:extLst>
          </p:cNvPr>
          <p:cNvSpPr/>
          <p:nvPr/>
        </p:nvSpPr>
        <p:spPr bwMode="auto">
          <a:xfrm>
            <a:off x="5640913" y="2848532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15,0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756E08E8-70B8-79A2-3EE5-69EB5150AA97}"/>
              </a:ext>
            </a:extLst>
          </p:cNvPr>
          <p:cNvSpPr/>
          <p:nvPr/>
        </p:nvSpPr>
        <p:spPr bwMode="auto">
          <a:xfrm>
            <a:off x="5640913" y="3337217"/>
            <a:ext cx="800513" cy="37490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7,5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16AA0D-10A3-F96A-55B6-DE53EAD8A05D}"/>
              </a:ext>
            </a:extLst>
          </p:cNvPr>
          <p:cNvSpPr/>
          <p:nvPr/>
        </p:nvSpPr>
        <p:spPr>
          <a:xfrm>
            <a:off x="3623866" y="3359119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étude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D0B354D6-9EDA-0C1C-03D3-B8ACCE10D729}"/>
              </a:ext>
            </a:extLst>
          </p:cNvPr>
          <p:cNvSpPr/>
          <p:nvPr/>
        </p:nvSpPr>
        <p:spPr bwMode="auto">
          <a:xfrm>
            <a:off x="10159220" y="2224781"/>
            <a:ext cx="932307" cy="27678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>
                <a:latin typeface="Arial" charset="0"/>
                <a:ea typeface="ＭＳ Ｐゴシック" pitchFamily="1" charset="-128"/>
              </a:rPr>
              <a:t>38.240 €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54C916-E107-F168-6F83-2F8260DC1E8A}"/>
              </a:ext>
            </a:extLst>
          </p:cNvPr>
          <p:cNvSpPr/>
          <p:nvPr/>
        </p:nvSpPr>
        <p:spPr>
          <a:xfrm>
            <a:off x="8178451" y="2202407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B3D389-4EED-1C73-4F3E-217EF97A7CDA}"/>
              </a:ext>
            </a:extLst>
          </p:cNvPr>
          <p:cNvSpPr/>
          <p:nvPr/>
        </p:nvSpPr>
        <p:spPr>
          <a:xfrm>
            <a:off x="8188768" y="2637754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AB2BAEB-03B8-7136-80F9-8676311A3DAF}"/>
              </a:ext>
            </a:extLst>
          </p:cNvPr>
          <p:cNvSpPr txBox="1"/>
          <p:nvPr/>
        </p:nvSpPr>
        <p:spPr>
          <a:xfrm>
            <a:off x="8188768" y="2944857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519390A-9C38-A38D-1DD1-26EA42D4829C}"/>
              </a:ext>
            </a:extLst>
          </p:cNvPr>
          <p:cNvSpPr txBox="1"/>
          <p:nvPr/>
        </p:nvSpPr>
        <p:spPr>
          <a:xfrm>
            <a:off x="4424147" y="5144237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T =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Vol) /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 + Rech)</a:t>
            </a:r>
            <a:endParaRPr lang="fr-FR" sz="1000" dirty="0"/>
          </a:p>
        </p:txBody>
      </p:sp>
      <p:sp>
        <p:nvSpPr>
          <p:cNvPr id="46" name="Corde 45">
            <a:extLst>
              <a:ext uri="{FF2B5EF4-FFF2-40B4-BE49-F238E27FC236}">
                <a16:creationId xmlns:a16="http://schemas.microsoft.com/office/drawing/2014/main" id="{D2FF2F6E-2DB4-EF86-3CCB-B74340CEC02C}"/>
              </a:ext>
            </a:extLst>
          </p:cNvPr>
          <p:cNvSpPr/>
          <p:nvPr/>
        </p:nvSpPr>
        <p:spPr bwMode="auto">
          <a:xfrm>
            <a:off x="5316284" y="4347589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83ED032-FC3F-57F3-CD3A-3D70233CE3FD}"/>
              </a:ext>
            </a:extLst>
          </p:cNvPr>
          <p:cNvSpPr/>
          <p:nvPr/>
        </p:nvSpPr>
        <p:spPr>
          <a:xfrm>
            <a:off x="8178449" y="5303134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Etranger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5C17C3-3451-9706-1127-DB8962E8E87B}"/>
              </a:ext>
            </a:extLst>
          </p:cNvPr>
          <p:cNvSpPr/>
          <p:nvPr/>
        </p:nvSpPr>
        <p:spPr>
          <a:xfrm>
            <a:off x="8193981" y="5749197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Province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97BD415B-4D6F-9DCC-7434-B4AD5578ADC9}"/>
              </a:ext>
            </a:extLst>
          </p:cNvPr>
          <p:cNvSpPr txBox="1"/>
          <p:nvPr/>
        </p:nvSpPr>
        <p:spPr>
          <a:xfrm>
            <a:off x="8193981" y="6056300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Ile de France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0095326F-684E-589F-B45E-8A2C69442FDB}"/>
              </a:ext>
            </a:extLst>
          </p:cNvPr>
          <p:cNvSpPr/>
          <p:nvPr/>
        </p:nvSpPr>
        <p:spPr bwMode="auto">
          <a:xfrm>
            <a:off x="10169016" y="2671672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37.314 €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28A5F96A-8B68-E47C-DE41-CB755604A8D8}"/>
              </a:ext>
            </a:extLst>
          </p:cNvPr>
          <p:cNvSpPr/>
          <p:nvPr/>
        </p:nvSpPr>
        <p:spPr bwMode="auto">
          <a:xfrm>
            <a:off x="10169016" y="2960746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D2C01265-A557-2BE3-1C42-F4ED83EBF531}"/>
              </a:ext>
            </a:extLst>
          </p:cNvPr>
          <p:cNvSpPr/>
          <p:nvPr/>
        </p:nvSpPr>
        <p:spPr bwMode="auto">
          <a:xfrm>
            <a:off x="10232566" y="5338314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12,5 %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D03EDA42-20E8-D3D4-21A8-AD9E3BFA90FF}"/>
              </a:ext>
            </a:extLst>
          </p:cNvPr>
          <p:cNvSpPr/>
          <p:nvPr/>
        </p:nvSpPr>
        <p:spPr bwMode="auto">
          <a:xfrm>
            <a:off x="10232566" y="5773023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42,9 %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8233E16B-1055-6D58-CAF6-62D4C6B06A5E}"/>
              </a:ext>
            </a:extLst>
          </p:cNvPr>
          <p:cNvSpPr/>
          <p:nvPr/>
        </p:nvSpPr>
        <p:spPr bwMode="auto">
          <a:xfrm>
            <a:off x="10232511" y="6048465"/>
            <a:ext cx="776485" cy="226772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57,1 %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60C57E6-10D2-18E6-A0C1-58BFA54F3FF6}"/>
              </a:ext>
            </a:extLst>
          </p:cNvPr>
          <p:cNvSpPr/>
          <p:nvPr/>
        </p:nvSpPr>
        <p:spPr bwMode="auto">
          <a:xfrm>
            <a:off x="4726721" y="1956202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72,7 %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7017244-E797-3D49-49DC-3AB6F872A7B5}"/>
              </a:ext>
            </a:extLst>
          </p:cNvPr>
          <p:cNvSpPr/>
          <p:nvPr/>
        </p:nvSpPr>
        <p:spPr bwMode="auto">
          <a:xfrm>
            <a:off x="4730369" y="2429016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6,3 %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F2B68FF-5918-9776-2709-36B0F1D84547}"/>
              </a:ext>
            </a:extLst>
          </p:cNvPr>
          <p:cNvSpPr/>
          <p:nvPr/>
        </p:nvSpPr>
        <p:spPr bwMode="auto">
          <a:xfrm>
            <a:off x="4726294" y="2913972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8,8 %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2F4A58A-96ED-890B-6E57-67E47D706BCB}"/>
              </a:ext>
            </a:extLst>
          </p:cNvPr>
          <p:cNvSpPr/>
          <p:nvPr/>
        </p:nvSpPr>
        <p:spPr bwMode="auto">
          <a:xfrm>
            <a:off x="4726294" y="3402465"/>
            <a:ext cx="65758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6,9 %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934934-5432-14DD-A94A-69945A794CB3}"/>
              </a:ext>
            </a:extLst>
          </p:cNvPr>
          <p:cNvSpPr txBox="1"/>
          <p:nvPr/>
        </p:nvSpPr>
        <p:spPr>
          <a:xfrm>
            <a:off x="5351125" y="2879724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372C47-1B69-E08D-150B-A50EE1E686F1}"/>
              </a:ext>
            </a:extLst>
          </p:cNvPr>
          <p:cNvSpPr txBox="1"/>
          <p:nvPr/>
        </p:nvSpPr>
        <p:spPr>
          <a:xfrm>
            <a:off x="5351125" y="192950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18D5ABD-E713-766E-DD2E-0858FD443BB6}"/>
              </a:ext>
            </a:extLst>
          </p:cNvPr>
          <p:cNvSpPr txBox="1"/>
          <p:nvPr/>
        </p:nvSpPr>
        <p:spPr>
          <a:xfrm>
            <a:off x="5358352" y="2402589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2D1B37-934B-1344-DC00-A651F3CB95F0}"/>
              </a:ext>
            </a:extLst>
          </p:cNvPr>
          <p:cNvSpPr txBox="1"/>
          <p:nvPr/>
        </p:nvSpPr>
        <p:spPr>
          <a:xfrm>
            <a:off x="5358352" y="3380213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~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22" name="Corde 21">
            <a:extLst>
              <a:ext uri="{FF2B5EF4-FFF2-40B4-BE49-F238E27FC236}">
                <a16:creationId xmlns:a16="http://schemas.microsoft.com/office/drawing/2014/main" id="{D056C7A0-E8EE-BB92-5051-DE21E6A84CEF}"/>
              </a:ext>
            </a:extLst>
          </p:cNvPr>
          <p:cNvSpPr/>
          <p:nvPr/>
        </p:nvSpPr>
        <p:spPr bwMode="auto">
          <a:xfrm>
            <a:off x="3949889" y="5850249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72771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69,2 %</a:t>
            </a:r>
          </a:p>
        </p:txBody>
      </p:sp>
      <p:sp>
        <p:nvSpPr>
          <p:cNvPr id="23" name="Corde 22">
            <a:extLst>
              <a:ext uri="{FF2B5EF4-FFF2-40B4-BE49-F238E27FC236}">
                <a16:creationId xmlns:a16="http://schemas.microsoft.com/office/drawing/2014/main" id="{B5E59EE0-DB23-A787-45B0-0AC5C252EFF1}"/>
              </a:ext>
            </a:extLst>
          </p:cNvPr>
          <p:cNvSpPr/>
          <p:nvPr/>
        </p:nvSpPr>
        <p:spPr bwMode="auto">
          <a:xfrm>
            <a:off x="3815986" y="4443870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72771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89,6 %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8F0CFD4D-5A18-6F97-2B40-7A216B00521E}"/>
              </a:ext>
            </a:extLst>
          </p:cNvPr>
          <p:cNvSpPr txBox="1"/>
          <p:nvPr/>
        </p:nvSpPr>
        <p:spPr>
          <a:xfrm>
            <a:off x="4853147" y="4441782"/>
            <a:ext cx="331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2F177063-696C-2686-9BA7-D06FF2ECB464}"/>
              </a:ext>
            </a:extLst>
          </p:cNvPr>
          <p:cNvSpPr/>
          <p:nvPr/>
        </p:nvSpPr>
        <p:spPr bwMode="auto">
          <a:xfrm>
            <a:off x="9081819" y="2222686"/>
            <a:ext cx="77015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38.520 € 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A7EDEEA2-D3FE-5262-E4A4-3C06A809A78C}"/>
              </a:ext>
            </a:extLst>
          </p:cNvPr>
          <p:cNvSpPr/>
          <p:nvPr/>
        </p:nvSpPr>
        <p:spPr bwMode="auto">
          <a:xfrm>
            <a:off x="9081818" y="2686481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37.256 € 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F3591E6-810D-169A-6C06-28DF504F923E}"/>
              </a:ext>
            </a:extLst>
          </p:cNvPr>
          <p:cNvSpPr/>
          <p:nvPr/>
        </p:nvSpPr>
        <p:spPr bwMode="auto">
          <a:xfrm>
            <a:off x="9081818" y="2984290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39.117 € 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5263D86-6D83-727F-DD01-342CD22370BC}"/>
              </a:ext>
            </a:extLst>
          </p:cNvPr>
          <p:cNvSpPr txBox="1"/>
          <p:nvPr/>
        </p:nvSpPr>
        <p:spPr>
          <a:xfrm>
            <a:off x="9864634" y="260442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001BDAC8-36E5-1DA5-C6D4-0D608F057C13}"/>
              </a:ext>
            </a:extLst>
          </p:cNvPr>
          <p:cNvSpPr txBox="1"/>
          <p:nvPr/>
        </p:nvSpPr>
        <p:spPr>
          <a:xfrm>
            <a:off x="9873555" y="2900690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02EE8D9-CAB4-73BE-514C-F5D3DF544C8C}"/>
              </a:ext>
            </a:extLst>
          </p:cNvPr>
          <p:cNvSpPr txBox="1"/>
          <p:nvPr/>
        </p:nvSpPr>
        <p:spPr>
          <a:xfrm>
            <a:off x="9864634" y="2178466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E25ED630-6175-DF13-DF39-4B7B5F6497B5}"/>
              </a:ext>
            </a:extLst>
          </p:cNvPr>
          <p:cNvSpPr/>
          <p:nvPr/>
        </p:nvSpPr>
        <p:spPr bwMode="auto">
          <a:xfrm>
            <a:off x="9305187" y="5349859"/>
            <a:ext cx="590342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9 %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3A42F68-CA4D-0573-9B77-4FE578F5A126}"/>
              </a:ext>
            </a:extLst>
          </p:cNvPr>
          <p:cNvSpPr txBox="1"/>
          <p:nvPr/>
        </p:nvSpPr>
        <p:spPr>
          <a:xfrm>
            <a:off x="9933649" y="5262921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AC82210D-EC36-5B09-BF3D-CD5C618B781C}"/>
              </a:ext>
            </a:extLst>
          </p:cNvPr>
          <p:cNvSpPr/>
          <p:nvPr/>
        </p:nvSpPr>
        <p:spPr bwMode="auto">
          <a:xfrm>
            <a:off x="9305187" y="5784568"/>
            <a:ext cx="590341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61,3 %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A8564716-33EE-E77F-03BE-9F3E6009808F}"/>
              </a:ext>
            </a:extLst>
          </p:cNvPr>
          <p:cNvSpPr/>
          <p:nvPr/>
        </p:nvSpPr>
        <p:spPr bwMode="auto">
          <a:xfrm>
            <a:off x="9305188" y="6060010"/>
            <a:ext cx="590286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38,7 %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B38ECEF-685C-EC16-6BDA-564D794C20B3}"/>
              </a:ext>
            </a:extLst>
          </p:cNvPr>
          <p:cNvSpPr txBox="1"/>
          <p:nvPr/>
        </p:nvSpPr>
        <p:spPr>
          <a:xfrm>
            <a:off x="7192093" y="3460973"/>
            <a:ext cx="40956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SALAIRES : 2 femmes dans la fonction publique  (salaire d’environ 28000 €)</a:t>
            </a:r>
            <a:endParaRPr lang="fr-FR" sz="1000" dirty="0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66E4489A-229A-8CEF-EB04-F73AE6698E23}"/>
              </a:ext>
            </a:extLst>
          </p:cNvPr>
          <p:cNvSpPr/>
          <p:nvPr/>
        </p:nvSpPr>
        <p:spPr bwMode="auto">
          <a:xfrm>
            <a:off x="7570045" y="3776592"/>
            <a:ext cx="3130081" cy="1060395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E4C43A48-29EA-D597-A7BE-C7F34E8DCD0D}"/>
              </a:ext>
            </a:extLst>
          </p:cNvPr>
          <p:cNvSpPr/>
          <p:nvPr/>
        </p:nvSpPr>
        <p:spPr bwMode="auto">
          <a:xfrm>
            <a:off x="8518453" y="3879930"/>
            <a:ext cx="770150" cy="278879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38.520 € 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49C0F722-360D-81DE-EFAB-620616DDB8FD}"/>
              </a:ext>
            </a:extLst>
          </p:cNvPr>
          <p:cNvSpPr/>
          <p:nvPr/>
        </p:nvSpPr>
        <p:spPr bwMode="auto">
          <a:xfrm>
            <a:off x="9650778" y="3882565"/>
            <a:ext cx="932307" cy="276784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39.305 €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1ABAC01-E55F-53A7-62E8-9D92BE8E83FC}"/>
              </a:ext>
            </a:extLst>
          </p:cNvPr>
          <p:cNvSpPr/>
          <p:nvPr/>
        </p:nvSpPr>
        <p:spPr>
          <a:xfrm>
            <a:off x="7670009" y="3860191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1C2D5F5-2D7D-BF23-05FB-C1068E0F002C}"/>
              </a:ext>
            </a:extLst>
          </p:cNvPr>
          <p:cNvSpPr/>
          <p:nvPr/>
        </p:nvSpPr>
        <p:spPr>
          <a:xfrm>
            <a:off x="7680326" y="4219338"/>
            <a:ext cx="27631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75189AF8-C4F8-3ACF-2325-D8542776CF5D}"/>
              </a:ext>
            </a:extLst>
          </p:cNvPr>
          <p:cNvSpPr txBox="1"/>
          <p:nvPr/>
        </p:nvSpPr>
        <p:spPr>
          <a:xfrm>
            <a:off x="7680326" y="4526441"/>
            <a:ext cx="2102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1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F9E39FAB-5EAE-84EB-7D29-2BA3C2B37DD0}"/>
              </a:ext>
            </a:extLst>
          </p:cNvPr>
          <p:cNvSpPr/>
          <p:nvPr/>
        </p:nvSpPr>
        <p:spPr bwMode="auto">
          <a:xfrm>
            <a:off x="8518452" y="4267525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37.256 € </a:t>
            </a: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C3A580F1-D129-1718-A688-B3EB8BBE9FB3}"/>
              </a:ext>
            </a:extLst>
          </p:cNvPr>
          <p:cNvSpPr/>
          <p:nvPr/>
        </p:nvSpPr>
        <p:spPr bwMode="auto">
          <a:xfrm>
            <a:off x="8518452" y="4565334"/>
            <a:ext cx="770150" cy="195453"/>
          </a:xfrm>
          <a:prstGeom prst="roundRect">
            <a:avLst/>
          </a:prstGeom>
          <a:solidFill>
            <a:srgbClr val="27277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39.117 € 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36CE3297-9D50-90EB-4542-576769A1E409}"/>
              </a:ext>
            </a:extLst>
          </p:cNvPr>
          <p:cNvSpPr/>
          <p:nvPr/>
        </p:nvSpPr>
        <p:spPr bwMode="auto">
          <a:xfrm>
            <a:off x="9660574" y="4253256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00" b="1" dirty="0">
                <a:latin typeface="Arial" charset="0"/>
                <a:ea typeface="ＭＳ Ｐゴシック" pitchFamily="1" charset="-128"/>
              </a:rPr>
              <a:t>40.094 €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B9D9A5CB-D52F-1BDD-79F9-AD9D2C2C844D}"/>
              </a:ext>
            </a:extLst>
          </p:cNvPr>
          <p:cNvSpPr/>
          <p:nvPr/>
        </p:nvSpPr>
        <p:spPr bwMode="auto">
          <a:xfrm>
            <a:off x="9660574" y="4542330"/>
            <a:ext cx="932307" cy="202987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0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C1D7BB6-25EF-3496-99EF-002D8909FF76}"/>
              </a:ext>
            </a:extLst>
          </p:cNvPr>
          <p:cNvSpPr txBox="1"/>
          <p:nvPr/>
        </p:nvSpPr>
        <p:spPr>
          <a:xfrm>
            <a:off x="9259585" y="4183970"/>
            <a:ext cx="429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4F80E8F-19FF-D4FE-74B9-9DF2716B8E36}"/>
              </a:ext>
            </a:extLst>
          </p:cNvPr>
          <p:cNvSpPr txBox="1"/>
          <p:nvPr/>
        </p:nvSpPr>
        <p:spPr>
          <a:xfrm>
            <a:off x="9310189" y="4481734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077322D6-8015-4670-5486-52302768D173}"/>
              </a:ext>
            </a:extLst>
          </p:cNvPr>
          <p:cNvSpPr txBox="1"/>
          <p:nvPr/>
        </p:nvSpPr>
        <p:spPr>
          <a:xfrm>
            <a:off x="9301268" y="3835710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C07F8E46-5071-1AE5-B77E-37AFAA32ECF4}"/>
              </a:ext>
            </a:extLst>
          </p:cNvPr>
          <p:cNvSpPr txBox="1"/>
          <p:nvPr/>
        </p:nvSpPr>
        <p:spPr>
          <a:xfrm>
            <a:off x="9061920" y="1245456"/>
            <a:ext cx="224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Actifs</a:t>
            </a:r>
            <a:r>
              <a:rPr lang="fr-FR" sz="1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Activ</a:t>
            </a:r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sz="1400" dirty="0"/>
          </a:p>
        </p:txBody>
      </p:sp>
      <p:sp>
        <p:nvSpPr>
          <p:cNvPr id="81" name="Corde 80">
            <a:extLst>
              <a:ext uri="{FF2B5EF4-FFF2-40B4-BE49-F238E27FC236}">
                <a16:creationId xmlns:a16="http://schemas.microsoft.com/office/drawing/2014/main" id="{88893C13-8669-3B8C-13DF-1D9C68B305A8}"/>
              </a:ext>
            </a:extLst>
          </p:cNvPr>
          <p:cNvSpPr/>
          <p:nvPr/>
        </p:nvSpPr>
        <p:spPr bwMode="auto">
          <a:xfrm>
            <a:off x="963640" y="4869160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3E10D20-E350-C8FE-E111-8ECD98158426}"/>
              </a:ext>
            </a:extLst>
          </p:cNvPr>
          <p:cNvSpPr txBox="1"/>
          <p:nvPr/>
        </p:nvSpPr>
        <p:spPr>
          <a:xfrm>
            <a:off x="784834" y="5451429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83" name="Corde 82">
            <a:extLst>
              <a:ext uri="{FF2B5EF4-FFF2-40B4-BE49-F238E27FC236}">
                <a16:creationId xmlns:a16="http://schemas.microsoft.com/office/drawing/2014/main" id="{C3EF6B32-404B-E40B-00F6-1F29E45AB572}"/>
              </a:ext>
            </a:extLst>
          </p:cNvPr>
          <p:cNvSpPr/>
          <p:nvPr/>
        </p:nvSpPr>
        <p:spPr bwMode="auto">
          <a:xfrm>
            <a:off x="963640" y="581203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22268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C63941A-D149-1539-D502-2FAA03E32DFD}"/>
              </a:ext>
            </a:extLst>
          </p:cNvPr>
          <p:cNvSpPr txBox="1"/>
          <p:nvPr/>
        </p:nvSpPr>
        <p:spPr>
          <a:xfrm>
            <a:off x="784834" y="638247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63002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D259-DEF4-4F6D-37F9-78EC3F456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ZoneTexte 23">
            <a:extLst>
              <a:ext uri="{FF2B5EF4-FFF2-40B4-BE49-F238E27FC236}">
                <a16:creationId xmlns:a16="http://schemas.microsoft.com/office/drawing/2014/main" id="{4AA88023-1C63-BFAF-5785-2EC404053A86}"/>
              </a:ext>
            </a:extLst>
          </p:cNvPr>
          <p:cNvSpPr txBox="1"/>
          <p:nvPr/>
        </p:nvSpPr>
        <p:spPr>
          <a:xfrm>
            <a:off x="892411" y="3501262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765E78-03E6-2F45-0528-11A84EF9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Evolution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48F18DB-7E0E-A4C5-E5CC-F699A15116F4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3BD74361-008A-BA2B-403E-BB985AB4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50" y="2293422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F7D3689-87A3-3727-A109-49D54648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47" y="2919473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DEAA889-DCB4-4D32-6F71-486D1D267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94" y="3046841"/>
            <a:ext cx="338555" cy="295726"/>
          </a:xfrm>
          <a:prstGeom prst="rect">
            <a:avLst/>
          </a:prstGeom>
        </p:spPr>
      </p:pic>
      <p:sp>
        <p:nvSpPr>
          <p:cNvPr id="30" name="Corde 29">
            <a:extLst>
              <a:ext uri="{FF2B5EF4-FFF2-40B4-BE49-F238E27FC236}">
                <a16:creationId xmlns:a16="http://schemas.microsoft.com/office/drawing/2014/main" id="{51885DE8-0FEC-4CC5-C64F-7369F4AE6B2D}"/>
              </a:ext>
            </a:extLst>
          </p:cNvPr>
          <p:cNvSpPr/>
          <p:nvPr/>
        </p:nvSpPr>
        <p:spPr bwMode="auto">
          <a:xfrm>
            <a:off x="963640" y="4869160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4C14CCD-0887-A00C-B9B1-E9A1A710CE88}"/>
              </a:ext>
            </a:extLst>
          </p:cNvPr>
          <p:cNvSpPr txBox="1"/>
          <p:nvPr/>
        </p:nvSpPr>
        <p:spPr>
          <a:xfrm>
            <a:off x="784834" y="5451429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19" name="Corde 18">
            <a:extLst>
              <a:ext uri="{FF2B5EF4-FFF2-40B4-BE49-F238E27FC236}">
                <a16:creationId xmlns:a16="http://schemas.microsoft.com/office/drawing/2014/main" id="{419E3249-5504-3F1D-B957-1166AB0A024C}"/>
              </a:ext>
            </a:extLst>
          </p:cNvPr>
          <p:cNvSpPr/>
          <p:nvPr/>
        </p:nvSpPr>
        <p:spPr bwMode="auto">
          <a:xfrm>
            <a:off x="963640" y="581203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222268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F1FBE-7C35-631D-10FA-E6B3B41A5A48}"/>
              </a:ext>
            </a:extLst>
          </p:cNvPr>
          <p:cNvSpPr txBox="1"/>
          <p:nvPr/>
        </p:nvSpPr>
        <p:spPr>
          <a:xfrm>
            <a:off x="784834" y="638247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  <p:pic>
        <p:nvPicPr>
          <p:cNvPr id="81" name="Image 80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1FB27393-D7AD-372F-A2D0-D47590EE5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81" y="2814704"/>
            <a:ext cx="4998741" cy="3471984"/>
          </a:xfrm>
          <a:prstGeom prst="rect">
            <a:avLst/>
          </a:prstGeom>
        </p:spPr>
      </p:pic>
      <p:pic>
        <p:nvPicPr>
          <p:cNvPr id="82" name="Image 81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9E19F2BE-1A15-8339-926A-9C6A61E2F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737" y="1229522"/>
            <a:ext cx="2714770" cy="22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748437"/>
      </p:ext>
    </p:extLst>
  </p:cSld>
  <p:clrMapOvr>
    <a:masterClrMapping/>
  </p:clrMapOvr>
</p:sld>
</file>

<file path=ppt/theme/theme1.xml><?xml version="1.0" encoding="utf-8"?>
<a:theme xmlns:a="http://schemas.openxmlformats.org/drawingml/2006/main" name="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 PRES CA_IO_13-06-12</Template>
  <TotalTime>25459</TotalTime>
  <Words>680</Words>
  <Application>Microsoft Office PowerPoint</Application>
  <PresentationFormat>Grand écran</PresentationFormat>
  <Paragraphs>251</Paragraphs>
  <Slides>10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Century Gothic</vt:lpstr>
      <vt:lpstr>Lucida Sans</vt:lpstr>
      <vt:lpstr>Raleway</vt:lpstr>
      <vt:lpstr>DRAFT PRES CA_IO_13-06-12</vt:lpstr>
      <vt:lpstr>1_DRAFT PRES CA_IO_13-06-12</vt:lpstr>
      <vt:lpstr>Image bitmap</vt:lpstr>
      <vt:lpstr>Insertion Professionnelle après SupOptique</vt:lpstr>
      <vt:lpstr>Enquête CGE / Objectifs</vt:lpstr>
      <vt:lpstr>Enquête CGE / Processus</vt:lpstr>
      <vt:lpstr>Enquête CGE / Données recueillies</vt:lpstr>
      <vt:lpstr>Enquête CGE / Traitement interne</vt:lpstr>
      <vt:lpstr>Enquête CGE / Chiffres clefs</vt:lpstr>
      <vt:lpstr>Enquête CGE / Comparaison</vt:lpstr>
      <vt:lpstr>Enquête CGE / Interprétation</vt:lpstr>
      <vt:lpstr>Enquête CGE / Evolution</vt:lpstr>
      <vt:lpstr>Enquête CGE / Votre participation</vt:lpstr>
    </vt:vector>
  </TitlesOfParts>
  <Company>Institut d'Optique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Institut d'Optique</dc:creator>
  <cp:lastModifiedBy>Julien VILLEMEJANE</cp:lastModifiedBy>
  <cp:revision>1351</cp:revision>
  <cp:lastPrinted>2021-12-20T13:30:17Z</cp:lastPrinted>
  <dcterms:created xsi:type="dcterms:W3CDTF">2012-05-10T13:56:34Z</dcterms:created>
  <dcterms:modified xsi:type="dcterms:W3CDTF">2024-11-18T19:44:58Z</dcterms:modified>
</cp:coreProperties>
</file>