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7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55675-461F-4547-9216-410B536D6D4D}" v="15" dt="2025-02-18T09:15:50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Vinyo" userId="bc3f3fd5e12b3595" providerId="LiveId" clId="{A5F55675-461F-4547-9216-410B536D6D4D}"/>
    <pc:docChg chg="undo custSel addSld delSld modSld sldOrd">
      <pc:chgData name="James Vinyo" userId="bc3f3fd5e12b3595" providerId="LiveId" clId="{A5F55675-461F-4547-9216-410B536D6D4D}" dt="2025-02-18T10:12:08.946" v="387" actId="20577"/>
      <pc:docMkLst>
        <pc:docMk/>
      </pc:docMkLst>
      <pc:sldChg chg="addSp delSp modSp mod setBg">
        <pc:chgData name="James Vinyo" userId="bc3f3fd5e12b3595" providerId="LiveId" clId="{A5F55675-461F-4547-9216-410B536D6D4D}" dt="2025-02-18T09:14:48.157" v="76"/>
        <pc:sldMkLst>
          <pc:docMk/>
          <pc:sldMk cId="1121176647" sldId="256"/>
        </pc:sldMkLst>
        <pc:spChg chg="del">
          <ac:chgData name="James Vinyo" userId="bc3f3fd5e12b3595" providerId="LiveId" clId="{A5F55675-461F-4547-9216-410B536D6D4D}" dt="2025-02-18T09:02:20.595" v="41" actId="21"/>
          <ac:spMkLst>
            <pc:docMk/>
            <pc:sldMk cId="1121176647" sldId="256"/>
            <ac:spMk id="2" creationId="{FC71F1B6-0377-2524-59D2-AEDB98F9561D}"/>
          </ac:spMkLst>
        </pc:spChg>
        <pc:spChg chg="mod">
          <ac:chgData name="James Vinyo" userId="bc3f3fd5e12b3595" providerId="LiveId" clId="{A5F55675-461F-4547-9216-410B536D6D4D}" dt="2025-02-18T09:10:38.772" v="68" actId="20577"/>
          <ac:spMkLst>
            <pc:docMk/>
            <pc:sldMk cId="1121176647" sldId="256"/>
            <ac:spMk id="3" creationId="{DB62FD66-0BBF-D393-FBD3-251DAB4BB4DE}"/>
          </ac:spMkLst>
        </pc:spChg>
        <pc:picChg chg="add mod">
          <ac:chgData name="James Vinyo" userId="bc3f3fd5e12b3595" providerId="LiveId" clId="{A5F55675-461F-4547-9216-410B536D6D4D}" dt="2025-02-18T09:09:12.871" v="52" actId="14100"/>
          <ac:picMkLst>
            <pc:docMk/>
            <pc:sldMk cId="1121176647" sldId="256"/>
            <ac:picMk id="5" creationId="{6F6F28F0-6AFE-BCBB-A4CC-E1675FD7A843}"/>
          </ac:picMkLst>
        </pc:picChg>
      </pc:sldChg>
      <pc:sldChg chg="modSp add del mod setBg">
        <pc:chgData name="James Vinyo" userId="bc3f3fd5e12b3595" providerId="LiveId" clId="{A5F55675-461F-4547-9216-410B536D6D4D}" dt="2025-02-18T10:10:22.518" v="319" actId="20577"/>
        <pc:sldMkLst>
          <pc:docMk/>
          <pc:sldMk cId="0" sldId="257"/>
        </pc:sldMkLst>
        <pc:spChg chg="mod">
          <ac:chgData name="James Vinyo" userId="bc3f3fd5e12b3595" providerId="LiveId" clId="{A5F55675-461F-4547-9216-410B536D6D4D}" dt="2025-02-18T09:21:42.927" v="182" actId="207"/>
          <ac:spMkLst>
            <pc:docMk/>
            <pc:sldMk cId="0" sldId="257"/>
            <ac:spMk id="2" creationId="{00000000-0000-0000-0000-000000000000}"/>
          </ac:spMkLst>
        </pc:spChg>
        <pc:spChg chg="mod">
          <ac:chgData name="James Vinyo" userId="bc3f3fd5e12b3595" providerId="LiveId" clId="{A5F55675-461F-4547-9216-410B536D6D4D}" dt="2025-02-18T10:10:22.518" v="319" actId="20577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James Vinyo" userId="bc3f3fd5e12b3595" providerId="LiveId" clId="{A5F55675-461F-4547-9216-410B536D6D4D}" dt="2025-02-18T08:58:33.984" v="5" actId="47"/>
        <pc:sldMkLst>
          <pc:docMk/>
          <pc:sldMk cId="0" sldId="258"/>
        </pc:sldMkLst>
      </pc:sldChg>
      <pc:sldChg chg="del">
        <pc:chgData name="James Vinyo" userId="bc3f3fd5e12b3595" providerId="LiveId" clId="{A5F55675-461F-4547-9216-410B536D6D4D}" dt="2025-02-18T09:10:08.653" v="53" actId="47"/>
        <pc:sldMkLst>
          <pc:docMk/>
          <pc:sldMk cId="0" sldId="259"/>
        </pc:sldMkLst>
      </pc:sldChg>
      <pc:sldChg chg="modSp mod">
        <pc:chgData name="James Vinyo" userId="bc3f3fd5e12b3595" providerId="LiveId" clId="{A5F55675-461F-4547-9216-410B536D6D4D}" dt="2025-02-18T09:24:55.068" v="249" actId="20577"/>
        <pc:sldMkLst>
          <pc:docMk/>
          <pc:sldMk cId="0" sldId="260"/>
        </pc:sldMkLst>
        <pc:spChg chg="mod">
          <ac:chgData name="James Vinyo" userId="bc3f3fd5e12b3595" providerId="LiveId" clId="{A5F55675-461F-4547-9216-410B536D6D4D}" dt="2025-02-18T09:23:20.750" v="214" actId="207"/>
          <ac:spMkLst>
            <pc:docMk/>
            <pc:sldMk cId="0" sldId="260"/>
            <ac:spMk id="2" creationId="{00000000-0000-0000-0000-000000000000}"/>
          </ac:spMkLst>
        </pc:spChg>
        <pc:spChg chg="mod">
          <ac:chgData name="James Vinyo" userId="bc3f3fd5e12b3595" providerId="LiveId" clId="{A5F55675-461F-4547-9216-410B536D6D4D}" dt="2025-02-18T09:24:55.068" v="249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James Vinyo" userId="bc3f3fd5e12b3595" providerId="LiveId" clId="{A5F55675-461F-4547-9216-410B536D6D4D}" dt="2025-02-18T09:24:29.049" v="238" actId="20577"/>
        <pc:sldMkLst>
          <pc:docMk/>
          <pc:sldMk cId="0" sldId="261"/>
        </pc:sldMkLst>
        <pc:spChg chg="mod">
          <ac:chgData name="James Vinyo" userId="bc3f3fd5e12b3595" providerId="LiveId" clId="{A5F55675-461F-4547-9216-410B536D6D4D}" dt="2025-02-18T09:23:36.691" v="216" actId="113"/>
          <ac:spMkLst>
            <pc:docMk/>
            <pc:sldMk cId="0" sldId="261"/>
            <ac:spMk id="2" creationId="{00000000-0000-0000-0000-000000000000}"/>
          </ac:spMkLst>
        </pc:spChg>
        <pc:spChg chg="mod">
          <ac:chgData name="James Vinyo" userId="bc3f3fd5e12b3595" providerId="LiveId" clId="{A5F55675-461F-4547-9216-410B536D6D4D}" dt="2025-02-18T09:24:29.049" v="238" actId="20577"/>
          <ac:spMkLst>
            <pc:docMk/>
            <pc:sldMk cId="0" sldId="261"/>
            <ac:spMk id="3" creationId="{00000000-0000-0000-0000-000000000000}"/>
          </ac:spMkLst>
        </pc:spChg>
      </pc:sldChg>
      <pc:sldChg chg="addSp modSp mod">
        <pc:chgData name="James Vinyo" userId="bc3f3fd5e12b3595" providerId="LiveId" clId="{A5F55675-461F-4547-9216-410B536D6D4D}" dt="2025-02-18T09:31:45.656" v="296" actId="207"/>
        <pc:sldMkLst>
          <pc:docMk/>
          <pc:sldMk cId="0" sldId="262"/>
        </pc:sldMkLst>
        <pc:spChg chg="mod">
          <ac:chgData name="James Vinyo" userId="bc3f3fd5e12b3595" providerId="LiveId" clId="{A5F55675-461F-4547-9216-410B536D6D4D}" dt="2025-02-18T09:30:53.125" v="291" actId="113"/>
          <ac:spMkLst>
            <pc:docMk/>
            <pc:sldMk cId="0" sldId="262"/>
            <ac:spMk id="2" creationId="{00000000-0000-0000-0000-000000000000}"/>
          </ac:spMkLst>
        </pc:spChg>
        <pc:spChg chg="mod">
          <ac:chgData name="James Vinyo" userId="bc3f3fd5e12b3595" providerId="LiveId" clId="{A5F55675-461F-4547-9216-410B536D6D4D}" dt="2025-02-18T09:26:01.430" v="258" actId="20577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James Vinyo" userId="bc3f3fd5e12b3595" providerId="LiveId" clId="{A5F55675-461F-4547-9216-410B536D6D4D}" dt="2025-02-18T09:31:45.656" v="296" actId="207"/>
          <ac:spMkLst>
            <pc:docMk/>
            <pc:sldMk cId="0" sldId="262"/>
            <ac:spMk id="79" creationId="{26A42A7C-7EBD-1941-67A1-11DE75D2EAE9}"/>
          </ac:spMkLst>
        </pc:spChg>
      </pc:sldChg>
      <pc:sldChg chg="del">
        <pc:chgData name="James Vinyo" userId="bc3f3fd5e12b3595" providerId="LiveId" clId="{A5F55675-461F-4547-9216-410B536D6D4D}" dt="2025-02-18T08:56:34.096" v="2" actId="47"/>
        <pc:sldMkLst>
          <pc:docMk/>
          <pc:sldMk cId="0" sldId="263"/>
        </pc:sldMkLst>
      </pc:sldChg>
      <pc:sldChg chg="del">
        <pc:chgData name="James Vinyo" userId="bc3f3fd5e12b3595" providerId="LiveId" clId="{A5F55675-461F-4547-9216-410B536D6D4D}" dt="2025-02-18T08:56:30.834" v="1" actId="47"/>
        <pc:sldMkLst>
          <pc:docMk/>
          <pc:sldMk cId="0" sldId="264"/>
        </pc:sldMkLst>
      </pc:sldChg>
      <pc:sldChg chg="del">
        <pc:chgData name="James Vinyo" userId="bc3f3fd5e12b3595" providerId="LiveId" clId="{A5F55675-461F-4547-9216-410B536D6D4D}" dt="2025-02-18T08:56:27.327" v="0" actId="47"/>
        <pc:sldMkLst>
          <pc:docMk/>
          <pc:sldMk cId="0" sldId="265"/>
        </pc:sldMkLst>
      </pc:sldChg>
      <pc:sldChg chg="modSp mod ord">
        <pc:chgData name="James Vinyo" userId="bc3f3fd5e12b3595" providerId="LiveId" clId="{A5F55675-461F-4547-9216-410B536D6D4D}" dt="2025-02-18T10:12:08.946" v="387" actId="20577"/>
        <pc:sldMkLst>
          <pc:docMk/>
          <pc:sldMk cId="0" sldId="266"/>
        </pc:sldMkLst>
        <pc:spChg chg="mod">
          <ac:chgData name="James Vinyo" userId="bc3f3fd5e12b3595" providerId="LiveId" clId="{A5F55675-461F-4547-9216-410B536D6D4D}" dt="2025-02-18T09:28:53.973" v="270" actId="114"/>
          <ac:spMkLst>
            <pc:docMk/>
            <pc:sldMk cId="0" sldId="266"/>
            <ac:spMk id="2" creationId="{00000000-0000-0000-0000-000000000000}"/>
          </ac:spMkLst>
        </pc:spChg>
        <pc:spChg chg="mod">
          <ac:chgData name="James Vinyo" userId="bc3f3fd5e12b3595" providerId="LiveId" clId="{A5F55675-461F-4547-9216-410B536D6D4D}" dt="2025-02-18T10:12:08.946" v="387" actId="20577"/>
          <ac:spMkLst>
            <pc:docMk/>
            <pc:sldMk cId="0" sldId="266"/>
            <ac:spMk id="3" creationId="{00000000-0000-0000-0000-000000000000}"/>
          </ac:spMkLst>
        </pc:spChg>
      </pc:sldChg>
      <pc:sldChg chg="addSp modSp mod">
        <pc:chgData name="James Vinyo" userId="bc3f3fd5e12b3595" providerId="LiveId" clId="{A5F55675-461F-4547-9216-410B536D6D4D}" dt="2025-02-18T09:33:00.011" v="305" actId="20577"/>
        <pc:sldMkLst>
          <pc:docMk/>
          <pc:sldMk cId="0" sldId="267"/>
        </pc:sldMkLst>
        <pc:spChg chg="mod">
          <ac:chgData name="James Vinyo" userId="bc3f3fd5e12b3595" providerId="LiveId" clId="{A5F55675-461F-4547-9216-410B536D6D4D}" dt="2025-02-18T09:32:01.078" v="298" actId="207"/>
          <ac:spMkLst>
            <pc:docMk/>
            <pc:sldMk cId="0" sldId="267"/>
            <ac:spMk id="2" creationId="{00000000-0000-0000-0000-000000000000}"/>
          </ac:spMkLst>
        </pc:spChg>
        <pc:spChg chg="mod">
          <ac:chgData name="James Vinyo" userId="bc3f3fd5e12b3595" providerId="LiveId" clId="{A5F55675-461F-4547-9216-410B536D6D4D}" dt="2025-02-18T09:33:00.011" v="305" actId="20577"/>
          <ac:spMkLst>
            <pc:docMk/>
            <pc:sldMk cId="0" sldId="267"/>
            <ac:spMk id="3" creationId="{00000000-0000-0000-0000-000000000000}"/>
          </ac:spMkLst>
        </pc:spChg>
        <pc:spChg chg="add mod">
          <ac:chgData name="James Vinyo" userId="bc3f3fd5e12b3595" providerId="LiveId" clId="{A5F55675-461F-4547-9216-410B536D6D4D}" dt="2025-02-18T09:32:40.193" v="301" actId="2085"/>
          <ac:spMkLst>
            <pc:docMk/>
            <pc:sldMk cId="0" sldId="267"/>
            <ac:spMk id="127" creationId="{CFDFA593-3B48-3AF4-8C3C-1904DE7F8EB2}"/>
          </ac:spMkLst>
        </pc:spChg>
      </pc:sldChg>
      <pc:sldChg chg="modSp mod">
        <pc:chgData name="James Vinyo" userId="bc3f3fd5e12b3595" providerId="LiveId" clId="{A5F55675-461F-4547-9216-410B536D6D4D}" dt="2025-02-18T09:27:23.496" v="262" actId="255"/>
        <pc:sldMkLst>
          <pc:docMk/>
          <pc:sldMk cId="0" sldId="268"/>
        </pc:sldMkLst>
        <pc:spChg chg="mod">
          <ac:chgData name="James Vinyo" userId="bc3f3fd5e12b3595" providerId="LiveId" clId="{A5F55675-461F-4547-9216-410B536D6D4D}" dt="2025-02-18T09:27:14.162" v="261" actId="207"/>
          <ac:spMkLst>
            <pc:docMk/>
            <pc:sldMk cId="0" sldId="268"/>
            <ac:spMk id="2" creationId="{00000000-0000-0000-0000-000000000000}"/>
          </ac:spMkLst>
        </pc:spChg>
        <pc:spChg chg="mod">
          <ac:chgData name="James Vinyo" userId="bc3f3fd5e12b3595" providerId="LiveId" clId="{A5F55675-461F-4547-9216-410B536D6D4D}" dt="2025-02-18T09:27:23.496" v="262" actId="255"/>
          <ac:spMkLst>
            <pc:docMk/>
            <pc:sldMk cId="0" sldId="26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45AEE1E9-BB1C-C5B2-23DE-CAC00C1C85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60413" y="3081338"/>
            <a:ext cx="6091237" cy="3403600"/>
          </a:xfrm>
        </p:spPr>
        <p:txBody>
          <a:bodyPr lIns="0" tIns="0" rIns="0" bIns="0" anchor="ctr"/>
          <a:lstStyle>
            <a:lvl1pPr>
              <a:defRPr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Title Placeholder">
            <a:extLst>
              <a:ext uri="{FF2B5EF4-FFF2-40B4-BE49-F238E27FC236}">
                <a16:creationId xmlns:a16="http://schemas.microsoft.com/office/drawing/2014/main" id="{5231DDB5-4DA9-7213-50E7-B3BA8CB660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0413" y="604838"/>
            <a:ext cx="10325100" cy="1955800"/>
          </a:xfr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Horizontal bar">
            <a:extLst>
              <a:ext uri="{FF2B5EF4-FFF2-40B4-BE49-F238E27FC236}">
                <a16:creationId xmlns:a16="http://schemas.microsoft.com/office/drawing/2014/main" id="{B84F6123-5C6F-95F0-3EE3-D35F038592BB}"/>
              </a:ext>
            </a:extLst>
          </p:cNvPr>
          <p:cNvSpPr/>
          <p:nvPr userDrawn="1"/>
        </p:nvSpPr>
        <p:spPr>
          <a:xfrm>
            <a:off x="0" y="2686929"/>
            <a:ext cx="12192000" cy="112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rt Placeholder">
            <a:extLst>
              <a:ext uri="{FF2B5EF4-FFF2-40B4-BE49-F238E27FC236}">
                <a16:creationId xmlns:a16="http://schemas.microsoft.com/office/drawing/2014/main" id="{1407ACC1-B00E-8C43-6518-F803F0CDAA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94738" y="2138290"/>
            <a:ext cx="7377113" cy="436577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9E27462-3C21-E85A-3880-BA7B1A37A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2397" y="2138290"/>
            <a:ext cx="3883025" cy="436577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Text Box</a:t>
            </a:r>
          </a:p>
        </p:txBody>
      </p:sp>
      <p:sp>
        <p:nvSpPr>
          <p:cNvPr id="8" name="Title Placeholder">
            <a:extLst>
              <a:ext uri="{FF2B5EF4-FFF2-40B4-BE49-F238E27FC236}">
                <a16:creationId xmlns:a16="http://schemas.microsoft.com/office/drawing/2014/main" id="{F09EDA89-C4C1-811E-8A80-784720CD5E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647700"/>
            <a:ext cx="9880600" cy="11811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5028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8EEEA-4965-D3BD-1FE7-2D320979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AA6DF-452E-84FF-2070-416AC64C3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C5E3B-EFDE-12CF-9611-0D2003A90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B25AF-6B71-4D45-98ED-602F6A2C66D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BC3B7-9E8C-68DB-0B16-8C14CF1C3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10BD4-7B0F-1428-62E6-245DF4E16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88C49-4AE8-4010-9E6D-361362A64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62FD66-0BBF-D393-FBD3-251DAB4BB4D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24394" y="4261605"/>
            <a:ext cx="9144000" cy="1655762"/>
          </a:xfrm>
        </p:spPr>
        <p:txBody>
          <a:bodyPr/>
          <a:lstStyle/>
          <a:p>
            <a:r>
              <a:rPr lang="en-US" dirty="0" err="1"/>
              <a:t>Bellabeat</a:t>
            </a:r>
            <a:r>
              <a:rPr lang="en-US" dirty="0"/>
              <a:t> Case Study Analysis </a:t>
            </a:r>
          </a:p>
          <a:p>
            <a:r>
              <a:rPr lang="en-US" dirty="0"/>
              <a:t>by James Vinyo</a:t>
            </a:r>
          </a:p>
          <a:p>
            <a:r>
              <a:rPr lang="en-US" dirty="0"/>
              <a:t>	Last Updated February 18, 2025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F28F0-6AFE-BCBB-A4CC-E1675FD7A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151" y="0"/>
            <a:ext cx="12241151" cy="404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7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760413" y="604838"/>
            <a:ext cx="10325100" cy="1793588"/>
          </a:xfrm>
        </p:spPr>
        <p:txBody>
          <a:bodyPr>
            <a:normAutofit/>
          </a:bodyPr>
          <a:lstStyle/>
          <a:p>
            <a:r>
              <a:rPr sz="4000" dirty="0">
                <a:solidFill>
                  <a:schemeClr val="accent2">
                    <a:lumMod val="75000"/>
                  </a:schemeClr>
                </a:solidFill>
              </a:rPr>
              <a:t>Data-Driven Insights: How Activity &amp; Lifestyle Impact Calorie Burn</a:t>
            </a:r>
          </a:p>
        </p:txBody>
      </p:sp>
      <p:sp>
        <p:nvSpPr>
          <p:cNvPr id="3" name="Subtitle Placeholder"/>
          <p:cNvSpPr>
            <a:spLocks noGrp="1"/>
          </p:cNvSpPr>
          <p:nvPr>
            <p:ph sz="quarter" idx="11" hasCustomPrompt="1"/>
          </p:nvPr>
        </p:nvSpPr>
        <p:spPr>
          <a:xfrm>
            <a:off x="760413" y="3081338"/>
            <a:ext cx="10662092" cy="3403600"/>
          </a:xfrm>
        </p:spPr>
        <p:txBody>
          <a:bodyPr>
            <a:normAutofit fontScale="92500"/>
          </a:bodyPr>
          <a:lstStyle/>
          <a:p>
            <a:r>
              <a:rPr lang="en-US" b="1" dirty="0" err="1"/>
              <a:t>Content:In</a:t>
            </a:r>
            <a:r>
              <a:rPr lang="en-US" b="1" dirty="0"/>
              <a:t> this case study, the following datasets were analyzed: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Activity</a:t>
            </a:r>
            <a:r>
              <a:rPr lang="en-US" dirty="0"/>
              <a:t> → Tracks </a:t>
            </a:r>
            <a:r>
              <a:rPr lang="en-US" b="1" dirty="0"/>
              <a:t>steps, distances, and calories burned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Sleep</a:t>
            </a:r>
            <a:r>
              <a:rPr lang="en-US" dirty="0"/>
              <a:t> → Records </a:t>
            </a:r>
            <a:r>
              <a:rPr lang="en-US" b="1" dirty="0"/>
              <a:t>sleep duration and quality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Heart Rate </a:t>
            </a:r>
            <a:r>
              <a:rPr lang="en-US" dirty="0"/>
              <a:t>→ Captures </a:t>
            </a:r>
            <a:r>
              <a:rPr lang="en-US" b="1" dirty="0"/>
              <a:t>heart rate trends over time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Intensity</a:t>
            </a:r>
            <a:r>
              <a:rPr lang="en-US" dirty="0"/>
              <a:t> → Measures </a:t>
            </a:r>
            <a:r>
              <a:rPr lang="en-US" b="1" dirty="0"/>
              <a:t>activity intensity levels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Weight</a:t>
            </a:r>
            <a:r>
              <a:rPr lang="en-US" dirty="0"/>
              <a:t> → Contains </a:t>
            </a:r>
            <a:r>
              <a:rPr lang="en-US" b="1" dirty="0"/>
              <a:t>weight, BMI, and fat percentage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sz="quarter" idx="13" hasCustomPrompt="1"/>
          </p:nvPr>
        </p:nvSpPr>
        <p:spPr>
          <a:xfrm>
            <a:off x="838200" y="647700"/>
            <a:ext cx="9880600" cy="1181100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Activity Intensity vs. Calories Burned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2397" y="2138290"/>
            <a:ext cx="3883025" cy="43657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dirty="0"/>
              <a:t>Higher activity intensity leads to more calories burned.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dirty="0"/>
              <a:t>Step count alone is a weaker predictor than intensity.</a:t>
            </a:r>
          </a:p>
        </p:txBody>
      </p:sp>
      <p:grpSp>
        <p:nvGrpSpPr>
          <p:cNvPr id="4" name="Chart Placeholder"/>
          <p:cNvGrpSpPr/>
          <p:nvPr/>
        </p:nvGrpSpPr>
        <p:grpSpPr>
          <a:xfrm>
            <a:off x="4594738" y="2138290"/>
            <a:ext cx="7377113" cy="4365772"/>
            <a:chOff x="4594738" y="2138290"/>
            <a:chExt cx="7377113" cy="4365772"/>
          </a:xfrm>
        </p:grpSpPr>
        <p:sp>
          <p:nvSpPr>
            <p:cNvPr id="5" name="rc3"/>
            <p:cNvSpPr/>
            <p:nvPr/>
          </p:nvSpPr>
          <p:spPr>
            <a:xfrm>
              <a:off x="4594738" y="2138290"/>
              <a:ext cx="7377112" cy="43657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4594738" y="2138290"/>
              <a:ext cx="7377112" cy="43657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5139773" y="2432747"/>
              <a:ext cx="6762488" cy="367138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5139773" y="5343825"/>
              <a:ext cx="6762488" cy="0"/>
            </a:xfrm>
            <a:custGeom>
              <a:avLst/>
              <a:gdLst/>
              <a:ahLst/>
              <a:cxnLst/>
              <a:rect l="0" t="0" r="0" b="0"/>
              <a:pathLst>
                <a:path w="6762488">
                  <a:moveTo>
                    <a:pt x="0" y="0"/>
                  </a:moveTo>
                  <a:lnTo>
                    <a:pt x="6762488" y="0"/>
                  </a:lnTo>
                  <a:lnTo>
                    <a:pt x="676248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5139773" y="4325948"/>
              <a:ext cx="6762488" cy="0"/>
            </a:xfrm>
            <a:custGeom>
              <a:avLst/>
              <a:gdLst/>
              <a:ahLst/>
              <a:cxnLst/>
              <a:rect l="0" t="0" r="0" b="0"/>
              <a:pathLst>
                <a:path w="6762488">
                  <a:moveTo>
                    <a:pt x="0" y="0"/>
                  </a:moveTo>
                  <a:lnTo>
                    <a:pt x="6762488" y="0"/>
                  </a:lnTo>
                  <a:lnTo>
                    <a:pt x="676248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5139773" y="3308071"/>
              <a:ext cx="6762488" cy="0"/>
            </a:xfrm>
            <a:custGeom>
              <a:avLst/>
              <a:gdLst/>
              <a:ahLst/>
              <a:cxnLst/>
              <a:rect l="0" t="0" r="0" b="0"/>
              <a:pathLst>
                <a:path w="6762488">
                  <a:moveTo>
                    <a:pt x="0" y="0"/>
                  </a:moveTo>
                  <a:lnTo>
                    <a:pt x="6762488" y="0"/>
                  </a:lnTo>
                  <a:lnTo>
                    <a:pt x="676248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5979890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8110815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10241739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5139773" y="5852763"/>
              <a:ext cx="6762488" cy="0"/>
            </a:xfrm>
            <a:custGeom>
              <a:avLst/>
              <a:gdLst/>
              <a:ahLst/>
              <a:cxnLst/>
              <a:rect l="0" t="0" r="0" b="0"/>
              <a:pathLst>
                <a:path w="6762488">
                  <a:moveTo>
                    <a:pt x="0" y="0"/>
                  </a:moveTo>
                  <a:lnTo>
                    <a:pt x="6762488" y="0"/>
                  </a:lnTo>
                  <a:lnTo>
                    <a:pt x="676248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5139773" y="4834886"/>
              <a:ext cx="6762488" cy="0"/>
            </a:xfrm>
            <a:custGeom>
              <a:avLst/>
              <a:gdLst/>
              <a:ahLst/>
              <a:cxnLst/>
              <a:rect l="0" t="0" r="0" b="0"/>
              <a:pathLst>
                <a:path w="6762488">
                  <a:moveTo>
                    <a:pt x="0" y="0"/>
                  </a:moveTo>
                  <a:lnTo>
                    <a:pt x="6762488" y="0"/>
                  </a:lnTo>
                  <a:lnTo>
                    <a:pt x="676248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5139773" y="3817009"/>
              <a:ext cx="6762488" cy="0"/>
            </a:xfrm>
            <a:custGeom>
              <a:avLst/>
              <a:gdLst/>
              <a:ahLst/>
              <a:cxnLst/>
              <a:rect l="0" t="0" r="0" b="0"/>
              <a:pathLst>
                <a:path w="6762488">
                  <a:moveTo>
                    <a:pt x="0" y="0"/>
                  </a:moveTo>
                  <a:lnTo>
                    <a:pt x="6762488" y="0"/>
                  </a:lnTo>
                  <a:lnTo>
                    <a:pt x="676248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5139773" y="2799132"/>
              <a:ext cx="6762488" cy="0"/>
            </a:xfrm>
            <a:custGeom>
              <a:avLst/>
              <a:gdLst/>
              <a:ahLst/>
              <a:cxnLst/>
              <a:rect l="0" t="0" r="0" b="0"/>
              <a:pathLst>
                <a:path w="6762488">
                  <a:moveTo>
                    <a:pt x="0" y="0"/>
                  </a:moveTo>
                  <a:lnTo>
                    <a:pt x="6762488" y="0"/>
                  </a:lnTo>
                  <a:lnTo>
                    <a:pt x="676248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7045352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9176277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11307201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19"/>
            <p:cNvSpPr/>
            <p:nvPr/>
          </p:nvSpPr>
          <p:spPr>
            <a:xfrm>
              <a:off x="10057093" y="47255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0"/>
            <p:cNvSpPr/>
            <p:nvPr/>
          </p:nvSpPr>
          <p:spPr>
            <a:xfrm>
              <a:off x="6370595" y="436015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1"/>
            <p:cNvSpPr/>
            <p:nvPr/>
          </p:nvSpPr>
          <p:spPr>
            <a:xfrm>
              <a:off x="8341699" y="477443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2"/>
            <p:cNvSpPr/>
            <p:nvPr/>
          </p:nvSpPr>
          <p:spPr>
            <a:xfrm>
              <a:off x="8959668" y="49016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3"/>
            <p:cNvSpPr/>
            <p:nvPr/>
          </p:nvSpPr>
          <p:spPr>
            <a:xfrm>
              <a:off x="9279306" y="477443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4"/>
            <p:cNvSpPr/>
            <p:nvPr/>
          </p:nvSpPr>
          <p:spPr>
            <a:xfrm>
              <a:off x="6168157" y="56813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5"/>
            <p:cNvSpPr/>
            <p:nvPr/>
          </p:nvSpPr>
          <p:spPr>
            <a:xfrm>
              <a:off x="6626305" y="47774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6"/>
            <p:cNvSpPr/>
            <p:nvPr/>
          </p:nvSpPr>
          <p:spPr>
            <a:xfrm>
              <a:off x="7457366" y="503602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7"/>
            <p:cNvSpPr/>
            <p:nvPr/>
          </p:nvSpPr>
          <p:spPr>
            <a:xfrm>
              <a:off x="7958133" y="386241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28"/>
            <p:cNvSpPr/>
            <p:nvPr/>
          </p:nvSpPr>
          <p:spPr>
            <a:xfrm>
              <a:off x="10003820" y="456169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29"/>
            <p:cNvSpPr/>
            <p:nvPr/>
          </p:nvSpPr>
          <p:spPr>
            <a:xfrm>
              <a:off x="9662873" y="461869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0"/>
            <p:cNvSpPr/>
            <p:nvPr/>
          </p:nvSpPr>
          <p:spPr>
            <a:xfrm>
              <a:off x="8821157" y="47958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1"/>
            <p:cNvSpPr/>
            <p:nvPr/>
          </p:nvSpPr>
          <p:spPr>
            <a:xfrm>
              <a:off x="9332579" y="46930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2"/>
            <p:cNvSpPr/>
            <p:nvPr/>
          </p:nvSpPr>
          <p:spPr>
            <a:xfrm>
              <a:off x="8746575" y="47540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3"/>
            <p:cNvSpPr/>
            <p:nvPr/>
          </p:nvSpPr>
          <p:spPr>
            <a:xfrm>
              <a:off x="11133210" y="436524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4"/>
            <p:cNvSpPr/>
            <p:nvPr/>
          </p:nvSpPr>
          <p:spPr>
            <a:xfrm>
              <a:off x="9524362" y="46492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5"/>
            <p:cNvSpPr/>
            <p:nvPr/>
          </p:nvSpPr>
          <p:spPr>
            <a:xfrm>
              <a:off x="9886620" y="46370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6"/>
            <p:cNvSpPr/>
            <p:nvPr/>
          </p:nvSpPr>
          <p:spPr>
            <a:xfrm>
              <a:off x="9694836" y="456169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7"/>
            <p:cNvSpPr/>
            <p:nvPr/>
          </p:nvSpPr>
          <p:spPr>
            <a:xfrm>
              <a:off x="9481744" y="461869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38"/>
            <p:cNvSpPr/>
            <p:nvPr/>
          </p:nvSpPr>
          <p:spPr>
            <a:xfrm>
              <a:off x="9801383" y="457493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39"/>
            <p:cNvSpPr/>
            <p:nvPr/>
          </p:nvSpPr>
          <p:spPr>
            <a:xfrm>
              <a:off x="8906394" y="47082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0"/>
            <p:cNvSpPr/>
            <p:nvPr/>
          </p:nvSpPr>
          <p:spPr>
            <a:xfrm>
              <a:off x="9535017" y="461869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1"/>
            <p:cNvSpPr/>
            <p:nvPr/>
          </p:nvSpPr>
          <p:spPr>
            <a:xfrm>
              <a:off x="6136193" y="59124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2"/>
            <p:cNvSpPr/>
            <p:nvPr/>
          </p:nvSpPr>
          <p:spPr>
            <a:xfrm>
              <a:off x="6828743" y="503806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3"/>
            <p:cNvSpPr/>
            <p:nvPr/>
          </p:nvSpPr>
          <p:spPr>
            <a:xfrm>
              <a:off x="9726800" y="32557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4"/>
            <p:cNvSpPr/>
            <p:nvPr/>
          </p:nvSpPr>
          <p:spPr>
            <a:xfrm>
              <a:off x="9939893" y="311834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5"/>
            <p:cNvSpPr/>
            <p:nvPr/>
          </p:nvSpPr>
          <p:spPr>
            <a:xfrm>
              <a:off x="7894205" y="396115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6"/>
            <p:cNvSpPr/>
            <p:nvPr/>
          </p:nvSpPr>
          <p:spPr>
            <a:xfrm>
              <a:off x="11399576" y="27346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7"/>
            <p:cNvSpPr/>
            <p:nvPr/>
          </p:nvSpPr>
          <p:spPr>
            <a:xfrm>
              <a:off x="8405627" y="384613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48"/>
            <p:cNvSpPr/>
            <p:nvPr/>
          </p:nvSpPr>
          <p:spPr>
            <a:xfrm>
              <a:off x="11570050" y="25748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49"/>
            <p:cNvSpPr/>
            <p:nvPr/>
          </p:nvSpPr>
          <p:spPr>
            <a:xfrm>
              <a:off x="11037319" y="293614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0"/>
            <p:cNvSpPr/>
            <p:nvPr/>
          </p:nvSpPr>
          <p:spPr>
            <a:xfrm>
              <a:off x="8011406" y="397540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1"/>
            <p:cNvSpPr/>
            <p:nvPr/>
          </p:nvSpPr>
          <p:spPr>
            <a:xfrm>
              <a:off x="5422333" y="58910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2"/>
            <p:cNvSpPr/>
            <p:nvPr/>
          </p:nvSpPr>
          <p:spPr>
            <a:xfrm>
              <a:off x="5447159" y="3539190"/>
              <a:ext cx="6147716" cy="2078279"/>
            </a:xfrm>
            <a:custGeom>
              <a:avLst/>
              <a:gdLst/>
              <a:ahLst/>
              <a:cxnLst/>
              <a:rect l="0" t="0" r="0" b="0"/>
              <a:pathLst>
                <a:path w="6147716" h="2078279">
                  <a:moveTo>
                    <a:pt x="0" y="2078279"/>
                  </a:moveTo>
                  <a:lnTo>
                    <a:pt x="77819" y="2051972"/>
                  </a:lnTo>
                  <a:lnTo>
                    <a:pt x="155638" y="2025664"/>
                  </a:lnTo>
                  <a:lnTo>
                    <a:pt x="233457" y="1999357"/>
                  </a:lnTo>
                  <a:lnTo>
                    <a:pt x="311276" y="1973050"/>
                  </a:lnTo>
                  <a:lnTo>
                    <a:pt x="389095" y="1946742"/>
                  </a:lnTo>
                  <a:lnTo>
                    <a:pt x="466915" y="1920435"/>
                  </a:lnTo>
                  <a:lnTo>
                    <a:pt x="544734" y="1894128"/>
                  </a:lnTo>
                  <a:lnTo>
                    <a:pt x="622553" y="1867820"/>
                  </a:lnTo>
                  <a:lnTo>
                    <a:pt x="700372" y="1841513"/>
                  </a:lnTo>
                  <a:lnTo>
                    <a:pt x="778191" y="1815206"/>
                  </a:lnTo>
                  <a:lnTo>
                    <a:pt x="856011" y="1788898"/>
                  </a:lnTo>
                  <a:lnTo>
                    <a:pt x="933830" y="1762591"/>
                  </a:lnTo>
                  <a:lnTo>
                    <a:pt x="1011649" y="1736284"/>
                  </a:lnTo>
                  <a:lnTo>
                    <a:pt x="1089468" y="1709976"/>
                  </a:lnTo>
                  <a:lnTo>
                    <a:pt x="1167287" y="1683669"/>
                  </a:lnTo>
                  <a:lnTo>
                    <a:pt x="1245107" y="1657362"/>
                  </a:lnTo>
                  <a:lnTo>
                    <a:pt x="1322926" y="1631054"/>
                  </a:lnTo>
                  <a:lnTo>
                    <a:pt x="1400745" y="1604747"/>
                  </a:lnTo>
                  <a:lnTo>
                    <a:pt x="1478564" y="1578440"/>
                  </a:lnTo>
                  <a:lnTo>
                    <a:pt x="1556383" y="1552132"/>
                  </a:lnTo>
                  <a:lnTo>
                    <a:pt x="1634203" y="1525825"/>
                  </a:lnTo>
                  <a:lnTo>
                    <a:pt x="1712022" y="1499518"/>
                  </a:lnTo>
                  <a:lnTo>
                    <a:pt x="1789841" y="1473210"/>
                  </a:lnTo>
                  <a:lnTo>
                    <a:pt x="1867660" y="1446903"/>
                  </a:lnTo>
                  <a:lnTo>
                    <a:pt x="1945479" y="1420596"/>
                  </a:lnTo>
                  <a:lnTo>
                    <a:pt x="2023299" y="1394288"/>
                  </a:lnTo>
                  <a:lnTo>
                    <a:pt x="2101118" y="1367981"/>
                  </a:lnTo>
                  <a:lnTo>
                    <a:pt x="2178937" y="1341674"/>
                  </a:lnTo>
                  <a:lnTo>
                    <a:pt x="2256756" y="1315366"/>
                  </a:lnTo>
                  <a:lnTo>
                    <a:pt x="2334575" y="1289059"/>
                  </a:lnTo>
                  <a:lnTo>
                    <a:pt x="2412395" y="1262752"/>
                  </a:lnTo>
                  <a:lnTo>
                    <a:pt x="2490214" y="1236444"/>
                  </a:lnTo>
                  <a:lnTo>
                    <a:pt x="2568033" y="1210137"/>
                  </a:lnTo>
                  <a:lnTo>
                    <a:pt x="2645852" y="1183830"/>
                  </a:lnTo>
                  <a:lnTo>
                    <a:pt x="2723671" y="1157522"/>
                  </a:lnTo>
                  <a:lnTo>
                    <a:pt x="2801491" y="1131215"/>
                  </a:lnTo>
                  <a:lnTo>
                    <a:pt x="2879310" y="1104908"/>
                  </a:lnTo>
                  <a:lnTo>
                    <a:pt x="2957129" y="1078600"/>
                  </a:lnTo>
                  <a:lnTo>
                    <a:pt x="3034948" y="1052293"/>
                  </a:lnTo>
                  <a:lnTo>
                    <a:pt x="3112767" y="1025986"/>
                  </a:lnTo>
                  <a:lnTo>
                    <a:pt x="3190587" y="999678"/>
                  </a:lnTo>
                  <a:lnTo>
                    <a:pt x="3268406" y="973371"/>
                  </a:lnTo>
                  <a:lnTo>
                    <a:pt x="3346225" y="947064"/>
                  </a:lnTo>
                  <a:lnTo>
                    <a:pt x="3424044" y="920756"/>
                  </a:lnTo>
                  <a:lnTo>
                    <a:pt x="3501863" y="894449"/>
                  </a:lnTo>
                  <a:lnTo>
                    <a:pt x="3579682" y="868142"/>
                  </a:lnTo>
                  <a:lnTo>
                    <a:pt x="3657502" y="841834"/>
                  </a:lnTo>
                  <a:lnTo>
                    <a:pt x="3735321" y="815527"/>
                  </a:lnTo>
                  <a:lnTo>
                    <a:pt x="3813140" y="789220"/>
                  </a:lnTo>
                  <a:lnTo>
                    <a:pt x="3890959" y="762912"/>
                  </a:lnTo>
                  <a:lnTo>
                    <a:pt x="3968778" y="736605"/>
                  </a:lnTo>
                  <a:lnTo>
                    <a:pt x="4046598" y="710298"/>
                  </a:lnTo>
                  <a:lnTo>
                    <a:pt x="4124417" y="683990"/>
                  </a:lnTo>
                  <a:lnTo>
                    <a:pt x="4202236" y="657683"/>
                  </a:lnTo>
                  <a:lnTo>
                    <a:pt x="4280055" y="631376"/>
                  </a:lnTo>
                  <a:lnTo>
                    <a:pt x="4357874" y="605068"/>
                  </a:lnTo>
                  <a:lnTo>
                    <a:pt x="4435694" y="578761"/>
                  </a:lnTo>
                  <a:lnTo>
                    <a:pt x="4513513" y="552454"/>
                  </a:lnTo>
                  <a:lnTo>
                    <a:pt x="4591332" y="526146"/>
                  </a:lnTo>
                  <a:lnTo>
                    <a:pt x="4669151" y="499839"/>
                  </a:lnTo>
                  <a:lnTo>
                    <a:pt x="4746970" y="473532"/>
                  </a:lnTo>
                  <a:lnTo>
                    <a:pt x="4824790" y="447224"/>
                  </a:lnTo>
                  <a:lnTo>
                    <a:pt x="4902609" y="420917"/>
                  </a:lnTo>
                  <a:lnTo>
                    <a:pt x="4980428" y="394610"/>
                  </a:lnTo>
                  <a:lnTo>
                    <a:pt x="5058247" y="368302"/>
                  </a:lnTo>
                  <a:lnTo>
                    <a:pt x="5136066" y="341995"/>
                  </a:lnTo>
                  <a:lnTo>
                    <a:pt x="5213886" y="315688"/>
                  </a:lnTo>
                  <a:lnTo>
                    <a:pt x="5291705" y="289380"/>
                  </a:lnTo>
                  <a:lnTo>
                    <a:pt x="5369524" y="263073"/>
                  </a:lnTo>
                  <a:lnTo>
                    <a:pt x="5447343" y="236766"/>
                  </a:lnTo>
                  <a:lnTo>
                    <a:pt x="5525162" y="210458"/>
                  </a:lnTo>
                  <a:lnTo>
                    <a:pt x="5602982" y="184151"/>
                  </a:lnTo>
                  <a:lnTo>
                    <a:pt x="5680801" y="157844"/>
                  </a:lnTo>
                  <a:lnTo>
                    <a:pt x="5758620" y="131536"/>
                  </a:lnTo>
                  <a:lnTo>
                    <a:pt x="5836439" y="105229"/>
                  </a:lnTo>
                  <a:lnTo>
                    <a:pt x="5914258" y="78922"/>
                  </a:lnTo>
                  <a:lnTo>
                    <a:pt x="5992078" y="52614"/>
                  </a:lnTo>
                  <a:lnTo>
                    <a:pt x="6069897" y="26307"/>
                  </a:lnTo>
                  <a:lnTo>
                    <a:pt x="6147716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tx53"/>
            <p:cNvSpPr/>
            <p:nvPr/>
          </p:nvSpPr>
          <p:spPr>
            <a:xfrm>
              <a:off x="4828521" y="5811072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4828521" y="4793195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4828521" y="3775263"/>
              <a:ext cx="24862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4828521" y="275744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59" name="pl57"/>
            <p:cNvSpPr/>
            <p:nvPr/>
          </p:nvSpPr>
          <p:spPr>
            <a:xfrm>
              <a:off x="5104979" y="585276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8"/>
            <p:cNvSpPr/>
            <p:nvPr/>
          </p:nvSpPr>
          <p:spPr>
            <a:xfrm>
              <a:off x="5104979" y="48348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59"/>
            <p:cNvSpPr/>
            <p:nvPr/>
          </p:nvSpPr>
          <p:spPr>
            <a:xfrm>
              <a:off x="5104979" y="38170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0"/>
            <p:cNvSpPr/>
            <p:nvPr/>
          </p:nvSpPr>
          <p:spPr>
            <a:xfrm>
              <a:off x="5104979" y="27991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1"/>
            <p:cNvSpPr/>
            <p:nvPr/>
          </p:nvSpPr>
          <p:spPr>
            <a:xfrm>
              <a:off x="7045352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2"/>
            <p:cNvSpPr/>
            <p:nvPr/>
          </p:nvSpPr>
          <p:spPr>
            <a:xfrm>
              <a:off x="9176277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3"/>
            <p:cNvSpPr/>
            <p:nvPr/>
          </p:nvSpPr>
          <p:spPr>
            <a:xfrm>
              <a:off x="11307201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tx64"/>
            <p:cNvSpPr/>
            <p:nvPr/>
          </p:nvSpPr>
          <p:spPr>
            <a:xfrm>
              <a:off x="6952119" y="616506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9083043" y="616506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11213967" y="616506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8086228" y="6275673"/>
              <a:ext cx="869577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Daily Intensity</a:t>
              </a:r>
            </a:p>
          </p:txBody>
        </p:sp>
        <p:sp>
          <p:nvSpPr>
            <p:cNvPr id="70" name="tx68"/>
            <p:cNvSpPr/>
            <p:nvPr/>
          </p:nvSpPr>
          <p:spPr>
            <a:xfrm rot="-5400000">
              <a:off x="4211768" y="4216732"/>
              <a:ext cx="1001706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Calories Burned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5139773" y="2170552"/>
              <a:ext cx="2711216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Activity Intensity vs. Calories Burned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sz="quarter" idx="13" hasCustomPrompt="1"/>
          </p:nvPr>
        </p:nvSpPr>
        <p:spPr>
          <a:xfrm>
            <a:off x="838200" y="647700"/>
            <a:ext cx="9880600" cy="1181100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Heart Rate vs. Calories Burned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2397" y="2138290"/>
            <a:ext cx="3883025" cy="43657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dirty="0"/>
              <a:t>Moderate impact on calorie burn (Correlation: 0.28).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dirty="0"/>
              <a:t>Higher heart rate slightly increases calorie burn.</a:t>
            </a:r>
          </a:p>
        </p:txBody>
      </p:sp>
      <p:grpSp>
        <p:nvGrpSpPr>
          <p:cNvPr id="4" name="Chart Placeholder"/>
          <p:cNvGrpSpPr/>
          <p:nvPr/>
        </p:nvGrpSpPr>
        <p:grpSpPr>
          <a:xfrm>
            <a:off x="4594738" y="2138290"/>
            <a:ext cx="7377113" cy="4365772"/>
            <a:chOff x="4594738" y="2138290"/>
            <a:chExt cx="7377113" cy="4365772"/>
          </a:xfrm>
        </p:grpSpPr>
        <p:sp>
          <p:nvSpPr>
            <p:cNvPr id="5" name="rc3"/>
            <p:cNvSpPr/>
            <p:nvPr/>
          </p:nvSpPr>
          <p:spPr>
            <a:xfrm>
              <a:off x="4594738" y="2138290"/>
              <a:ext cx="7377112" cy="43657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4594738" y="2138290"/>
              <a:ext cx="7377112" cy="43657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5139773" y="2432747"/>
              <a:ext cx="6762488" cy="367138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5139773" y="5343825"/>
              <a:ext cx="6762488" cy="0"/>
            </a:xfrm>
            <a:custGeom>
              <a:avLst/>
              <a:gdLst/>
              <a:ahLst/>
              <a:cxnLst/>
              <a:rect l="0" t="0" r="0" b="0"/>
              <a:pathLst>
                <a:path w="6762488">
                  <a:moveTo>
                    <a:pt x="0" y="0"/>
                  </a:moveTo>
                  <a:lnTo>
                    <a:pt x="6762488" y="0"/>
                  </a:lnTo>
                  <a:lnTo>
                    <a:pt x="676248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5139773" y="4325948"/>
              <a:ext cx="6762488" cy="0"/>
            </a:xfrm>
            <a:custGeom>
              <a:avLst/>
              <a:gdLst/>
              <a:ahLst/>
              <a:cxnLst/>
              <a:rect l="0" t="0" r="0" b="0"/>
              <a:pathLst>
                <a:path w="6762488">
                  <a:moveTo>
                    <a:pt x="0" y="0"/>
                  </a:moveTo>
                  <a:lnTo>
                    <a:pt x="6762488" y="0"/>
                  </a:lnTo>
                  <a:lnTo>
                    <a:pt x="676248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5139773" y="3308071"/>
              <a:ext cx="6762488" cy="0"/>
            </a:xfrm>
            <a:custGeom>
              <a:avLst/>
              <a:gdLst/>
              <a:ahLst/>
              <a:cxnLst/>
              <a:rect l="0" t="0" r="0" b="0"/>
              <a:pathLst>
                <a:path w="6762488">
                  <a:moveTo>
                    <a:pt x="0" y="0"/>
                  </a:moveTo>
                  <a:lnTo>
                    <a:pt x="6762488" y="0"/>
                  </a:lnTo>
                  <a:lnTo>
                    <a:pt x="676248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5660267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6792107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7923947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9055787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0187627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1319467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5139773" y="5852763"/>
              <a:ext cx="6762488" cy="0"/>
            </a:xfrm>
            <a:custGeom>
              <a:avLst/>
              <a:gdLst/>
              <a:ahLst/>
              <a:cxnLst/>
              <a:rect l="0" t="0" r="0" b="0"/>
              <a:pathLst>
                <a:path w="6762488">
                  <a:moveTo>
                    <a:pt x="0" y="0"/>
                  </a:moveTo>
                  <a:lnTo>
                    <a:pt x="6762488" y="0"/>
                  </a:lnTo>
                  <a:lnTo>
                    <a:pt x="676248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5139773" y="4834886"/>
              <a:ext cx="6762488" cy="0"/>
            </a:xfrm>
            <a:custGeom>
              <a:avLst/>
              <a:gdLst/>
              <a:ahLst/>
              <a:cxnLst/>
              <a:rect l="0" t="0" r="0" b="0"/>
              <a:pathLst>
                <a:path w="6762488">
                  <a:moveTo>
                    <a:pt x="0" y="0"/>
                  </a:moveTo>
                  <a:lnTo>
                    <a:pt x="6762488" y="0"/>
                  </a:lnTo>
                  <a:lnTo>
                    <a:pt x="676248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5139773" y="3817009"/>
              <a:ext cx="6762488" cy="0"/>
            </a:xfrm>
            <a:custGeom>
              <a:avLst/>
              <a:gdLst/>
              <a:ahLst/>
              <a:cxnLst/>
              <a:rect l="0" t="0" r="0" b="0"/>
              <a:pathLst>
                <a:path w="6762488">
                  <a:moveTo>
                    <a:pt x="0" y="0"/>
                  </a:moveTo>
                  <a:lnTo>
                    <a:pt x="6762488" y="0"/>
                  </a:lnTo>
                  <a:lnTo>
                    <a:pt x="676248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5139773" y="2799132"/>
              <a:ext cx="6762488" cy="0"/>
            </a:xfrm>
            <a:custGeom>
              <a:avLst/>
              <a:gdLst/>
              <a:ahLst/>
              <a:cxnLst/>
              <a:rect l="0" t="0" r="0" b="0"/>
              <a:pathLst>
                <a:path w="6762488">
                  <a:moveTo>
                    <a:pt x="0" y="0"/>
                  </a:moveTo>
                  <a:lnTo>
                    <a:pt x="6762488" y="0"/>
                  </a:lnTo>
                  <a:lnTo>
                    <a:pt x="676248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6226187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7358027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8489867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9621707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10753547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11885387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5"/>
            <p:cNvSpPr/>
            <p:nvPr/>
          </p:nvSpPr>
          <p:spPr>
            <a:xfrm>
              <a:off x="8299418" y="472557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6"/>
            <p:cNvSpPr/>
            <p:nvPr/>
          </p:nvSpPr>
          <p:spPr>
            <a:xfrm>
              <a:off x="8299418" y="436015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7"/>
            <p:cNvSpPr/>
            <p:nvPr/>
          </p:nvSpPr>
          <p:spPr>
            <a:xfrm>
              <a:off x="7390764" y="477443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28"/>
            <p:cNvSpPr/>
            <p:nvPr/>
          </p:nvSpPr>
          <p:spPr>
            <a:xfrm>
              <a:off x="8299418" y="490166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29"/>
            <p:cNvSpPr/>
            <p:nvPr/>
          </p:nvSpPr>
          <p:spPr>
            <a:xfrm>
              <a:off x="8299418" y="477443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0"/>
            <p:cNvSpPr/>
            <p:nvPr/>
          </p:nvSpPr>
          <p:spPr>
            <a:xfrm>
              <a:off x="8299418" y="568136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1"/>
            <p:cNvSpPr/>
            <p:nvPr/>
          </p:nvSpPr>
          <p:spPr>
            <a:xfrm>
              <a:off x="8299418" y="477748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2"/>
            <p:cNvSpPr/>
            <p:nvPr/>
          </p:nvSpPr>
          <p:spPr>
            <a:xfrm>
              <a:off x="6964962" y="503602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3"/>
            <p:cNvSpPr/>
            <p:nvPr/>
          </p:nvSpPr>
          <p:spPr>
            <a:xfrm>
              <a:off x="8299418" y="386241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4"/>
            <p:cNvSpPr/>
            <p:nvPr/>
          </p:nvSpPr>
          <p:spPr>
            <a:xfrm>
              <a:off x="7329450" y="456169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5"/>
            <p:cNvSpPr/>
            <p:nvPr/>
          </p:nvSpPr>
          <p:spPr>
            <a:xfrm>
              <a:off x="8650472" y="46186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6"/>
            <p:cNvSpPr/>
            <p:nvPr/>
          </p:nvSpPr>
          <p:spPr>
            <a:xfrm>
              <a:off x="7475758" y="479581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7"/>
            <p:cNvSpPr/>
            <p:nvPr/>
          </p:nvSpPr>
          <p:spPr>
            <a:xfrm>
              <a:off x="8440419" y="469300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38"/>
            <p:cNvSpPr/>
            <p:nvPr/>
          </p:nvSpPr>
          <p:spPr>
            <a:xfrm>
              <a:off x="7452942" y="475407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39"/>
            <p:cNvSpPr/>
            <p:nvPr/>
          </p:nvSpPr>
          <p:spPr>
            <a:xfrm>
              <a:off x="8217435" y="436524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0"/>
            <p:cNvSpPr/>
            <p:nvPr/>
          </p:nvSpPr>
          <p:spPr>
            <a:xfrm>
              <a:off x="8912017" y="464923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1"/>
            <p:cNvSpPr/>
            <p:nvPr/>
          </p:nvSpPr>
          <p:spPr>
            <a:xfrm>
              <a:off x="8435878" y="463702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2"/>
            <p:cNvSpPr/>
            <p:nvPr/>
          </p:nvSpPr>
          <p:spPr>
            <a:xfrm>
              <a:off x="9559362" y="456169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3"/>
            <p:cNvSpPr/>
            <p:nvPr/>
          </p:nvSpPr>
          <p:spPr>
            <a:xfrm>
              <a:off x="8271862" y="46186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4"/>
            <p:cNvSpPr/>
            <p:nvPr/>
          </p:nvSpPr>
          <p:spPr>
            <a:xfrm>
              <a:off x="10225495" y="45749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5"/>
            <p:cNvSpPr/>
            <p:nvPr/>
          </p:nvSpPr>
          <p:spPr>
            <a:xfrm>
              <a:off x="9235703" y="470827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6"/>
            <p:cNvSpPr/>
            <p:nvPr/>
          </p:nvSpPr>
          <p:spPr>
            <a:xfrm>
              <a:off x="8701726" y="461869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7"/>
            <p:cNvSpPr/>
            <p:nvPr/>
          </p:nvSpPr>
          <p:spPr>
            <a:xfrm>
              <a:off x="10284870" y="591242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48"/>
            <p:cNvSpPr/>
            <p:nvPr/>
          </p:nvSpPr>
          <p:spPr>
            <a:xfrm>
              <a:off x="8299418" y="503806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49"/>
            <p:cNvSpPr/>
            <p:nvPr/>
          </p:nvSpPr>
          <p:spPr>
            <a:xfrm>
              <a:off x="9261832" y="325576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0"/>
            <p:cNvSpPr/>
            <p:nvPr/>
          </p:nvSpPr>
          <p:spPr>
            <a:xfrm>
              <a:off x="10308461" y="311834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1"/>
            <p:cNvSpPr/>
            <p:nvPr/>
          </p:nvSpPr>
          <p:spPr>
            <a:xfrm>
              <a:off x="6248197" y="396115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2"/>
            <p:cNvSpPr/>
            <p:nvPr/>
          </p:nvSpPr>
          <p:spPr>
            <a:xfrm>
              <a:off x="10245176" y="273460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3"/>
            <p:cNvSpPr/>
            <p:nvPr/>
          </p:nvSpPr>
          <p:spPr>
            <a:xfrm>
              <a:off x="7032487" y="38461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4"/>
            <p:cNvSpPr/>
            <p:nvPr/>
          </p:nvSpPr>
          <p:spPr>
            <a:xfrm>
              <a:off x="11114402" y="257480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5"/>
            <p:cNvSpPr/>
            <p:nvPr/>
          </p:nvSpPr>
          <p:spPr>
            <a:xfrm>
              <a:off x="11570050" y="293614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6"/>
            <p:cNvSpPr/>
            <p:nvPr/>
          </p:nvSpPr>
          <p:spPr>
            <a:xfrm>
              <a:off x="5717716" y="397540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7"/>
            <p:cNvSpPr/>
            <p:nvPr/>
          </p:nvSpPr>
          <p:spPr>
            <a:xfrm>
              <a:off x="5422333" y="589104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8"/>
            <p:cNvSpPr/>
            <p:nvPr/>
          </p:nvSpPr>
          <p:spPr>
            <a:xfrm>
              <a:off x="5447159" y="3650099"/>
              <a:ext cx="6147716" cy="1592103"/>
            </a:xfrm>
            <a:custGeom>
              <a:avLst/>
              <a:gdLst/>
              <a:ahLst/>
              <a:cxnLst/>
              <a:rect l="0" t="0" r="0" b="0"/>
              <a:pathLst>
                <a:path w="6147716" h="1592103">
                  <a:moveTo>
                    <a:pt x="0" y="1592103"/>
                  </a:moveTo>
                  <a:lnTo>
                    <a:pt x="77819" y="1571950"/>
                  </a:lnTo>
                  <a:lnTo>
                    <a:pt x="155638" y="1551796"/>
                  </a:lnTo>
                  <a:lnTo>
                    <a:pt x="233457" y="1531643"/>
                  </a:lnTo>
                  <a:lnTo>
                    <a:pt x="311276" y="1511490"/>
                  </a:lnTo>
                  <a:lnTo>
                    <a:pt x="389095" y="1491337"/>
                  </a:lnTo>
                  <a:lnTo>
                    <a:pt x="466915" y="1471184"/>
                  </a:lnTo>
                  <a:lnTo>
                    <a:pt x="544734" y="1451030"/>
                  </a:lnTo>
                  <a:lnTo>
                    <a:pt x="622553" y="1430877"/>
                  </a:lnTo>
                  <a:lnTo>
                    <a:pt x="700372" y="1410724"/>
                  </a:lnTo>
                  <a:lnTo>
                    <a:pt x="778191" y="1390571"/>
                  </a:lnTo>
                  <a:lnTo>
                    <a:pt x="856011" y="1370418"/>
                  </a:lnTo>
                  <a:lnTo>
                    <a:pt x="933830" y="1350264"/>
                  </a:lnTo>
                  <a:lnTo>
                    <a:pt x="1011649" y="1330111"/>
                  </a:lnTo>
                  <a:lnTo>
                    <a:pt x="1089468" y="1309958"/>
                  </a:lnTo>
                  <a:lnTo>
                    <a:pt x="1167287" y="1289805"/>
                  </a:lnTo>
                  <a:lnTo>
                    <a:pt x="1245107" y="1269652"/>
                  </a:lnTo>
                  <a:lnTo>
                    <a:pt x="1322926" y="1249498"/>
                  </a:lnTo>
                  <a:lnTo>
                    <a:pt x="1400745" y="1229345"/>
                  </a:lnTo>
                  <a:lnTo>
                    <a:pt x="1478564" y="1209192"/>
                  </a:lnTo>
                  <a:lnTo>
                    <a:pt x="1556383" y="1189039"/>
                  </a:lnTo>
                  <a:lnTo>
                    <a:pt x="1634203" y="1168885"/>
                  </a:lnTo>
                  <a:lnTo>
                    <a:pt x="1712022" y="1148732"/>
                  </a:lnTo>
                  <a:lnTo>
                    <a:pt x="1789841" y="1128579"/>
                  </a:lnTo>
                  <a:lnTo>
                    <a:pt x="1867660" y="1108426"/>
                  </a:lnTo>
                  <a:lnTo>
                    <a:pt x="1945479" y="1088273"/>
                  </a:lnTo>
                  <a:lnTo>
                    <a:pt x="2023299" y="1068119"/>
                  </a:lnTo>
                  <a:lnTo>
                    <a:pt x="2101118" y="1047966"/>
                  </a:lnTo>
                  <a:lnTo>
                    <a:pt x="2178937" y="1027813"/>
                  </a:lnTo>
                  <a:lnTo>
                    <a:pt x="2256756" y="1007660"/>
                  </a:lnTo>
                  <a:lnTo>
                    <a:pt x="2334575" y="987507"/>
                  </a:lnTo>
                  <a:lnTo>
                    <a:pt x="2412395" y="967353"/>
                  </a:lnTo>
                  <a:lnTo>
                    <a:pt x="2490214" y="947200"/>
                  </a:lnTo>
                  <a:lnTo>
                    <a:pt x="2568033" y="927047"/>
                  </a:lnTo>
                  <a:lnTo>
                    <a:pt x="2645852" y="906894"/>
                  </a:lnTo>
                  <a:lnTo>
                    <a:pt x="2723671" y="886741"/>
                  </a:lnTo>
                  <a:lnTo>
                    <a:pt x="2801491" y="866587"/>
                  </a:lnTo>
                  <a:lnTo>
                    <a:pt x="2879310" y="846434"/>
                  </a:lnTo>
                  <a:lnTo>
                    <a:pt x="2957129" y="826281"/>
                  </a:lnTo>
                  <a:lnTo>
                    <a:pt x="3034948" y="806128"/>
                  </a:lnTo>
                  <a:lnTo>
                    <a:pt x="3112767" y="785975"/>
                  </a:lnTo>
                  <a:lnTo>
                    <a:pt x="3190587" y="765821"/>
                  </a:lnTo>
                  <a:lnTo>
                    <a:pt x="3268406" y="745668"/>
                  </a:lnTo>
                  <a:lnTo>
                    <a:pt x="3346225" y="725515"/>
                  </a:lnTo>
                  <a:lnTo>
                    <a:pt x="3424044" y="705362"/>
                  </a:lnTo>
                  <a:lnTo>
                    <a:pt x="3501863" y="685209"/>
                  </a:lnTo>
                  <a:lnTo>
                    <a:pt x="3579682" y="665055"/>
                  </a:lnTo>
                  <a:lnTo>
                    <a:pt x="3657502" y="644902"/>
                  </a:lnTo>
                  <a:lnTo>
                    <a:pt x="3735321" y="624749"/>
                  </a:lnTo>
                  <a:lnTo>
                    <a:pt x="3813140" y="604596"/>
                  </a:lnTo>
                  <a:lnTo>
                    <a:pt x="3890959" y="584442"/>
                  </a:lnTo>
                  <a:lnTo>
                    <a:pt x="3968778" y="564289"/>
                  </a:lnTo>
                  <a:lnTo>
                    <a:pt x="4046598" y="544136"/>
                  </a:lnTo>
                  <a:lnTo>
                    <a:pt x="4124417" y="523983"/>
                  </a:lnTo>
                  <a:lnTo>
                    <a:pt x="4202236" y="503830"/>
                  </a:lnTo>
                  <a:lnTo>
                    <a:pt x="4280055" y="483676"/>
                  </a:lnTo>
                  <a:lnTo>
                    <a:pt x="4357874" y="463523"/>
                  </a:lnTo>
                  <a:lnTo>
                    <a:pt x="4435694" y="443370"/>
                  </a:lnTo>
                  <a:lnTo>
                    <a:pt x="4513513" y="423217"/>
                  </a:lnTo>
                  <a:lnTo>
                    <a:pt x="4591332" y="403064"/>
                  </a:lnTo>
                  <a:lnTo>
                    <a:pt x="4669151" y="382910"/>
                  </a:lnTo>
                  <a:lnTo>
                    <a:pt x="4746970" y="362757"/>
                  </a:lnTo>
                  <a:lnTo>
                    <a:pt x="4824790" y="342604"/>
                  </a:lnTo>
                  <a:lnTo>
                    <a:pt x="4902609" y="322451"/>
                  </a:lnTo>
                  <a:lnTo>
                    <a:pt x="4980428" y="302298"/>
                  </a:lnTo>
                  <a:lnTo>
                    <a:pt x="5058247" y="282144"/>
                  </a:lnTo>
                  <a:lnTo>
                    <a:pt x="5136066" y="261991"/>
                  </a:lnTo>
                  <a:lnTo>
                    <a:pt x="5213886" y="241838"/>
                  </a:lnTo>
                  <a:lnTo>
                    <a:pt x="5291705" y="221685"/>
                  </a:lnTo>
                  <a:lnTo>
                    <a:pt x="5369524" y="201532"/>
                  </a:lnTo>
                  <a:lnTo>
                    <a:pt x="5447343" y="181378"/>
                  </a:lnTo>
                  <a:lnTo>
                    <a:pt x="5525162" y="161225"/>
                  </a:lnTo>
                  <a:lnTo>
                    <a:pt x="5602982" y="141072"/>
                  </a:lnTo>
                  <a:lnTo>
                    <a:pt x="5680801" y="120919"/>
                  </a:lnTo>
                  <a:lnTo>
                    <a:pt x="5758620" y="100766"/>
                  </a:lnTo>
                  <a:lnTo>
                    <a:pt x="5836439" y="80612"/>
                  </a:lnTo>
                  <a:lnTo>
                    <a:pt x="5914258" y="60459"/>
                  </a:lnTo>
                  <a:lnTo>
                    <a:pt x="5992078" y="40306"/>
                  </a:lnTo>
                  <a:lnTo>
                    <a:pt x="6069897" y="20153"/>
                  </a:lnTo>
                  <a:lnTo>
                    <a:pt x="6147716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tx59"/>
            <p:cNvSpPr/>
            <p:nvPr/>
          </p:nvSpPr>
          <p:spPr>
            <a:xfrm>
              <a:off x="4828521" y="5811072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4828521" y="4793195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4828521" y="3775263"/>
              <a:ext cx="24862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4828521" y="275744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65" name="pl63"/>
            <p:cNvSpPr/>
            <p:nvPr/>
          </p:nvSpPr>
          <p:spPr>
            <a:xfrm>
              <a:off x="5104979" y="585276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4"/>
            <p:cNvSpPr/>
            <p:nvPr/>
          </p:nvSpPr>
          <p:spPr>
            <a:xfrm>
              <a:off x="5104979" y="48348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5"/>
            <p:cNvSpPr/>
            <p:nvPr/>
          </p:nvSpPr>
          <p:spPr>
            <a:xfrm>
              <a:off x="5104979" y="38170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6"/>
            <p:cNvSpPr/>
            <p:nvPr/>
          </p:nvSpPr>
          <p:spPr>
            <a:xfrm>
              <a:off x="5104979" y="27991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7"/>
            <p:cNvSpPr/>
            <p:nvPr/>
          </p:nvSpPr>
          <p:spPr>
            <a:xfrm>
              <a:off x="6226187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68"/>
            <p:cNvSpPr/>
            <p:nvPr/>
          </p:nvSpPr>
          <p:spPr>
            <a:xfrm>
              <a:off x="7358027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69"/>
            <p:cNvSpPr/>
            <p:nvPr/>
          </p:nvSpPr>
          <p:spPr>
            <a:xfrm>
              <a:off x="8489867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0"/>
            <p:cNvSpPr/>
            <p:nvPr/>
          </p:nvSpPr>
          <p:spPr>
            <a:xfrm>
              <a:off x="9621707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1"/>
            <p:cNvSpPr/>
            <p:nvPr/>
          </p:nvSpPr>
          <p:spPr>
            <a:xfrm>
              <a:off x="10753547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2"/>
            <p:cNvSpPr/>
            <p:nvPr/>
          </p:nvSpPr>
          <p:spPr>
            <a:xfrm>
              <a:off x="11885387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tx73"/>
            <p:cNvSpPr/>
            <p:nvPr/>
          </p:nvSpPr>
          <p:spPr>
            <a:xfrm>
              <a:off x="6164031" y="616506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7295871" y="6166431"/>
              <a:ext cx="124311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8427711" y="616506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9559551" y="616506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85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10691391" y="616506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11823231" y="616506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95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7903691" y="6275673"/>
              <a:ext cx="1234653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Average Heart Rate</a:t>
              </a:r>
            </a:p>
          </p:txBody>
        </p:sp>
        <p:sp>
          <p:nvSpPr>
            <p:cNvPr id="82" name="tx80"/>
            <p:cNvSpPr/>
            <p:nvPr/>
          </p:nvSpPr>
          <p:spPr>
            <a:xfrm rot="-5400000">
              <a:off x="4211768" y="4216732"/>
              <a:ext cx="1001706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Calories Burned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5139773" y="2203786"/>
              <a:ext cx="2320029" cy="1240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Heart Rate vs. Calories Burned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sz="quarter" idx="13" hasCustomPrompt="1"/>
          </p:nvPr>
        </p:nvSpPr>
        <p:spPr>
          <a:xfrm>
            <a:off x="838200" y="647700"/>
            <a:ext cx="9880600" cy="1181100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Weight vs. Calories Burned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2397" y="2138290"/>
            <a:ext cx="3883025" cy="43657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dirty="0"/>
              <a:t>Weak impact (Correlation: 0.37).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dirty="0"/>
              <a:t>Activity intensity matters more than weight alone.</a:t>
            </a:r>
          </a:p>
        </p:txBody>
      </p:sp>
      <p:grpSp>
        <p:nvGrpSpPr>
          <p:cNvPr id="4" name="Chart Placeholder"/>
          <p:cNvGrpSpPr/>
          <p:nvPr/>
        </p:nvGrpSpPr>
        <p:grpSpPr>
          <a:xfrm>
            <a:off x="4594738" y="2138290"/>
            <a:ext cx="7377113" cy="4365772"/>
            <a:chOff x="4594738" y="2138290"/>
            <a:chExt cx="7377113" cy="4365772"/>
          </a:xfrm>
        </p:grpSpPr>
        <p:sp>
          <p:nvSpPr>
            <p:cNvPr id="5" name="rc3"/>
            <p:cNvSpPr/>
            <p:nvPr/>
          </p:nvSpPr>
          <p:spPr>
            <a:xfrm>
              <a:off x="4594738" y="2138290"/>
              <a:ext cx="7377112" cy="43657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4594738" y="2138290"/>
              <a:ext cx="7377112" cy="43657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5139773" y="2432747"/>
              <a:ext cx="6762488" cy="367138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5139773" y="5343825"/>
              <a:ext cx="6762488" cy="0"/>
            </a:xfrm>
            <a:custGeom>
              <a:avLst/>
              <a:gdLst/>
              <a:ahLst/>
              <a:cxnLst/>
              <a:rect l="0" t="0" r="0" b="0"/>
              <a:pathLst>
                <a:path w="6762488">
                  <a:moveTo>
                    <a:pt x="0" y="0"/>
                  </a:moveTo>
                  <a:lnTo>
                    <a:pt x="6762488" y="0"/>
                  </a:lnTo>
                  <a:lnTo>
                    <a:pt x="676248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5139773" y="4325948"/>
              <a:ext cx="6762488" cy="0"/>
            </a:xfrm>
            <a:custGeom>
              <a:avLst/>
              <a:gdLst/>
              <a:ahLst/>
              <a:cxnLst/>
              <a:rect l="0" t="0" r="0" b="0"/>
              <a:pathLst>
                <a:path w="6762488">
                  <a:moveTo>
                    <a:pt x="0" y="0"/>
                  </a:moveTo>
                  <a:lnTo>
                    <a:pt x="6762488" y="0"/>
                  </a:lnTo>
                  <a:lnTo>
                    <a:pt x="676248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5139773" y="3308071"/>
              <a:ext cx="6762488" cy="0"/>
            </a:xfrm>
            <a:custGeom>
              <a:avLst/>
              <a:gdLst/>
              <a:ahLst/>
              <a:cxnLst/>
              <a:rect l="0" t="0" r="0" b="0"/>
              <a:pathLst>
                <a:path w="6762488">
                  <a:moveTo>
                    <a:pt x="0" y="0"/>
                  </a:moveTo>
                  <a:lnTo>
                    <a:pt x="6762488" y="0"/>
                  </a:lnTo>
                  <a:lnTo>
                    <a:pt x="676248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5986998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7598457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9209916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10821375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5139773" y="5852763"/>
              <a:ext cx="6762488" cy="0"/>
            </a:xfrm>
            <a:custGeom>
              <a:avLst/>
              <a:gdLst/>
              <a:ahLst/>
              <a:cxnLst/>
              <a:rect l="0" t="0" r="0" b="0"/>
              <a:pathLst>
                <a:path w="6762488">
                  <a:moveTo>
                    <a:pt x="0" y="0"/>
                  </a:moveTo>
                  <a:lnTo>
                    <a:pt x="6762488" y="0"/>
                  </a:lnTo>
                  <a:lnTo>
                    <a:pt x="676248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5139773" y="4834886"/>
              <a:ext cx="6762488" cy="0"/>
            </a:xfrm>
            <a:custGeom>
              <a:avLst/>
              <a:gdLst/>
              <a:ahLst/>
              <a:cxnLst/>
              <a:rect l="0" t="0" r="0" b="0"/>
              <a:pathLst>
                <a:path w="6762488">
                  <a:moveTo>
                    <a:pt x="0" y="0"/>
                  </a:moveTo>
                  <a:lnTo>
                    <a:pt x="6762488" y="0"/>
                  </a:lnTo>
                  <a:lnTo>
                    <a:pt x="676248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5139773" y="3817009"/>
              <a:ext cx="6762488" cy="0"/>
            </a:xfrm>
            <a:custGeom>
              <a:avLst/>
              <a:gdLst/>
              <a:ahLst/>
              <a:cxnLst/>
              <a:rect l="0" t="0" r="0" b="0"/>
              <a:pathLst>
                <a:path w="6762488">
                  <a:moveTo>
                    <a:pt x="0" y="0"/>
                  </a:moveTo>
                  <a:lnTo>
                    <a:pt x="6762488" y="0"/>
                  </a:lnTo>
                  <a:lnTo>
                    <a:pt x="676248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5139773" y="2799132"/>
              <a:ext cx="6762488" cy="0"/>
            </a:xfrm>
            <a:custGeom>
              <a:avLst/>
              <a:gdLst/>
              <a:ahLst/>
              <a:cxnLst/>
              <a:rect l="0" t="0" r="0" b="0"/>
              <a:pathLst>
                <a:path w="6762488">
                  <a:moveTo>
                    <a:pt x="0" y="0"/>
                  </a:moveTo>
                  <a:lnTo>
                    <a:pt x="6762488" y="0"/>
                  </a:lnTo>
                  <a:lnTo>
                    <a:pt x="676248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5181269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6792727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8404186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10015645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11627104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2"/>
            <p:cNvSpPr/>
            <p:nvPr/>
          </p:nvSpPr>
          <p:spPr>
            <a:xfrm>
              <a:off x="5422333" y="472557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3"/>
            <p:cNvSpPr/>
            <p:nvPr/>
          </p:nvSpPr>
          <p:spPr>
            <a:xfrm>
              <a:off x="11570050" y="436015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4"/>
            <p:cNvSpPr/>
            <p:nvPr/>
          </p:nvSpPr>
          <p:spPr>
            <a:xfrm>
              <a:off x="6236120" y="477443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5"/>
            <p:cNvSpPr/>
            <p:nvPr/>
          </p:nvSpPr>
          <p:spPr>
            <a:xfrm>
              <a:off x="5696281" y="490166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6"/>
            <p:cNvSpPr/>
            <p:nvPr/>
          </p:nvSpPr>
          <p:spPr>
            <a:xfrm>
              <a:off x="5736568" y="477443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7"/>
            <p:cNvSpPr/>
            <p:nvPr/>
          </p:nvSpPr>
          <p:spPr>
            <a:xfrm>
              <a:off x="8250444" y="568136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28"/>
            <p:cNvSpPr/>
            <p:nvPr/>
          </p:nvSpPr>
          <p:spPr>
            <a:xfrm>
              <a:off x="8572736" y="477748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29"/>
            <p:cNvSpPr/>
            <p:nvPr/>
          </p:nvSpPr>
          <p:spPr>
            <a:xfrm>
              <a:off x="6719558" y="503602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0"/>
            <p:cNvSpPr/>
            <p:nvPr/>
          </p:nvSpPr>
          <p:spPr>
            <a:xfrm>
              <a:off x="9160918" y="386241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1"/>
            <p:cNvSpPr/>
            <p:nvPr/>
          </p:nvSpPr>
          <p:spPr>
            <a:xfrm>
              <a:off x="6083032" y="456169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2"/>
            <p:cNvSpPr/>
            <p:nvPr/>
          </p:nvSpPr>
          <p:spPr>
            <a:xfrm>
              <a:off x="6083032" y="46186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3"/>
            <p:cNvSpPr/>
            <p:nvPr/>
          </p:nvSpPr>
          <p:spPr>
            <a:xfrm>
              <a:off x="6034688" y="4795810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4"/>
            <p:cNvSpPr/>
            <p:nvPr/>
          </p:nvSpPr>
          <p:spPr>
            <a:xfrm>
              <a:off x="6058860" y="469300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5"/>
            <p:cNvSpPr/>
            <p:nvPr/>
          </p:nvSpPr>
          <p:spPr>
            <a:xfrm>
              <a:off x="6083032" y="475407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6"/>
            <p:cNvSpPr/>
            <p:nvPr/>
          </p:nvSpPr>
          <p:spPr>
            <a:xfrm>
              <a:off x="6155547" y="43652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7"/>
            <p:cNvSpPr/>
            <p:nvPr/>
          </p:nvSpPr>
          <p:spPr>
            <a:xfrm>
              <a:off x="6099146" y="464923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38"/>
            <p:cNvSpPr/>
            <p:nvPr/>
          </p:nvSpPr>
          <p:spPr>
            <a:xfrm>
              <a:off x="6139433" y="463702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39"/>
            <p:cNvSpPr/>
            <p:nvPr/>
          </p:nvSpPr>
          <p:spPr>
            <a:xfrm>
              <a:off x="6139433" y="456169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0"/>
            <p:cNvSpPr/>
            <p:nvPr/>
          </p:nvSpPr>
          <p:spPr>
            <a:xfrm>
              <a:off x="6099146" y="46186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1"/>
            <p:cNvSpPr/>
            <p:nvPr/>
          </p:nvSpPr>
          <p:spPr>
            <a:xfrm>
              <a:off x="6131375" y="45749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2"/>
            <p:cNvSpPr/>
            <p:nvPr/>
          </p:nvSpPr>
          <p:spPr>
            <a:xfrm>
              <a:off x="6163604" y="4708273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3"/>
            <p:cNvSpPr/>
            <p:nvPr/>
          </p:nvSpPr>
          <p:spPr>
            <a:xfrm>
              <a:off x="6139433" y="461869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4"/>
            <p:cNvSpPr/>
            <p:nvPr/>
          </p:nvSpPr>
          <p:spPr>
            <a:xfrm>
              <a:off x="6163604" y="591242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5"/>
            <p:cNvSpPr/>
            <p:nvPr/>
          </p:nvSpPr>
          <p:spPr>
            <a:xfrm>
              <a:off x="7219110" y="5038065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6"/>
            <p:cNvSpPr/>
            <p:nvPr/>
          </p:nvSpPr>
          <p:spPr>
            <a:xfrm>
              <a:off x="8016782" y="325576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7"/>
            <p:cNvSpPr/>
            <p:nvPr/>
          </p:nvSpPr>
          <p:spPr>
            <a:xfrm>
              <a:off x="8105412" y="311834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48"/>
            <p:cNvSpPr/>
            <p:nvPr/>
          </p:nvSpPr>
          <p:spPr>
            <a:xfrm>
              <a:off x="8057069" y="396115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49"/>
            <p:cNvSpPr/>
            <p:nvPr/>
          </p:nvSpPr>
          <p:spPr>
            <a:xfrm>
              <a:off x="8081241" y="273460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0"/>
            <p:cNvSpPr/>
            <p:nvPr/>
          </p:nvSpPr>
          <p:spPr>
            <a:xfrm>
              <a:off x="7984553" y="38461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1"/>
            <p:cNvSpPr/>
            <p:nvPr/>
          </p:nvSpPr>
          <p:spPr>
            <a:xfrm>
              <a:off x="7976496" y="257480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2"/>
            <p:cNvSpPr/>
            <p:nvPr/>
          </p:nvSpPr>
          <p:spPr>
            <a:xfrm>
              <a:off x="8008725" y="293614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3"/>
            <p:cNvSpPr/>
            <p:nvPr/>
          </p:nvSpPr>
          <p:spPr>
            <a:xfrm>
              <a:off x="8065126" y="397540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4"/>
            <p:cNvSpPr/>
            <p:nvPr/>
          </p:nvSpPr>
          <p:spPr>
            <a:xfrm>
              <a:off x="8040954" y="589104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5"/>
            <p:cNvSpPr/>
            <p:nvPr/>
          </p:nvSpPr>
          <p:spPr>
            <a:xfrm>
              <a:off x="5447159" y="3450456"/>
              <a:ext cx="6147716" cy="1368918"/>
            </a:xfrm>
            <a:custGeom>
              <a:avLst/>
              <a:gdLst/>
              <a:ahLst/>
              <a:cxnLst/>
              <a:rect l="0" t="0" r="0" b="0"/>
              <a:pathLst>
                <a:path w="6147716" h="1368918">
                  <a:moveTo>
                    <a:pt x="0" y="1368918"/>
                  </a:moveTo>
                  <a:lnTo>
                    <a:pt x="77819" y="1351590"/>
                  </a:lnTo>
                  <a:lnTo>
                    <a:pt x="155638" y="1334262"/>
                  </a:lnTo>
                  <a:lnTo>
                    <a:pt x="233457" y="1316934"/>
                  </a:lnTo>
                  <a:lnTo>
                    <a:pt x="311276" y="1299606"/>
                  </a:lnTo>
                  <a:lnTo>
                    <a:pt x="389095" y="1282277"/>
                  </a:lnTo>
                  <a:lnTo>
                    <a:pt x="466915" y="1264949"/>
                  </a:lnTo>
                  <a:lnTo>
                    <a:pt x="544734" y="1247621"/>
                  </a:lnTo>
                  <a:lnTo>
                    <a:pt x="622553" y="1230293"/>
                  </a:lnTo>
                  <a:lnTo>
                    <a:pt x="700372" y="1212965"/>
                  </a:lnTo>
                  <a:lnTo>
                    <a:pt x="778191" y="1195637"/>
                  </a:lnTo>
                  <a:lnTo>
                    <a:pt x="856011" y="1178309"/>
                  </a:lnTo>
                  <a:lnTo>
                    <a:pt x="933830" y="1160981"/>
                  </a:lnTo>
                  <a:lnTo>
                    <a:pt x="1011649" y="1143653"/>
                  </a:lnTo>
                  <a:lnTo>
                    <a:pt x="1089468" y="1126325"/>
                  </a:lnTo>
                  <a:lnTo>
                    <a:pt x="1167287" y="1108997"/>
                  </a:lnTo>
                  <a:lnTo>
                    <a:pt x="1245107" y="1091669"/>
                  </a:lnTo>
                  <a:lnTo>
                    <a:pt x="1322926" y="1074341"/>
                  </a:lnTo>
                  <a:lnTo>
                    <a:pt x="1400745" y="1057012"/>
                  </a:lnTo>
                  <a:lnTo>
                    <a:pt x="1478564" y="1039684"/>
                  </a:lnTo>
                  <a:lnTo>
                    <a:pt x="1556383" y="1022356"/>
                  </a:lnTo>
                  <a:lnTo>
                    <a:pt x="1634203" y="1005028"/>
                  </a:lnTo>
                  <a:lnTo>
                    <a:pt x="1712022" y="987700"/>
                  </a:lnTo>
                  <a:lnTo>
                    <a:pt x="1789841" y="970372"/>
                  </a:lnTo>
                  <a:lnTo>
                    <a:pt x="1867660" y="953044"/>
                  </a:lnTo>
                  <a:lnTo>
                    <a:pt x="1945479" y="935716"/>
                  </a:lnTo>
                  <a:lnTo>
                    <a:pt x="2023299" y="918388"/>
                  </a:lnTo>
                  <a:lnTo>
                    <a:pt x="2101118" y="901060"/>
                  </a:lnTo>
                  <a:lnTo>
                    <a:pt x="2178937" y="883732"/>
                  </a:lnTo>
                  <a:lnTo>
                    <a:pt x="2256756" y="866404"/>
                  </a:lnTo>
                  <a:lnTo>
                    <a:pt x="2334575" y="849075"/>
                  </a:lnTo>
                  <a:lnTo>
                    <a:pt x="2412395" y="831747"/>
                  </a:lnTo>
                  <a:lnTo>
                    <a:pt x="2490214" y="814419"/>
                  </a:lnTo>
                  <a:lnTo>
                    <a:pt x="2568033" y="797091"/>
                  </a:lnTo>
                  <a:lnTo>
                    <a:pt x="2645852" y="779763"/>
                  </a:lnTo>
                  <a:lnTo>
                    <a:pt x="2723671" y="762435"/>
                  </a:lnTo>
                  <a:lnTo>
                    <a:pt x="2801491" y="745107"/>
                  </a:lnTo>
                  <a:lnTo>
                    <a:pt x="2879310" y="727779"/>
                  </a:lnTo>
                  <a:lnTo>
                    <a:pt x="2957129" y="710451"/>
                  </a:lnTo>
                  <a:lnTo>
                    <a:pt x="3034948" y="693123"/>
                  </a:lnTo>
                  <a:lnTo>
                    <a:pt x="3112767" y="675795"/>
                  </a:lnTo>
                  <a:lnTo>
                    <a:pt x="3190587" y="658467"/>
                  </a:lnTo>
                  <a:lnTo>
                    <a:pt x="3268406" y="641138"/>
                  </a:lnTo>
                  <a:lnTo>
                    <a:pt x="3346225" y="623810"/>
                  </a:lnTo>
                  <a:lnTo>
                    <a:pt x="3424044" y="606482"/>
                  </a:lnTo>
                  <a:lnTo>
                    <a:pt x="3501863" y="589154"/>
                  </a:lnTo>
                  <a:lnTo>
                    <a:pt x="3579682" y="571826"/>
                  </a:lnTo>
                  <a:lnTo>
                    <a:pt x="3657502" y="554498"/>
                  </a:lnTo>
                  <a:lnTo>
                    <a:pt x="3735321" y="537170"/>
                  </a:lnTo>
                  <a:lnTo>
                    <a:pt x="3813140" y="519842"/>
                  </a:lnTo>
                  <a:lnTo>
                    <a:pt x="3890959" y="502514"/>
                  </a:lnTo>
                  <a:lnTo>
                    <a:pt x="3968778" y="485186"/>
                  </a:lnTo>
                  <a:lnTo>
                    <a:pt x="4046598" y="467858"/>
                  </a:lnTo>
                  <a:lnTo>
                    <a:pt x="4124417" y="450530"/>
                  </a:lnTo>
                  <a:lnTo>
                    <a:pt x="4202236" y="433202"/>
                  </a:lnTo>
                  <a:lnTo>
                    <a:pt x="4280055" y="415873"/>
                  </a:lnTo>
                  <a:lnTo>
                    <a:pt x="4357874" y="398545"/>
                  </a:lnTo>
                  <a:lnTo>
                    <a:pt x="4435694" y="381217"/>
                  </a:lnTo>
                  <a:lnTo>
                    <a:pt x="4513513" y="363889"/>
                  </a:lnTo>
                  <a:lnTo>
                    <a:pt x="4591332" y="346561"/>
                  </a:lnTo>
                  <a:lnTo>
                    <a:pt x="4669151" y="329233"/>
                  </a:lnTo>
                  <a:lnTo>
                    <a:pt x="4746970" y="311905"/>
                  </a:lnTo>
                  <a:lnTo>
                    <a:pt x="4824790" y="294577"/>
                  </a:lnTo>
                  <a:lnTo>
                    <a:pt x="4902609" y="277249"/>
                  </a:lnTo>
                  <a:lnTo>
                    <a:pt x="4980428" y="259921"/>
                  </a:lnTo>
                  <a:lnTo>
                    <a:pt x="5058247" y="242593"/>
                  </a:lnTo>
                  <a:lnTo>
                    <a:pt x="5136066" y="225265"/>
                  </a:lnTo>
                  <a:lnTo>
                    <a:pt x="5213886" y="207936"/>
                  </a:lnTo>
                  <a:lnTo>
                    <a:pt x="5291705" y="190608"/>
                  </a:lnTo>
                  <a:lnTo>
                    <a:pt x="5369524" y="173280"/>
                  </a:lnTo>
                  <a:lnTo>
                    <a:pt x="5447343" y="155952"/>
                  </a:lnTo>
                  <a:lnTo>
                    <a:pt x="5525162" y="138624"/>
                  </a:lnTo>
                  <a:lnTo>
                    <a:pt x="5602982" y="121296"/>
                  </a:lnTo>
                  <a:lnTo>
                    <a:pt x="5680801" y="103968"/>
                  </a:lnTo>
                  <a:lnTo>
                    <a:pt x="5758620" y="86640"/>
                  </a:lnTo>
                  <a:lnTo>
                    <a:pt x="5836439" y="69312"/>
                  </a:lnTo>
                  <a:lnTo>
                    <a:pt x="5914258" y="51984"/>
                  </a:lnTo>
                  <a:lnTo>
                    <a:pt x="5992078" y="34656"/>
                  </a:lnTo>
                  <a:lnTo>
                    <a:pt x="6069897" y="17328"/>
                  </a:lnTo>
                  <a:lnTo>
                    <a:pt x="6147716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tx56"/>
            <p:cNvSpPr/>
            <p:nvPr/>
          </p:nvSpPr>
          <p:spPr>
            <a:xfrm>
              <a:off x="4828521" y="5811072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4828521" y="4793195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4828521" y="3775263"/>
              <a:ext cx="24862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4828521" y="275744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62" name="pl60"/>
            <p:cNvSpPr/>
            <p:nvPr/>
          </p:nvSpPr>
          <p:spPr>
            <a:xfrm>
              <a:off x="5104979" y="585276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1"/>
            <p:cNvSpPr/>
            <p:nvPr/>
          </p:nvSpPr>
          <p:spPr>
            <a:xfrm>
              <a:off x="5104979" y="48348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2"/>
            <p:cNvSpPr/>
            <p:nvPr/>
          </p:nvSpPr>
          <p:spPr>
            <a:xfrm>
              <a:off x="5104979" y="38170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3"/>
            <p:cNvSpPr/>
            <p:nvPr/>
          </p:nvSpPr>
          <p:spPr>
            <a:xfrm>
              <a:off x="5104979" y="27991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4"/>
            <p:cNvSpPr/>
            <p:nvPr/>
          </p:nvSpPr>
          <p:spPr>
            <a:xfrm>
              <a:off x="5181269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5"/>
            <p:cNvSpPr/>
            <p:nvPr/>
          </p:nvSpPr>
          <p:spPr>
            <a:xfrm>
              <a:off x="6792727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6"/>
            <p:cNvSpPr/>
            <p:nvPr/>
          </p:nvSpPr>
          <p:spPr>
            <a:xfrm>
              <a:off x="8404186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7"/>
            <p:cNvSpPr/>
            <p:nvPr/>
          </p:nvSpPr>
          <p:spPr>
            <a:xfrm>
              <a:off x="10015645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68"/>
            <p:cNvSpPr/>
            <p:nvPr/>
          </p:nvSpPr>
          <p:spPr>
            <a:xfrm>
              <a:off x="11627104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tx69"/>
            <p:cNvSpPr/>
            <p:nvPr/>
          </p:nvSpPr>
          <p:spPr>
            <a:xfrm>
              <a:off x="5119113" y="616506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6730572" y="616506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8342031" y="616506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9922412" y="616506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11533871" y="6165012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8152259" y="6273968"/>
              <a:ext cx="737517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Weight (Kg)</a:t>
              </a:r>
            </a:p>
          </p:txBody>
        </p:sp>
        <p:sp>
          <p:nvSpPr>
            <p:cNvPr id="77" name="tx75"/>
            <p:cNvSpPr/>
            <p:nvPr/>
          </p:nvSpPr>
          <p:spPr>
            <a:xfrm rot="-5400000">
              <a:off x="4211768" y="4216732"/>
              <a:ext cx="1001706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Calories Burned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5139773" y="2170552"/>
              <a:ext cx="2031161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Weight vs. Calories Burned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26A42A7C-7EBD-1941-67A1-11DE75D2EAE9}"/>
              </a:ext>
            </a:extLst>
          </p:cNvPr>
          <p:cNvSpPr/>
          <p:nvPr/>
        </p:nvSpPr>
        <p:spPr>
          <a:xfrm>
            <a:off x="0" y="1513258"/>
            <a:ext cx="12192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sz="quarter" idx="13" hasCustomPrompt="1"/>
          </p:nvPr>
        </p:nvSpPr>
        <p:spPr>
          <a:xfrm>
            <a:off x="838200" y="647700"/>
            <a:ext cx="9880600" cy="1181100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Activity Levels Breakdown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2397" y="2138290"/>
            <a:ext cx="3883025" cy="4365772"/>
          </a:xfrm>
        </p:spPr>
        <p:txBody>
          <a:bodyPr>
            <a:noAutofit/>
          </a:bodyPr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🔹 Most users engage in lower activity levels (light or moderate intensity).
🔹 Very active minutes are less common, suggesting a marketing opportunity for high-intensity programs.
</a:t>
            </a:r>
            <a:r>
              <a:rPr lang="en-US"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🔹 </a:t>
            </a:r>
            <a:r>
              <a:rPr sz="24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Bellabeat</a:t>
            </a:r>
            <a:r>
              <a:rPr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can create challenges to increase active minutes.</a:t>
            </a:r>
          </a:p>
        </p:txBody>
      </p:sp>
      <p:grpSp>
        <p:nvGrpSpPr>
          <p:cNvPr id="4" name="Chart Placeholder"/>
          <p:cNvGrpSpPr/>
          <p:nvPr/>
        </p:nvGrpSpPr>
        <p:grpSpPr>
          <a:xfrm>
            <a:off x="4594738" y="2138290"/>
            <a:ext cx="7377113" cy="4365772"/>
            <a:chOff x="4594738" y="2138290"/>
            <a:chExt cx="7377113" cy="4365772"/>
          </a:xfrm>
        </p:grpSpPr>
        <p:sp>
          <p:nvSpPr>
            <p:cNvPr id="5" name="rc3"/>
            <p:cNvSpPr/>
            <p:nvPr/>
          </p:nvSpPr>
          <p:spPr>
            <a:xfrm>
              <a:off x="4594738" y="2138290"/>
              <a:ext cx="7377112" cy="43657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4594738" y="2138290"/>
              <a:ext cx="7377112" cy="43657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4953307" y="2432747"/>
              <a:ext cx="6948954" cy="367138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4953307" y="5460444"/>
              <a:ext cx="6948954" cy="0"/>
            </a:xfrm>
            <a:custGeom>
              <a:avLst/>
              <a:gdLst/>
              <a:ahLst/>
              <a:cxnLst/>
              <a:rect l="0" t="0" r="0" b="0"/>
              <a:pathLst>
                <a:path w="6948954">
                  <a:moveTo>
                    <a:pt x="0" y="0"/>
                  </a:moveTo>
                  <a:lnTo>
                    <a:pt x="6948954" y="0"/>
                  </a:lnTo>
                  <a:lnTo>
                    <a:pt x="694895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4953307" y="4506839"/>
              <a:ext cx="6948954" cy="0"/>
            </a:xfrm>
            <a:custGeom>
              <a:avLst/>
              <a:gdLst/>
              <a:ahLst/>
              <a:cxnLst/>
              <a:rect l="0" t="0" r="0" b="0"/>
              <a:pathLst>
                <a:path w="6948954">
                  <a:moveTo>
                    <a:pt x="0" y="0"/>
                  </a:moveTo>
                  <a:lnTo>
                    <a:pt x="6948954" y="0"/>
                  </a:lnTo>
                  <a:lnTo>
                    <a:pt x="694895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4953307" y="3553234"/>
              <a:ext cx="6948954" cy="0"/>
            </a:xfrm>
            <a:custGeom>
              <a:avLst/>
              <a:gdLst/>
              <a:ahLst/>
              <a:cxnLst/>
              <a:rect l="0" t="0" r="0" b="0"/>
              <a:pathLst>
                <a:path w="6948954">
                  <a:moveTo>
                    <a:pt x="0" y="0"/>
                  </a:moveTo>
                  <a:lnTo>
                    <a:pt x="6948954" y="0"/>
                  </a:lnTo>
                  <a:lnTo>
                    <a:pt x="694895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953307" y="2599628"/>
              <a:ext cx="6948954" cy="0"/>
            </a:xfrm>
            <a:custGeom>
              <a:avLst/>
              <a:gdLst/>
              <a:ahLst/>
              <a:cxnLst/>
              <a:rect l="0" t="0" r="0" b="0"/>
              <a:pathLst>
                <a:path w="6948954">
                  <a:moveTo>
                    <a:pt x="0" y="0"/>
                  </a:moveTo>
                  <a:lnTo>
                    <a:pt x="6948954" y="0"/>
                  </a:lnTo>
                  <a:lnTo>
                    <a:pt x="694895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4953307" y="5937247"/>
              <a:ext cx="6948954" cy="0"/>
            </a:xfrm>
            <a:custGeom>
              <a:avLst/>
              <a:gdLst/>
              <a:ahLst/>
              <a:cxnLst/>
              <a:rect l="0" t="0" r="0" b="0"/>
              <a:pathLst>
                <a:path w="6948954">
                  <a:moveTo>
                    <a:pt x="0" y="0"/>
                  </a:moveTo>
                  <a:lnTo>
                    <a:pt x="6948954" y="0"/>
                  </a:lnTo>
                  <a:lnTo>
                    <a:pt x="69489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4953307" y="4983642"/>
              <a:ext cx="6948954" cy="0"/>
            </a:xfrm>
            <a:custGeom>
              <a:avLst/>
              <a:gdLst/>
              <a:ahLst/>
              <a:cxnLst/>
              <a:rect l="0" t="0" r="0" b="0"/>
              <a:pathLst>
                <a:path w="6948954">
                  <a:moveTo>
                    <a:pt x="0" y="0"/>
                  </a:moveTo>
                  <a:lnTo>
                    <a:pt x="6948954" y="0"/>
                  </a:lnTo>
                  <a:lnTo>
                    <a:pt x="69489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4953307" y="4030036"/>
              <a:ext cx="6948954" cy="0"/>
            </a:xfrm>
            <a:custGeom>
              <a:avLst/>
              <a:gdLst/>
              <a:ahLst/>
              <a:cxnLst/>
              <a:rect l="0" t="0" r="0" b="0"/>
              <a:pathLst>
                <a:path w="6948954">
                  <a:moveTo>
                    <a:pt x="0" y="0"/>
                  </a:moveTo>
                  <a:lnTo>
                    <a:pt x="6948954" y="0"/>
                  </a:lnTo>
                  <a:lnTo>
                    <a:pt x="69489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4953307" y="3076431"/>
              <a:ext cx="6948954" cy="0"/>
            </a:xfrm>
            <a:custGeom>
              <a:avLst/>
              <a:gdLst/>
              <a:ahLst/>
              <a:cxnLst/>
              <a:rect l="0" t="0" r="0" b="0"/>
              <a:pathLst>
                <a:path w="6948954">
                  <a:moveTo>
                    <a:pt x="0" y="0"/>
                  </a:moveTo>
                  <a:lnTo>
                    <a:pt x="6948954" y="0"/>
                  </a:lnTo>
                  <a:lnTo>
                    <a:pt x="69489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5118758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5394510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5670262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5946014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6221767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6497519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6773271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7049023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7324775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7600528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7876280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5"/>
            <p:cNvSpPr/>
            <p:nvPr/>
          </p:nvSpPr>
          <p:spPr>
            <a:xfrm>
              <a:off x="8152032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6"/>
            <p:cNvSpPr/>
            <p:nvPr/>
          </p:nvSpPr>
          <p:spPr>
            <a:xfrm>
              <a:off x="8427784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7"/>
            <p:cNvSpPr/>
            <p:nvPr/>
          </p:nvSpPr>
          <p:spPr>
            <a:xfrm>
              <a:off x="8703536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8"/>
            <p:cNvSpPr/>
            <p:nvPr/>
          </p:nvSpPr>
          <p:spPr>
            <a:xfrm>
              <a:off x="8979288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29"/>
            <p:cNvSpPr/>
            <p:nvPr/>
          </p:nvSpPr>
          <p:spPr>
            <a:xfrm>
              <a:off x="9255041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0"/>
            <p:cNvSpPr/>
            <p:nvPr/>
          </p:nvSpPr>
          <p:spPr>
            <a:xfrm>
              <a:off x="9530793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1"/>
            <p:cNvSpPr/>
            <p:nvPr/>
          </p:nvSpPr>
          <p:spPr>
            <a:xfrm>
              <a:off x="9806545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2"/>
            <p:cNvSpPr/>
            <p:nvPr/>
          </p:nvSpPr>
          <p:spPr>
            <a:xfrm>
              <a:off x="10082297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3"/>
            <p:cNvSpPr/>
            <p:nvPr/>
          </p:nvSpPr>
          <p:spPr>
            <a:xfrm>
              <a:off x="10358049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4"/>
            <p:cNvSpPr/>
            <p:nvPr/>
          </p:nvSpPr>
          <p:spPr>
            <a:xfrm>
              <a:off x="10633801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5"/>
            <p:cNvSpPr/>
            <p:nvPr/>
          </p:nvSpPr>
          <p:spPr>
            <a:xfrm>
              <a:off x="10909554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6"/>
            <p:cNvSpPr/>
            <p:nvPr/>
          </p:nvSpPr>
          <p:spPr>
            <a:xfrm>
              <a:off x="11185306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7"/>
            <p:cNvSpPr/>
            <p:nvPr/>
          </p:nvSpPr>
          <p:spPr>
            <a:xfrm>
              <a:off x="11461058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8"/>
            <p:cNvSpPr/>
            <p:nvPr/>
          </p:nvSpPr>
          <p:spPr>
            <a:xfrm>
              <a:off x="11736810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39"/>
            <p:cNvSpPr/>
            <p:nvPr/>
          </p:nvSpPr>
          <p:spPr>
            <a:xfrm>
              <a:off x="4994669" y="2599628"/>
              <a:ext cx="248176" cy="33376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0"/>
            <p:cNvSpPr/>
            <p:nvPr/>
          </p:nvSpPr>
          <p:spPr>
            <a:xfrm>
              <a:off x="5270422" y="5460444"/>
              <a:ext cx="248176" cy="4768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1"/>
            <p:cNvSpPr/>
            <p:nvPr/>
          </p:nvSpPr>
          <p:spPr>
            <a:xfrm>
              <a:off x="5546174" y="5460444"/>
              <a:ext cx="248176" cy="4768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2"/>
            <p:cNvSpPr/>
            <p:nvPr/>
          </p:nvSpPr>
          <p:spPr>
            <a:xfrm>
              <a:off x="5821926" y="5460444"/>
              <a:ext cx="248176" cy="4768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3"/>
            <p:cNvSpPr/>
            <p:nvPr/>
          </p:nvSpPr>
          <p:spPr>
            <a:xfrm>
              <a:off x="6097678" y="5460444"/>
              <a:ext cx="248176" cy="4768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4"/>
            <p:cNvSpPr/>
            <p:nvPr/>
          </p:nvSpPr>
          <p:spPr>
            <a:xfrm>
              <a:off x="6373430" y="5460444"/>
              <a:ext cx="248176" cy="4768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5"/>
            <p:cNvSpPr/>
            <p:nvPr/>
          </p:nvSpPr>
          <p:spPr>
            <a:xfrm>
              <a:off x="6649183" y="5460444"/>
              <a:ext cx="248176" cy="4768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6"/>
            <p:cNvSpPr/>
            <p:nvPr/>
          </p:nvSpPr>
          <p:spPr>
            <a:xfrm>
              <a:off x="6924935" y="4983642"/>
              <a:ext cx="248176" cy="95360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7"/>
            <p:cNvSpPr/>
            <p:nvPr/>
          </p:nvSpPr>
          <p:spPr>
            <a:xfrm>
              <a:off x="7200687" y="5460444"/>
              <a:ext cx="248176" cy="4768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48"/>
            <p:cNvSpPr/>
            <p:nvPr/>
          </p:nvSpPr>
          <p:spPr>
            <a:xfrm>
              <a:off x="7476439" y="5460444"/>
              <a:ext cx="248176" cy="4768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49"/>
            <p:cNvSpPr/>
            <p:nvPr/>
          </p:nvSpPr>
          <p:spPr>
            <a:xfrm>
              <a:off x="7752191" y="5460444"/>
              <a:ext cx="248176" cy="4768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0"/>
            <p:cNvSpPr/>
            <p:nvPr/>
          </p:nvSpPr>
          <p:spPr>
            <a:xfrm>
              <a:off x="8027943" y="5460444"/>
              <a:ext cx="248176" cy="4768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1"/>
            <p:cNvSpPr/>
            <p:nvPr/>
          </p:nvSpPr>
          <p:spPr>
            <a:xfrm>
              <a:off x="8303696" y="5460444"/>
              <a:ext cx="248176" cy="4768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2"/>
            <p:cNvSpPr/>
            <p:nvPr/>
          </p:nvSpPr>
          <p:spPr>
            <a:xfrm>
              <a:off x="8579448" y="5460444"/>
              <a:ext cx="248176" cy="4768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3"/>
            <p:cNvSpPr/>
            <p:nvPr/>
          </p:nvSpPr>
          <p:spPr>
            <a:xfrm>
              <a:off x="8855200" y="5460444"/>
              <a:ext cx="248176" cy="4768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4"/>
            <p:cNvSpPr/>
            <p:nvPr/>
          </p:nvSpPr>
          <p:spPr>
            <a:xfrm>
              <a:off x="9130952" y="5460444"/>
              <a:ext cx="248176" cy="4768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5"/>
            <p:cNvSpPr/>
            <p:nvPr/>
          </p:nvSpPr>
          <p:spPr>
            <a:xfrm>
              <a:off x="9406704" y="5460444"/>
              <a:ext cx="248176" cy="4768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6"/>
            <p:cNvSpPr/>
            <p:nvPr/>
          </p:nvSpPr>
          <p:spPr>
            <a:xfrm>
              <a:off x="9682456" y="4983642"/>
              <a:ext cx="248176" cy="95360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7"/>
            <p:cNvSpPr/>
            <p:nvPr/>
          </p:nvSpPr>
          <p:spPr>
            <a:xfrm>
              <a:off x="9958209" y="5460444"/>
              <a:ext cx="248176" cy="4768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58"/>
            <p:cNvSpPr/>
            <p:nvPr/>
          </p:nvSpPr>
          <p:spPr>
            <a:xfrm>
              <a:off x="10233961" y="5460444"/>
              <a:ext cx="248176" cy="4768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59"/>
            <p:cNvSpPr/>
            <p:nvPr/>
          </p:nvSpPr>
          <p:spPr>
            <a:xfrm>
              <a:off x="10509713" y="5460444"/>
              <a:ext cx="248176" cy="4768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0"/>
            <p:cNvSpPr/>
            <p:nvPr/>
          </p:nvSpPr>
          <p:spPr>
            <a:xfrm>
              <a:off x="10785465" y="5460444"/>
              <a:ext cx="248176" cy="4768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1"/>
            <p:cNvSpPr/>
            <p:nvPr/>
          </p:nvSpPr>
          <p:spPr>
            <a:xfrm>
              <a:off x="11061217" y="5460444"/>
              <a:ext cx="248176" cy="4768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2"/>
            <p:cNvSpPr/>
            <p:nvPr/>
          </p:nvSpPr>
          <p:spPr>
            <a:xfrm>
              <a:off x="11336969" y="5460444"/>
              <a:ext cx="248176" cy="4768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3"/>
            <p:cNvSpPr/>
            <p:nvPr/>
          </p:nvSpPr>
          <p:spPr>
            <a:xfrm>
              <a:off x="11612722" y="5460444"/>
              <a:ext cx="248176" cy="4768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tx64"/>
            <p:cNvSpPr/>
            <p:nvPr/>
          </p:nvSpPr>
          <p:spPr>
            <a:xfrm>
              <a:off x="4828521" y="589555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4828521" y="4943314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4828521" y="399003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4828521" y="3034739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0" name="pl68"/>
            <p:cNvSpPr/>
            <p:nvPr/>
          </p:nvSpPr>
          <p:spPr>
            <a:xfrm>
              <a:off x="4918512" y="59372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69"/>
            <p:cNvSpPr/>
            <p:nvPr/>
          </p:nvSpPr>
          <p:spPr>
            <a:xfrm>
              <a:off x="4918512" y="498364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0"/>
            <p:cNvSpPr/>
            <p:nvPr/>
          </p:nvSpPr>
          <p:spPr>
            <a:xfrm>
              <a:off x="4918512" y="40300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1"/>
            <p:cNvSpPr/>
            <p:nvPr/>
          </p:nvSpPr>
          <p:spPr>
            <a:xfrm>
              <a:off x="4918512" y="30764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2"/>
            <p:cNvSpPr/>
            <p:nvPr/>
          </p:nvSpPr>
          <p:spPr>
            <a:xfrm>
              <a:off x="5118758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3"/>
            <p:cNvSpPr/>
            <p:nvPr/>
          </p:nvSpPr>
          <p:spPr>
            <a:xfrm>
              <a:off x="5394510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4"/>
            <p:cNvSpPr/>
            <p:nvPr/>
          </p:nvSpPr>
          <p:spPr>
            <a:xfrm>
              <a:off x="5670262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5"/>
            <p:cNvSpPr/>
            <p:nvPr/>
          </p:nvSpPr>
          <p:spPr>
            <a:xfrm>
              <a:off x="5946014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6"/>
            <p:cNvSpPr/>
            <p:nvPr/>
          </p:nvSpPr>
          <p:spPr>
            <a:xfrm>
              <a:off x="6221767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7"/>
            <p:cNvSpPr/>
            <p:nvPr/>
          </p:nvSpPr>
          <p:spPr>
            <a:xfrm>
              <a:off x="6497519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8"/>
            <p:cNvSpPr/>
            <p:nvPr/>
          </p:nvSpPr>
          <p:spPr>
            <a:xfrm>
              <a:off x="6773271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79"/>
            <p:cNvSpPr/>
            <p:nvPr/>
          </p:nvSpPr>
          <p:spPr>
            <a:xfrm>
              <a:off x="7049023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0"/>
            <p:cNvSpPr/>
            <p:nvPr/>
          </p:nvSpPr>
          <p:spPr>
            <a:xfrm>
              <a:off x="7324775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1"/>
            <p:cNvSpPr/>
            <p:nvPr/>
          </p:nvSpPr>
          <p:spPr>
            <a:xfrm>
              <a:off x="7600528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2"/>
            <p:cNvSpPr/>
            <p:nvPr/>
          </p:nvSpPr>
          <p:spPr>
            <a:xfrm>
              <a:off x="7876280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3"/>
            <p:cNvSpPr/>
            <p:nvPr/>
          </p:nvSpPr>
          <p:spPr>
            <a:xfrm>
              <a:off x="8152032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4"/>
            <p:cNvSpPr/>
            <p:nvPr/>
          </p:nvSpPr>
          <p:spPr>
            <a:xfrm>
              <a:off x="8427784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5"/>
            <p:cNvSpPr/>
            <p:nvPr/>
          </p:nvSpPr>
          <p:spPr>
            <a:xfrm>
              <a:off x="8703536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6"/>
            <p:cNvSpPr/>
            <p:nvPr/>
          </p:nvSpPr>
          <p:spPr>
            <a:xfrm>
              <a:off x="8979288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7"/>
            <p:cNvSpPr/>
            <p:nvPr/>
          </p:nvSpPr>
          <p:spPr>
            <a:xfrm>
              <a:off x="9255041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8"/>
            <p:cNvSpPr/>
            <p:nvPr/>
          </p:nvSpPr>
          <p:spPr>
            <a:xfrm>
              <a:off x="9530793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89"/>
            <p:cNvSpPr/>
            <p:nvPr/>
          </p:nvSpPr>
          <p:spPr>
            <a:xfrm>
              <a:off x="9806545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0"/>
            <p:cNvSpPr/>
            <p:nvPr/>
          </p:nvSpPr>
          <p:spPr>
            <a:xfrm>
              <a:off x="10082297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1"/>
            <p:cNvSpPr/>
            <p:nvPr/>
          </p:nvSpPr>
          <p:spPr>
            <a:xfrm>
              <a:off x="10358049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2"/>
            <p:cNvSpPr/>
            <p:nvPr/>
          </p:nvSpPr>
          <p:spPr>
            <a:xfrm>
              <a:off x="10633801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3"/>
            <p:cNvSpPr/>
            <p:nvPr/>
          </p:nvSpPr>
          <p:spPr>
            <a:xfrm>
              <a:off x="10909554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4"/>
            <p:cNvSpPr/>
            <p:nvPr/>
          </p:nvSpPr>
          <p:spPr>
            <a:xfrm>
              <a:off x="11185306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5"/>
            <p:cNvSpPr/>
            <p:nvPr/>
          </p:nvSpPr>
          <p:spPr>
            <a:xfrm>
              <a:off x="11461058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6"/>
            <p:cNvSpPr/>
            <p:nvPr/>
          </p:nvSpPr>
          <p:spPr>
            <a:xfrm>
              <a:off x="11736810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tx97"/>
            <p:cNvSpPr/>
            <p:nvPr/>
          </p:nvSpPr>
          <p:spPr>
            <a:xfrm>
              <a:off x="5087680" y="6165067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5363432" y="6166485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5639185" y="6165067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5914937" y="6165067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6159611" y="616506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6435363" y="6166431"/>
              <a:ext cx="124311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6711115" y="616506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6986868" y="616506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7262620" y="616506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7538372" y="6166431"/>
              <a:ext cx="124311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7814124" y="6166431"/>
              <a:ext cx="124311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8089876" y="6165012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1" name="tx109"/>
            <p:cNvSpPr/>
            <p:nvPr/>
          </p:nvSpPr>
          <p:spPr>
            <a:xfrm>
              <a:off x="8365628" y="6165012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33</a:t>
              </a:r>
            </a:p>
          </p:txBody>
        </p:sp>
        <p:sp>
          <p:nvSpPr>
            <p:cNvPr id="112" name="tx110"/>
            <p:cNvSpPr/>
            <p:nvPr/>
          </p:nvSpPr>
          <p:spPr>
            <a:xfrm>
              <a:off x="8641381" y="6165012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3" name="tx111"/>
            <p:cNvSpPr/>
            <p:nvPr/>
          </p:nvSpPr>
          <p:spPr>
            <a:xfrm>
              <a:off x="8917133" y="6165012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38</a:t>
              </a:r>
            </a:p>
          </p:txBody>
        </p:sp>
        <p:sp>
          <p:nvSpPr>
            <p:cNvPr id="114" name="tx112"/>
            <p:cNvSpPr/>
            <p:nvPr/>
          </p:nvSpPr>
          <p:spPr>
            <a:xfrm>
              <a:off x="9192885" y="6165012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</a:t>
              </a:r>
            </a:p>
          </p:txBody>
        </p:sp>
        <p:sp>
          <p:nvSpPr>
            <p:cNvPr id="115" name="tx113"/>
            <p:cNvSpPr/>
            <p:nvPr/>
          </p:nvSpPr>
          <p:spPr>
            <a:xfrm>
              <a:off x="9468637" y="6165394"/>
              <a:ext cx="124311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16" name="tx114"/>
            <p:cNvSpPr/>
            <p:nvPr/>
          </p:nvSpPr>
          <p:spPr>
            <a:xfrm>
              <a:off x="9744389" y="616506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10020142" y="6166485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18" name="tx116"/>
            <p:cNvSpPr/>
            <p:nvPr/>
          </p:nvSpPr>
          <p:spPr>
            <a:xfrm>
              <a:off x="10295894" y="616506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67</a:t>
              </a:r>
            </a:p>
          </p:txBody>
        </p:sp>
        <p:sp>
          <p:nvSpPr>
            <p:cNvPr id="119" name="tx117"/>
            <p:cNvSpPr/>
            <p:nvPr/>
          </p:nvSpPr>
          <p:spPr>
            <a:xfrm>
              <a:off x="10571646" y="616506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120" name="tx118"/>
            <p:cNvSpPr/>
            <p:nvPr/>
          </p:nvSpPr>
          <p:spPr>
            <a:xfrm>
              <a:off x="10847398" y="6165012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73</a:t>
              </a:r>
            </a:p>
          </p:txBody>
        </p:sp>
        <p:sp>
          <p:nvSpPr>
            <p:cNvPr id="121" name="tx119"/>
            <p:cNvSpPr/>
            <p:nvPr/>
          </p:nvSpPr>
          <p:spPr>
            <a:xfrm>
              <a:off x="11123150" y="616506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78</a:t>
              </a:r>
            </a:p>
          </p:txBody>
        </p:sp>
        <p:sp>
          <p:nvSpPr>
            <p:cNvPr id="122" name="tx120"/>
            <p:cNvSpPr/>
            <p:nvPr/>
          </p:nvSpPr>
          <p:spPr>
            <a:xfrm>
              <a:off x="11398902" y="616506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87</a:t>
              </a:r>
            </a:p>
          </p:txBody>
        </p:sp>
        <p:sp>
          <p:nvSpPr>
            <p:cNvPr id="123" name="tx121"/>
            <p:cNvSpPr/>
            <p:nvPr/>
          </p:nvSpPr>
          <p:spPr>
            <a:xfrm>
              <a:off x="11674655" y="616506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24" name="tx122"/>
            <p:cNvSpPr/>
            <p:nvPr/>
          </p:nvSpPr>
          <p:spPr>
            <a:xfrm>
              <a:off x="7810560" y="6275673"/>
              <a:ext cx="1234448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Very Active Minutes</a:t>
              </a:r>
            </a:p>
          </p:txBody>
        </p:sp>
        <p:sp>
          <p:nvSpPr>
            <p:cNvPr id="125" name="tx123"/>
            <p:cNvSpPr/>
            <p:nvPr/>
          </p:nvSpPr>
          <p:spPr>
            <a:xfrm rot="-5400000">
              <a:off x="4526230" y="4216732"/>
              <a:ext cx="372783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126" name="tx124"/>
            <p:cNvSpPr/>
            <p:nvPr/>
          </p:nvSpPr>
          <p:spPr>
            <a:xfrm>
              <a:off x="4953307" y="2170552"/>
              <a:ext cx="2552826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of Very Active Minutes</a:t>
              </a: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FDFA593-3B48-3AF4-8C3C-1904DE7F8EB2}"/>
              </a:ext>
            </a:extLst>
          </p:cNvPr>
          <p:cNvSpPr/>
          <p:nvPr/>
        </p:nvSpPr>
        <p:spPr>
          <a:xfrm>
            <a:off x="0" y="1468288"/>
            <a:ext cx="12192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sz="quarter" idx="13" hasCustomPrompt="1"/>
          </p:nvPr>
        </p:nvSpPr>
        <p:spPr>
          <a:xfrm>
            <a:off x="838200" y="647700"/>
            <a:ext cx="9880600" cy="1181100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Calories Burned Distribution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2397" y="2138290"/>
            <a:ext cx="3883025" cy="4365772"/>
          </a:xfrm>
        </p:spPr>
        <p:txBody>
          <a:bodyPr>
            <a:normAutofit/>
          </a:bodyPr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🔹 Most users burn between 1,800 to 2,200 calories daily.
🔹 A few users have extreme calorie burns, likely due to high-intensity activity.
🔹 This suggests a need for personalized calorie tracking to optimize workouts.</a:t>
            </a:r>
          </a:p>
        </p:txBody>
      </p:sp>
      <p:grpSp>
        <p:nvGrpSpPr>
          <p:cNvPr id="4" name="Chart Placeholder"/>
          <p:cNvGrpSpPr/>
          <p:nvPr/>
        </p:nvGrpSpPr>
        <p:grpSpPr>
          <a:xfrm>
            <a:off x="4594738" y="2138290"/>
            <a:ext cx="7377113" cy="4365772"/>
            <a:chOff x="4594738" y="2138290"/>
            <a:chExt cx="7377113" cy="4365772"/>
          </a:xfrm>
        </p:grpSpPr>
        <p:sp>
          <p:nvSpPr>
            <p:cNvPr id="5" name="rc3"/>
            <p:cNvSpPr/>
            <p:nvPr/>
          </p:nvSpPr>
          <p:spPr>
            <a:xfrm>
              <a:off x="4594738" y="2138290"/>
              <a:ext cx="7377112" cy="43657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4594738" y="2138290"/>
              <a:ext cx="7377112" cy="43657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4953307" y="2432747"/>
              <a:ext cx="6948954" cy="367138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4953307" y="5520045"/>
              <a:ext cx="6948954" cy="0"/>
            </a:xfrm>
            <a:custGeom>
              <a:avLst/>
              <a:gdLst/>
              <a:ahLst/>
              <a:cxnLst/>
              <a:rect l="0" t="0" r="0" b="0"/>
              <a:pathLst>
                <a:path w="6948954">
                  <a:moveTo>
                    <a:pt x="0" y="0"/>
                  </a:moveTo>
                  <a:lnTo>
                    <a:pt x="6948954" y="0"/>
                  </a:lnTo>
                  <a:lnTo>
                    <a:pt x="694895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4953307" y="4685640"/>
              <a:ext cx="6948954" cy="0"/>
            </a:xfrm>
            <a:custGeom>
              <a:avLst/>
              <a:gdLst/>
              <a:ahLst/>
              <a:cxnLst/>
              <a:rect l="0" t="0" r="0" b="0"/>
              <a:pathLst>
                <a:path w="6948954">
                  <a:moveTo>
                    <a:pt x="0" y="0"/>
                  </a:moveTo>
                  <a:lnTo>
                    <a:pt x="6948954" y="0"/>
                  </a:lnTo>
                  <a:lnTo>
                    <a:pt x="694895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4953307" y="3851235"/>
              <a:ext cx="6948954" cy="0"/>
            </a:xfrm>
            <a:custGeom>
              <a:avLst/>
              <a:gdLst/>
              <a:ahLst/>
              <a:cxnLst/>
              <a:rect l="0" t="0" r="0" b="0"/>
              <a:pathLst>
                <a:path w="6948954">
                  <a:moveTo>
                    <a:pt x="0" y="0"/>
                  </a:moveTo>
                  <a:lnTo>
                    <a:pt x="6948954" y="0"/>
                  </a:lnTo>
                  <a:lnTo>
                    <a:pt x="694895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953307" y="3016831"/>
              <a:ext cx="6948954" cy="0"/>
            </a:xfrm>
            <a:custGeom>
              <a:avLst/>
              <a:gdLst/>
              <a:ahLst/>
              <a:cxnLst/>
              <a:rect l="0" t="0" r="0" b="0"/>
              <a:pathLst>
                <a:path w="6948954">
                  <a:moveTo>
                    <a:pt x="0" y="0"/>
                  </a:moveTo>
                  <a:lnTo>
                    <a:pt x="6948954" y="0"/>
                  </a:lnTo>
                  <a:lnTo>
                    <a:pt x="694895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6476874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8334884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10192893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4953307" y="5937247"/>
              <a:ext cx="6948954" cy="0"/>
            </a:xfrm>
            <a:custGeom>
              <a:avLst/>
              <a:gdLst/>
              <a:ahLst/>
              <a:cxnLst/>
              <a:rect l="0" t="0" r="0" b="0"/>
              <a:pathLst>
                <a:path w="6948954">
                  <a:moveTo>
                    <a:pt x="0" y="0"/>
                  </a:moveTo>
                  <a:lnTo>
                    <a:pt x="6948954" y="0"/>
                  </a:lnTo>
                  <a:lnTo>
                    <a:pt x="69489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4953307" y="5102842"/>
              <a:ext cx="6948954" cy="0"/>
            </a:xfrm>
            <a:custGeom>
              <a:avLst/>
              <a:gdLst/>
              <a:ahLst/>
              <a:cxnLst/>
              <a:rect l="0" t="0" r="0" b="0"/>
              <a:pathLst>
                <a:path w="6948954">
                  <a:moveTo>
                    <a:pt x="0" y="0"/>
                  </a:moveTo>
                  <a:lnTo>
                    <a:pt x="6948954" y="0"/>
                  </a:lnTo>
                  <a:lnTo>
                    <a:pt x="69489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4953307" y="4268438"/>
              <a:ext cx="6948954" cy="0"/>
            </a:xfrm>
            <a:custGeom>
              <a:avLst/>
              <a:gdLst/>
              <a:ahLst/>
              <a:cxnLst/>
              <a:rect l="0" t="0" r="0" b="0"/>
              <a:pathLst>
                <a:path w="6948954">
                  <a:moveTo>
                    <a:pt x="0" y="0"/>
                  </a:moveTo>
                  <a:lnTo>
                    <a:pt x="6948954" y="0"/>
                  </a:lnTo>
                  <a:lnTo>
                    <a:pt x="69489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4953307" y="3434033"/>
              <a:ext cx="6948954" cy="0"/>
            </a:xfrm>
            <a:custGeom>
              <a:avLst/>
              <a:gdLst/>
              <a:ahLst/>
              <a:cxnLst/>
              <a:rect l="0" t="0" r="0" b="0"/>
              <a:pathLst>
                <a:path w="6948954">
                  <a:moveTo>
                    <a:pt x="0" y="0"/>
                  </a:moveTo>
                  <a:lnTo>
                    <a:pt x="6948954" y="0"/>
                  </a:lnTo>
                  <a:lnTo>
                    <a:pt x="69489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4953307" y="2599628"/>
              <a:ext cx="6948954" cy="0"/>
            </a:xfrm>
            <a:custGeom>
              <a:avLst/>
              <a:gdLst/>
              <a:ahLst/>
              <a:cxnLst/>
              <a:rect l="0" t="0" r="0" b="0"/>
              <a:pathLst>
                <a:path w="6948954">
                  <a:moveTo>
                    <a:pt x="0" y="0"/>
                  </a:moveTo>
                  <a:lnTo>
                    <a:pt x="6948954" y="0"/>
                  </a:lnTo>
                  <a:lnTo>
                    <a:pt x="69489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5547870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7405879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9263888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11121898" y="2432747"/>
              <a:ext cx="0" cy="3671380"/>
            </a:xfrm>
            <a:custGeom>
              <a:avLst/>
              <a:gdLst/>
              <a:ahLst/>
              <a:cxnLst/>
              <a:rect l="0" t="0" r="0" b="0"/>
              <a:pathLst>
                <a:path h="3671380">
                  <a:moveTo>
                    <a:pt x="0" y="36713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2"/>
            <p:cNvSpPr/>
            <p:nvPr/>
          </p:nvSpPr>
          <p:spPr>
            <a:xfrm>
              <a:off x="5269168" y="5102842"/>
              <a:ext cx="185800" cy="83440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3"/>
            <p:cNvSpPr/>
            <p:nvPr/>
          </p:nvSpPr>
          <p:spPr>
            <a:xfrm>
              <a:off x="5454969" y="5937247"/>
              <a:ext cx="185800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4"/>
            <p:cNvSpPr/>
            <p:nvPr/>
          </p:nvSpPr>
          <p:spPr>
            <a:xfrm>
              <a:off x="5640770" y="5520045"/>
              <a:ext cx="185800" cy="41720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5"/>
            <p:cNvSpPr/>
            <p:nvPr/>
          </p:nvSpPr>
          <p:spPr>
            <a:xfrm>
              <a:off x="5826571" y="5937247"/>
              <a:ext cx="185800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6"/>
            <p:cNvSpPr/>
            <p:nvPr/>
          </p:nvSpPr>
          <p:spPr>
            <a:xfrm>
              <a:off x="6012372" y="5937247"/>
              <a:ext cx="185800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7"/>
            <p:cNvSpPr/>
            <p:nvPr/>
          </p:nvSpPr>
          <p:spPr>
            <a:xfrm>
              <a:off x="6198173" y="5937247"/>
              <a:ext cx="185800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8"/>
            <p:cNvSpPr/>
            <p:nvPr/>
          </p:nvSpPr>
          <p:spPr>
            <a:xfrm>
              <a:off x="6383974" y="5937247"/>
              <a:ext cx="185800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29"/>
            <p:cNvSpPr/>
            <p:nvPr/>
          </p:nvSpPr>
          <p:spPr>
            <a:xfrm>
              <a:off x="6569775" y="5937247"/>
              <a:ext cx="185800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0"/>
            <p:cNvSpPr/>
            <p:nvPr/>
          </p:nvSpPr>
          <p:spPr>
            <a:xfrm>
              <a:off x="6755576" y="5937247"/>
              <a:ext cx="185800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1"/>
            <p:cNvSpPr/>
            <p:nvPr/>
          </p:nvSpPr>
          <p:spPr>
            <a:xfrm>
              <a:off x="6941377" y="5102842"/>
              <a:ext cx="185800" cy="83440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2"/>
            <p:cNvSpPr/>
            <p:nvPr/>
          </p:nvSpPr>
          <p:spPr>
            <a:xfrm>
              <a:off x="7127178" y="5520045"/>
              <a:ext cx="185800" cy="41720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3"/>
            <p:cNvSpPr/>
            <p:nvPr/>
          </p:nvSpPr>
          <p:spPr>
            <a:xfrm>
              <a:off x="7312978" y="4268438"/>
              <a:ext cx="185800" cy="166880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4"/>
            <p:cNvSpPr/>
            <p:nvPr/>
          </p:nvSpPr>
          <p:spPr>
            <a:xfrm>
              <a:off x="7498779" y="4268438"/>
              <a:ext cx="185800" cy="166880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5"/>
            <p:cNvSpPr/>
            <p:nvPr/>
          </p:nvSpPr>
          <p:spPr>
            <a:xfrm>
              <a:off x="7684580" y="2599628"/>
              <a:ext cx="185800" cy="333761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6"/>
            <p:cNvSpPr/>
            <p:nvPr/>
          </p:nvSpPr>
          <p:spPr>
            <a:xfrm>
              <a:off x="7870381" y="5937247"/>
              <a:ext cx="185800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7"/>
            <p:cNvSpPr/>
            <p:nvPr/>
          </p:nvSpPr>
          <p:spPr>
            <a:xfrm>
              <a:off x="8056182" y="5102842"/>
              <a:ext cx="185800" cy="83440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8"/>
            <p:cNvSpPr/>
            <p:nvPr/>
          </p:nvSpPr>
          <p:spPr>
            <a:xfrm>
              <a:off x="8241983" y="5937247"/>
              <a:ext cx="185800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39"/>
            <p:cNvSpPr/>
            <p:nvPr/>
          </p:nvSpPr>
          <p:spPr>
            <a:xfrm>
              <a:off x="8427784" y="5937247"/>
              <a:ext cx="185800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0"/>
            <p:cNvSpPr/>
            <p:nvPr/>
          </p:nvSpPr>
          <p:spPr>
            <a:xfrm>
              <a:off x="8613585" y="5937247"/>
              <a:ext cx="185800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1"/>
            <p:cNvSpPr/>
            <p:nvPr/>
          </p:nvSpPr>
          <p:spPr>
            <a:xfrm>
              <a:off x="8799386" y="5102842"/>
              <a:ext cx="185800" cy="83440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2"/>
            <p:cNvSpPr/>
            <p:nvPr/>
          </p:nvSpPr>
          <p:spPr>
            <a:xfrm>
              <a:off x="8985187" y="5102842"/>
              <a:ext cx="185800" cy="83440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3"/>
            <p:cNvSpPr/>
            <p:nvPr/>
          </p:nvSpPr>
          <p:spPr>
            <a:xfrm>
              <a:off x="9170988" y="5937247"/>
              <a:ext cx="185800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4"/>
            <p:cNvSpPr/>
            <p:nvPr/>
          </p:nvSpPr>
          <p:spPr>
            <a:xfrm>
              <a:off x="9356789" y="5937247"/>
              <a:ext cx="185800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5"/>
            <p:cNvSpPr/>
            <p:nvPr/>
          </p:nvSpPr>
          <p:spPr>
            <a:xfrm>
              <a:off x="9542590" y="5937247"/>
              <a:ext cx="185800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6"/>
            <p:cNvSpPr/>
            <p:nvPr/>
          </p:nvSpPr>
          <p:spPr>
            <a:xfrm>
              <a:off x="9728391" y="5937247"/>
              <a:ext cx="185800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7"/>
            <p:cNvSpPr/>
            <p:nvPr/>
          </p:nvSpPr>
          <p:spPr>
            <a:xfrm>
              <a:off x="9914191" y="5937247"/>
              <a:ext cx="185800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48"/>
            <p:cNvSpPr/>
            <p:nvPr/>
          </p:nvSpPr>
          <p:spPr>
            <a:xfrm>
              <a:off x="10099992" y="5520045"/>
              <a:ext cx="185800" cy="41720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49"/>
            <p:cNvSpPr/>
            <p:nvPr/>
          </p:nvSpPr>
          <p:spPr>
            <a:xfrm>
              <a:off x="10285793" y="5937247"/>
              <a:ext cx="185800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0"/>
            <p:cNvSpPr/>
            <p:nvPr/>
          </p:nvSpPr>
          <p:spPr>
            <a:xfrm>
              <a:off x="10471594" y="5520045"/>
              <a:ext cx="185800" cy="41720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1"/>
            <p:cNvSpPr/>
            <p:nvPr/>
          </p:nvSpPr>
          <p:spPr>
            <a:xfrm>
              <a:off x="10657395" y="5520045"/>
              <a:ext cx="185800" cy="41720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2"/>
            <p:cNvSpPr/>
            <p:nvPr/>
          </p:nvSpPr>
          <p:spPr>
            <a:xfrm>
              <a:off x="10843196" y="5937247"/>
              <a:ext cx="185800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3"/>
            <p:cNvSpPr/>
            <p:nvPr/>
          </p:nvSpPr>
          <p:spPr>
            <a:xfrm>
              <a:off x="11028997" y="5520045"/>
              <a:ext cx="185800" cy="41720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4"/>
            <p:cNvSpPr/>
            <p:nvPr/>
          </p:nvSpPr>
          <p:spPr>
            <a:xfrm>
              <a:off x="11214798" y="5937247"/>
              <a:ext cx="185800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5"/>
            <p:cNvSpPr/>
            <p:nvPr/>
          </p:nvSpPr>
          <p:spPr>
            <a:xfrm>
              <a:off x="11400599" y="5520045"/>
              <a:ext cx="185800" cy="41720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tx56"/>
            <p:cNvSpPr/>
            <p:nvPr/>
          </p:nvSpPr>
          <p:spPr>
            <a:xfrm>
              <a:off x="4828521" y="589555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4828521" y="5062515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4828521" y="4228438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4828521" y="3392341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4828521" y="2557937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4918512" y="59372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2"/>
            <p:cNvSpPr/>
            <p:nvPr/>
          </p:nvSpPr>
          <p:spPr>
            <a:xfrm>
              <a:off x="4918512" y="510284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3"/>
            <p:cNvSpPr/>
            <p:nvPr/>
          </p:nvSpPr>
          <p:spPr>
            <a:xfrm>
              <a:off x="4918512" y="42684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4"/>
            <p:cNvSpPr/>
            <p:nvPr/>
          </p:nvSpPr>
          <p:spPr>
            <a:xfrm>
              <a:off x="4918512" y="343403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5"/>
            <p:cNvSpPr/>
            <p:nvPr/>
          </p:nvSpPr>
          <p:spPr>
            <a:xfrm>
              <a:off x="4918512" y="25996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6"/>
            <p:cNvSpPr/>
            <p:nvPr/>
          </p:nvSpPr>
          <p:spPr>
            <a:xfrm>
              <a:off x="5547870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7"/>
            <p:cNvSpPr/>
            <p:nvPr/>
          </p:nvSpPr>
          <p:spPr>
            <a:xfrm>
              <a:off x="7405879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68"/>
            <p:cNvSpPr/>
            <p:nvPr/>
          </p:nvSpPr>
          <p:spPr>
            <a:xfrm>
              <a:off x="9263888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69"/>
            <p:cNvSpPr/>
            <p:nvPr/>
          </p:nvSpPr>
          <p:spPr>
            <a:xfrm>
              <a:off x="11121898" y="61041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tx70"/>
            <p:cNvSpPr/>
            <p:nvPr/>
          </p:nvSpPr>
          <p:spPr>
            <a:xfrm>
              <a:off x="5423558" y="6165067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7281568" y="6165067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9139577" y="6165012"/>
              <a:ext cx="24862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10997586" y="6165067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7926931" y="6301662"/>
              <a:ext cx="1001706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Calories Burned</a:t>
              </a:r>
            </a:p>
          </p:txBody>
        </p:sp>
        <p:sp>
          <p:nvSpPr>
            <p:cNvPr id="77" name="tx75"/>
            <p:cNvSpPr/>
            <p:nvPr/>
          </p:nvSpPr>
          <p:spPr>
            <a:xfrm rot="-5400000">
              <a:off x="4526230" y="4216732"/>
              <a:ext cx="372783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4953307" y="2203786"/>
              <a:ext cx="2273535" cy="1240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of Calories Burned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sz="quarter" idx="13" hasCustomPrompt="1"/>
          </p:nvPr>
        </p:nvSpPr>
        <p:spPr>
          <a:xfrm>
            <a:off x="1666580" y="542768"/>
            <a:ext cx="9880600" cy="1181100"/>
          </a:xfrm>
        </p:spPr>
        <p:txBody>
          <a:bodyPr>
            <a:normAutofit/>
          </a:bodyPr>
          <a:lstStyle/>
          <a:p>
            <a:r>
              <a:rPr sz="3200" b="1" i="1" u="sng" dirty="0">
                <a:solidFill>
                  <a:schemeClr val="accent2">
                    <a:lumMod val="75000"/>
                  </a:schemeClr>
                </a:solidFill>
              </a:rPr>
              <a:t>Key Business Recommendations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666580" y="2123299"/>
            <a:ext cx="6907793" cy="4365772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b="1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🔹 Focus on High-Intensity Workouts: Shift marketing from step count to activity intensity.
🔹 Personalized Heart Rate Coaching: Introduce real-time heart rate tracking.
🔹 Smart Sleep Tracking: Provide sleep coaching to improve recovery &amp; motivation.</a:t>
            </a:r>
            <a:endParaRPr lang="en-US" sz="2000" b="1" i="0" u="none" cap="none" dirty="0">
              <a:solidFill>
                <a:srgbClr val="000000">
                  <a:alpha val="100000"/>
                </a:srgbClr>
              </a:solidFill>
              <a:latin typeface="Arial"/>
              <a:cs typeface="Arial"/>
              <a:sym typeface="Arial"/>
            </a:endParaRPr>
          </a:p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000000">
                  <a:alpha val="100000"/>
                </a:srgbClr>
              </a:solidFill>
              <a:latin typeface="Arial"/>
              <a:cs typeface="Arial"/>
              <a:sym typeface="Arial"/>
            </a:endParaRPr>
          </a:p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i="0" u="none" cap="none" dirty="0">
              <a:solidFill>
                <a:srgbClr val="000000">
                  <a:alpha val="100000"/>
                </a:srgbClr>
              </a:solidFill>
              <a:latin typeface="Arial"/>
              <a:cs typeface="Arial"/>
              <a:sym typeface="Arial"/>
            </a:endParaRPr>
          </a:p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000000">
                  <a:alpha val="100000"/>
                </a:srgbClr>
              </a:solidFill>
              <a:latin typeface="Arial"/>
              <a:cs typeface="Arial"/>
              <a:sym typeface="Arial"/>
            </a:endParaRPr>
          </a:p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i="0" u="none" cap="none" dirty="0">
              <a:solidFill>
                <a:srgbClr val="000000">
                  <a:alpha val="100000"/>
                </a:srgbClr>
              </a:solidFill>
              <a:latin typeface="Arial"/>
              <a:cs typeface="Arial"/>
              <a:sym typeface="Arial"/>
            </a:endParaRPr>
          </a:p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000000">
                  <a:alpha val="100000"/>
                </a:srgbClr>
              </a:solidFill>
              <a:latin typeface="Arial"/>
              <a:cs typeface="Arial"/>
              <a:sym typeface="Arial"/>
            </a:endParaRPr>
          </a:p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	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  <a:sym typeface="Arial"/>
              </a:rPr>
              <a:t>Feel Free to ask any questions, Thank You!</a:t>
            </a:r>
            <a:endParaRPr sz="2000" b="1" i="1" u="none" cap="none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417</Words>
  <Application>Microsoft Office PowerPoint</Application>
  <PresentationFormat>Widescreen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Vinyo</dc:creator>
  <cp:lastModifiedBy>James Vinyo</cp:lastModifiedBy>
  <cp:revision>1</cp:revision>
  <dcterms:created xsi:type="dcterms:W3CDTF">2025-02-18T07:01:32Z</dcterms:created>
  <dcterms:modified xsi:type="dcterms:W3CDTF">2025-02-18T10:12:17Z</dcterms:modified>
</cp:coreProperties>
</file>