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SL_and_HSV#Use_in_image_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pencv/openc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arlab.com/download.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ython.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fd.uci.edu/~gohlke/pythonlib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cv.org/download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scm.com/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Robotics Vision Processing</a:t>
            </a:r>
            <a:endParaRPr lang="en-US" dirty="0"/>
          </a:p>
        </p:txBody>
      </p:sp>
      <p:sp>
        <p:nvSpPr>
          <p:cNvPr id="3" name="Subtitle 2"/>
          <p:cNvSpPr>
            <a:spLocks noGrp="1"/>
          </p:cNvSpPr>
          <p:nvPr>
            <p:ph type="subTitle" idx="1"/>
          </p:nvPr>
        </p:nvSpPr>
        <p:spPr/>
        <p:txBody>
          <a:bodyPr/>
          <a:lstStyle/>
          <a:p>
            <a:r>
              <a:rPr lang="en-US" dirty="0" smtClean="0"/>
              <a:t>Using </a:t>
            </a:r>
            <a:r>
              <a:rPr lang="en-US" dirty="0" err="1" smtClean="0"/>
              <a:t>OpenCV</a:t>
            </a:r>
            <a:r>
              <a:rPr lang="en-US" dirty="0" smtClean="0"/>
              <a:t>, Python, and a Raspberry Pi</a:t>
            </a:r>
            <a:endParaRPr lang="en-US" dirty="0"/>
          </a:p>
        </p:txBody>
      </p:sp>
    </p:spTree>
    <p:extLst>
      <p:ext uri="{BB962C8B-B14F-4D97-AF65-F5344CB8AC3E}">
        <p14:creationId xmlns:p14="http://schemas.microsoft.com/office/powerpoint/2010/main" val="74692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OpenCV</a:t>
            </a:r>
            <a:r>
              <a:rPr lang="en-US" dirty="0" smtClean="0"/>
              <a:t>: Creating a red object detector v1.0</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your text editor, open up </a:t>
            </a:r>
            <a:r>
              <a:rPr lang="en-US" dirty="0" err="1" smtClean="0"/>
              <a:t>findRed.py</a:t>
            </a:r>
            <a:endParaRPr lang="en-US" dirty="0" smtClean="0"/>
          </a:p>
          <a:p>
            <a:r>
              <a:rPr lang="en-US" dirty="0" smtClean="0"/>
              <a:t>This first version only converts the video feed to an HSV color space</a:t>
            </a:r>
          </a:p>
          <a:p>
            <a:r>
              <a:rPr lang="en-US" dirty="0" smtClean="0"/>
              <a:t>HSV is an alternative to RGB that instead of storing colors based on Red, Green, and Blue, stores them based on Hue, Saturation, and Value (Brightness)</a:t>
            </a:r>
          </a:p>
          <a:p>
            <a:r>
              <a:rPr lang="en-US" dirty="0" smtClean="0"/>
              <a:t>This is much better for vision processing, if you want more information on why, </a:t>
            </a:r>
            <a:r>
              <a:rPr lang="en-US" dirty="0"/>
              <a:t>the wiki page has a good description: </a:t>
            </a:r>
            <a:r>
              <a:rPr lang="en-US" dirty="0">
                <a:hlinkClick r:id="rId2"/>
              </a:rPr>
              <a:t>https://</a:t>
            </a:r>
            <a:r>
              <a:rPr lang="en-US" dirty="0" smtClean="0">
                <a:hlinkClick r:id="rId2"/>
              </a:rPr>
              <a:t>en.wikipedia.org/wiki/HSL_and_HSV#Use_in_image_analysis</a:t>
            </a:r>
            <a:r>
              <a:rPr lang="en-US" dirty="0" smtClean="0"/>
              <a:t> </a:t>
            </a:r>
          </a:p>
          <a:p>
            <a:r>
              <a:rPr lang="en-US" dirty="0" smtClean="0"/>
              <a:t>Note: In </a:t>
            </a:r>
            <a:r>
              <a:rPr lang="en-US" dirty="0" err="1" smtClean="0"/>
              <a:t>OpenCV</a:t>
            </a:r>
            <a:r>
              <a:rPr lang="en-US" dirty="0" smtClean="0"/>
              <a:t> the HSV value ranges are: H: 0-180, S: 0-255, V: 0-255</a:t>
            </a:r>
          </a:p>
          <a:p>
            <a:pPr lvl="1"/>
            <a:r>
              <a:rPr lang="en-US" dirty="0" smtClean="0"/>
              <a:t>This is different from what many photo editing programs may use!</a:t>
            </a:r>
            <a:endParaRPr lang="en-US" dirty="0"/>
          </a:p>
        </p:txBody>
      </p:sp>
    </p:spTree>
    <p:extLst>
      <p:ext uri="{BB962C8B-B14F-4D97-AF65-F5344CB8AC3E}">
        <p14:creationId xmlns:p14="http://schemas.microsoft.com/office/powerpoint/2010/main" val="73082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OpenCV</a:t>
            </a:r>
            <a:r>
              <a:rPr lang="en-US" dirty="0"/>
              <a:t>: Creating a red object detector </a:t>
            </a:r>
            <a:r>
              <a:rPr lang="en-US" dirty="0" smtClean="0"/>
              <a:t>v1.1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a:t>
            </a:r>
            <a:r>
              <a:rPr lang="en-US" dirty="0" err="1" smtClean="0"/>
              <a:t>git</a:t>
            </a:r>
            <a:r>
              <a:rPr lang="en-US" dirty="0" smtClean="0"/>
              <a:t> to checkout the next version of this project (v1.1)</a:t>
            </a:r>
          </a:p>
          <a:p>
            <a:r>
              <a:rPr lang="en-US" dirty="0" smtClean="0"/>
              <a:t>Depending on your text editor, the </a:t>
            </a:r>
            <a:r>
              <a:rPr lang="en-US" dirty="0" err="1" smtClean="0"/>
              <a:t>findRed.py</a:t>
            </a:r>
            <a:r>
              <a:rPr lang="en-US" dirty="0" smtClean="0"/>
              <a:t> file you have open may update automatically. If not, close out of the old version (Do not save!) and reopen the file to get the new version</a:t>
            </a:r>
          </a:p>
          <a:p>
            <a:r>
              <a:rPr lang="en-US" dirty="0" smtClean="0"/>
              <a:t>This version creates a range of values that we define to be red and processes the frame to display, in white, only the parts that are inside the range</a:t>
            </a:r>
          </a:p>
          <a:p>
            <a:r>
              <a:rPr lang="en-US" dirty="0" smtClean="0"/>
              <a:t>Note: This range may change if the room you’re in changes (i.e. competition lighting is much different than school lighting). Be prepared to calibrate your range!</a:t>
            </a:r>
          </a:p>
          <a:p>
            <a:r>
              <a:rPr lang="en-US" dirty="0" smtClean="0"/>
              <a:t>Question: Why do you think we had to make two different ranges to distinguish what is red? (Hint: look at an image for the range of colors in HSV)</a:t>
            </a:r>
          </a:p>
          <a:p>
            <a:endParaRPr lang="en-US" dirty="0"/>
          </a:p>
        </p:txBody>
      </p:sp>
    </p:spTree>
    <p:extLst>
      <p:ext uri="{BB962C8B-B14F-4D97-AF65-F5344CB8AC3E}">
        <p14:creationId xmlns:p14="http://schemas.microsoft.com/office/powerpoint/2010/main" val="118861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OpenCV</a:t>
            </a:r>
            <a:r>
              <a:rPr lang="en-US" dirty="0"/>
              <a:t>: Creating a red object detector </a:t>
            </a:r>
            <a:r>
              <a:rPr lang="en-US" dirty="0" smtClean="0"/>
              <a:t>v1.2</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git</a:t>
            </a:r>
            <a:r>
              <a:rPr lang="en-US" dirty="0" smtClean="0"/>
              <a:t> to checkout the next version of the project (v1.2)</a:t>
            </a:r>
          </a:p>
          <a:p>
            <a:r>
              <a:rPr lang="en-US" dirty="0" smtClean="0"/>
              <a:t>This version uses erode and dilate to minimize the amount of small pixels that throw our accuracy in finding the object we want</a:t>
            </a:r>
          </a:p>
          <a:p>
            <a:r>
              <a:rPr lang="en-US" dirty="0" smtClean="0"/>
              <a:t>Note: this is definitely not a crucial step, it only slightly improves the video processing</a:t>
            </a:r>
          </a:p>
          <a:p>
            <a:endParaRPr lang="en-US" dirty="0"/>
          </a:p>
        </p:txBody>
      </p:sp>
    </p:spTree>
    <p:extLst>
      <p:ext uri="{BB962C8B-B14F-4D97-AF65-F5344CB8AC3E}">
        <p14:creationId xmlns:p14="http://schemas.microsoft.com/office/powerpoint/2010/main" val="35457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OpenCV</a:t>
            </a:r>
            <a:r>
              <a:rPr lang="en-US" dirty="0"/>
              <a:t>: Creating a red object detector </a:t>
            </a:r>
            <a:r>
              <a:rPr lang="en-US" dirty="0" smtClean="0"/>
              <a:t>v1.3</a:t>
            </a:r>
            <a:endParaRPr lang="en-US" dirty="0"/>
          </a:p>
        </p:txBody>
      </p:sp>
      <p:sp>
        <p:nvSpPr>
          <p:cNvPr id="3" name="Content Placeholder 2"/>
          <p:cNvSpPr>
            <a:spLocks noGrp="1"/>
          </p:cNvSpPr>
          <p:nvPr>
            <p:ph idx="1"/>
          </p:nvPr>
        </p:nvSpPr>
        <p:spPr/>
        <p:txBody>
          <a:bodyPr/>
          <a:lstStyle/>
          <a:p>
            <a:r>
              <a:rPr lang="en-US" dirty="0"/>
              <a:t>Use </a:t>
            </a:r>
            <a:r>
              <a:rPr lang="en-US" dirty="0" err="1"/>
              <a:t>git</a:t>
            </a:r>
            <a:r>
              <a:rPr lang="en-US" dirty="0"/>
              <a:t> to checkout the next version of the project (</a:t>
            </a:r>
            <a:r>
              <a:rPr lang="en-US" dirty="0" smtClean="0"/>
              <a:t>v1.3)</a:t>
            </a:r>
          </a:p>
          <a:p>
            <a:r>
              <a:rPr lang="en-US" dirty="0" smtClean="0"/>
              <a:t>This version uses </a:t>
            </a:r>
            <a:r>
              <a:rPr lang="en-US" dirty="0" err="1" smtClean="0"/>
              <a:t>findContours</a:t>
            </a:r>
            <a:r>
              <a:rPr lang="en-US" dirty="0" smtClean="0"/>
              <a:t> to get all the areas of red from our previous filter that kept only what matched our range of red</a:t>
            </a:r>
          </a:p>
          <a:p>
            <a:r>
              <a:rPr lang="en-US" dirty="0" smtClean="0"/>
              <a:t>It also displays all these areas using </a:t>
            </a:r>
            <a:r>
              <a:rPr lang="en-US" dirty="0" err="1" smtClean="0"/>
              <a:t>drawContours</a:t>
            </a:r>
            <a:endParaRPr lang="en-US" dirty="0" smtClean="0"/>
          </a:p>
          <a:p>
            <a:r>
              <a:rPr lang="en-US" dirty="0" smtClean="0"/>
              <a:t>Question: Notice there are multiple false detections along with the object we want. What would be a way to differentiate our desired object from the others? (There are many different approaches!)</a:t>
            </a:r>
            <a:endParaRPr lang="en-US" dirty="0"/>
          </a:p>
          <a:p>
            <a:endParaRPr lang="en-US" dirty="0"/>
          </a:p>
        </p:txBody>
      </p:sp>
    </p:spTree>
    <p:extLst>
      <p:ext uri="{BB962C8B-B14F-4D97-AF65-F5344CB8AC3E}">
        <p14:creationId xmlns:p14="http://schemas.microsoft.com/office/powerpoint/2010/main" val="155318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OpenCV</a:t>
            </a:r>
            <a:r>
              <a:rPr lang="en-US" dirty="0"/>
              <a:t>: Creating a red object detector </a:t>
            </a:r>
            <a:r>
              <a:rPr lang="en-US" dirty="0" smtClean="0"/>
              <a:t>v1.4</a:t>
            </a:r>
            <a:endParaRPr lang="en-US" dirty="0"/>
          </a:p>
        </p:txBody>
      </p:sp>
      <p:sp>
        <p:nvSpPr>
          <p:cNvPr id="3" name="Content Placeholder 2"/>
          <p:cNvSpPr>
            <a:spLocks noGrp="1"/>
          </p:cNvSpPr>
          <p:nvPr>
            <p:ph idx="1"/>
          </p:nvPr>
        </p:nvSpPr>
        <p:spPr/>
        <p:txBody>
          <a:bodyPr/>
          <a:lstStyle/>
          <a:p>
            <a:r>
              <a:rPr lang="en-US" dirty="0"/>
              <a:t>Use </a:t>
            </a:r>
            <a:r>
              <a:rPr lang="en-US" dirty="0" err="1"/>
              <a:t>git</a:t>
            </a:r>
            <a:r>
              <a:rPr lang="en-US" dirty="0"/>
              <a:t> to checkout the next version of the project (</a:t>
            </a:r>
            <a:r>
              <a:rPr lang="en-US" dirty="0" smtClean="0"/>
              <a:t>v1.4)</a:t>
            </a:r>
          </a:p>
          <a:p>
            <a:r>
              <a:rPr lang="en-US" dirty="0" smtClean="0"/>
              <a:t>This version uses a very simple approach to find the object we want: it calculates the size, using </a:t>
            </a:r>
            <a:r>
              <a:rPr lang="en-US" dirty="0" err="1" smtClean="0"/>
              <a:t>contourArea</a:t>
            </a:r>
            <a:r>
              <a:rPr lang="en-US" dirty="0" smtClean="0"/>
              <a:t>, of all the different detected areas, and only keeps the largest one</a:t>
            </a:r>
          </a:p>
          <a:p>
            <a:r>
              <a:rPr lang="en-US" dirty="0" smtClean="0"/>
              <a:t>Note: Using a For loop (a loop that is present in virtually every programming language) we can easily traverse through all the areas we previously detected!</a:t>
            </a:r>
          </a:p>
          <a:p>
            <a:r>
              <a:rPr lang="en-US" dirty="0" smtClean="0"/>
              <a:t>After determining the largest area, we can remove the other areas and only keep the largest (which should be the object we want)</a:t>
            </a:r>
            <a:endParaRPr lang="en-US" dirty="0"/>
          </a:p>
          <a:p>
            <a:endParaRPr lang="en-US" dirty="0"/>
          </a:p>
        </p:txBody>
      </p:sp>
    </p:spTree>
    <p:extLst>
      <p:ext uri="{BB962C8B-B14F-4D97-AF65-F5344CB8AC3E}">
        <p14:creationId xmlns:p14="http://schemas.microsoft.com/office/powerpoint/2010/main" val="47451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OpenCV</a:t>
            </a:r>
            <a:r>
              <a:rPr lang="en-US" dirty="0"/>
              <a:t>: Creating a red object detector </a:t>
            </a:r>
            <a:r>
              <a:rPr lang="en-US" dirty="0" smtClean="0"/>
              <a:t>v1.5</a:t>
            </a:r>
            <a:endParaRPr lang="en-US" dirty="0"/>
          </a:p>
        </p:txBody>
      </p:sp>
      <p:sp>
        <p:nvSpPr>
          <p:cNvPr id="3" name="Content Placeholder 2"/>
          <p:cNvSpPr>
            <a:spLocks noGrp="1"/>
          </p:cNvSpPr>
          <p:nvPr>
            <p:ph idx="1"/>
          </p:nvPr>
        </p:nvSpPr>
        <p:spPr/>
        <p:txBody>
          <a:bodyPr/>
          <a:lstStyle/>
          <a:p>
            <a:r>
              <a:rPr lang="en-US" dirty="0"/>
              <a:t>Use </a:t>
            </a:r>
            <a:r>
              <a:rPr lang="en-US" dirty="0" err="1"/>
              <a:t>git</a:t>
            </a:r>
            <a:r>
              <a:rPr lang="en-US" dirty="0"/>
              <a:t> to checkout the next version of the project (</a:t>
            </a:r>
            <a:r>
              <a:rPr lang="en-US" dirty="0" smtClean="0"/>
              <a:t>v1.5)</a:t>
            </a:r>
          </a:p>
          <a:p>
            <a:r>
              <a:rPr lang="en-US" dirty="0" smtClean="0"/>
              <a:t>This version finalizes the filtering we did by combining the final version of the mask (which had singled out the largest area (which should be the red object we wanted)) with the original frame, using </a:t>
            </a:r>
            <a:r>
              <a:rPr lang="en-US" dirty="0" err="1" smtClean="0"/>
              <a:t>bitwise_and</a:t>
            </a:r>
            <a:endParaRPr lang="en-US" dirty="0" smtClean="0"/>
          </a:p>
          <a:p>
            <a:r>
              <a:rPr lang="en-US" dirty="0" smtClean="0"/>
              <a:t>If we display the original frame next to this finalized frame, we can see that our program has successfully identified the red object of interest!</a:t>
            </a:r>
          </a:p>
          <a:p>
            <a:endParaRPr lang="en-US" dirty="0"/>
          </a:p>
          <a:p>
            <a:endParaRPr lang="en-US" dirty="0"/>
          </a:p>
        </p:txBody>
      </p:sp>
    </p:spTree>
    <p:extLst>
      <p:ext uri="{BB962C8B-B14F-4D97-AF65-F5344CB8AC3E}">
        <p14:creationId xmlns:p14="http://schemas.microsoft.com/office/powerpoint/2010/main" val="102493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 you can see!</a:t>
            </a:r>
            <a:endParaRPr lang="en-US" dirty="0"/>
          </a:p>
        </p:txBody>
      </p:sp>
      <p:sp>
        <p:nvSpPr>
          <p:cNvPr id="3" name="Content Placeholder 2"/>
          <p:cNvSpPr>
            <a:spLocks noGrp="1"/>
          </p:cNvSpPr>
          <p:nvPr>
            <p:ph idx="1"/>
          </p:nvPr>
        </p:nvSpPr>
        <p:spPr/>
        <p:txBody>
          <a:bodyPr/>
          <a:lstStyle/>
          <a:p>
            <a:r>
              <a:rPr lang="en-US" dirty="0" smtClean="0"/>
              <a:t>One of the great things about GitHub is that it has thousands of projects other people have created that you can see!</a:t>
            </a:r>
          </a:p>
          <a:p>
            <a:r>
              <a:rPr lang="en-US" dirty="0" smtClean="0"/>
              <a:t>The GitHub for </a:t>
            </a:r>
            <a:r>
              <a:rPr lang="en-US" dirty="0" err="1" smtClean="0"/>
              <a:t>OpenCV</a:t>
            </a:r>
            <a:r>
              <a:rPr lang="en-US" dirty="0"/>
              <a:t>, for example: </a:t>
            </a:r>
            <a:r>
              <a:rPr lang="en-US" dirty="0">
                <a:hlinkClick r:id="rId2"/>
              </a:rPr>
              <a:t>https://</a:t>
            </a:r>
            <a:r>
              <a:rPr lang="en-US" dirty="0" smtClean="0">
                <a:hlinkClick r:id="rId2"/>
              </a:rPr>
              <a:t>github.com/opencv/opencv</a:t>
            </a:r>
            <a:r>
              <a:rPr lang="en-US" dirty="0" smtClean="0"/>
              <a:t>, has multiple sample programs you can look for, just go to samples and then python</a:t>
            </a:r>
          </a:p>
          <a:p>
            <a:r>
              <a:rPr lang="en-US" dirty="0" smtClean="0"/>
              <a:t>One of these programs I slightly modified to process video input, and included in </a:t>
            </a:r>
            <a:r>
              <a:rPr lang="en-US" smtClean="0"/>
              <a:t>this project</a:t>
            </a:r>
            <a:r>
              <a:rPr lang="en-US" dirty="0" smtClean="0"/>
              <a:t>. It’s called </a:t>
            </a:r>
            <a:r>
              <a:rPr lang="en-US" dirty="0" err="1" smtClean="0"/>
              <a:t>findSquares.py</a:t>
            </a:r>
            <a:r>
              <a:rPr lang="en-US" dirty="0" smtClean="0"/>
              <a:t> and should outline any squares it can see in the video input</a:t>
            </a:r>
          </a:p>
        </p:txBody>
      </p:sp>
    </p:spTree>
    <p:extLst>
      <p:ext uri="{BB962C8B-B14F-4D97-AF65-F5344CB8AC3E}">
        <p14:creationId xmlns:p14="http://schemas.microsoft.com/office/powerpoint/2010/main" val="10803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along with this power point!</a:t>
            </a:r>
            <a:endParaRPr lang="en-US" dirty="0"/>
          </a:p>
        </p:txBody>
      </p:sp>
      <p:sp>
        <p:nvSpPr>
          <p:cNvPr id="3" name="Content Placeholder 2"/>
          <p:cNvSpPr>
            <a:spLocks noGrp="1"/>
          </p:cNvSpPr>
          <p:nvPr>
            <p:ph idx="1"/>
          </p:nvPr>
        </p:nvSpPr>
        <p:spPr/>
        <p:txBody>
          <a:bodyPr/>
          <a:lstStyle/>
          <a:p>
            <a:r>
              <a:rPr lang="en-US" dirty="0" smtClean="0"/>
              <a:t>You can download this power point (highly recommend so you don’t have to type out download links) by going to the </a:t>
            </a:r>
            <a:r>
              <a:rPr lang="en-US" dirty="0" err="1" smtClean="0"/>
              <a:t>github</a:t>
            </a:r>
            <a:r>
              <a:rPr lang="en-US" dirty="0" smtClean="0"/>
              <a:t> repository I created for this introduction to </a:t>
            </a:r>
            <a:r>
              <a:rPr lang="en-US" dirty="0" err="1" smtClean="0"/>
              <a:t>OpenCV</a:t>
            </a:r>
            <a:r>
              <a:rPr lang="en-US" dirty="0" smtClean="0"/>
              <a:t> </a:t>
            </a:r>
            <a:r>
              <a:rPr lang="en-US" dirty="0"/>
              <a:t>at: </a:t>
            </a:r>
            <a:r>
              <a:rPr lang="en-US" dirty="0" smtClean="0"/>
              <a:t>	</a:t>
            </a:r>
            <a:r>
              <a:rPr lang="en-US" dirty="0" err="1" smtClean="0"/>
              <a:t>github.com</a:t>
            </a:r>
            <a:r>
              <a:rPr lang="en-US" dirty="0" smtClean="0"/>
              <a:t>/</a:t>
            </a:r>
            <a:r>
              <a:rPr lang="en-US" dirty="0" err="1" smtClean="0"/>
              <a:t>jviszlai</a:t>
            </a:r>
            <a:r>
              <a:rPr lang="en-US" dirty="0" smtClean="0"/>
              <a:t>/</a:t>
            </a:r>
            <a:r>
              <a:rPr lang="en-US" dirty="0" err="1" smtClean="0"/>
              <a:t>opencvPythonTutorial</a:t>
            </a:r>
            <a:endParaRPr lang="en-US" dirty="0" smtClean="0"/>
          </a:p>
          <a:p>
            <a:r>
              <a:rPr lang="en-US" dirty="0" smtClean="0"/>
              <a:t>Click on </a:t>
            </a:r>
            <a:r>
              <a:rPr lang="en-US" dirty="0" err="1" smtClean="0"/>
              <a:t>PowerPoint.pptx</a:t>
            </a:r>
            <a:r>
              <a:rPr lang="en-US" dirty="0" smtClean="0"/>
              <a:t>, and then click on download to get the power point</a:t>
            </a:r>
            <a:endParaRPr lang="en-US" dirty="0"/>
          </a:p>
        </p:txBody>
      </p:sp>
    </p:spTree>
    <p:extLst>
      <p:ext uri="{BB962C8B-B14F-4D97-AF65-F5344CB8AC3E}">
        <p14:creationId xmlns:p14="http://schemas.microsoft.com/office/powerpoint/2010/main" val="51862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 need on your computer:</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smtClean="0"/>
              <a:t>Any file zip software (WinRAR is free)</a:t>
            </a:r>
          </a:p>
          <a:p>
            <a:pPr lvl="1"/>
            <a:r>
              <a:rPr lang="en-US" sz="3200" dirty="0" smtClean="0"/>
              <a:t>WinRAR: </a:t>
            </a:r>
            <a:r>
              <a:rPr lang="en-US" sz="3200" dirty="0" smtClean="0">
                <a:solidFill>
                  <a:schemeClr val="bg1"/>
                </a:solidFill>
                <a:hlinkClick r:id="rId2"/>
              </a:rPr>
              <a:t>www.rarlab.com/download.htm</a:t>
            </a:r>
            <a:r>
              <a:rPr lang="en-US" sz="3200" dirty="0" smtClean="0">
                <a:solidFill>
                  <a:schemeClr val="bg1"/>
                </a:solidFill>
              </a:rPr>
              <a:t> </a:t>
            </a:r>
          </a:p>
          <a:p>
            <a:r>
              <a:rPr lang="en-US" sz="3600" dirty="0" smtClean="0"/>
              <a:t>Python (Use Version 2.7 for now)</a:t>
            </a:r>
          </a:p>
          <a:p>
            <a:r>
              <a:rPr lang="en-US" sz="3600" dirty="0" err="1" smtClean="0"/>
              <a:t>NumPy</a:t>
            </a:r>
            <a:r>
              <a:rPr lang="en-US" sz="3600" dirty="0" smtClean="0"/>
              <a:t> (Required for </a:t>
            </a:r>
            <a:r>
              <a:rPr lang="en-US" sz="3600" dirty="0" err="1" smtClean="0"/>
              <a:t>OpenCV</a:t>
            </a:r>
            <a:r>
              <a:rPr lang="en-US" sz="3600" dirty="0" smtClean="0"/>
              <a:t> to work)</a:t>
            </a:r>
          </a:p>
          <a:p>
            <a:r>
              <a:rPr lang="en-US" sz="3600" dirty="0" err="1" smtClean="0"/>
              <a:t>OpenCV</a:t>
            </a:r>
            <a:r>
              <a:rPr lang="en-US" sz="3600" dirty="0" smtClean="0"/>
              <a:t> (Use any version 3.0.0 or greater. 3.0.0 is fine)</a:t>
            </a:r>
          </a:p>
          <a:p>
            <a:r>
              <a:rPr lang="en-US" sz="3600" dirty="0" err="1" smtClean="0"/>
              <a:t>Git</a:t>
            </a:r>
            <a:r>
              <a:rPr lang="en-US" sz="3600" dirty="0" smtClean="0"/>
              <a:t> (not related to </a:t>
            </a:r>
            <a:r>
              <a:rPr lang="en-US" sz="3600" dirty="0" err="1" smtClean="0"/>
              <a:t>OpenCV</a:t>
            </a:r>
            <a:r>
              <a:rPr lang="en-US" sz="3600" dirty="0" smtClean="0"/>
              <a:t> but needed to get some example code we will use)</a:t>
            </a:r>
          </a:p>
          <a:p>
            <a:endParaRPr lang="en-US" sz="3600" dirty="0" smtClean="0"/>
          </a:p>
        </p:txBody>
      </p:sp>
    </p:spTree>
    <p:extLst>
      <p:ext uri="{BB962C8B-B14F-4D97-AF65-F5344CB8AC3E}">
        <p14:creationId xmlns:p14="http://schemas.microsoft.com/office/powerpoint/2010/main" val="67082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2.7 for Windows</a:t>
            </a:r>
            <a:endParaRPr lang="en-US" dirty="0"/>
          </a:p>
        </p:txBody>
      </p:sp>
      <p:sp>
        <p:nvSpPr>
          <p:cNvPr id="3" name="Content Placeholder 2"/>
          <p:cNvSpPr>
            <a:spLocks noGrp="1"/>
          </p:cNvSpPr>
          <p:nvPr>
            <p:ph idx="1"/>
          </p:nvPr>
        </p:nvSpPr>
        <p:spPr/>
        <p:txBody>
          <a:bodyPr>
            <a:normAutofit lnSpcReduction="10000"/>
          </a:bodyPr>
          <a:lstStyle/>
          <a:p>
            <a:r>
              <a:rPr lang="en-US" dirty="0"/>
              <a:t>Browse to </a:t>
            </a:r>
            <a:r>
              <a:rPr lang="en-US" dirty="0" smtClean="0">
                <a:solidFill>
                  <a:schemeClr val="bg1"/>
                </a:solidFill>
                <a:hlinkClick r:id="rId2"/>
              </a:rPr>
              <a:t>www.python.org/downloads/</a:t>
            </a:r>
            <a:r>
              <a:rPr lang="en-US" dirty="0" smtClean="0">
                <a:solidFill>
                  <a:schemeClr val="bg1"/>
                </a:solidFill>
              </a:rPr>
              <a:t> </a:t>
            </a:r>
            <a:r>
              <a:rPr lang="en-US" dirty="0" smtClean="0"/>
              <a:t>and download Python 2.7.12</a:t>
            </a:r>
          </a:p>
          <a:p>
            <a:r>
              <a:rPr lang="en-US" dirty="0" smtClean="0"/>
              <a:t>Run the installer that was downloaded</a:t>
            </a:r>
          </a:p>
          <a:p>
            <a:r>
              <a:rPr lang="en-US" dirty="0" smtClean="0"/>
              <a:t>Install for all users vs just for me (depends on if shared computer, doesn’t matter)</a:t>
            </a:r>
          </a:p>
          <a:p>
            <a:r>
              <a:rPr lang="en-US" dirty="0" smtClean="0"/>
              <a:t>Hit next until you reach the Customize Python 2.7.12 page</a:t>
            </a:r>
          </a:p>
          <a:p>
            <a:r>
              <a:rPr lang="en-US" dirty="0" smtClean="0"/>
              <a:t>Scroll down and make sure you edit “add </a:t>
            </a:r>
            <a:r>
              <a:rPr lang="en-US" dirty="0" err="1" smtClean="0"/>
              <a:t>python.exe</a:t>
            </a:r>
            <a:r>
              <a:rPr lang="en-US" dirty="0" smtClean="0"/>
              <a:t> to Path” to “will be installed on local hard drive” (VERY IMPORTANT)</a:t>
            </a:r>
          </a:p>
          <a:p>
            <a:r>
              <a:rPr lang="en-US" dirty="0" smtClean="0"/>
              <a:t>Click next and after installation click finish</a:t>
            </a:r>
          </a:p>
          <a:p>
            <a:endParaRPr lang="en-US" dirty="0" smtClean="0"/>
          </a:p>
        </p:txBody>
      </p:sp>
    </p:spTree>
    <p:extLst>
      <p:ext uri="{BB962C8B-B14F-4D97-AF65-F5344CB8AC3E}">
        <p14:creationId xmlns:p14="http://schemas.microsoft.com/office/powerpoint/2010/main" val="78627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NumPy</a:t>
            </a:r>
            <a:r>
              <a:rPr lang="en-US" dirty="0" smtClean="0"/>
              <a:t> on Windows</a:t>
            </a:r>
            <a:endParaRPr lang="en-US" dirty="0"/>
          </a:p>
        </p:txBody>
      </p:sp>
      <p:sp>
        <p:nvSpPr>
          <p:cNvPr id="3" name="Content Placeholder 2"/>
          <p:cNvSpPr>
            <a:spLocks noGrp="1"/>
          </p:cNvSpPr>
          <p:nvPr>
            <p:ph idx="1"/>
          </p:nvPr>
        </p:nvSpPr>
        <p:spPr/>
        <p:txBody>
          <a:bodyPr>
            <a:normAutofit lnSpcReduction="10000"/>
          </a:bodyPr>
          <a:lstStyle/>
          <a:p>
            <a:r>
              <a:rPr lang="en-US" dirty="0"/>
              <a:t>Browse </a:t>
            </a:r>
            <a:r>
              <a:rPr lang="en-US" dirty="0" smtClean="0"/>
              <a:t>to </a:t>
            </a:r>
            <a:r>
              <a:rPr lang="en-US" dirty="0" smtClean="0">
                <a:solidFill>
                  <a:schemeClr val="bg1"/>
                </a:solidFill>
                <a:hlinkClick r:id="rId2"/>
              </a:rPr>
              <a:t>www.lfd.uci.edu</a:t>
            </a:r>
            <a:r>
              <a:rPr lang="en-US" dirty="0">
                <a:solidFill>
                  <a:schemeClr val="bg1"/>
                </a:solidFill>
                <a:hlinkClick r:id="rId2"/>
              </a:rPr>
              <a:t>/~gohlke/pythonlibs</a:t>
            </a:r>
            <a:r>
              <a:rPr lang="en-US" dirty="0" smtClean="0">
                <a:solidFill>
                  <a:schemeClr val="bg1"/>
                </a:solidFill>
                <a:hlinkClick r:id="rId2"/>
              </a:rPr>
              <a:t>/</a:t>
            </a:r>
            <a:r>
              <a:rPr lang="en-US" dirty="0" smtClean="0">
                <a:solidFill>
                  <a:schemeClr val="bg1"/>
                </a:solidFill>
              </a:rPr>
              <a:t> </a:t>
            </a:r>
            <a:r>
              <a:rPr lang="en-US" dirty="0" smtClean="0"/>
              <a:t>and scroll down to </a:t>
            </a:r>
            <a:r>
              <a:rPr lang="en-US" dirty="0" err="1" smtClean="0"/>
              <a:t>NumPy</a:t>
            </a:r>
            <a:endParaRPr lang="en-US" dirty="0"/>
          </a:p>
          <a:p>
            <a:r>
              <a:rPr lang="en-US" dirty="0" smtClean="0"/>
              <a:t>Download the first file under </a:t>
            </a:r>
            <a:r>
              <a:rPr lang="en-US" dirty="0" err="1" smtClean="0"/>
              <a:t>NumPy</a:t>
            </a:r>
            <a:r>
              <a:rPr lang="en-US" dirty="0" smtClean="0"/>
              <a:t>: </a:t>
            </a:r>
          </a:p>
          <a:p>
            <a:pPr lvl="1"/>
            <a:r>
              <a:rPr lang="en-US" u="sng" dirty="0" smtClean="0"/>
              <a:t>numpy-1.11.2+mkl-cp27-cp27m-win32.whl</a:t>
            </a:r>
            <a:endParaRPr lang="en-US" dirty="0"/>
          </a:p>
          <a:p>
            <a:r>
              <a:rPr lang="en-US" dirty="0" smtClean="0"/>
              <a:t>Using a file zip tool (WinRAR), right click the download file and click ”extract to ‘numpy-1.11.2+mkl-cp27-cp27m-win32’”</a:t>
            </a:r>
          </a:p>
          <a:p>
            <a:r>
              <a:rPr lang="en-US" dirty="0" smtClean="0"/>
              <a:t>Browse into the newly created folder and copy the folder named </a:t>
            </a:r>
            <a:r>
              <a:rPr lang="en-US" dirty="0" err="1" smtClean="0"/>
              <a:t>numpy</a:t>
            </a:r>
            <a:endParaRPr lang="en-US" dirty="0" smtClean="0"/>
          </a:p>
          <a:p>
            <a:r>
              <a:rPr lang="en-US" dirty="0" smtClean="0"/>
              <a:t>On your computer, browse to: C:/Python27/Lib/site-packages/ and paste the </a:t>
            </a:r>
            <a:r>
              <a:rPr lang="en-US" dirty="0" err="1" smtClean="0"/>
              <a:t>numpy</a:t>
            </a:r>
            <a:r>
              <a:rPr lang="en-US" dirty="0" smtClean="0"/>
              <a:t> folder</a:t>
            </a:r>
          </a:p>
          <a:p>
            <a:endParaRPr lang="en-US" dirty="0" smtClean="0"/>
          </a:p>
          <a:p>
            <a:endParaRPr lang="en-US" dirty="0">
              <a:solidFill>
                <a:schemeClr val="bg1"/>
              </a:solidFill>
            </a:endParaRPr>
          </a:p>
        </p:txBody>
      </p:sp>
    </p:spTree>
    <p:extLst>
      <p:ext uri="{BB962C8B-B14F-4D97-AF65-F5344CB8AC3E}">
        <p14:creationId xmlns:p14="http://schemas.microsoft.com/office/powerpoint/2010/main" val="118380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OpenCV</a:t>
            </a:r>
            <a:r>
              <a:rPr lang="en-US" dirty="0" smtClean="0"/>
              <a:t> on Windows</a:t>
            </a:r>
            <a:endParaRPr lang="en-US" dirty="0"/>
          </a:p>
        </p:txBody>
      </p:sp>
      <p:sp>
        <p:nvSpPr>
          <p:cNvPr id="3" name="Content Placeholder 2"/>
          <p:cNvSpPr>
            <a:spLocks noGrp="1"/>
          </p:cNvSpPr>
          <p:nvPr>
            <p:ph idx="1"/>
          </p:nvPr>
        </p:nvSpPr>
        <p:spPr/>
        <p:txBody>
          <a:bodyPr>
            <a:normAutofit lnSpcReduction="10000"/>
          </a:bodyPr>
          <a:lstStyle/>
          <a:p>
            <a:r>
              <a:rPr lang="en-US" dirty="0" smtClean="0"/>
              <a:t>Browse to </a:t>
            </a:r>
            <a:r>
              <a:rPr lang="en-US" dirty="0" smtClean="0">
                <a:hlinkClick r:id="rId2"/>
              </a:rPr>
              <a:t>www.opencv.org/downloads.html</a:t>
            </a:r>
            <a:endParaRPr lang="en-US" dirty="0"/>
          </a:p>
          <a:p>
            <a:r>
              <a:rPr lang="en-US" dirty="0" smtClean="0"/>
              <a:t>Scroll down and under Version 3.0 click </a:t>
            </a:r>
            <a:r>
              <a:rPr lang="en-US" dirty="0" err="1" smtClean="0"/>
              <a:t>OpenCV</a:t>
            </a:r>
            <a:r>
              <a:rPr lang="en-US" dirty="0" smtClean="0"/>
              <a:t> for Windows</a:t>
            </a:r>
          </a:p>
          <a:p>
            <a:r>
              <a:rPr lang="en-US" dirty="0" smtClean="0"/>
              <a:t>Run the opencv-3.0.0.exe file you downloaded</a:t>
            </a:r>
          </a:p>
          <a:p>
            <a:r>
              <a:rPr lang="en-US" dirty="0" smtClean="0"/>
              <a:t>Click extract</a:t>
            </a:r>
          </a:p>
          <a:p>
            <a:r>
              <a:rPr lang="en-US" dirty="0" smtClean="0"/>
              <a:t>Copy the newly created </a:t>
            </a:r>
            <a:r>
              <a:rPr lang="en-US" dirty="0" err="1" smtClean="0"/>
              <a:t>opencv</a:t>
            </a:r>
            <a:r>
              <a:rPr lang="en-US" dirty="0" smtClean="0"/>
              <a:t> folder into C:</a:t>
            </a:r>
          </a:p>
          <a:p>
            <a:r>
              <a:rPr lang="en-US" dirty="0" smtClean="0"/>
              <a:t>On your computer, browse to: C:/</a:t>
            </a:r>
            <a:r>
              <a:rPr lang="en-US" dirty="0" err="1" smtClean="0"/>
              <a:t>opencv</a:t>
            </a:r>
            <a:r>
              <a:rPr lang="en-US" dirty="0" smtClean="0"/>
              <a:t>/build/python/2.7/x86/</a:t>
            </a:r>
          </a:p>
          <a:p>
            <a:pPr lvl="1"/>
            <a:r>
              <a:rPr lang="en-US" dirty="0"/>
              <a:t>Copy the cv2.pyd </a:t>
            </a:r>
            <a:r>
              <a:rPr lang="en-US" dirty="0" smtClean="0"/>
              <a:t>file</a:t>
            </a:r>
            <a:endParaRPr lang="en-US" dirty="0"/>
          </a:p>
          <a:p>
            <a:r>
              <a:rPr lang="en-US" dirty="0" smtClean="0"/>
              <a:t>Paste the file in the same directory we put </a:t>
            </a:r>
            <a:r>
              <a:rPr lang="en-US" dirty="0" err="1" smtClean="0"/>
              <a:t>NumPy</a:t>
            </a:r>
            <a:endParaRPr lang="en-US" dirty="0" smtClean="0"/>
          </a:p>
          <a:p>
            <a:pPr lvl="1"/>
            <a:r>
              <a:rPr lang="en-US" dirty="0" smtClean="0"/>
              <a:t>The directory is: C:/Python27/Lib/site-packages/</a:t>
            </a:r>
            <a:endParaRPr lang="en-US" dirty="0"/>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15033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Git</a:t>
            </a:r>
            <a:r>
              <a:rPr lang="en-US" dirty="0" smtClean="0"/>
              <a:t> on Windows</a:t>
            </a:r>
            <a:endParaRPr lang="en-US" dirty="0"/>
          </a:p>
        </p:txBody>
      </p:sp>
      <p:sp>
        <p:nvSpPr>
          <p:cNvPr id="3" name="Content Placeholder 2"/>
          <p:cNvSpPr>
            <a:spLocks noGrp="1"/>
          </p:cNvSpPr>
          <p:nvPr>
            <p:ph idx="1"/>
          </p:nvPr>
        </p:nvSpPr>
        <p:spPr/>
        <p:txBody>
          <a:bodyPr/>
          <a:lstStyle/>
          <a:p>
            <a:r>
              <a:rPr lang="en-US" dirty="0" smtClean="0"/>
              <a:t>First</a:t>
            </a:r>
            <a:r>
              <a:rPr lang="en-US" dirty="0"/>
              <a:t>, browse to: </a:t>
            </a:r>
            <a:r>
              <a:rPr lang="en-US" dirty="0">
                <a:hlinkClick r:id="rId2"/>
              </a:rPr>
              <a:t>https://</a:t>
            </a:r>
            <a:r>
              <a:rPr lang="en-US" dirty="0" smtClean="0">
                <a:hlinkClick r:id="rId2"/>
              </a:rPr>
              <a:t>git-scm.com/downloads</a:t>
            </a:r>
            <a:r>
              <a:rPr lang="en-US" dirty="0" smtClean="0"/>
              <a:t> and click on Windows</a:t>
            </a:r>
          </a:p>
          <a:p>
            <a:r>
              <a:rPr lang="en-US" dirty="0" smtClean="0"/>
              <a:t>Run the file you downloaded and click next until you get to Adjusting your PATH environment</a:t>
            </a:r>
          </a:p>
          <a:p>
            <a:r>
              <a:rPr lang="en-US" dirty="0" smtClean="0"/>
              <a:t>Make sure to select Run </a:t>
            </a:r>
            <a:r>
              <a:rPr lang="en-US" dirty="0" err="1" smtClean="0"/>
              <a:t>Git</a:t>
            </a:r>
            <a:r>
              <a:rPr lang="en-US" dirty="0" smtClean="0"/>
              <a:t> from Windows Command Prompt</a:t>
            </a:r>
          </a:p>
          <a:p>
            <a:r>
              <a:rPr lang="en-US" dirty="0" smtClean="0"/>
              <a:t>Click next until the installation begins</a:t>
            </a:r>
          </a:p>
          <a:p>
            <a:r>
              <a:rPr lang="en-US" dirty="0" smtClean="0"/>
              <a:t>After installation, you can deselect to view the release notes (unless you really want to) and click finish</a:t>
            </a:r>
          </a:p>
          <a:p>
            <a:endParaRPr lang="en-US" dirty="0" smtClean="0"/>
          </a:p>
          <a:p>
            <a:endParaRPr lang="en-US" dirty="0" smtClean="0"/>
          </a:p>
        </p:txBody>
      </p:sp>
    </p:spTree>
    <p:extLst>
      <p:ext uri="{BB962C8B-B14F-4D97-AF65-F5344CB8AC3E}">
        <p14:creationId xmlns:p14="http://schemas.microsoft.com/office/powerpoint/2010/main" val="66577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project we’re working 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Open the command prompt and browse to an easily accessible directory (Desktop is fine) (you can do this by typing ‘cd Desktop’)</a:t>
            </a:r>
          </a:p>
          <a:p>
            <a:r>
              <a:rPr lang="en-US" dirty="0"/>
              <a:t>Then in the command prompt type: </a:t>
            </a:r>
          </a:p>
          <a:p>
            <a:pPr lvl="1"/>
            <a:r>
              <a:rPr lang="en-US" dirty="0"/>
              <a:t>‘</a:t>
            </a:r>
            <a:r>
              <a:rPr lang="en-US" dirty="0" err="1"/>
              <a:t>git</a:t>
            </a:r>
            <a:r>
              <a:rPr lang="en-US" dirty="0"/>
              <a:t> clone https</a:t>
            </a:r>
            <a:r>
              <a:rPr lang="en-US" dirty="0" smtClean="0"/>
              <a:t>://</a:t>
            </a:r>
            <a:r>
              <a:rPr lang="en-US" dirty="0" err="1" smtClean="0"/>
              <a:t>github.com</a:t>
            </a:r>
            <a:r>
              <a:rPr lang="en-US" dirty="0" smtClean="0"/>
              <a:t>/</a:t>
            </a:r>
            <a:r>
              <a:rPr lang="en-US" dirty="0" err="1" smtClean="0"/>
              <a:t>jviszlai</a:t>
            </a:r>
            <a:r>
              <a:rPr lang="en-US" dirty="0" smtClean="0"/>
              <a:t>/</a:t>
            </a:r>
            <a:r>
              <a:rPr lang="en-US" dirty="0" err="1" smtClean="0"/>
              <a:t>opencvPythonTutorial.git</a:t>
            </a:r>
            <a:r>
              <a:rPr lang="en-US" dirty="0" smtClean="0"/>
              <a:t>’</a:t>
            </a:r>
          </a:p>
          <a:p>
            <a:r>
              <a:rPr lang="en-US" dirty="0" smtClean="0"/>
              <a:t>This should create a new folder called </a:t>
            </a:r>
            <a:r>
              <a:rPr lang="en-US" dirty="0" err="1" smtClean="0"/>
              <a:t>opencvPythonTutorial</a:t>
            </a:r>
            <a:r>
              <a:rPr lang="en-US" dirty="0" smtClean="0"/>
              <a:t> in your Desktop (or whatever directory you were in)</a:t>
            </a:r>
          </a:p>
          <a:p>
            <a:r>
              <a:rPr lang="en-US" dirty="0"/>
              <a:t>In the command prompt, browse to this folder by typing:</a:t>
            </a:r>
          </a:p>
          <a:p>
            <a:pPr lvl="1"/>
            <a:r>
              <a:rPr lang="en-US" dirty="0"/>
              <a:t>’cd </a:t>
            </a:r>
            <a:r>
              <a:rPr lang="en-US" dirty="0" err="1"/>
              <a:t>opencvPythonTutorial</a:t>
            </a:r>
            <a:r>
              <a:rPr lang="en-US" dirty="0"/>
              <a:t>’ (cd is the change directory command</a:t>
            </a:r>
            <a:r>
              <a:rPr lang="en-US" dirty="0" smtClean="0"/>
              <a:t>)</a:t>
            </a:r>
          </a:p>
          <a:p>
            <a:pPr lvl="1"/>
            <a:r>
              <a:rPr lang="en-US" dirty="0" smtClean="0"/>
              <a:t>Make sure to stay in this directory for the rest of the power point</a:t>
            </a:r>
          </a:p>
          <a:p>
            <a:r>
              <a:rPr lang="en-US" dirty="0" smtClean="0"/>
              <a:t>In the command prompt, checkout the first version of the project with ‘</a:t>
            </a:r>
            <a:r>
              <a:rPr lang="en-US" dirty="0" err="1" smtClean="0"/>
              <a:t>git</a:t>
            </a:r>
            <a:r>
              <a:rPr lang="en-US" dirty="0" smtClean="0"/>
              <a:t> checkout v1.0’ As we progress, simply checkout the next version (for example the next version after this is v1.1, then v1.2, etc.)</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72053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OpenCV</a:t>
            </a:r>
            <a:r>
              <a:rPr lang="en-US" dirty="0" smtClean="0"/>
              <a:t>: The Basics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your text editor, open the </a:t>
            </a:r>
            <a:r>
              <a:rPr lang="en-US" dirty="0" err="1" smtClean="0"/>
              <a:t>exampleVideo.py</a:t>
            </a:r>
            <a:r>
              <a:rPr lang="en-US" dirty="0" smtClean="0"/>
              <a:t> file located in the project folder</a:t>
            </a:r>
          </a:p>
          <a:p>
            <a:r>
              <a:rPr lang="en-US" dirty="0" smtClean="0"/>
              <a:t>This is an example of simply getting video input and converting it to black and white</a:t>
            </a:r>
          </a:p>
          <a:p>
            <a:r>
              <a:rPr lang="en-US" dirty="0"/>
              <a:t>To run the file, in your command prompt type: </a:t>
            </a:r>
          </a:p>
          <a:p>
            <a:pPr lvl="1"/>
            <a:r>
              <a:rPr lang="en-US" dirty="0"/>
              <a:t>‘python </a:t>
            </a:r>
            <a:r>
              <a:rPr lang="en-US" dirty="0" err="1"/>
              <a:t>exampleVideo.py</a:t>
            </a:r>
            <a:r>
              <a:rPr lang="en-US" dirty="0"/>
              <a:t>’</a:t>
            </a:r>
          </a:p>
          <a:p>
            <a:pPr lvl="1"/>
            <a:r>
              <a:rPr lang="en-US" dirty="0"/>
              <a:t>The command to run any python file is ‘python [file]” </a:t>
            </a:r>
          </a:p>
          <a:p>
            <a:pPr lvl="1"/>
            <a:r>
              <a:rPr lang="en-US" dirty="0"/>
              <a:t>Note: python files will always end in .</a:t>
            </a:r>
            <a:r>
              <a:rPr lang="en-US" dirty="0" err="1"/>
              <a:t>py</a:t>
            </a:r>
            <a:r>
              <a:rPr lang="en-US" dirty="0" smtClean="0"/>
              <a:t>!</a:t>
            </a:r>
          </a:p>
          <a:p>
            <a:r>
              <a:rPr lang="en-US" dirty="0" smtClean="0"/>
              <a:t>This should grab video from your first available camera (generally a webcam if your computer has one) and display it in black and white</a:t>
            </a:r>
          </a:p>
          <a:p>
            <a:r>
              <a:rPr lang="en-US" dirty="0" smtClean="0"/>
              <a:t>You can close the window and exit the program by pressing q</a:t>
            </a:r>
          </a:p>
        </p:txBody>
      </p:sp>
    </p:spTree>
    <p:extLst>
      <p:ext uri="{BB962C8B-B14F-4D97-AF65-F5344CB8AC3E}">
        <p14:creationId xmlns:p14="http://schemas.microsoft.com/office/powerpoint/2010/main" val="9302283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292</TotalTime>
  <Words>1382</Words>
  <Application>Microsoft Macintosh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Trebuchet MS</vt:lpstr>
      <vt:lpstr>Arial</vt:lpstr>
      <vt:lpstr>Berlin</vt:lpstr>
      <vt:lpstr>Robotics Vision Processing</vt:lpstr>
      <vt:lpstr>Follow along with this power point!</vt:lpstr>
      <vt:lpstr>Things you need on your computer:</vt:lpstr>
      <vt:lpstr>Installing Python 2.7 for Windows</vt:lpstr>
      <vt:lpstr>Installing NumPy on Windows</vt:lpstr>
      <vt:lpstr>Installing OpenCV on Windows</vt:lpstr>
      <vt:lpstr>Installing Git on Windows</vt:lpstr>
      <vt:lpstr>Getting the project we’re working on</vt:lpstr>
      <vt:lpstr>OpenCV: The Basics</vt:lpstr>
      <vt:lpstr>OpenCV: Creating a red object detector v1.0</vt:lpstr>
      <vt:lpstr>OpenCV: Creating a red object detector v1.1</vt:lpstr>
      <vt:lpstr>OpenCV: Creating a red object detector v1.2</vt:lpstr>
      <vt:lpstr>OpenCV: Creating a red object detector v1.3</vt:lpstr>
      <vt:lpstr>OpenCV: Creating a red object detector v1.4</vt:lpstr>
      <vt:lpstr>OpenCV: Creating a red object detector v1.5</vt:lpstr>
      <vt:lpstr>Other projects you can see!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Vision Processing</dc:title>
  <dc:creator>Viszlai, Joshua M</dc:creator>
  <cp:lastModifiedBy>Viszlai, Joshua M</cp:lastModifiedBy>
  <cp:revision>46</cp:revision>
  <dcterms:created xsi:type="dcterms:W3CDTF">2016-10-10T20:52:16Z</dcterms:created>
  <dcterms:modified xsi:type="dcterms:W3CDTF">2016-10-11T01:44:27Z</dcterms:modified>
</cp:coreProperties>
</file>