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01A66-BF20-448B-ACED-F5C16FC6F768}" type="datetimeFigureOut">
              <a:rPr lang="pt-BR" smtClean="0"/>
              <a:t>21/09/2024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7CC2-D30F-4A58-B5DB-8C3B151A4BE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D7CC2-D30F-4A58-B5DB-8C3B151A4BE5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1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5A5C0-8B14-C891-4323-DC30E47B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9858D7-06DD-74FB-C5B5-583266668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2D101-65B1-7898-5CAD-8565362D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4452C9-B453-A3C6-6B3E-6D6F5404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D55F1-D20C-17CC-DE64-CDFACB09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704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791A4-DC5B-5CA4-71C1-3852B39E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DADEF7-18BF-5916-BB48-63C79EDA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28D2A-7960-A5F1-D1A3-24C8C9CC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96493-0AF4-B098-0903-4FF2ADA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826E6-386F-6DCA-EF48-16518929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12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C7455F-86CA-CA3C-5758-087DE760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15024C-CD11-C677-9095-E9F1C4904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FB467-75B4-576B-D7F0-7F71ABD6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F13BB8-ECBC-DD8C-B66C-830AB404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7B5F09-9C01-1487-6E6A-CDD4F62A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78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FAA1E-DA2B-0958-4552-453DB2C6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088EE-627B-AD97-45DB-9E7B3CA8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8427B-E77A-3F3F-C7EB-D78785CD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99600-2031-8C91-2E33-823748FC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8B30A-7B36-A65B-4093-5DFF1F2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733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62062-6328-4906-CADA-85F0D8D3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DAECCC-D0FF-C191-D23A-092C8268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B4A00E-B460-F32F-9ACE-49B3080D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BDA2B-2CA5-4A75-9F93-E455E0CC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6606C-140C-EC72-FF5D-420EBDD5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32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15333-03F6-5C1B-86D5-F9938296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0DCF9-340A-1D7B-177E-06721FD9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DFC8C6-B9D7-6AAA-35C3-14482F0B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534A13-2A20-B25E-D085-E37A8C23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C7E3F-718B-3D92-D672-2B1735D6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27945-5918-4CC4-AED1-1CCB2861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504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BB71D-526F-CA2C-7C17-A90833CB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0A5B28-66B0-A3FB-A1B7-5CF48FDC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DF2F86-E567-5E96-2992-EF70EF6E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06A920-352D-304D-AF62-E61E888B8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62070C-15C6-80D0-9621-9FBB89BB4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1C03C-E8A3-FBB1-E549-7F570C9D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35DA55-456D-4659-E344-D5FFCC0F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B1DF-E5EB-65F6-C5FC-A7EFA25D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650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9522C-2728-B5DF-9617-CE404BDA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276580-F9DF-EBD3-A961-2DD97C2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E7F3E3-E9F5-78E7-DC84-E1D5B99E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4C84F-BF38-78F3-A9D2-2E4EFE5F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321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3B1EB4-6E9C-7D1C-AB87-57C1DDD6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DB6F6A-3B87-184E-6C0F-6E1C613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3B8EF7-D5DB-E6F0-3A02-3B8F5947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51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FDD4E-0AD0-CA9E-E341-93E72D0C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67511-5D27-7DCE-F7C1-7C5734BC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CDF727-72C1-AB2F-7CE1-B72C335F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17F28-2ED3-A11B-FAD1-FB8F3761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CEA2FA-0749-7353-331D-63E33C30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3F6B09-FEB4-60E6-2371-C6E8BC39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433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14DDC-E483-D99F-19BE-92711D75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E714F2-C7A8-0904-7CEF-7037C8FF2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D52670-1B20-1EBF-48EF-C7CB96853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BBDFA-CD62-75F7-B335-59E1D77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3274B4-F180-5960-5A81-58B0F160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FFD8B4-F021-E393-1540-C333F0B4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57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freepik.es/vector-premium/fondo-tecnologia-placa-circuito-sistema-conexion-datos-digitales-alta-tecnologia-computadora-electronica_6638696.ht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1EC4C4-ADFE-84CA-78EA-38845810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FD116F-21B0-E7C1-8411-4B1C028E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C5D6B-4FB9-985D-ED09-C6AC1ADA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Saturday, September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41057E-1E16-5940-E7B3-084F4579A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330D1-712E-A23F-DB07-4A5CA2D25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7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abin/pt-br/centrais-de-conteudo/noticias/abin-oferece-bolsas-nas-areas-de-seguranca-da-informacao-e-de-ciencia-de-dado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lano-de-fundo-fundo-de-tela-lil%C3%A1s-2104383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F97C-36DA-235B-8C19-0986A4B95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466" y="2714017"/>
            <a:ext cx="4218123" cy="142996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NDJC Security</a:t>
            </a:r>
          </a:p>
        </p:txBody>
      </p:sp>
    </p:spTree>
    <p:extLst>
      <p:ext uri="{BB962C8B-B14F-4D97-AF65-F5344CB8AC3E}">
        <p14:creationId xmlns:p14="http://schemas.microsoft.com/office/powerpoint/2010/main" val="14348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EAD3AD-C305-275C-6C3B-468FBE88FECC}"/>
              </a:ext>
            </a:extLst>
          </p:cNvPr>
          <p:cNvSpPr txBox="1"/>
          <p:nvPr/>
        </p:nvSpPr>
        <p:spPr>
          <a:xfrm>
            <a:off x="512323" y="782041"/>
            <a:ext cx="1116735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Confidencialidade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Garantir que apenas pessoas autorizadas tenham acesso às informações.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Integridade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Proteger os dados contra alterações não autorizadas.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Disponibilidade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Assegurar que as informações estejam acessíveis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3610324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5E01E6C-2A01-EFB3-58CC-85FBF70090C3}"/>
              </a:ext>
            </a:extLst>
          </p:cNvPr>
          <p:cNvSpPr txBox="1"/>
          <p:nvPr/>
        </p:nvSpPr>
        <p:spPr>
          <a:xfrm>
            <a:off x="512323" y="735955"/>
            <a:ext cx="1116735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Autenticidade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capacidade de verificar a identidade de um usuário, sistema ou entidade.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Legalidade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Diz respeito à conformidade com leis e regulamentos aplicáveis.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Não-Repudio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Garante que uma parte não possa negar a realização de uma ação, como a assinatura de um documento ou a realização de uma transação.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Conformidade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Envolve aderir a padrões, regulamentos e diretrizes estabelecidos para a proteção de informações. </a:t>
            </a:r>
          </a:p>
        </p:txBody>
      </p:sp>
    </p:spTree>
    <p:extLst>
      <p:ext uri="{BB962C8B-B14F-4D97-AF65-F5344CB8AC3E}">
        <p14:creationId xmlns:p14="http://schemas.microsoft.com/office/powerpoint/2010/main" val="1608077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0AA49BD-89F9-68B2-D348-5516119539E2}"/>
              </a:ext>
            </a:extLst>
          </p:cNvPr>
          <p:cNvSpPr txBox="1"/>
          <p:nvPr/>
        </p:nvSpPr>
        <p:spPr>
          <a:xfrm>
            <a:off x="661634" y="1282669"/>
            <a:ext cx="4991962" cy="3216273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pt-BR" sz="4000" noProof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Gerenciamento de Riscos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4"/>
              </a:buClr>
            </a:pPr>
            <a:endParaRPr lang="pt-BR" sz="2900" noProof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pt-BR" sz="2900" noProof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 baseia na identificação, verificação e mitigação dos eventos de segurança da informação e visa garantir que os pilares de segurança se mantenham operantes e livres de ameaças.</a:t>
            </a:r>
          </a:p>
        </p:txBody>
      </p:sp>
      <p:pic>
        <p:nvPicPr>
          <p:cNvPr id="6" name="Graphic 5" descr="Aviso">
            <a:extLst>
              <a:ext uri="{FF2B5EF4-FFF2-40B4-BE49-F238E27FC236}">
                <a16:creationId xmlns:a16="http://schemas.microsoft.com/office/drawing/2014/main" id="{64ABE0B3-4C77-B4E5-BA2A-3E1DA494C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5322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0AA49BD-89F9-68B2-D348-5516119539E2}"/>
              </a:ext>
            </a:extLst>
          </p:cNvPr>
          <p:cNvSpPr txBox="1"/>
          <p:nvPr/>
        </p:nvSpPr>
        <p:spPr>
          <a:xfrm>
            <a:off x="1381327" y="1057047"/>
            <a:ext cx="923154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Ameaça</a:t>
            </a:r>
          </a:p>
          <a:p>
            <a:pPr algn="ctr"/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Qualquer evento ou ação que possa causar danos ou comprometer a segurança da informação.</a:t>
            </a:r>
          </a:p>
          <a:p>
            <a:pPr algn="ctr"/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Vulnerabilidade</a:t>
            </a:r>
          </a:p>
          <a:p>
            <a:pPr algn="ctr"/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Fraqueza ou falha em um sistema, processo ou controle de segurança que pode ser explorada por uma ameaça.</a:t>
            </a:r>
          </a:p>
          <a:p>
            <a:pPr algn="ctr"/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Risco</a:t>
            </a:r>
          </a:p>
          <a:p>
            <a:pPr algn="ctr"/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Probabilidade de uma ameaça se concretizar e causar um impacto negativo levando em conta  a vulnerabilidade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2275427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0AA49BD-89F9-68B2-D348-5516119539E2}"/>
              </a:ext>
            </a:extLst>
          </p:cNvPr>
          <p:cNvSpPr txBox="1"/>
          <p:nvPr/>
        </p:nvSpPr>
        <p:spPr>
          <a:xfrm>
            <a:off x="123995" y="1287000"/>
            <a:ext cx="6152680" cy="42840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/>
          <a:p>
            <a:pPr algn="ctr">
              <a:spcAft>
                <a:spcPts val="600"/>
              </a:spcAft>
              <a:buClr>
                <a:schemeClr val="accent4"/>
              </a:buClr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Lei </a:t>
            </a:r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Geral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Proteção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pt-BR" sz="3200" noProof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Dados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(LGPD)</a:t>
            </a:r>
          </a:p>
          <a:p>
            <a:pPr marL="285750" indent="-285750"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Lei </a:t>
            </a:r>
            <a:r>
              <a:rPr lang="pt-BR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Geral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pt-BR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Proteção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Dados </a:t>
            </a:r>
            <a:r>
              <a:rPr lang="pt-BR" sz="2200" noProof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Pessoais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(LGPD) é uma lei que </a:t>
            </a:r>
            <a:r>
              <a:rPr lang="pt-BR" sz="2200" noProof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estabelece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regras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para o tratamento de dados pessoais, tanto em </a:t>
            </a:r>
            <a:r>
              <a:rPr lang="pt-BR" sz="2200" noProof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meios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físicos quanto digitais. </a:t>
            </a:r>
          </a:p>
          <a:p>
            <a:pPr marL="285750" indent="-285750"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endParaRPr lang="en-US" sz="2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LGPD foi sancionada em 2018 e entrou em vigor em 2020.</a:t>
            </a:r>
          </a:p>
          <a:p>
            <a:pPr marL="285750" indent="-285750"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endParaRPr lang="pt-BR" sz="2200" noProof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LGPD foi inspirada na GDPR (</a:t>
            </a:r>
            <a:r>
              <a:rPr lang="en-US" sz="22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General Data Protection Regulation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), uma norma </a:t>
            </a:r>
            <a:r>
              <a:rPr lang="pt-BR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europeia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pt-BR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proteção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dados. </a:t>
            </a:r>
          </a:p>
          <a:p>
            <a:pPr marL="57150" indent="-28575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endParaRPr lang="en-US" sz="2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2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pt-BR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pt-BR" sz="1100" spc="20" noProof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1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Graphic 5" descr="Martelo">
            <a:extLst>
              <a:ext uri="{FF2B5EF4-FFF2-40B4-BE49-F238E27FC236}">
                <a16:creationId xmlns:a16="http://schemas.microsoft.com/office/drawing/2014/main" id="{B993DA46-1FCE-DF7F-4781-1F17FB47A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261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B0E01F-59BB-1C99-4FC9-69CAEFCDC75A}"/>
              </a:ext>
            </a:extLst>
          </p:cNvPr>
          <p:cNvSpPr txBox="1"/>
          <p:nvPr/>
        </p:nvSpPr>
        <p:spPr>
          <a:xfrm>
            <a:off x="257782" y="870735"/>
            <a:ext cx="11934218" cy="5116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Lei Geral de Proteção de Dados Pessoais (LGPD) é uma lei que estabelece regras para o tratamento de dados pessoais, tanto em meios físicos quanto digitais. E tem como objetivo proteger os direitos fundamentais de privacidade e liberdade, e o livre desenvolvimento da personalidade de cada pessoa. 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lei se aplica a todos os brasileiros, sejam eles indivíduos, empresas ou governos, e afeta diversos setores e serviços, como bancos, hospitais, redes sociais, escolas, hotéis, órgãos públicos, publicidade e tecnologia.   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LGPD se baseia no consentimento, ou seja, é necessário solicitar a autorização do titular dos dados antes de tratá-los. Esse consentimento deve ser explícito e inequívoco. </a:t>
            </a:r>
          </a:p>
        </p:txBody>
      </p:sp>
    </p:spTree>
    <p:extLst>
      <p:ext uri="{BB962C8B-B14F-4D97-AF65-F5344CB8AC3E}">
        <p14:creationId xmlns:p14="http://schemas.microsoft.com/office/powerpoint/2010/main" val="29754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24A801-25E5-3D44-269A-8D31327E81E3}"/>
              </a:ext>
            </a:extLst>
          </p:cNvPr>
          <p:cNvSpPr txBox="1"/>
          <p:nvPr/>
        </p:nvSpPr>
        <p:spPr>
          <a:xfrm>
            <a:off x="350194" y="982493"/>
            <a:ext cx="11692647" cy="572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Fator Humano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Um dos aspectos mais críticos na segurança da informação. Ele se refere ao papel que as pessoas desempenham na proteção e na vulnerabilidade dos sistemas de informação.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Erros Humanos 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Conscientização e Treinamento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Cultura de Segurança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Resistência à Mudança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Comportamento Acessível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Fatores Psicológicos</a:t>
            </a:r>
          </a:p>
          <a:p>
            <a:pPr algn="ctr"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454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22D0E8-9FC1-DC42-A9A8-94EAE2501728}"/>
              </a:ext>
            </a:extLst>
          </p:cNvPr>
          <p:cNvSpPr txBox="1"/>
          <p:nvPr/>
        </p:nvSpPr>
        <p:spPr>
          <a:xfrm>
            <a:off x="585281" y="1060315"/>
            <a:ext cx="110214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Demonstração Prática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Vídeo do ataque aqui.......</a:t>
            </a:r>
          </a:p>
          <a:p>
            <a:pPr algn="ctr"/>
            <a:endParaRPr lang="pt-BR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pt-BR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80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535ADA-98CE-31BF-52BE-F04ABBC7C613}"/>
              </a:ext>
            </a:extLst>
          </p:cNvPr>
          <p:cNvSpPr txBox="1"/>
          <p:nvPr/>
        </p:nvSpPr>
        <p:spPr>
          <a:xfrm>
            <a:off x="330741" y="2035762"/>
            <a:ext cx="6614808" cy="280861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Atividade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Preparamos uma atividade para a sala que se baseia em perguntas e respostas com base no conteúdo apresentado.</a:t>
            </a:r>
          </a:p>
          <a:p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São perguntas simples que preparamos para fixar o conteúdo e  inspirar os participantes a pensarem e refletirem sobre o assunto.</a:t>
            </a:r>
            <a:endParaRPr lang="en-US" sz="2000" spc="2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400" spc="2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400" spc="2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400" spc="2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400" spc="2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400" spc="2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400" spc="2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400" spc="2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29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BD822B4-145E-FE71-4EFD-E1832D7A16E7}"/>
              </a:ext>
            </a:extLst>
          </p:cNvPr>
          <p:cNvSpPr txBox="1"/>
          <p:nvPr/>
        </p:nvSpPr>
        <p:spPr>
          <a:xfrm>
            <a:off x="214009" y="720000"/>
            <a:ext cx="5521629" cy="602126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pc="-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5600" spc="-1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Questionário">
            <a:extLst>
              <a:ext uri="{FF2B5EF4-FFF2-40B4-BE49-F238E27FC236}">
                <a16:creationId xmlns:a16="http://schemas.microsoft.com/office/drawing/2014/main" id="{CD3DC5D5-6CDC-21AC-4E88-6F555D04F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0927" y="1741251"/>
            <a:ext cx="3375498" cy="3375498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7C874F4-A100-5235-B046-6476ECB9B2AB}"/>
              </a:ext>
            </a:extLst>
          </p:cNvPr>
          <p:cNvSpPr txBox="1"/>
          <p:nvPr/>
        </p:nvSpPr>
        <p:spPr>
          <a:xfrm>
            <a:off x="332076" y="603268"/>
            <a:ext cx="57360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Perguntas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que é segurança da informação e por que é importante?</a:t>
            </a:r>
          </a:p>
          <a:p>
            <a:pPr marL="342900" indent="-342900" algn="ctr">
              <a:buFont typeface="+mj-lt"/>
              <a:buAutoNum type="arabicPeriod"/>
            </a:pPr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Quais são os três pilares da segurança da informação?</a:t>
            </a:r>
          </a:p>
          <a:p>
            <a:pPr algn="ctr"/>
            <a:endParaRPr lang="pt-BR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pt-BR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5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1235CA-45D8-4A81-7EC5-9D1F851A559C}"/>
              </a:ext>
            </a:extLst>
          </p:cNvPr>
          <p:cNvSpPr txBox="1"/>
          <p:nvPr/>
        </p:nvSpPr>
        <p:spPr>
          <a:xfrm>
            <a:off x="3630033" y="1040861"/>
            <a:ext cx="493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Sobre Nós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FF494C-24DD-D516-E4E7-6E9582FA981F}"/>
              </a:ext>
            </a:extLst>
          </p:cNvPr>
          <p:cNvSpPr txBox="1"/>
          <p:nvPr/>
        </p:nvSpPr>
        <p:spPr>
          <a:xfrm>
            <a:off x="1227302" y="1966343"/>
            <a:ext cx="9737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Bem-vindos a NDJC Security</a:t>
            </a:r>
          </a:p>
          <a:p>
            <a:pPr algn="ctr"/>
            <a:endParaRPr lang="pt-BR" sz="2000" b="1" i="0" dirty="0"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Somos especialistas em proteger o que é mais importante: a sua informação.</a:t>
            </a:r>
            <a:br>
              <a:rPr lang="pt-BR" sz="2000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 soluções robustas e personalizadas, garantimos a segurança dos seus dados contra ameaças cibernéticas e violação de informações.</a:t>
            </a:r>
          </a:p>
          <a:p>
            <a:pPr algn="ctr"/>
            <a:endParaRPr lang="pt-BR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i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Slogan</a:t>
            </a:r>
          </a:p>
          <a:p>
            <a:pPr algn="ctr"/>
            <a:endParaRPr lang="pt-BR" sz="2000" i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b="1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Protegendo o que é seu: Segurança em primeiro lugar.</a:t>
            </a:r>
          </a:p>
          <a:p>
            <a:pPr algn="ctr"/>
            <a:endParaRPr lang="pt-BR" b="0" i="0" dirty="0"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3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FC9238-AECC-D273-DA6E-5A7A31944090}"/>
              </a:ext>
            </a:extLst>
          </p:cNvPr>
          <p:cNvSpPr txBox="1"/>
          <p:nvPr/>
        </p:nvSpPr>
        <p:spPr>
          <a:xfrm>
            <a:off x="716604" y="517880"/>
            <a:ext cx="10758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Recomendações de Segurança</a:t>
            </a:r>
          </a:p>
          <a:p>
            <a:pPr algn="ctr">
              <a:lnSpc>
                <a:spcPct val="150000"/>
              </a:lnSpc>
            </a:pPr>
            <a:endParaRPr lang="pt-BR" sz="9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Senhas fortes e únicas.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Autenticação de dois fatores (2FA).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Mantenha softwares atualizados.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Cuidado com phishing.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Faça backup de dados regularmente.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Cuidado com redes Wi-Fi públicas.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Desconecte contas quando não estiver usando.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Revise permissões de aplicativos.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Eduque-se sobre segurança digital.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Monitore suas contas regularmente.</a:t>
            </a:r>
          </a:p>
          <a:p>
            <a:pPr algn="ctr"/>
            <a:endParaRPr lang="pt-BR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8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A1FA01-1B31-AE35-5F81-E22460563ABC}"/>
              </a:ext>
            </a:extLst>
          </p:cNvPr>
          <p:cNvSpPr txBox="1"/>
          <p:nvPr/>
        </p:nvSpPr>
        <p:spPr>
          <a:xfrm>
            <a:off x="547181" y="1281499"/>
            <a:ext cx="11097638" cy="363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Conclusão</a:t>
            </a:r>
          </a:p>
          <a:p>
            <a:pPr algn="ctr">
              <a:lnSpc>
                <a:spcPct val="150000"/>
              </a:lnSpc>
            </a:pPr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segurança da informação é vital para proteger dados e garantir a privacidade. Com o aumento das ameaças cibernéticas, é importante que todos adotem boas práticas, como usar senhas fortes e estar atentos a fraudes. Investir em segurança ajuda a proteger informações valiosas e cria um ambiente digital mais seguro. A responsabilidade é de todos, desde usuários até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193382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9AF08-747E-D5BE-D79B-69E0FE09E874}"/>
              </a:ext>
            </a:extLst>
          </p:cNvPr>
          <p:cNvSpPr txBox="1"/>
          <p:nvPr/>
        </p:nvSpPr>
        <p:spPr>
          <a:xfrm>
            <a:off x="625813" y="554477"/>
            <a:ext cx="109403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Referências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85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D49227-3053-99E3-B05F-6414843ED30B}"/>
              </a:ext>
            </a:extLst>
          </p:cNvPr>
          <p:cNvSpPr txBox="1"/>
          <p:nvPr/>
        </p:nvSpPr>
        <p:spPr>
          <a:xfrm>
            <a:off x="570689" y="1790524"/>
            <a:ext cx="110506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Agradecimento</a:t>
            </a:r>
          </a:p>
          <a:p>
            <a:pPr algn="ctr"/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Agradeço ao professor pela orientação e aos participantes pela colaboração. Um agradecimento especial ao meu grupo pelo trabalho em equipe. </a:t>
            </a:r>
          </a:p>
          <a:p>
            <a:pPr algn="ctr"/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Obrigado a todos e boa noite!</a:t>
            </a:r>
          </a:p>
        </p:txBody>
      </p:sp>
      <p:pic>
        <p:nvPicPr>
          <p:cNvPr id="4" name="Gráfico 3" descr="Aceno de mão estrutura de tópicos">
            <a:extLst>
              <a:ext uri="{FF2B5EF4-FFF2-40B4-BE49-F238E27FC236}">
                <a16:creationId xmlns:a16="http://schemas.microsoft.com/office/drawing/2014/main" id="{19ADD8E9-0398-4B58-7F7E-324D5CEEB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522" y="4308790"/>
            <a:ext cx="2415209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3E7CC00-3F60-A941-9767-F1C48BF13CB0}"/>
              </a:ext>
            </a:extLst>
          </p:cNvPr>
          <p:cNvSpPr txBox="1"/>
          <p:nvPr/>
        </p:nvSpPr>
        <p:spPr>
          <a:xfrm>
            <a:off x="2616741" y="875490"/>
            <a:ext cx="731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Organograma Empresarial</a:t>
            </a:r>
          </a:p>
        </p:txBody>
      </p:sp>
    </p:spTree>
    <p:extLst>
      <p:ext uri="{BB962C8B-B14F-4D97-AF65-F5344CB8AC3E}">
        <p14:creationId xmlns:p14="http://schemas.microsoft.com/office/powerpoint/2010/main" val="12445245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45A89F1-1B75-49AC-F534-093E5B56913A}"/>
              </a:ext>
            </a:extLst>
          </p:cNvPr>
          <p:cNvSpPr txBox="1"/>
          <p:nvPr/>
        </p:nvSpPr>
        <p:spPr>
          <a:xfrm>
            <a:off x="3946188" y="768484"/>
            <a:ext cx="4487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Site da Empresa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4E1671-62EF-3BFE-C37C-D0A5706B90E8}"/>
              </a:ext>
            </a:extLst>
          </p:cNvPr>
          <p:cNvSpPr txBox="1"/>
          <p:nvPr/>
        </p:nvSpPr>
        <p:spPr>
          <a:xfrm>
            <a:off x="3913762" y="3137171"/>
            <a:ext cx="4364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Site da empresa vai aqui................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4176769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F97C-36DA-235B-8C19-0986A4B95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pt-BR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913609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9D4AB3-AC9D-9404-74ED-9621C3795619}"/>
              </a:ext>
            </a:extLst>
          </p:cNvPr>
          <p:cNvSpPr txBox="1"/>
          <p:nvPr/>
        </p:nvSpPr>
        <p:spPr>
          <a:xfrm>
            <a:off x="496110" y="710118"/>
            <a:ext cx="5083885" cy="94657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600" spc="-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Integrantes do Grupo</a:t>
            </a:r>
          </a:p>
        </p:txBody>
      </p:sp>
      <p:pic>
        <p:nvPicPr>
          <p:cNvPr id="4" name="Picture 3" descr="Mãos segurando os pulsos uma da outra e interligadas para formar um círculo">
            <a:extLst>
              <a:ext uri="{FF2B5EF4-FFF2-40B4-BE49-F238E27FC236}">
                <a16:creationId xmlns:a16="http://schemas.microsoft.com/office/drawing/2014/main" id="{BEDA629E-B0D1-3BA1-F348-36471E24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69" r="21268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3793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18797B-3A35-973F-49BA-EA6DBB60E082}"/>
              </a:ext>
            </a:extLst>
          </p:cNvPr>
          <p:cNvSpPr txBox="1"/>
          <p:nvPr/>
        </p:nvSpPr>
        <p:spPr>
          <a:xfrm>
            <a:off x="4964568" y="807397"/>
            <a:ext cx="2262864" cy="82983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spc="-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Agenda</a:t>
            </a:r>
            <a:endParaRPr lang="en-US" sz="5600" spc="-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2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A0C7927-B0AC-ED0D-B3AA-DD1ABD2D224E}"/>
              </a:ext>
            </a:extLst>
          </p:cNvPr>
          <p:cNvSpPr txBox="1"/>
          <p:nvPr/>
        </p:nvSpPr>
        <p:spPr>
          <a:xfrm>
            <a:off x="4509171" y="721743"/>
            <a:ext cx="3173652" cy="73294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B4164F-CB65-5855-D395-0A8220770D88}"/>
              </a:ext>
            </a:extLst>
          </p:cNvPr>
          <p:cNvSpPr txBox="1"/>
          <p:nvPr/>
        </p:nvSpPr>
        <p:spPr>
          <a:xfrm>
            <a:off x="385862" y="1454688"/>
            <a:ext cx="11420271" cy="419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 a ascensão da internet e a globalização, a segurança da informação tornou-se um tema central nas discussões sobre proteção de dados. 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interconexão global facilitou a troca de informações, mas também aumentou a vulnerabilidade a ameaças cibernéticas.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Neste cenário, é essencial entender como garantir a integridade, confidencialidade e disponibilidade dos dados, pois a segurança da informação é vital para proteger indivíduos e organizações em um mundo cada vez mais digitalizado.</a:t>
            </a:r>
          </a:p>
        </p:txBody>
      </p:sp>
    </p:spTree>
    <p:extLst>
      <p:ext uri="{BB962C8B-B14F-4D97-AF65-F5344CB8AC3E}">
        <p14:creationId xmlns:p14="http://schemas.microsoft.com/office/powerpoint/2010/main" val="276123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Bloqueio">
            <a:extLst>
              <a:ext uri="{FF2B5EF4-FFF2-40B4-BE49-F238E27FC236}">
                <a16:creationId xmlns:a16="http://schemas.microsoft.com/office/drawing/2014/main" id="{58CEC6CB-3D25-6724-FC91-91A2BD5B9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6162" y="1243757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653DDAC-52D5-6B07-8911-4402E3CF470F}"/>
              </a:ext>
            </a:extLst>
          </p:cNvPr>
          <p:cNvSpPr txBox="1"/>
          <p:nvPr/>
        </p:nvSpPr>
        <p:spPr>
          <a:xfrm>
            <a:off x="397162" y="895773"/>
            <a:ext cx="569883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pt-BR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Segurança da Informação</a:t>
            </a:r>
          </a:p>
          <a:p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Segurança da informação refere-se à proteção de dados e informações contra acessos não autorizados, danos ou interrupções. </a:t>
            </a:r>
          </a:p>
          <a:p>
            <a:endParaRPr lang="pt-BR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Ela envolve práticas, tecnologias e processos que garantem a confidencialidade, integridade e disponibilidade das informações. </a:t>
            </a:r>
          </a:p>
        </p:txBody>
      </p:sp>
    </p:spTree>
    <p:extLst>
      <p:ext uri="{BB962C8B-B14F-4D97-AF65-F5344CB8AC3E}">
        <p14:creationId xmlns:p14="http://schemas.microsoft.com/office/powerpoint/2010/main" val="375276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867</Words>
  <Application>Microsoft Office PowerPoint</Application>
  <PresentationFormat>Widescreen</PresentationFormat>
  <Paragraphs>141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ADLaM Display</vt:lpstr>
      <vt:lpstr>Aptos</vt:lpstr>
      <vt:lpstr>Aptos Display</vt:lpstr>
      <vt:lpstr>Arial</vt:lpstr>
      <vt:lpstr>The Hand Extrablack</vt:lpstr>
      <vt:lpstr>Wingdings</vt:lpstr>
      <vt:lpstr>Tema do Office</vt:lpstr>
      <vt:lpstr>NDJC Security</vt:lpstr>
      <vt:lpstr>Apresentação do PowerPoint</vt:lpstr>
      <vt:lpstr>Apresentação do PowerPoint</vt:lpstr>
      <vt:lpstr>Apresentação do PowerPoint</vt:lpstr>
      <vt:lpstr>Segurança da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VITOR FELISMINO DO NASCIMENTO</dc:creator>
  <cp:lastModifiedBy>JOÃO VITOR FELISMINO DO NASCIMENTO</cp:lastModifiedBy>
  <cp:revision>3</cp:revision>
  <dcterms:created xsi:type="dcterms:W3CDTF">2024-09-21T15:38:19Z</dcterms:created>
  <dcterms:modified xsi:type="dcterms:W3CDTF">2024-09-22T00:35:52Z</dcterms:modified>
</cp:coreProperties>
</file>