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205"/>
        <p:guide pos="3817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F4E4-B921-48E9-8D37-3CAC4062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257A7-757D-4049-9AE1-C7AC08C05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66C92-3D78-411D-9913-6DF0CBC9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EBB0E-7A47-41BA-8B59-853787F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097C0-A6FB-407B-AB40-64FA0F52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3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3F1B4-5E47-4E28-978D-83155888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F28C1-EAA3-4B7B-BBA8-48F2D0FB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7514D-AFDA-42FA-8ECB-C6DFE35B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05B7F-FAE6-40E0-A031-39B5430F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19EF-52E1-452F-9A77-AB81F323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6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C2575-1541-48F3-834B-9C514B33B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9488E-D387-433B-A74C-EF3D36138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8A6-3E40-490F-9C4C-91F6EA84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4F5C9-2BF9-44C3-8D5E-85F12BF8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BF2C8-95F4-4067-AF48-D57D9FB1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9D01-215A-428D-8FF2-7516B5A4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D3D25-6814-4DD6-AB35-C5E6C176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77506-2932-477E-95B3-3C5C51B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63D4B-CAD9-4959-88D9-A814753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C9DE-4A74-47C3-9A5B-C6138954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FEAC-2074-4EFA-AB20-7B9DB7AD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24DA1-47F2-42D8-8516-DC64C842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15682-0283-42C5-8765-472B4DD2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B2FC9-A5CD-4D69-A54A-5D896568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93D8A-FDD2-482A-9DE2-10B18935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3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B0B6-5AA7-4D53-9097-7B76F444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A0DA0-E40C-4AEA-946A-34A682A29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F7AF3-6B49-4277-8CAF-AD9D41E7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4413E-EFED-45D2-8DE1-FAD1265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8E20F-DE7F-4ECE-85CF-5E4F21E5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BDF84-AE41-4AEA-8341-1783EF7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7A42-561C-49BC-97A3-C1C0D62F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0F80C-58F9-4D8C-989E-100027B9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4CBCC-6BB0-4077-A66B-EC9C358A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2BD9C-4784-4EF5-92AE-0D843C6AC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588BE-57AA-40D3-9FE0-CEAD36D1C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44007-FBE5-4F86-907A-DE7813E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9B3026-91E5-47A9-910C-08AC8FC1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716FE-4FF1-4227-B223-15F3BBB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6F46-B97C-4577-867D-2C6DCB92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03D981-ED00-4BD1-93F9-C4FC2986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22577D-352A-4DFC-8F01-12F9C7CC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61B48-D741-4886-B8D2-FE3590F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79F98-4B71-470D-8ED0-A815E8C6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367E7-CBE7-438A-9215-CE74186B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ACC7E-D537-4092-A0E0-9879675D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2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D0505-FF47-4CA5-9B88-A7972E46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71D14-BC9A-4263-9818-5ED770E7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72A4A-1402-429A-A904-B11CD7E1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6078D-292C-477D-B59F-52614F6F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37C08-1F84-4110-B5CD-4990607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E8A9C-1B9D-4740-94B6-C4F34983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A2D2-4468-49A0-9EB5-28A94D53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680F1-2B75-4CC3-8B29-04AD1E1BA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5C9F3-883A-4DA6-9F11-E44D855BE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75AA3-11C8-442A-B4BF-CAC5C31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C9D79-334E-4923-9119-BDB21E9D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475CD-2F84-4F45-BF26-C9FB38F3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51C30-AF86-4DCD-A446-0EB8E824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58D0B-4CCA-49C0-A73E-3EF5AC3D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84283-B24E-48EC-8023-C5F5B873A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AB07-0C92-410D-8C71-C5618B15CBFA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3FB39-FAAF-4CEE-A070-BC17C1A81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78C9F-2520-4A57-B10D-57E693F48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36BC-7242-4EA1-B426-D34AB3E61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759CA4-0683-468D-AF0C-AEF80187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6" y="1376626"/>
            <a:ext cx="9131148" cy="35441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6160B5-DC92-45AE-AC1F-442FDC528DED}"/>
              </a:ext>
            </a:extLst>
          </p:cNvPr>
          <p:cNvSpPr txBox="1"/>
          <p:nvPr/>
        </p:nvSpPr>
        <p:spPr>
          <a:xfrm>
            <a:off x="9357360" y="58216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丁飞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96584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CB8CD-2E4B-4730-B027-C7CCDB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0"/>
            <a:ext cx="10515600" cy="1325563"/>
          </a:xfrm>
        </p:spPr>
        <p:txBody>
          <a:bodyPr/>
          <a:lstStyle/>
          <a:p>
            <a:r>
              <a:rPr lang="en-US" altLang="zh-CN" dirty="0"/>
              <a:t>Fully Attentional Vision Models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A1FBD3-ED0A-4853-9171-1051FD56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440" y="1002665"/>
            <a:ext cx="7477760" cy="86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——Replace every instance of a spatial convolution with an attention layer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A29CAB-AED4-47DF-A900-48457A1A86D8}"/>
              </a:ext>
            </a:extLst>
          </p:cNvPr>
          <p:cNvSpPr txBox="1"/>
          <p:nvPr/>
        </p:nvSpPr>
        <p:spPr>
          <a:xfrm>
            <a:off x="1203960" y="2131239"/>
            <a:ext cx="100126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Fully Attentional Resnet </a:t>
            </a:r>
          </a:p>
          <a:p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Convolutional  Stem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Local attention with spatially-varying linear transformation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endParaRPr lang="zh-CN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 x 3 spatial convolution in bottleneck block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Local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Max-pooling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Average pooling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Multi-Head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9AD7B-DE2C-43A3-83A7-921E5B3C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92"/>
          <a:stretch/>
        </p:blipFill>
        <p:spPr>
          <a:xfrm>
            <a:off x="3081497" y="3429000"/>
            <a:ext cx="6029005" cy="8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95D86-B7D0-4C5B-9436-7926E591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-85979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2FB55A-305B-4C2D-8432-D62A026048F3}"/>
              </a:ext>
            </a:extLst>
          </p:cNvPr>
          <p:cNvSpPr txBox="1"/>
          <p:nvPr/>
        </p:nvSpPr>
        <p:spPr>
          <a:xfrm>
            <a:off x="1094232" y="1239584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ImageNet Classification-Depth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EACDB-8AFA-434A-A597-A64F713DC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2013174"/>
            <a:ext cx="11361417" cy="40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5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C858FA4-0E50-4574-A163-9B1E4151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122548"/>
            <a:ext cx="3197980" cy="1117036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5519F5-3A39-4F0F-87FF-2505052D42A3}"/>
              </a:ext>
            </a:extLst>
          </p:cNvPr>
          <p:cNvSpPr txBox="1"/>
          <p:nvPr/>
        </p:nvSpPr>
        <p:spPr>
          <a:xfrm>
            <a:off x="1094232" y="1239584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ImageNet Classification-Width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5A76F4-380A-4737-9D2E-46C14939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1723436"/>
            <a:ext cx="10749875" cy="48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7CED24D-20ED-46C7-95D7-C176455E91DC}"/>
              </a:ext>
            </a:extLst>
          </p:cNvPr>
          <p:cNvSpPr txBox="1">
            <a:spLocks/>
          </p:cNvSpPr>
          <p:nvPr/>
        </p:nvSpPr>
        <p:spPr>
          <a:xfrm>
            <a:off x="582168" y="122548"/>
            <a:ext cx="3197980" cy="111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27D526-438B-4DAA-A131-6533CF778C30}"/>
              </a:ext>
            </a:extLst>
          </p:cNvPr>
          <p:cNvSpPr txBox="1"/>
          <p:nvPr/>
        </p:nvSpPr>
        <p:spPr>
          <a:xfrm>
            <a:off x="1094231" y="1239584"/>
            <a:ext cx="51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COCO Object Detection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BC00A3-AE9D-42C0-AEF3-DA09B845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" y="1939290"/>
            <a:ext cx="11592655" cy="38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1FDC74-8993-4BE7-AA4C-1F1693BE8844}"/>
              </a:ext>
            </a:extLst>
          </p:cNvPr>
          <p:cNvSpPr txBox="1">
            <a:spLocks/>
          </p:cNvSpPr>
          <p:nvPr/>
        </p:nvSpPr>
        <p:spPr>
          <a:xfrm>
            <a:off x="582168" y="122548"/>
            <a:ext cx="3197980" cy="111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0512A0-44C1-4CF4-8E18-01327922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5" y="1575386"/>
            <a:ext cx="6363251" cy="4724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17766B-C77A-46EF-84DD-56BACA8DD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1" y="1469532"/>
            <a:ext cx="5182049" cy="40618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BE0D79-AA0C-4C7B-AA83-393450B9ADEA}"/>
              </a:ext>
            </a:extLst>
          </p:cNvPr>
          <p:cNvSpPr txBox="1"/>
          <p:nvPr/>
        </p:nvSpPr>
        <p:spPr>
          <a:xfrm>
            <a:off x="582168" y="1186306"/>
            <a:ext cx="1063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is stand-alone attention most useful ?                               Effect of spatial extent of self-attention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09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19BFCC0-C897-40F8-8A83-30E55C8E7706}"/>
              </a:ext>
            </a:extLst>
          </p:cNvPr>
          <p:cNvSpPr txBox="1">
            <a:spLocks/>
          </p:cNvSpPr>
          <p:nvPr/>
        </p:nvSpPr>
        <p:spPr>
          <a:xfrm>
            <a:off x="582168" y="122548"/>
            <a:ext cx="3197980" cy="111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E9516-AD0D-48FD-999E-21692E9C67E9}"/>
              </a:ext>
            </a:extLst>
          </p:cNvPr>
          <p:cNvSpPr txBox="1"/>
          <p:nvPr/>
        </p:nvSpPr>
        <p:spPr>
          <a:xfrm>
            <a:off x="741038" y="1425275"/>
            <a:ext cx="51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Importance of positional information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9B736-367F-4981-AF8C-F1CD832A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1980298"/>
            <a:ext cx="5730737" cy="3894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EC1D22-FEEC-4773-9D8C-33AF3449B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83" y="2257943"/>
            <a:ext cx="5028132" cy="24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BD5F9D2-821A-4E7C-AD6D-210D2CCE4682}"/>
              </a:ext>
            </a:extLst>
          </p:cNvPr>
          <p:cNvSpPr txBox="1">
            <a:spLocks/>
          </p:cNvSpPr>
          <p:nvPr/>
        </p:nvSpPr>
        <p:spPr>
          <a:xfrm>
            <a:off x="582168" y="122548"/>
            <a:ext cx="3197980" cy="111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C7890-C9B3-496F-A474-D181792546B0}"/>
              </a:ext>
            </a:extLst>
          </p:cNvPr>
          <p:cNvSpPr txBox="1"/>
          <p:nvPr/>
        </p:nvSpPr>
        <p:spPr>
          <a:xfrm>
            <a:off x="741038" y="1610966"/>
            <a:ext cx="51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Importance of spatially-aware attention stem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53FBE8-510C-4946-813C-45F62FCA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2427094"/>
            <a:ext cx="11341474" cy="30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E548-A2AF-4BEC-81B6-D9DDC25A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9483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8D0B-E0A2-4545-9934-BBA0441E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686" y="1638644"/>
            <a:ext cx="9139994" cy="37235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b="1" dirty="0"/>
              <a:t>Outline</a:t>
            </a:r>
          </a:p>
          <a:p>
            <a:pPr marL="0" indent="0">
              <a:buNone/>
            </a:pPr>
            <a:endParaRPr lang="en-US" altLang="zh-CN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Long range interactions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Self-attention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relationship between self-attention and convolution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Fully Attentional Vision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63733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243C71-6C3F-4FF4-865A-02599E4A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Convolution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Picture 4" descr="convolution and correlation">
            <a:extLst>
              <a:ext uri="{FF2B5EF4-FFF2-40B4-BE49-F238E27FC236}">
                <a16:creationId xmlns:a16="http://schemas.microsoft.com/office/drawing/2014/main" id="{D5140FB3-3E2F-4F8F-8BCA-337918A13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255" r="51487"/>
          <a:stretch/>
        </p:blipFill>
        <p:spPr bwMode="auto">
          <a:xfrm>
            <a:off x="516421" y="3729310"/>
            <a:ext cx="4710896" cy="21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nvolution and correlation">
            <a:extLst>
              <a:ext uri="{FF2B5EF4-FFF2-40B4-BE49-F238E27FC236}">
                <a16:creationId xmlns:a16="http://schemas.microsoft.com/office/drawing/2014/main" id="{4549A80A-5ECD-4B7D-96D9-60035A432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56" b="61955"/>
          <a:stretch/>
        </p:blipFill>
        <p:spPr bwMode="auto">
          <a:xfrm>
            <a:off x="282014" y="1239001"/>
            <a:ext cx="1256818" cy="10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nvolution and correlation">
            <a:extLst>
              <a:ext uri="{FF2B5EF4-FFF2-40B4-BE49-F238E27FC236}">
                <a16:creationId xmlns:a16="http://schemas.microsoft.com/office/drawing/2014/main" id="{0476C9AB-610F-4639-9EFB-B75EE2610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5" b="61955"/>
          <a:stretch/>
        </p:blipFill>
        <p:spPr bwMode="auto">
          <a:xfrm>
            <a:off x="1618036" y="1293242"/>
            <a:ext cx="4177496" cy="111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B2EA34-5C2D-45D0-8A06-0B16308C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32" y="1975229"/>
            <a:ext cx="60960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A012-85D2-4F17-BE3D-316FE316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CFBA34-7D60-409F-9E45-59739938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73" y="946468"/>
            <a:ext cx="2950589" cy="31319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D4037D-17B9-4759-83D3-CD43123BC444}"/>
              </a:ext>
            </a:extLst>
          </p:cNvPr>
          <p:cNvSpPr txBox="1"/>
          <p:nvPr/>
        </p:nvSpPr>
        <p:spPr>
          <a:xfrm>
            <a:off x="7041823" y="1495743"/>
            <a:ext cx="40912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Advantages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Translation equivariant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Parameter-efficient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800" b="1" dirty="0"/>
              <a:t>Limits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local receptive fields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poor scaling properties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Fixed weights</a:t>
            </a:r>
            <a:endParaRPr lang="zh-CN" altLang="en-US" b="1" dirty="0"/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4F74229C-0420-44B2-A213-E9C441AED7F4}"/>
              </a:ext>
            </a:extLst>
          </p:cNvPr>
          <p:cNvSpPr/>
          <p:nvPr/>
        </p:nvSpPr>
        <p:spPr>
          <a:xfrm>
            <a:off x="8843057" y="3465513"/>
            <a:ext cx="3252487" cy="1238490"/>
          </a:xfrm>
          <a:prstGeom prst="wedgeRoundRectCallout">
            <a:avLst>
              <a:gd name="adj1" fmla="val -71239"/>
              <a:gd name="adj2" fmla="val 5990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</a:rPr>
              <a:t>Inception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</a:rPr>
              <a:t>Dilated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</a:rPr>
              <a:t>Spatial Pyramid Pooling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AE168A9-83DC-43E5-831C-1AE49E6C0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5" y="4367452"/>
            <a:ext cx="2919635" cy="199810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17796B1-6DA6-4830-8713-7C4FC2001842}"/>
              </a:ext>
            </a:extLst>
          </p:cNvPr>
          <p:cNvSpPr/>
          <p:nvPr/>
        </p:nvSpPr>
        <p:spPr>
          <a:xfrm>
            <a:off x="812619" y="5205289"/>
            <a:ext cx="1335950" cy="985510"/>
          </a:xfrm>
          <a:prstGeom prst="rect">
            <a:avLst/>
          </a:prstGeom>
          <a:noFill/>
          <a:ln w="66675"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CFDC9B2-A7D8-472B-8AC8-CEA19323F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3000"/>
                    </a14:imgEffect>
                    <a14:imgEffect>
                      <a14:brightnessContrast bright="-18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1" y="4861439"/>
            <a:ext cx="1625007" cy="134949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6A69F01-E1BB-49C7-879B-DD7070892066}"/>
              </a:ext>
            </a:extLst>
          </p:cNvPr>
          <p:cNvSpPr/>
          <p:nvPr/>
        </p:nvSpPr>
        <p:spPr>
          <a:xfrm>
            <a:off x="4744687" y="5597101"/>
            <a:ext cx="384467" cy="29663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1C510AB-4E54-4E06-AC2F-FD0B40BBEE83}"/>
              </a:ext>
            </a:extLst>
          </p:cNvPr>
          <p:cNvCxnSpPr>
            <a:cxnSpLocks/>
          </p:cNvCxnSpPr>
          <p:nvPr/>
        </p:nvCxnSpPr>
        <p:spPr>
          <a:xfrm flipV="1">
            <a:off x="1970473" y="5814653"/>
            <a:ext cx="3056160" cy="46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A59D56B-1FD2-4183-AE46-37B27E1DA5F9}"/>
              </a:ext>
            </a:extLst>
          </p:cNvPr>
          <p:cNvCxnSpPr>
            <a:cxnSpLocks/>
          </p:cNvCxnSpPr>
          <p:nvPr/>
        </p:nvCxnSpPr>
        <p:spPr>
          <a:xfrm>
            <a:off x="1004994" y="5549786"/>
            <a:ext cx="3840463" cy="1275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BD51CA0-DC2D-4F6D-AEA6-B0E43DBF1AB9}"/>
              </a:ext>
            </a:extLst>
          </p:cNvPr>
          <p:cNvCxnSpPr>
            <a:cxnSpLocks/>
          </p:cNvCxnSpPr>
          <p:nvPr/>
        </p:nvCxnSpPr>
        <p:spPr>
          <a:xfrm flipV="1">
            <a:off x="1004994" y="5935029"/>
            <a:ext cx="3797553" cy="43052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54D6FD2-C12F-4B60-8F8F-0B28070542DA}"/>
              </a:ext>
            </a:extLst>
          </p:cNvPr>
          <p:cNvCxnSpPr>
            <a:cxnSpLocks/>
          </p:cNvCxnSpPr>
          <p:nvPr/>
        </p:nvCxnSpPr>
        <p:spPr>
          <a:xfrm>
            <a:off x="1970473" y="5006382"/>
            <a:ext cx="3120111" cy="5260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259B2244-0152-4FF9-89E7-E30AAEC2051A}"/>
              </a:ext>
            </a:extLst>
          </p:cNvPr>
          <p:cNvSpPr/>
          <p:nvPr/>
        </p:nvSpPr>
        <p:spPr>
          <a:xfrm>
            <a:off x="1453178" y="5657072"/>
            <a:ext cx="54830" cy="4097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0B9C1-EEB8-4021-B1D2-82CD4CD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 range interactions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99CAF5-7177-402C-AA8E-51AB6F0B9B04}"/>
              </a:ext>
            </a:extLst>
          </p:cNvPr>
          <p:cNvSpPr txBox="1"/>
          <p:nvPr/>
        </p:nvSpPr>
        <p:spPr>
          <a:xfrm>
            <a:off x="1051355" y="1976365"/>
            <a:ext cx="138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RNN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011F4-B398-407C-AF04-178F90B6E54F}"/>
              </a:ext>
            </a:extLst>
          </p:cNvPr>
          <p:cNvSpPr txBox="1"/>
          <p:nvPr/>
        </p:nvSpPr>
        <p:spPr>
          <a:xfrm>
            <a:off x="1051355" y="4779988"/>
            <a:ext cx="255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Non-local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9CA93A-0AE9-462D-919B-0B1AA254B562}"/>
              </a:ext>
            </a:extLst>
          </p:cNvPr>
          <p:cNvSpPr txBox="1"/>
          <p:nvPr/>
        </p:nvSpPr>
        <p:spPr>
          <a:xfrm>
            <a:off x="2786898" y="2973728"/>
            <a:ext cx="88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 grew up in China …, (</a:t>
            </a:r>
            <a:r>
              <a:rPr lang="zh-CN" altLang="en-US" sz="2800" dirty="0"/>
              <a:t>省略一万字</a:t>
            </a:r>
            <a:r>
              <a:rPr lang="en-US" altLang="zh-CN" sz="2800" dirty="0"/>
              <a:t>), …</a:t>
            </a:r>
            <a:r>
              <a:rPr lang="zh-CN" altLang="en-US" sz="2800" dirty="0"/>
              <a:t> </a:t>
            </a:r>
            <a:r>
              <a:rPr lang="en-US" altLang="zh-CN" sz="2800" dirty="0"/>
              <a:t>speak fluent _____ .</a:t>
            </a:r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90E7EF-8026-4C93-8761-020122CD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19" y="1118737"/>
            <a:ext cx="6354501" cy="1806905"/>
          </a:xfrm>
          <a:prstGeom prst="rect">
            <a:avLst/>
          </a:prstGeom>
        </p:spPr>
      </p:pic>
      <p:pic>
        <p:nvPicPr>
          <p:cNvPr id="1042" name="图片 1041">
            <a:extLst>
              <a:ext uri="{FF2B5EF4-FFF2-40B4-BE49-F238E27FC236}">
                <a16:creationId xmlns:a16="http://schemas.microsoft.com/office/drawing/2014/main" id="{7D5CFFEF-E794-422D-886A-7B77CF9C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98" y="3679254"/>
            <a:ext cx="851989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62902-9B60-496C-9B5D-BEECB13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08" y="10403"/>
            <a:ext cx="10515600" cy="1325563"/>
          </a:xfrm>
        </p:spPr>
        <p:txBody>
          <a:bodyPr/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47A4CA98-743D-4978-BBCE-BF7820393B0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05753382"/>
              </p:ext>
            </p:extLst>
          </p:nvPr>
        </p:nvGraphicFramePr>
        <p:xfrm>
          <a:off x="144485" y="3017028"/>
          <a:ext cx="1861876" cy="43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358032941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2876951654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109668796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942432791"/>
                    </a:ext>
                  </a:extLst>
                </a:gridCol>
              </a:tblGrid>
              <a:tr h="4352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03186"/>
                  </a:ext>
                </a:extLst>
              </a:tr>
            </a:tbl>
          </a:graphicData>
        </a:graphic>
      </p:graphicFrame>
      <p:graphicFrame>
        <p:nvGraphicFramePr>
          <p:cNvPr id="14" name="表格 12">
            <a:extLst>
              <a:ext uri="{FF2B5EF4-FFF2-40B4-BE49-F238E27FC236}">
                <a16:creationId xmlns:a16="http://schemas.microsoft.com/office/drawing/2014/main" id="{806DCBBD-5E76-4309-B09B-D49480B7ADD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586047"/>
              </p:ext>
            </p:extLst>
          </p:nvPr>
        </p:nvGraphicFramePr>
        <p:xfrm>
          <a:off x="2641251" y="1653912"/>
          <a:ext cx="1861876" cy="4352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358032941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2876951654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109668796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942432791"/>
                    </a:ext>
                  </a:extLst>
                </a:gridCol>
              </a:tblGrid>
              <a:tr h="4352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03186"/>
                  </a:ext>
                </a:extLst>
              </a:tr>
            </a:tbl>
          </a:graphicData>
        </a:graphic>
      </p:graphicFrame>
      <p:graphicFrame>
        <p:nvGraphicFramePr>
          <p:cNvPr id="16" name="表格 12">
            <a:extLst>
              <a:ext uri="{FF2B5EF4-FFF2-40B4-BE49-F238E27FC236}">
                <a16:creationId xmlns:a16="http://schemas.microsoft.com/office/drawing/2014/main" id="{2EA582BA-A574-4EE3-B103-A8D2AECA91A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5262300"/>
              </p:ext>
            </p:extLst>
          </p:nvPr>
        </p:nvGraphicFramePr>
        <p:xfrm>
          <a:off x="4111832" y="3020369"/>
          <a:ext cx="1861876" cy="4352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358032941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2876951654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109668796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942432791"/>
                    </a:ext>
                  </a:extLst>
                </a:gridCol>
              </a:tblGrid>
              <a:tr h="4352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03186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0AE6126E-C535-4692-85E9-0E1BC6C0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14157"/>
              </p:ext>
            </p:extLst>
          </p:nvPr>
        </p:nvGraphicFramePr>
        <p:xfrm>
          <a:off x="4907564" y="1129871"/>
          <a:ext cx="39018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0188">
                  <a:extLst>
                    <a:ext uri="{9D8B030D-6E8A-4147-A177-3AD203B41FA5}">
                      <a16:colId xmlns:a16="http://schemas.microsoft.com/office/drawing/2014/main" val="377246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8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47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373695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7A4CCA-FFA8-43A6-8D46-59E85B9C773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4503127" y="1871551"/>
            <a:ext cx="4044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5DC84E4-92D5-482B-8E0E-55752F9B5633}"/>
              </a:ext>
            </a:extLst>
          </p:cNvPr>
          <p:cNvSpPr/>
          <p:nvPr/>
        </p:nvSpPr>
        <p:spPr>
          <a:xfrm>
            <a:off x="6124602" y="2423174"/>
            <a:ext cx="390188" cy="3696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D92B6F2-1E1A-4AAD-9868-983C5A7A6F3B}"/>
              </a:ext>
            </a:extLst>
          </p:cNvPr>
          <p:cNvCxnSpPr>
            <a:endCxn id="24" idx="0"/>
          </p:cNvCxnSpPr>
          <p:nvPr/>
        </p:nvCxnSpPr>
        <p:spPr>
          <a:xfrm>
            <a:off x="5297752" y="1858970"/>
            <a:ext cx="1021944" cy="56420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F46E242-2670-4185-9DDC-F2D59CBED2AB}"/>
              </a:ext>
            </a:extLst>
          </p:cNvPr>
          <p:cNvCxnSpPr>
            <a:cxnSpLocks/>
            <a:stCxn id="16" idx="3"/>
            <a:endCxn id="24" idx="4"/>
          </p:cNvCxnSpPr>
          <p:nvPr/>
        </p:nvCxnSpPr>
        <p:spPr>
          <a:xfrm flipV="1">
            <a:off x="5973708" y="2792825"/>
            <a:ext cx="345988" cy="4451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4707AE3-865E-4303-8B37-C1D5F223EF46}"/>
              </a:ext>
            </a:extLst>
          </p:cNvPr>
          <p:cNvSpPr/>
          <p:nvPr/>
        </p:nvSpPr>
        <p:spPr>
          <a:xfrm>
            <a:off x="9391079" y="3363439"/>
            <a:ext cx="390188" cy="3696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19A6E67-0458-4EBA-A6A9-0285D2FC785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006361" y="1871551"/>
            <a:ext cx="634890" cy="13631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FE708FC-A47D-4FA6-ACB8-50721EC860F0}"/>
              </a:ext>
            </a:extLst>
          </p:cNvPr>
          <p:cNvCxnSpPr>
            <a:cxnSpLocks/>
            <a:stCxn id="12" idx="3"/>
            <a:endCxn id="50" idx="1"/>
          </p:cNvCxnSpPr>
          <p:nvPr/>
        </p:nvCxnSpPr>
        <p:spPr>
          <a:xfrm>
            <a:off x="2006361" y="3234667"/>
            <a:ext cx="4817921" cy="1362256"/>
          </a:xfrm>
          <a:prstGeom prst="bentConnector3">
            <a:avLst>
              <a:gd name="adj1" fmla="val 65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099D3D-20FC-4131-A2C6-9F1A01ACAEB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006361" y="3234667"/>
            <a:ext cx="2105471" cy="33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12">
            <a:extLst>
              <a:ext uri="{FF2B5EF4-FFF2-40B4-BE49-F238E27FC236}">
                <a16:creationId xmlns:a16="http://schemas.microsoft.com/office/drawing/2014/main" id="{03662CDB-8B04-4620-8844-5CB550E300E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2844162"/>
              </p:ext>
            </p:extLst>
          </p:nvPr>
        </p:nvGraphicFramePr>
        <p:xfrm>
          <a:off x="6824282" y="4379284"/>
          <a:ext cx="1861876" cy="4352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358032941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2876951654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1096687961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942432791"/>
                    </a:ext>
                  </a:extLst>
                </a:gridCol>
              </a:tblGrid>
              <a:tr h="435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03186"/>
                  </a:ext>
                </a:extLst>
              </a:tr>
            </a:tbl>
          </a:graphicData>
        </a:graphic>
      </p:graphicFrame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F0DC8FBF-DA8F-463D-89A0-35CEA938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57105"/>
              </p:ext>
            </p:extLst>
          </p:nvPr>
        </p:nvGraphicFramePr>
        <p:xfrm>
          <a:off x="6795259" y="1859976"/>
          <a:ext cx="186187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469">
                  <a:extLst>
                    <a:ext uri="{9D8B030D-6E8A-4147-A177-3AD203B41FA5}">
                      <a16:colId xmlns:a16="http://schemas.microsoft.com/office/drawing/2014/main" val="688474243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4164464379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2592624826"/>
                    </a:ext>
                  </a:extLst>
                </a:gridCol>
                <a:gridCol w="465469">
                  <a:extLst>
                    <a:ext uri="{9D8B030D-6E8A-4147-A177-3AD203B41FA5}">
                      <a16:colId xmlns:a16="http://schemas.microsoft.com/office/drawing/2014/main" val="191830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w11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w12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w13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w14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5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w21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w22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w23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w24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1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w31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w32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w33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w34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w41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w42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w43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w44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85066"/>
                  </a:ext>
                </a:extLst>
              </a:tr>
            </a:tbl>
          </a:graphicData>
        </a:graphic>
      </p:graphicFrame>
      <p:graphicFrame>
        <p:nvGraphicFramePr>
          <p:cNvPr id="53" name="表格 12">
            <a:extLst>
              <a:ext uri="{FF2B5EF4-FFF2-40B4-BE49-F238E27FC236}">
                <a16:creationId xmlns:a16="http://schemas.microsoft.com/office/drawing/2014/main" id="{A2A10E56-3186-4B6A-A772-ADD27A646C3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713330"/>
              </p:ext>
            </p:extLst>
          </p:nvPr>
        </p:nvGraphicFramePr>
        <p:xfrm>
          <a:off x="10025380" y="3337173"/>
          <a:ext cx="2044698" cy="4352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204">
                  <a:extLst>
                    <a:ext uri="{9D8B030D-6E8A-4147-A177-3AD203B41FA5}">
                      <a16:colId xmlns:a16="http://schemas.microsoft.com/office/drawing/2014/main" val="3580329411"/>
                    </a:ext>
                  </a:extLst>
                </a:gridCol>
                <a:gridCol w="520498">
                  <a:extLst>
                    <a:ext uri="{9D8B030D-6E8A-4147-A177-3AD203B41FA5}">
                      <a16:colId xmlns:a16="http://schemas.microsoft.com/office/drawing/2014/main" val="2876951654"/>
                    </a:ext>
                  </a:extLst>
                </a:gridCol>
                <a:gridCol w="520498">
                  <a:extLst>
                    <a:ext uri="{9D8B030D-6E8A-4147-A177-3AD203B41FA5}">
                      <a16:colId xmlns:a16="http://schemas.microsoft.com/office/drawing/2014/main" val="1096687961"/>
                    </a:ext>
                  </a:extLst>
                </a:gridCol>
                <a:gridCol w="520498">
                  <a:extLst>
                    <a:ext uri="{9D8B030D-6E8A-4147-A177-3AD203B41FA5}">
                      <a16:colId xmlns:a16="http://schemas.microsoft.com/office/drawing/2014/main" val="942432791"/>
                    </a:ext>
                  </a:extLst>
                </a:gridCol>
              </a:tblGrid>
              <a:tr h="435278">
                <a:tc>
                  <a:txBody>
                    <a:bodyPr/>
                    <a:lstStyle/>
                    <a:p>
                      <a:r>
                        <a:rPr lang="en-US" altLang="zh-CN" dirty="0"/>
                        <a:t>O1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03186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FBB54E8-03C5-4B7F-BADB-52027D294132}"/>
              </a:ext>
            </a:extLst>
          </p:cNvPr>
          <p:cNvCxnSpPr>
            <a:cxnSpLocks/>
            <a:stCxn id="24" idx="6"/>
            <a:endCxn id="51" idx="1"/>
          </p:cNvCxnSpPr>
          <p:nvPr/>
        </p:nvCxnSpPr>
        <p:spPr>
          <a:xfrm flipV="1">
            <a:off x="6514790" y="2601656"/>
            <a:ext cx="280469" cy="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169C516-DC18-4ACB-9C32-D0CF844AA2C5}"/>
              </a:ext>
            </a:extLst>
          </p:cNvPr>
          <p:cNvCxnSpPr>
            <a:cxnSpLocks/>
            <a:stCxn id="51" idx="3"/>
            <a:endCxn id="34" idx="0"/>
          </p:cNvCxnSpPr>
          <p:nvPr/>
        </p:nvCxnSpPr>
        <p:spPr>
          <a:xfrm>
            <a:off x="8657135" y="2601656"/>
            <a:ext cx="929038" cy="7617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1F5EFFA3-523A-4B7A-B8FE-33F465E52809}"/>
              </a:ext>
            </a:extLst>
          </p:cNvPr>
          <p:cNvCxnSpPr>
            <a:cxnSpLocks/>
            <a:stCxn id="50" idx="3"/>
            <a:endCxn id="34" idx="4"/>
          </p:cNvCxnSpPr>
          <p:nvPr/>
        </p:nvCxnSpPr>
        <p:spPr>
          <a:xfrm flipV="1">
            <a:off x="8686158" y="3733090"/>
            <a:ext cx="900015" cy="8638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F197541-17AF-4905-9C7A-E75CDC7F1D19}"/>
              </a:ext>
            </a:extLst>
          </p:cNvPr>
          <p:cNvCxnSpPr>
            <a:cxnSpLocks/>
            <a:stCxn id="34" idx="6"/>
            <a:endCxn id="53" idx="1"/>
          </p:cNvCxnSpPr>
          <p:nvPr/>
        </p:nvCxnSpPr>
        <p:spPr>
          <a:xfrm>
            <a:off x="9781267" y="3548265"/>
            <a:ext cx="244113" cy="6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FEE0E90-07C5-42FD-91EE-E39E48A69180}"/>
              </a:ext>
            </a:extLst>
          </p:cNvPr>
          <p:cNvSpPr txBox="1"/>
          <p:nvPr/>
        </p:nvSpPr>
        <p:spPr>
          <a:xfrm>
            <a:off x="6514790" y="5290028"/>
            <a:ext cx="52748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O1 = w11·v1 + w21·v2 + w31·v3 +w41·v4</a:t>
            </a:r>
          </a:p>
          <a:p>
            <a:r>
              <a:rPr lang="en-US" altLang="zh-CN" b="1" dirty="0"/>
              <a:t>O2 = w12·v1 + w22·v2 + w32·v3 + w42·v4</a:t>
            </a:r>
            <a:endParaRPr lang="en-US" altLang="zh-CN" sz="2000" b="1" dirty="0"/>
          </a:p>
          <a:p>
            <a:r>
              <a:rPr lang="en-US" altLang="zh-CN" sz="2000" b="1" dirty="0"/>
              <a:t>O3 = · · ·</a:t>
            </a:r>
          </a:p>
          <a:p>
            <a:r>
              <a:rPr lang="en-US" altLang="zh-CN" sz="2000" b="1" dirty="0"/>
              <a:t>O4 = · · ·</a:t>
            </a:r>
            <a:endParaRPr lang="en-US" altLang="zh-CN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1CD3817-BF3E-4952-BC91-C08E9E6844A4}"/>
              </a:ext>
            </a:extLst>
          </p:cNvPr>
          <p:cNvSpPr txBox="1"/>
          <p:nvPr/>
        </p:nvSpPr>
        <p:spPr>
          <a:xfrm>
            <a:off x="3172291" y="1272369"/>
            <a:ext cx="8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9FB9AE9-4144-4746-8CB2-F730A3DC08FF}"/>
              </a:ext>
            </a:extLst>
          </p:cNvPr>
          <p:cNvSpPr txBox="1"/>
          <p:nvPr/>
        </p:nvSpPr>
        <p:spPr>
          <a:xfrm>
            <a:off x="4819270" y="2664257"/>
            <a:ext cx="8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099A482-7A7C-436C-A762-69D8721AE240}"/>
              </a:ext>
            </a:extLst>
          </p:cNvPr>
          <p:cNvSpPr txBox="1"/>
          <p:nvPr/>
        </p:nvSpPr>
        <p:spPr>
          <a:xfrm>
            <a:off x="7412294" y="4081014"/>
            <a:ext cx="8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44B0A3-94B3-4801-977E-4E166EBBBA3F}"/>
              </a:ext>
            </a:extLst>
          </p:cNvPr>
          <p:cNvSpPr txBox="1"/>
          <p:nvPr/>
        </p:nvSpPr>
        <p:spPr>
          <a:xfrm>
            <a:off x="6048697" y="2219668"/>
            <a:ext cx="1121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×</a:t>
            </a:r>
            <a:endParaRPr lang="zh-CN" altLang="en-US" sz="4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A6574-CAC1-4F34-AA27-266297E061C8}"/>
              </a:ext>
            </a:extLst>
          </p:cNvPr>
          <p:cNvSpPr txBox="1"/>
          <p:nvPr/>
        </p:nvSpPr>
        <p:spPr>
          <a:xfrm>
            <a:off x="9323574" y="3155781"/>
            <a:ext cx="1121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×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601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CB328-E855-40F9-A891-9CCCDD02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83598"/>
            <a:ext cx="10515600" cy="1325563"/>
          </a:xfrm>
        </p:spPr>
        <p:txBody>
          <a:bodyPr/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80654-7284-4267-B3AC-C588A15C3F5C}"/>
              </a:ext>
            </a:extLst>
          </p:cNvPr>
          <p:cNvSpPr txBox="1"/>
          <p:nvPr/>
        </p:nvSpPr>
        <p:spPr>
          <a:xfrm>
            <a:off x="8000582" y="1743412"/>
            <a:ext cx="33532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Advantages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Global receptive fields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Rich scaling properties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Dynamic weights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r>
              <a:rPr lang="en-US" altLang="zh-CN" sz="2400" b="1" dirty="0"/>
              <a:t>Limits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Poor memory efficiency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Permutation equivariant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22B54B-C37A-40BA-BF31-430CFBDC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463224"/>
            <a:ext cx="5083796" cy="144269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6BA7928-44DE-47CA-818E-222922DC16DF}"/>
              </a:ext>
            </a:extLst>
          </p:cNvPr>
          <p:cNvGrpSpPr/>
          <p:nvPr/>
        </p:nvGrpSpPr>
        <p:grpSpPr>
          <a:xfrm>
            <a:off x="3846135" y="4111068"/>
            <a:ext cx="3122407" cy="1865924"/>
            <a:chOff x="3951898" y="3835856"/>
            <a:chExt cx="4288204" cy="293470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8B82FCA-41C5-4616-B618-A142B824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898" y="3835856"/>
              <a:ext cx="4288204" cy="2934704"/>
            </a:xfrm>
            <a:prstGeom prst="rect">
              <a:avLst/>
            </a:prstGeom>
            <a:scene3d>
              <a:camera prst="isometricRightUp">
                <a:rot lat="0" lon="0" rev="0"/>
              </a:camera>
              <a:lightRig rig="threePt" dir="t"/>
            </a:scene3d>
          </p:spPr>
        </p:pic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37C815E-363B-4BBC-8922-892B018DAC1A}"/>
                </a:ext>
              </a:extLst>
            </p:cNvPr>
            <p:cNvCxnSpPr/>
            <p:nvPr/>
          </p:nvCxnSpPr>
          <p:spPr>
            <a:xfrm flipH="1" flipV="1">
              <a:off x="4409954" y="5011838"/>
              <a:ext cx="1041722" cy="4977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1206104-04CB-426F-8B5E-58FCE0536056}"/>
                </a:ext>
              </a:extLst>
            </p:cNvPr>
            <p:cNvCxnSpPr/>
            <p:nvPr/>
          </p:nvCxnSpPr>
          <p:spPr>
            <a:xfrm flipV="1">
              <a:off x="5451676" y="4398380"/>
              <a:ext cx="844952" cy="11111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E4DA049-3734-49CC-993D-95BAD9689DE7}"/>
                </a:ext>
              </a:extLst>
            </p:cNvPr>
            <p:cNvCxnSpPr/>
            <p:nvPr/>
          </p:nvCxnSpPr>
          <p:spPr>
            <a:xfrm flipV="1">
              <a:off x="5451676" y="4919241"/>
              <a:ext cx="1516283" cy="59030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F933884-25ED-4297-83B3-A1038A128A2E}"/>
                </a:ext>
              </a:extLst>
            </p:cNvPr>
            <p:cNvCxnSpPr/>
            <p:nvPr/>
          </p:nvCxnSpPr>
          <p:spPr>
            <a:xfrm flipV="1">
              <a:off x="5451676" y="5220182"/>
              <a:ext cx="1288650" cy="28936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142643D-1071-4905-A11F-FD929FFBBFE0}"/>
                </a:ext>
              </a:extLst>
            </p:cNvPr>
            <p:cNvCxnSpPr/>
            <p:nvPr/>
          </p:nvCxnSpPr>
          <p:spPr>
            <a:xfrm>
              <a:off x="5451676" y="5509549"/>
              <a:ext cx="1851949" cy="13889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694BBC-ED89-494E-90D7-B8A91A95E9DF}"/>
                </a:ext>
              </a:extLst>
            </p:cNvPr>
            <p:cNvCxnSpPr/>
            <p:nvPr/>
          </p:nvCxnSpPr>
          <p:spPr>
            <a:xfrm flipH="1">
              <a:off x="5034987" y="5509549"/>
              <a:ext cx="416689" cy="45141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9123D61-9231-4189-A192-A0A1BF6CB470}"/>
                </a:ext>
              </a:extLst>
            </p:cNvPr>
            <p:cNvCxnSpPr/>
            <p:nvPr/>
          </p:nvCxnSpPr>
          <p:spPr>
            <a:xfrm flipV="1">
              <a:off x="5451676" y="4398380"/>
              <a:ext cx="1851949" cy="11111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3DCBF7B6-BD49-447F-9748-892E9CF50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" y="4111068"/>
            <a:ext cx="3122407" cy="1865924"/>
          </a:xfrm>
          <a:prstGeom prst="rect">
            <a:avLst/>
          </a:prstGeom>
          <a:scene3d>
            <a:camera prst="isometricRightUp">
              <a:rot lat="0" lon="0" rev="0"/>
            </a:camera>
            <a:lightRig rig="threePt" dir="t"/>
          </a:scene3d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21D909E-B162-40ED-9E8F-F5F317975126}"/>
              </a:ext>
            </a:extLst>
          </p:cNvPr>
          <p:cNvSpPr/>
          <p:nvPr/>
        </p:nvSpPr>
        <p:spPr>
          <a:xfrm>
            <a:off x="832694" y="4745282"/>
            <a:ext cx="1316608" cy="955127"/>
          </a:xfrm>
          <a:prstGeom prst="rect">
            <a:avLst/>
          </a:prstGeom>
          <a:noFill/>
          <a:ln w="66675">
            <a:solidFill>
              <a:srgbClr val="FF0000"/>
            </a:solidFill>
          </a:ln>
          <a:scene3d>
            <a:camera prst="isometricRightUp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428CF63-1AE7-4813-813A-3C59ED654A94}"/>
              </a:ext>
            </a:extLst>
          </p:cNvPr>
          <p:cNvSpPr>
            <a:spLocks noChangeAspect="1"/>
          </p:cNvSpPr>
          <p:nvPr/>
        </p:nvSpPr>
        <p:spPr>
          <a:xfrm>
            <a:off x="1410988" y="5115532"/>
            <a:ext cx="230869" cy="18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A9D9C-B622-4217-8EFB-3FFEAA9B7B40}"/>
              </a:ext>
            </a:extLst>
          </p:cNvPr>
          <p:cNvSpPr txBox="1"/>
          <p:nvPr/>
        </p:nvSpPr>
        <p:spPr>
          <a:xfrm>
            <a:off x="1162868" y="6016860"/>
            <a:ext cx="655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                                    Self-attention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D7AF9D-1337-4AC0-8A6E-2E08B53412B2}"/>
              </a:ext>
            </a:extLst>
          </p:cNvPr>
          <p:cNvSpPr txBox="1"/>
          <p:nvPr/>
        </p:nvSpPr>
        <p:spPr>
          <a:xfrm>
            <a:off x="1052830" y="3687673"/>
            <a:ext cx="64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It’s a leg.                                         It’s the leg of a cat.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5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F644-3E13-4935-B90A-FC0C9846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0"/>
            <a:ext cx="11150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relationship between self-attention and convolution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52B36-1E0F-490F-B21F-1FDE5909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9" y="1743112"/>
            <a:ext cx="4901891" cy="1450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23FEB-80CF-4711-A6C4-261BAD31C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4012862"/>
            <a:ext cx="7199564" cy="2216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C23AED-030E-4645-B9AB-44A804041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65" y="1724824"/>
            <a:ext cx="4435224" cy="35512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A6319C-4B17-46BB-95D7-D82889701977}"/>
              </a:ext>
            </a:extLst>
          </p:cNvPr>
          <p:cNvSpPr txBox="1"/>
          <p:nvPr/>
        </p:nvSpPr>
        <p:spPr>
          <a:xfrm>
            <a:off x="975360" y="1425276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Convolution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AE619A-A9A8-444C-B1C6-75424273C9DC}"/>
              </a:ext>
            </a:extLst>
          </p:cNvPr>
          <p:cNvSpPr txBox="1"/>
          <p:nvPr/>
        </p:nvSpPr>
        <p:spPr>
          <a:xfrm>
            <a:off x="975360" y="4012862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Self-attention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B7EDD5-FEBB-48D9-9AFC-182961A18296}"/>
              </a:ext>
            </a:extLst>
          </p:cNvPr>
          <p:cNvSpPr txBox="1"/>
          <p:nvPr/>
        </p:nvSpPr>
        <p:spPr>
          <a:xfrm>
            <a:off x="8099519" y="5198866"/>
            <a:ext cx="375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                   Weights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40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1B1E9-4E87-496D-8EB9-89F9C6E7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192405"/>
            <a:ext cx="10515600" cy="1325563"/>
          </a:xfrm>
        </p:spPr>
        <p:txBody>
          <a:bodyPr/>
          <a:lstStyle/>
          <a:p>
            <a:r>
              <a:rPr lang="en-US" altLang="zh-CN" dirty="0"/>
              <a:t>Local attention layer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28F26-7437-4FDE-AB27-47C77A02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12" y="5416094"/>
            <a:ext cx="6172735" cy="1044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1D333-0F42-4804-BF05-5126B7C2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" y="1314721"/>
            <a:ext cx="4971311" cy="35010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524AD1-0428-4DE8-9AC3-F6B4A7478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57" y="960056"/>
            <a:ext cx="3305537" cy="4044556"/>
          </a:xfrm>
          <a:prstGeom prst="rect">
            <a:avLst/>
          </a:prstGeom>
        </p:spPr>
      </p:pic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CEB7FF39-B797-4C69-8F5A-4D543FEB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138373" y="1683815"/>
            <a:ext cx="2950589" cy="31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272</Words>
  <Application>Microsoft Office PowerPoint</Application>
  <PresentationFormat>宽屏</PresentationFormat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Convolution </vt:lpstr>
      <vt:lpstr>Convolution </vt:lpstr>
      <vt:lpstr>Long range interactions </vt:lpstr>
      <vt:lpstr>Self-attention</vt:lpstr>
      <vt:lpstr>Self-attention</vt:lpstr>
      <vt:lpstr>The relationship between self-attention and convolution</vt:lpstr>
      <vt:lpstr>Local attention layer </vt:lpstr>
      <vt:lpstr>Fully Attentional Vision Models</vt:lpstr>
      <vt:lpstr>Experiments</vt:lpstr>
      <vt:lpstr>Experiments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fei</dc:creator>
  <cp:lastModifiedBy>ding fei</cp:lastModifiedBy>
  <cp:revision>75</cp:revision>
  <dcterms:created xsi:type="dcterms:W3CDTF">2019-11-23T04:27:36Z</dcterms:created>
  <dcterms:modified xsi:type="dcterms:W3CDTF">2019-11-27T08:13:09Z</dcterms:modified>
</cp:coreProperties>
</file>