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93" r:id="rId28"/>
    <p:sldId id="281" r:id="rId29"/>
    <p:sldId id="283" r:id="rId30"/>
    <p:sldId id="284" r:id="rId31"/>
    <p:sldId id="285" r:id="rId32"/>
    <p:sldId id="286" r:id="rId33"/>
    <p:sldId id="287" r:id="rId34"/>
    <p:sldId id="288" r:id="rId35"/>
    <p:sldId id="289" r:id="rId36"/>
    <p:sldId id="290" r:id="rId37"/>
    <p:sldId id="292"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46" d="100"/>
          <a:sy n="46"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95670-82F4-4F62-9CC0-E7EDB0C243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AF9C85-25A2-4C97-B8EE-51CE7240E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47E65D-FC0A-426E-8C97-16808295EF5F}"/>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973914A1-C96F-4E5D-9796-29F0827E0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D2C8F-654E-4DCB-B25E-1816D127122B}"/>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27605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62E86-EFB6-411B-8CE2-B50C4A85CE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3D4367-4985-4965-8A7B-CF986F5F5B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5C1C5D-2B9A-437E-878D-2E56940D58B6}"/>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14C2DF97-0D7E-4DBA-B306-79600AAF8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9B9F2A-081A-4B6B-BA93-154B7816FEE7}"/>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389065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154E02-A76E-4861-82E7-F2CC4E9A32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59A843-C1D9-4189-9AA1-18748687E1E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EFA98-942F-473C-890C-AFBD836021AA}"/>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5803CDED-5F63-40CC-BEC0-45B874CA75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93A1EB-B5B7-461C-864A-3FAB00941896}"/>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82494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AECE6-68CD-41B3-9E35-19FA17915E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D0DC7C-3AE4-41A9-B35C-61A128A4D9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A8D17F-F0E7-4FCB-B3F0-C5F7A354D8B2}"/>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6BBAF2F0-E19D-4E22-82FA-E6F15C4773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B348-076D-44A8-8D14-6A90AD9C0294}"/>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17892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2D038-4155-4DC1-BA47-21F5AD2B95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910EC2-FFAA-4C9A-8023-7228A2021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187378-3E9D-484C-93E1-9262AC03BB5D}"/>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82896ECC-ACCC-48D9-ABCC-90C4E1BDB4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29E616-48FD-4A70-85B3-B06C10AAC592}"/>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21451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73E23-4727-49EB-92FD-09B09E6791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7FBF57-D5BF-4523-B35A-1F11417AF5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D3D3AA-3D97-42B1-86A4-14956B6B12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D511D1-835D-4A8D-AD8E-B130C59C36A2}"/>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6" name="页脚占位符 5">
            <a:extLst>
              <a:ext uri="{FF2B5EF4-FFF2-40B4-BE49-F238E27FC236}">
                <a16:creationId xmlns:a16="http://schemas.microsoft.com/office/drawing/2014/main" id="{5244BC09-F942-41E4-BA45-DFCA5316C9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011E94-ED09-4415-AD64-1EA43585D9B1}"/>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171408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299BB-BDEB-478C-9DB8-1A39784A15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599321-E4BF-412B-9830-FE8EF2083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6A21E5-0305-4E41-AC87-1F20E43192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453E74-593F-4BD9-A677-A0959739E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EB248FA-9346-4598-927A-83F5289BBA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84BF61-4D55-4D1C-80DD-EADF2C5B2463}"/>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8" name="页脚占位符 7">
            <a:extLst>
              <a:ext uri="{FF2B5EF4-FFF2-40B4-BE49-F238E27FC236}">
                <a16:creationId xmlns:a16="http://schemas.microsoft.com/office/drawing/2014/main" id="{5C42EE4B-1FA6-42C7-944B-7C201C4592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2C633C-BF3C-4C51-9DE1-E26B84C892CB}"/>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373656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F7E12-6BD8-4FBC-802B-A6FCF04E3F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556AA-7283-468F-B0F2-50A66530F68C}"/>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4" name="页脚占位符 3">
            <a:extLst>
              <a:ext uri="{FF2B5EF4-FFF2-40B4-BE49-F238E27FC236}">
                <a16:creationId xmlns:a16="http://schemas.microsoft.com/office/drawing/2014/main" id="{4587AE4D-1088-4A66-A5C7-9B694A8145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EBF9BA-0BED-41D6-9AAC-B7EBBB67AD45}"/>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297714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D0F8AE-A93E-4B2C-B63C-FC3F708FE667}"/>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3" name="页脚占位符 2">
            <a:extLst>
              <a:ext uri="{FF2B5EF4-FFF2-40B4-BE49-F238E27FC236}">
                <a16:creationId xmlns:a16="http://schemas.microsoft.com/office/drawing/2014/main" id="{5DD0C690-5557-4F2F-8F86-B543BA333C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472A1B3-CC06-4ED8-80FB-225935EA6693}"/>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132313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AE76E-27E2-43CF-8487-54916CE857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74257B-5418-4D3C-BDA1-4675DE92F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87DED7-7C97-4146-9E18-3EC7B0765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46388A-8C52-4649-AC3C-8D72FD22CCBB}"/>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6" name="页脚占位符 5">
            <a:extLst>
              <a:ext uri="{FF2B5EF4-FFF2-40B4-BE49-F238E27FC236}">
                <a16:creationId xmlns:a16="http://schemas.microsoft.com/office/drawing/2014/main" id="{4BFCBA72-3083-4350-AA60-0CA1C42735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C67D2F-9510-4FE1-90F1-C0C265CED59C}"/>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346445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DE589-82ED-4DE6-BD0F-5220B14FC5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297D5C-CFC7-4AF6-A493-62A792D9F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52F680-43B8-4AE3-956C-08E83395B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241E7B-C866-4C0C-A780-3AA70386A0E0}"/>
              </a:ext>
            </a:extLst>
          </p:cNvPr>
          <p:cNvSpPr>
            <a:spLocks noGrp="1"/>
          </p:cNvSpPr>
          <p:nvPr>
            <p:ph type="dt" sz="half" idx="10"/>
          </p:nvPr>
        </p:nvSpPr>
        <p:spPr/>
        <p:txBody>
          <a:bodyPr/>
          <a:lstStyle/>
          <a:p>
            <a:fld id="{B922EE42-EF00-4E4A-A61B-70D62602DEEA}" type="datetimeFigureOut">
              <a:rPr lang="zh-CN" altLang="en-US" smtClean="0"/>
              <a:t>2019/12/9</a:t>
            </a:fld>
            <a:endParaRPr lang="zh-CN" altLang="en-US"/>
          </a:p>
        </p:txBody>
      </p:sp>
      <p:sp>
        <p:nvSpPr>
          <p:cNvPr id="6" name="页脚占位符 5">
            <a:extLst>
              <a:ext uri="{FF2B5EF4-FFF2-40B4-BE49-F238E27FC236}">
                <a16:creationId xmlns:a16="http://schemas.microsoft.com/office/drawing/2014/main" id="{8E963892-049C-427E-8C62-D35F5ABDCB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B4673F-7EB0-43CB-98F9-15F5281BC183}"/>
              </a:ext>
            </a:extLst>
          </p:cNvPr>
          <p:cNvSpPr>
            <a:spLocks noGrp="1"/>
          </p:cNvSpPr>
          <p:nvPr>
            <p:ph type="sldNum" sz="quarter" idx="12"/>
          </p:nvPr>
        </p:nvSpPr>
        <p:spPr/>
        <p:txBody>
          <a:body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4113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8F93B5-6484-4D50-92BF-B4848B6DA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3FCDB-D7BF-4E9A-B189-04DA7748B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981B5-153E-4D54-950C-252847CF7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EE42-EF00-4E4A-A61B-70D62602DEEA}" type="datetimeFigureOut">
              <a:rPr lang="zh-CN" altLang="en-US" smtClean="0"/>
              <a:t>2019/12/9</a:t>
            </a:fld>
            <a:endParaRPr lang="zh-CN" altLang="en-US"/>
          </a:p>
        </p:txBody>
      </p:sp>
      <p:sp>
        <p:nvSpPr>
          <p:cNvPr id="5" name="页脚占位符 4">
            <a:extLst>
              <a:ext uri="{FF2B5EF4-FFF2-40B4-BE49-F238E27FC236}">
                <a16:creationId xmlns:a16="http://schemas.microsoft.com/office/drawing/2014/main" id="{4CF70EE7-8D66-494E-876C-27993D121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184505-84C1-4FA8-9E5A-6FDFE6D2E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81B26-D00A-4A9B-BA1C-E9B8619566AE}" type="slidenum">
              <a:rPr lang="zh-CN" altLang="en-US" smtClean="0"/>
              <a:t>‹#›</a:t>
            </a:fld>
            <a:endParaRPr lang="zh-CN" altLang="en-US"/>
          </a:p>
        </p:txBody>
      </p:sp>
    </p:spTree>
    <p:extLst>
      <p:ext uri="{BB962C8B-B14F-4D97-AF65-F5344CB8AC3E}">
        <p14:creationId xmlns:p14="http://schemas.microsoft.com/office/powerpoint/2010/main" val="266748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79175-2375-43D0-B6B6-B1574CD133DF}"/>
              </a:ext>
            </a:extLst>
          </p:cNvPr>
          <p:cNvSpPr>
            <a:spLocks noGrp="1"/>
          </p:cNvSpPr>
          <p:nvPr>
            <p:ph type="ctrTitle"/>
          </p:nvPr>
        </p:nvSpPr>
        <p:spPr/>
        <p:txBody>
          <a:bodyPr>
            <a:normAutofit/>
          </a:bodyPr>
          <a:lstStyle/>
          <a:p>
            <a:r>
              <a:rPr lang="en-US" altLang="zh-CN" dirty="0"/>
              <a:t>Linear models for</a:t>
            </a:r>
            <a:r>
              <a:rPr lang="en-US" altLang="zh-CN" b="1" dirty="0"/>
              <a:t> </a:t>
            </a:r>
            <a:r>
              <a:rPr lang="en-US" altLang="zh-CN" dirty="0"/>
              <a:t>classification</a:t>
            </a:r>
            <a:endParaRPr lang="zh-CN" altLang="en-US" dirty="0"/>
          </a:p>
        </p:txBody>
      </p:sp>
      <p:sp>
        <p:nvSpPr>
          <p:cNvPr id="3" name="副标题 2">
            <a:extLst>
              <a:ext uri="{FF2B5EF4-FFF2-40B4-BE49-F238E27FC236}">
                <a16:creationId xmlns:a16="http://schemas.microsoft.com/office/drawing/2014/main" id="{8581305D-43AD-4F4B-ACBD-AF4E8E846F0A}"/>
              </a:ext>
            </a:extLst>
          </p:cNvPr>
          <p:cNvSpPr>
            <a:spLocks noGrp="1"/>
          </p:cNvSpPr>
          <p:nvPr>
            <p:ph type="subTitle" idx="1"/>
          </p:nvPr>
        </p:nvSpPr>
        <p:spPr/>
        <p:txBody>
          <a:bodyPr/>
          <a:lstStyle/>
          <a:p>
            <a:r>
              <a:rPr lang="zh-CN" altLang="en-US" dirty="0"/>
              <a:t>陈坳珠</a:t>
            </a:r>
            <a:r>
              <a:rPr lang="en-US" altLang="zh-CN" dirty="0"/>
              <a:t>&amp;</a:t>
            </a:r>
            <a:r>
              <a:rPr lang="zh-CN" altLang="en-US" dirty="0"/>
              <a:t>吴沛晗</a:t>
            </a:r>
            <a:endParaRPr lang="en-US" altLang="zh-CN" dirty="0"/>
          </a:p>
          <a:p>
            <a:r>
              <a:rPr lang="en-US" altLang="zh-CN" dirty="0"/>
              <a:t>2019/12/4</a:t>
            </a:r>
          </a:p>
          <a:p>
            <a:r>
              <a:rPr lang="en-US" altLang="zh-CN" dirty="0"/>
              <a:t>AI &amp; Media Computing</a:t>
            </a:r>
            <a:endParaRPr lang="zh-CN" altLang="en-US" dirty="0"/>
          </a:p>
        </p:txBody>
      </p:sp>
    </p:spTree>
    <p:extLst>
      <p:ext uri="{BB962C8B-B14F-4D97-AF65-F5344CB8AC3E}">
        <p14:creationId xmlns:p14="http://schemas.microsoft.com/office/powerpoint/2010/main" val="407926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5CCDF5-B5BE-45A6-BDC0-F73B556EB5BF}"/>
                  </a:ext>
                </a:extLst>
              </p:cNvPr>
              <p:cNvSpPr>
                <a:spLocks noGrp="1"/>
              </p:cNvSpPr>
              <p:nvPr>
                <p:ph idx="1"/>
              </p:nvPr>
            </p:nvSpPr>
            <p:spPr>
              <a:xfrm>
                <a:off x="0" y="0"/>
                <a:ext cx="12192000" cy="6858000"/>
              </a:xfrm>
            </p:spPr>
            <p:txBody>
              <a:bodyPr/>
              <a:lstStyle/>
              <a:p>
                <a:pPr marL="0" indent="0">
                  <a:buNone/>
                </a:pPr>
                <a:r>
                  <a:rPr lang="zh-CN" altLang="en-US" dirty="0"/>
                  <a:t>由</a:t>
                </a:r>
                <a:r>
                  <a:rPr lang="en-US" altLang="zh-CN" dirty="0"/>
                  <a:t>13</a:t>
                </a:r>
                <a:r>
                  <a:rPr lang="zh-CN" altLang="en-US" dirty="0"/>
                  <a:t>、</a:t>
                </a:r>
                <a:r>
                  <a:rPr lang="en-US" altLang="zh-CN" dirty="0"/>
                  <a:t>14</a:t>
                </a:r>
                <a:r>
                  <a:rPr lang="zh-CN" altLang="en-US" dirty="0"/>
                  <a:t>可以得到似然函数</a:t>
                </a:r>
                <a:endParaRPr lang="en-US" altLang="zh-CN" dirty="0"/>
              </a:p>
              <a:p>
                <a:pPr marL="0" indent="0">
                  <a:buNone/>
                </a:pPr>
                <a:endParaRPr lang="en-US" altLang="zh-CN" b="0" i="1" dirty="0">
                  <a:latin typeface="Cambria Math" panose="02040503050406030204" pitchFamily="18" charset="0"/>
                </a:endParaRPr>
              </a:p>
              <a:p>
                <a:pPr marL="0" indent="0">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e>
                      <m:e>
                        <m:r>
                          <a:rPr lang="en-US" altLang="zh-CN" b="1" i="1" smtClean="0">
                            <a:latin typeface="Cambria Math" panose="02040503050406030204" pitchFamily="18" charset="0"/>
                          </a:rPr>
                          <m:t>𝒑</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e>
                          <m: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zh-CN" altLang="en-US" b="1" i="1">
                                <a:latin typeface="Cambria Math" panose="02040503050406030204" pitchFamily="18" charset="0"/>
                              </a:rPr>
                              <m:t>𝓝</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m:t>
                            </m:r>
                          </m:e>
                          <m:sup>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up>
                        </m:sSup>
                      </m:e>
                    </m:nary>
                  </m:oMath>
                </a14:m>
                <a:r>
                  <a:rPr lang="zh-CN" altLang="en-US" dirty="0"/>
                  <a:t>     </a:t>
                </a:r>
                <a:r>
                  <a:rPr lang="en-US" altLang="zh-CN" b="1" dirty="0"/>
                  <a:t>15</a:t>
                </a:r>
              </a:p>
              <a:p>
                <a:pPr marL="0" indent="0">
                  <a:buNone/>
                </a:pPr>
                <a:endParaRPr lang="en-US" altLang="zh-CN" b="1" dirty="0"/>
              </a:p>
              <a:p>
                <a:pPr marL="0" indent="0">
                  <a:buNone/>
                </a:pPr>
                <a:r>
                  <a:rPr lang="zh-CN" altLang="en-US" dirty="0"/>
                  <a:t>对最大化似然函数，首先考虑关于</a:t>
                </a:r>
                <a:r>
                  <a:rPr lang="en-US" altLang="zh-CN" dirty="0"/>
                  <a:t>p</a:t>
                </a:r>
                <a:r>
                  <a:rPr lang="zh-CN" altLang="en-US" dirty="0"/>
                  <a:t>的最大化。其中对数似然函数与</a:t>
                </a:r>
                <a:r>
                  <a:rPr lang="en-US" altLang="zh-CN" dirty="0"/>
                  <a:t>p</a:t>
                </a:r>
                <a:r>
                  <a:rPr lang="zh-CN" altLang="en-US" dirty="0"/>
                  <a:t>相关的项为</a:t>
                </a:r>
                <a:endParaRPr lang="en-US" altLang="zh-CN" dirty="0"/>
              </a:p>
              <a:p>
                <a:pPr marL="0" indent="0" algn="ctr">
                  <a:buNone/>
                </a:pPr>
                <a14:m>
                  <m:oMath xmlns:m="http://schemas.openxmlformats.org/officeDocument/2006/math">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𝒍𝒏𝒑</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e>
                        </m:d>
                        <m:r>
                          <a:rPr lang="en-US" altLang="zh-CN" b="1" i="0" smtClean="0">
                            <a:latin typeface="Cambria Math" panose="02040503050406030204" pitchFamily="18" charset="0"/>
                          </a:rPr>
                          <m:t>𝐥𝐧</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e>
                    </m:nary>
                  </m:oMath>
                </a14:m>
                <a:r>
                  <a:rPr lang="en-US" altLang="zh-CN" b="1" dirty="0"/>
                  <a:t>                          16</a:t>
                </a:r>
              </a:p>
              <a:p>
                <a:pPr marL="0" indent="0">
                  <a:buNone/>
                </a:pPr>
                <a:endParaRPr lang="en-US" altLang="zh-CN" dirty="0"/>
              </a:p>
              <a:p>
                <a:pPr marL="0" indent="0">
                  <a:buNone/>
                </a:pPr>
                <a:r>
                  <a:rPr lang="zh-CN" altLang="en-US" dirty="0"/>
                  <a:t>对</a:t>
                </a:r>
                <a:r>
                  <a:rPr lang="en-US" altLang="zh-CN" dirty="0"/>
                  <a:t>p</a:t>
                </a:r>
                <a:r>
                  <a:rPr lang="zh-CN" altLang="en-US" dirty="0"/>
                  <a:t>求导并令导数为</a:t>
                </a:r>
                <a:r>
                  <a:rPr lang="en-US" altLang="zh-CN" dirty="0"/>
                  <a:t>0</a:t>
                </a:r>
                <a:r>
                  <a:rPr lang="zh-CN" altLang="en-US" dirty="0"/>
                  <a:t>可以得到</a:t>
                </a:r>
                <a:endParaRPr lang="en-US" altLang="zh-CN"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𝒑</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𝑵</m:t>
                        </m:r>
                      </m:den>
                    </m:f>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r>
                          <a:rPr lang="en-US" altLang="zh-CN" b="1" i="1" smtClean="0">
                            <a:latin typeface="Cambria Math" panose="02040503050406030204" pitchFamily="18" charset="0"/>
                          </a:rPr>
                          <m:t>𝒕𝒏</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𝑵</m:t>
                            </m:r>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𝑵</m:t>
                            </m:r>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𝟏</m:t>
                                </m:r>
                              </m:sub>
                            </m:sSub>
                          </m:num>
                          <m:den>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𝟐</m:t>
                                </m:r>
                              </m:sub>
                            </m:sSub>
                          </m:den>
                        </m:f>
                      </m:e>
                    </m:nary>
                  </m:oMath>
                </a14:m>
                <a:r>
                  <a:rPr lang="en-US" altLang="zh-CN" b="1" dirty="0"/>
                  <a:t>                      17</a:t>
                </a:r>
              </a:p>
              <a:p>
                <a:pPr marL="0" indent="0" algn="ctr">
                  <a:buNone/>
                </a:pPr>
                <a:endParaRPr lang="en-US" altLang="zh-CN" dirty="0"/>
              </a:p>
              <a:p>
                <a:pPr marL="0" indent="0" algn="ctr">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6B5CCDF5-B5BE-45A6-BDC0-F73B556EB5BF}"/>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3"/>
                <a:stretch>
                  <a:fillRect l="-1000" t="-1600" r="-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88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368834-0A4B-4DBA-8D22-8250CD0CBF5D}"/>
                  </a:ext>
                </a:extLst>
              </p:cNvPr>
              <p:cNvSpPr>
                <a:spLocks noGrp="1"/>
              </p:cNvSpPr>
              <p:nvPr>
                <p:ph idx="1"/>
              </p:nvPr>
            </p:nvSpPr>
            <p:spPr>
              <a:xfrm>
                <a:off x="0" y="0"/>
                <a:ext cx="12192000" cy="6858000"/>
              </a:xfrm>
            </p:spPr>
            <p:txBody>
              <a:bodyPr/>
              <a:lstStyle/>
              <a:p>
                <a:pPr marL="0" indent="0">
                  <a:buNone/>
                </a:pPr>
                <a:r>
                  <a:rPr lang="zh-CN" altLang="en-US" dirty="0"/>
                  <a:t>考虑</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i="1">
                            <a:latin typeface="Cambria Math" panose="02040503050406030204" pitchFamily="18" charset="0"/>
                          </a:rPr>
                          <m:t>1</m:t>
                        </m:r>
                      </m:sub>
                    </m:sSub>
                  </m:oMath>
                </a14:m>
                <a:r>
                  <a:rPr lang="zh-CN" altLang="en-US" dirty="0"/>
                  <a:t>的最大化，对数似然函数中关于</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i="1">
                            <a:latin typeface="Cambria Math" panose="02040503050406030204" pitchFamily="18" charset="0"/>
                          </a:rPr>
                          <m:t>1</m:t>
                        </m:r>
                      </m:sub>
                    </m:sSub>
                  </m:oMath>
                </a14:m>
                <a:r>
                  <a:rPr lang="zh-CN" altLang="en-US" dirty="0"/>
                  <a:t>的项为</a:t>
                </a:r>
                <a:endParaRPr lang="en-US" altLang="zh-CN" dirty="0"/>
              </a:p>
              <a:p>
                <a:pPr marL="0" indent="0">
                  <a:buNone/>
                </a:pPr>
                <a:endParaRPr lang="en-US" altLang="zh-CN" dirty="0"/>
              </a:p>
              <a:p>
                <a:pPr marL="0" indent="0">
                  <a:buNone/>
                </a:pPr>
                <a14:m>
                  <m:oMath xmlns:m="http://schemas.openxmlformats.org/officeDocument/2006/math">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𝒍𝒏</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e>
                    </m:nary>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Sup>
                          <m:sSupPr>
                            <m:ctrlPr>
                              <a:rPr lang="en-US" altLang="zh-CN" b="1" i="1" smtClean="0">
                                <a:latin typeface="Cambria Math" panose="02040503050406030204" pitchFamily="18" charset="0"/>
                              </a:rPr>
                            </m:ctrlPr>
                          </m:sSupPr>
                          <m:e>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a:latin typeface="Cambria Math" panose="02040503050406030204" pitchFamily="18" charset="0"/>
                                      </a:rPr>
                                      <m:t>𝟏</m:t>
                                    </m:r>
                                  </m:sub>
                                </m:sSub>
                              </m:e>
                            </m:d>
                          </m:e>
                          <m:sup>
                            <m:r>
                              <a:rPr lang="en-US" altLang="zh-CN" b="1" i="1" smtClean="0">
                                <a:latin typeface="Cambria Math" panose="02040503050406030204" pitchFamily="18" charset="0"/>
                              </a:rPr>
                              <m:t>𝑻</m:t>
                            </m:r>
                          </m:sup>
                        </m:s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e>
                    </m:nary>
                  </m:oMath>
                </a14:m>
                <a:r>
                  <a:rPr lang="en-US" altLang="zh-CN" b="1" dirty="0"/>
                  <a:t>        18</a:t>
                </a:r>
              </a:p>
              <a:p>
                <a:pPr marL="0" indent="0">
                  <a:buNone/>
                </a:pPr>
                <a:endParaRPr lang="en-US" altLang="zh-CN" b="1" dirty="0"/>
              </a:p>
              <a:p>
                <a:pPr marL="0" indent="0">
                  <a:buNone/>
                </a:pPr>
                <a:r>
                  <a:rPr lang="zh-CN" altLang="en-US" dirty="0"/>
                  <a:t>对其关于</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1</m:t>
                        </m:r>
                      </m:sub>
                    </m:sSub>
                  </m:oMath>
                </a14:m>
                <a:r>
                  <a:rPr lang="zh-CN" altLang="en-US" dirty="0"/>
                  <a:t>求导，并令导数为</a:t>
                </a:r>
                <a:r>
                  <a:rPr lang="en-US" altLang="zh-CN" dirty="0"/>
                  <a:t>0</a:t>
                </a:r>
                <a:r>
                  <a:rPr lang="zh-CN" altLang="en-US" dirty="0"/>
                  <a:t>，可得</a:t>
                </a:r>
                <a:endParaRPr lang="en-US" altLang="zh-CN" dirty="0"/>
              </a:p>
              <a:p>
                <a:pPr marL="0" indent="0">
                  <a:buNone/>
                </a:pPr>
                <a:endParaRPr lang="en-US" altLang="zh-CN" dirty="0"/>
              </a:p>
              <a:p>
                <a:pPr marL="0" indent="0">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a:latin typeface="Cambria Math" panose="02040503050406030204" pitchFamily="18" charset="0"/>
                          </a:rPr>
                          <m:t>𝟏</m:t>
                        </m:r>
                      </m:num>
                      <m:den>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a:latin typeface="Cambria Math" panose="02040503050406030204" pitchFamily="18" charset="0"/>
                              </a:rPr>
                              <m:t>𝟏</m:t>
                            </m:r>
                          </m:sub>
                        </m:sSub>
                      </m:den>
                    </m:f>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e>
                    </m:nary>
                  </m:oMath>
                </a14:m>
                <a:r>
                  <a:rPr lang="en-US" altLang="zh-CN" b="1" dirty="0"/>
                  <a:t>                                    19</a:t>
                </a:r>
              </a:p>
              <a:p>
                <a:pPr marL="0" indent="0">
                  <a:buNone/>
                </a:pPr>
                <a:r>
                  <a:rPr lang="zh-CN" altLang="en-US" dirty="0"/>
                  <a:t>同理可得</a:t>
                </a:r>
                <a:endParaRPr lang="en-US" altLang="zh-CN" dirty="0"/>
              </a:p>
              <a:p>
                <a:pPr marL="0" indent="0">
                  <a:buNone/>
                </a:pPr>
                <a:r>
                  <a:rPr lang="en-US" altLang="zh-CN" b="1" dirty="0"/>
                  <a:t>                                              </a:t>
                </a:r>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𝑵</m:t>
                            </m:r>
                          </m:e>
                          <m:sub>
                            <m:r>
                              <a:rPr lang="en-US" altLang="zh-CN" b="1" i="1" smtClean="0">
                                <a:latin typeface="Cambria Math" panose="02040503050406030204" pitchFamily="18" charset="0"/>
                              </a:rPr>
                              <m:t>𝟐</m:t>
                            </m:r>
                          </m:sub>
                        </m:sSub>
                      </m:den>
                    </m:f>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𝑵</m:t>
                        </m:r>
                      </m:sup>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𝒕</m:t>
                            </m:r>
                          </m:e>
                          <m:sub>
                            <m:r>
                              <a:rPr lang="en-US" altLang="zh-CN" b="1" i="1">
                                <a:latin typeface="Cambria Math" panose="02040503050406030204" pitchFamily="18" charset="0"/>
                              </a:rPr>
                              <m:t>𝒏</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e>
                    </m:nary>
                  </m:oMath>
                </a14:m>
                <a:r>
                  <a:rPr lang="en-US" altLang="zh-CN" b="1" dirty="0"/>
                  <a:t>                                    20</a:t>
                </a:r>
              </a:p>
              <a:p>
                <a:pPr marL="0" indent="0" algn="ctr">
                  <a:buNone/>
                </a:pPr>
                <a:endParaRPr lang="en-US" altLang="zh-CN" dirty="0"/>
              </a:p>
              <a:p>
                <a:pPr marL="0" indent="0" algn="ctr">
                  <a:buNone/>
                </a:pPr>
                <a:endParaRPr lang="zh-CN" altLang="en-US" dirty="0"/>
              </a:p>
            </p:txBody>
          </p:sp>
        </mc:Choice>
        <mc:Fallback xmlns="">
          <p:sp>
            <p:nvSpPr>
              <p:cNvPr id="3" name="内容占位符 2">
                <a:extLst>
                  <a:ext uri="{FF2B5EF4-FFF2-40B4-BE49-F238E27FC236}">
                    <a16:creationId xmlns:a16="http://schemas.microsoft.com/office/drawing/2014/main" id="{78368834-0A4B-4DBA-8D22-8250CD0CBF5D}"/>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4"/>
                <a:stretch>
                  <a:fillRect l="-1000" t="-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792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5AA5E3-32D9-46B4-BC84-A4B3F6BCF5AC}"/>
                  </a:ext>
                </a:extLst>
              </p:cNvPr>
              <p:cNvSpPr>
                <a:spLocks noGrp="1"/>
              </p:cNvSpPr>
              <p:nvPr>
                <p:ph idx="1"/>
              </p:nvPr>
            </p:nvSpPr>
            <p:spPr>
              <a:xfrm>
                <a:off x="0" y="0"/>
                <a:ext cx="12192000" cy="6858000"/>
              </a:xfrm>
            </p:spPr>
            <p:txBody>
              <a:bodyPr>
                <a:normAutofit lnSpcReduction="10000"/>
              </a:bodyPr>
              <a:lstStyle/>
              <a:p>
                <a:pPr marL="0" indent="0">
                  <a:buNone/>
                </a:pPr>
                <a:r>
                  <a:rPr lang="zh-CN" altLang="en-US" dirty="0"/>
                  <a:t>同样的，取对数后，对于与协方差矩阵</a:t>
                </a:r>
                <a14:m>
                  <m:oMath xmlns:m="http://schemas.openxmlformats.org/officeDocument/2006/math">
                    <m:r>
                      <a:rPr lang="zh-CN" altLang="en-US" i="1" smtClean="0">
                        <a:latin typeface="Cambria Math" panose="02040503050406030204" pitchFamily="18" charset="0"/>
                      </a:rPr>
                      <m:t>∑</m:t>
                    </m:r>
                  </m:oMath>
                </a14:m>
                <a:r>
                  <a:rPr lang="zh-CN" altLang="en-US" dirty="0"/>
                  <a:t>相关的项得到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i="1" dirty="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nary>
                        <m:naryPr>
                          <m:chr m:val="∑"/>
                          <m:ctrlPr>
                            <a:rPr lang="en-US" altLang="zh-CN" b="1" i="1" smtClean="0">
                              <a:latin typeface="Cambria Math" panose="02040503050406030204" pitchFamily="18" charset="0"/>
                            </a:rPr>
                          </m:ctrlPr>
                        </m:naryPr>
                        <m:sub>
                          <m:r>
                            <m:rPr>
                              <m:brk m:alnAt="23"/>
                            </m:rPr>
                            <a:rPr lang="en-US" altLang="zh-CN" b="1" i="1">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0" smtClean="0">
                              <a:latin typeface="Cambria Math" panose="02040503050406030204" pitchFamily="18" charset="0"/>
                            </a:rPr>
                            <m:t>𝐥𝐧</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p>
                                <m:sSupPr>
                                  <m:ctrlPr>
                                    <a:rPr lang="en-US" altLang="zh-CN" b="1" i="1" smtClean="0">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𝒕</m:t>
                                      </m:r>
                                    </m:e>
                                    <m:sub>
                                      <m:r>
                                        <a:rPr lang="en-US" altLang="zh-CN" b="1" i="1">
                                          <a:latin typeface="Cambria Math" panose="02040503050406030204" pitchFamily="18" charset="0"/>
                                        </a:rPr>
                                        <m:t>𝒏</m:t>
                                      </m:r>
                                    </m:sub>
                                  </m:sSub>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a:latin typeface="Cambria Math" panose="02040503050406030204" pitchFamily="18" charset="0"/>
                                            </a:rPr>
                                            <m:t>𝟏</m:t>
                                          </m:r>
                                        </m:sub>
                                      </m:sSub>
                                    </m:e>
                                  </m:d>
                                </m:e>
                                <m:sup>
                                  <m:r>
                                    <a:rPr lang="en-US" altLang="zh-CN" b="1" i="1" smtClean="0">
                                      <a:latin typeface="Cambria Math" panose="02040503050406030204" pitchFamily="18" charset="0"/>
                                    </a:rPr>
                                    <m:t>𝑻</m:t>
                                  </m:r>
                                </m:sup>
                              </m:s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 </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e>
                              </m:d>
                            </m:e>
                          </m:nary>
                        </m:e>
                      </m:nary>
                    </m:oMath>
                  </m:oMathPara>
                </a14:m>
                <a:endParaRPr lang="en-US" altLang="zh-CN"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dirty="0">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𝑵</m:t>
                          </m:r>
                        </m:sup>
                        <m:e>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a:latin typeface="Cambria Math" panose="02040503050406030204" pitchFamily="18" charset="0"/>
                                </a:rPr>
                                <m:t>𝒕</m:t>
                              </m:r>
                            </m:e>
                            <m:sub>
                              <m:r>
                                <a:rPr lang="en-US" altLang="zh-CN" b="1" i="1">
                                  <a:latin typeface="Cambria Math" panose="02040503050406030204" pitchFamily="18" charset="0"/>
                                </a:rPr>
                                <m:t>𝒏</m:t>
                              </m:r>
                            </m:sub>
                          </m:sSub>
                          <m:r>
                            <a:rPr lang="en-US" altLang="zh-CN" b="1" i="1" smtClean="0">
                              <a:latin typeface="Cambria Math" panose="02040503050406030204" pitchFamily="18" charset="0"/>
                            </a:rPr>
                            <m:t>)</m:t>
                          </m:r>
                          <m:r>
                            <a:rPr lang="en-US" altLang="zh-CN" b="1" i="1">
                              <a:latin typeface="Cambria Math" panose="02040503050406030204" pitchFamily="18" charset="0"/>
                            </a:rPr>
                            <m:t>𝒍𝒏</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𝑵</m:t>
                              </m:r>
                            </m:sup>
                            <m:e>
                              <m:sSup>
                                <m:sSupPr>
                                  <m:ctrlPr>
                                    <a:rPr lang="en-US" altLang="zh-CN" b="1" i="1">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𝒕</m:t>
                                          </m:r>
                                        </m:e>
                                        <m:sub>
                                          <m:r>
                                            <a:rPr lang="en-US" altLang="zh-CN" b="1" i="1">
                                              <a:latin typeface="Cambria Math" panose="02040503050406030204" pitchFamily="18" charset="0"/>
                                            </a:rPr>
                                            <m:t>𝒏</m:t>
                                          </m:r>
                                        </m:sub>
                                      </m:sSub>
                                    </m:e>
                                  </m:d>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e>
                                  </m:d>
                                </m:e>
                                <m:sup>
                                  <m:r>
                                    <a:rPr lang="en-US" altLang="zh-CN" b="1" i="1">
                                      <a:latin typeface="Cambria Math" panose="02040503050406030204" pitchFamily="18" charset="0"/>
                                    </a:rPr>
                                    <m:t>𝑻</m:t>
                                  </m:r>
                                </m:sup>
                              </m:sSup>
                              <m:sSup>
                                <m:sSupPr>
                                  <m:ctrlPr>
                                    <a:rPr lang="en-US" altLang="zh-CN" b="1" i="1">
                                      <a:latin typeface="Cambria Math" panose="02040503050406030204" pitchFamily="18" charset="0"/>
                                    </a:rPr>
                                  </m:ctrlPr>
                                </m:sSupPr>
                                <m:e>
                                  <m:nary>
                                    <m:naryPr>
                                      <m:chr m:val="∑"/>
                                      <m:subHide m:val="on"/>
                                      <m:supHide m:val="on"/>
                                      <m:ctrlPr>
                                        <a:rPr lang="en-US" altLang="zh-CN" b="1" i="1">
                                          <a:latin typeface="Cambria Math" panose="02040503050406030204" pitchFamily="18" charset="0"/>
                                          <a:ea typeface="Cambria Math" panose="02040503050406030204" pitchFamily="18" charset="0"/>
                                        </a:rPr>
                                      </m:ctrlPr>
                                    </m:naryPr>
                                    <m:sub/>
                                    <m:sup/>
                                    <m:e/>
                                  </m:nary>
                                </m:e>
                                <m:sup>
                                  <m:r>
                                    <a:rPr lang="en-US" altLang="zh-CN" b="1" i="1">
                                      <a:latin typeface="Cambria Math" panose="02040503050406030204" pitchFamily="18" charset="0"/>
                                    </a:rPr>
                                    <m:t>−</m:t>
                                  </m:r>
                                  <m:r>
                                    <a:rPr lang="en-US" altLang="zh-CN" b="1" i="1">
                                      <a:latin typeface="Cambria Math" panose="02040503050406030204" pitchFamily="18" charset="0"/>
                                    </a:rPr>
                                    <m:t>𝟏</m:t>
                                  </m:r>
                                </m:sup>
                              </m:sSup>
                              <m:r>
                                <a:rPr lang="en-US" altLang="zh-CN" b="1" i="1">
                                  <a:latin typeface="Cambria Math" panose="02040503050406030204" pitchFamily="18" charset="0"/>
                                </a:rPr>
                                <m:t> </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e>
                              </m:d>
                            </m:e>
                          </m:nary>
                        </m:e>
                      </m:nary>
                    </m:oMath>
                  </m:oMathPara>
                </a14:m>
                <a:endParaRPr lang="en-US" altLang="zh-CN" b="1" i="1" dirty="0">
                  <a:latin typeface="Cambria Math" panose="02040503050406030204" pitchFamily="18" charset="0"/>
                </a:endParaRPr>
              </a:p>
              <a:p>
                <a:pPr marL="0" indent="0">
                  <a:buNone/>
                </a:pPr>
                <a:r>
                  <a:rPr lang="en-US" altLang="zh-CN" b="1" dirty="0"/>
                  <a:t>          </a:t>
                </a:r>
                <a14:m>
                  <m:oMath xmlns:m="http://schemas.openxmlformats.org/officeDocument/2006/math">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𝑵</m:t>
                        </m:r>
                      </m:num>
                      <m:den>
                        <m:r>
                          <a:rPr lang="en-US" altLang="zh-CN" b="1" i="1" smtClean="0">
                            <a:latin typeface="Cambria Math" panose="02040503050406030204" pitchFamily="18" charset="0"/>
                          </a:rPr>
                          <m:t>𝟐</m:t>
                        </m:r>
                      </m:den>
                    </m:f>
                    <m:r>
                      <a:rPr lang="en-US" altLang="zh-CN" b="1" i="0" smtClean="0">
                        <a:latin typeface="Cambria Math" panose="02040503050406030204" pitchFamily="18" charset="0"/>
                      </a:rPr>
                      <m:t>𝐥𝐧</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𝑵</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𝑻𝒓</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𝑺</m:t>
                    </m:r>
                    <m:r>
                      <a:rPr lang="en-US" altLang="zh-CN" b="1" i="1" smtClean="0">
                        <a:latin typeface="Cambria Math" panose="02040503050406030204" pitchFamily="18" charset="0"/>
                      </a:rPr>
                      <m:t>}</m:t>
                    </m:r>
                  </m:oMath>
                </a14:m>
                <a:r>
                  <a:rPr lang="en-US" altLang="zh-CN" b="1" dirty="0"/>
                  <a:t>                                                           21</a:t>
                </a:r>
              </a:p>
              <a:p>
                <a:pPr marL="0" indent="0">
                  <a:buNone/>
                </a:pPr>
                <a:endParaRPr lang="en-US" altLang="zh-CN" dirty="0"/>
              </a:p>
              <a:p>
                <a:pPr marL="0" indent="0">
                  <a:buNone/>
                </a:pPr>
                <a:r>
                  <a:rPr lang="zh-CN" altLang="en-US" dirty="0"/>
                  <a:t>其中</a:t>
                </a:r>
                <a:r>
                  <a:rPr lang="en-US" altLang="zh-CN" dirty="0"/>
                  <a:t>                     </a:t>
                </a:r>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𝟏</m:t>
                            </m:r>
                          </m:sub>
                        </m:sSub>
                      </m:num>
                      <m:den>
                        <m:r>
                          <a:rPr lang="en-US" altLang="zh-CN" b="1" i="1" smtClean="0">
                            <a:latin typeface="Cambria Math" panose="02040503050406030204" pitchFamily="18" charset="0"/>
                          </a:rPr>
                          <m:t>𝑵</m:t>
                        </m:r>
                      </m:den>
                    </m:f>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𝟐</m:t>
                            </m:r>
                          </m:sub>
                        </m:sSub>
                      </m:num>
                      <m:den>
                        <m:r>
                          <a:rPr lang="en-US" altLang="zh-CN" b="1" i="1" smtClean="0">
                            <a:latin typeface="Cambria Math" panose="02040503050406030204" pitchFamily="18" charset="0"/>
                          </a:rPr>
                          <m:t>𝑵</m:t>
                        </m:r>
                      </m:den>
                    </m:f>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oMath>
                </a14:m>
                <a:r>
                  <a:rPr lang="zh-CN" altLang="en-US" b="1" dirty="0"/>
                  <a:t>                                                       </a:t>
                </a:r>
                <a:r>
                  <a:rPr lang="en-US" altLang="zh-CN" b="1" dirty="0"/>
                  <a:t>22</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𝟏</m:t>
                              </m:r>
                            </m:sub>
                          </m:sSub>
                        </m:den>
                      </m:f>
                      <m:nary>
                        <m:naryPr>
                          <m:chr m:val="∑"/>
                          <m:supHide m:val="on"/>
                          <m:ctrlPr>
                            <a:rPr lang="en-US" altLang="zh-CN" b="1" i="1" smtClean="0">
                              <a:latin typeface="Cambria Math" panose="02040503050406030204" pitchFamily="18" charset="0"/>
                            </a:rPr>
                          </m:ctrlPr>
                        </m:naryPr>
                        <m:sub>
                          <m:r>
                            <m:rPr>
                              <m:brk m:alnAt="7"/>
                            </m:rP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𝑪</m:t>
                              </m:r>
                            </m:e>
                            <m:sub>
                              <m:r>
                                <a:rPr lang="en-US" altLang="zh-CN" b="1" i="1" smtClean="0">
                                  <a:latin typeface="Cambria Math" panose="02040503050406030204" pitchFamily="18" charset="0"/>
                                  <a:ea typeface="Cambria Math" panose="02040503050406030204" pitchFamily="18" charset="0"/>
                                </a:rPr>
                                <m:t>𝟏</m:t>
                              </m:r>
                            </m:sub>
                          </m:sSub>
                        </m:sub>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 </m:t>
                          </m:r>
                        </m:e>
                      </m:nary>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e>
                        <m:sup>
                          <m:r>
                            <a:rPr lang="en-US" altLang="zh-CN" b="1" i="1" smtClean="0">
                              <a:latin typeface="Cambria Math" panose="02040503050406030204" pitchFamily="18" charset="0"/>
                            </a:rPr>
                            <m:t>𝑻</m:t>
                          </m:r>
                        </m:sup>
                      </m:sSup>
                    </m:oMath>
                  </m:oMathPara>
                </a14:m>
                <a:endParaRPr lang="en-US" altLang="zh-CN" b="1"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𝑵</m:t>
                              </m:r>
                            </m:e>
                            <m:sub>
                              <m:r>
                                <a:rPr lang="en-US" altLang="zh-CN" b="1" i="1" smtClean="0">
                                  <a:latin typeface="Cambria Math" panose="02040503050406030204" pitchFamily="18" charset="0"/>
                                </a:rPr>
                                <m:t>𝟐</m:t>
                              </m:r>
                            </m:sub>
                          </m:sSub>
                        </m:den>
                      </m:f>
                      <m:nary>
                        <m:naryPr>
                          <m:chr m:val="∑"/>
                          <m:supHide m:val="on"/>
                          <m:ctrlPr>
                            <a:rPr lang="en-US" altLang="zh-CN" b="1" i="1">
                              <a:latin typeface="Cambria Math" panose="02040503050406030204" pitchFamily="18" charset="0"/>
                            </a:rPr>
                          </m:ctrlPr>
                        </m:naryPr>
                        <m:sub>
                          <m:r>
                            <m:rPr>
                              <m:brk m:alnAt="7"/>
                            </m:rPr>
                            <a:rPr lang="en-US" altLang="zh-CN" b="1" i="1">
                              <a:latin typeface="Cambria Math" panose="02040503050406030204" pitchFamily="18" charset="0"/>
                            </a:rPr>
                            <m:t>𝒏</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𝑪</m:t>
                              </m:r>
                            </m:e>
                            <m:sub>
                              <m:r>
                                <a:rPr lang="en-US" altLang="zh-CN" b="1" i="1">
                                  <a:latin typeface="Cambria Math" panose="02040503050406030204" pitchFamily="18" charset="0"/>
                                  <a:ea typeface="Cambria Math" panose="02040503050406030204" pitchFamily="18" charset="0"/>
                                </a:rPr>
                                <m:t>𝟏</m:t>
                              </m:r>
                            </m:sub>
                          </m:sSub>
                        </m:sub>
                        <m:sup/>
                        <m:e>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 </m:t>
                          </m:r>
                        </m:e>
                      </m:nary>
                      <m:sSup>
                        <m:sSupPr>
                          <m:ctrlPr>
                            <a:rPr lang="en-US" altLang="zh-CN" b="1" i="1">
                              <a:latin typeface="Cambria Math" panose="02040503050406030204" pitchFamily="18" charset="0"/>
                            </a:rPr>
                          </m:ctrlPr>
                        </m:sSupPr>
                        <m:e>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e>
                        <m:sup>
                          <m:r>
                            <a:rPr lang="en-US" altLang="zh-CN" b="1" i="1">
                              <a:latin typeface="Cambria Math" panose="02040503050406030204" pitchFamily="18" charset="0"/>
                            </a:rPr>
                            <m:t>𝑻</m:t>
                          </m:r>
                        </m:sup>
                      </m:sSup>
                    </m:oMath>
                  </m:oMathPara>
                </a14:m>
                <a:endParaRPr lang="zh-CN" altLang="en-US" b="1"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85AA5E3-32D9-46B4-BC84-A4B3F6BCF5AC}"/>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20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522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57C4F-6CF8-4CFE-B90B-5B1743CCDE0B}"/>
              </a:ext>
            </a:extLst>
          </p:cNvPr>
          <p:cNvSpPr>
            <a:spLocks noGrp="1"/>
          </p:cNvSpPr>
          <p:nvPr>
            <p:ph type="title"/>
          </p:nvPr>
        </p:nvSpPr>
        <p:spPr/>
        <p:txBody>
          <a:bodyPr/>
          <a:lstStyle/>
          <a:p>
            <a:r>
              <a:rPr lang="zh-CN" altLang="en-US" dirty="0"/>
              <a:t>概率判别式模型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10D1F9-149E-468B-AC83-A61C3FF01C90}"/>
                  </a:ext>
                </a:extLst>
              </p:cNvPr>
              <p:cNvSpPr>
                <a:spLocks noGrp="1"/>
              </p:cNvSpPr>
              <p:nvPr>
                <p:ph idx="1"/>
              </p:nvPr>
            </p:nvSpPr>
            <p:spPr/>
            <p:txBody>
              <a:bodyPr>
                <a:normAutofit/>
              </a:bodyPr>
              <a:lstStyle/>
              <a:p>
                <a:pPr marL="0" indent="0">
                  <a:buNone/>
                </a:pPr>
                <a:r>
                  <a:rPr lang="zh-CN" altLang="en-US" sz="3200" dirty="0">
                    <a:latin typeface="+mn-ea"/>
                  </a:rPr>
                  <a:t>显式地使用一般的线性模型的函数形式，然后使用最大似然法更新它的参数。</a:t>
                </a:r>
                <a:endParaRPr lang="en-US" altLang="zh-CN" sz="3200" dirty="0">
                  <a:latin typeface="+mn-ea"/>
                </a:endParaRPr>
              </a:p>
              <a:p>
                <a:pPr marL="0" indent="0">
                  <a:buNone/>
                </a:pPr>
                <a:r>
                  <a:rPr lang="zh-CN" altLang="en-US" sz="3200" dirty="0">
                    <a:latin typeface="+mn-ea"/>
                  </a:rPr>
                  <a:t>与概率生成模型不同的是，概率判别模型返回的值与一组参数</a:t>
                </a:r>
                <a:r>
                  <a:rPr lang="zh-CN" altLang="en-US" sz="3200" b="1" dirty="0">
                    <a:latin typeface="+mn-ea"/>
                  </a:rPr>
                  <a:t>（</a:t>
                </a:r>
                <a14:m>
                  <m:oMath xmlns:m="http://schemas.openxmlformats.org/officeDocument/2006/math">
                    <m:r>
                      <a:rPr lang="el-GR" altLang="zh-CN" sz="3200" b="1" i="1" smtClean="0">
                        <a:latin typeface="Cambria Math" panose="02040503050406030204" pitchFamily="18" charset="0"/>
                      </a:rPr>
                      <m:t>𝝎</m:t>
                    </m:r>
                    <m:r>
                      <a:rPr lang="zh-CN" altLang="en-US" sz="3200" b="1" i="1">
                        <a:latin typeface="Cambria Math" panose="02040503050406030204" pitchFamily="18" charset="0"/>
                      </a:rPr>
                      <m:t>，</m:t>
                    </m:r>
                    <m:sSub>
                      <m:sSubPr>
                        <m:ctrlPr>
                          <a:rPr lang="en-US" altLang="zh-CN" sz="3200" b="1" i="1" smtClean="0">
                            <a:latin typeface="Cambria Math" panose="02040503050406030204" pitchFamily="18" charset="0"/>
                          </a:rPr>
                        </m:ctrlPr>
                      </m:sSubPr>
                      <m:e>
                        <m:r>
                          <a:rPr lang="zh-CN" altLang="en-US" sz="3200" b="1" i="1" smtClean="0">
                            <a:latin typeface="Cambria Math" panose="02040503050406030204" pitchFamily="18" charset="0"/>
                          </a:rPr>
                          <m:t>𝝎</m:t>
                        </m:r>
                      </m:e>
                      <m:sub>
                        <m:r>
                          <a:rPr lang="en-US" altLang="zh-CN" sz="3200" b="1" i="1">
                            <a:latin typeface="Cambria Math" panose="02040503050406030204" pitchFamily="18" charset="0"/>
                          </a:rPr>
                          <m:t>𝟎</m:t>
                        </m:r>
                      </m:sub>
                    </m:sSub>
                  </m:oMath>
                </a14:m>
                <a:r>
                  <a:rPr lang="zh-CN" altLang="en-US" sz="3200" b="1" dirty="0">
                    <a:latin typeface="+mn-ea"/>
                  </a:rPr>
                  <a:t>）</a:t>
                </a:r>
                <a:r>
                  <a:rPr lang="zh-CN" altLang="en-US" sz="3200" dirty="0">
                    <a:latin typeface="+mn-ea"/>
                  </a:rPr>
                  <a:t>有关。学习算法的目标是利用成对的</a:t>
                </a:r>
                <a:r>
                  <a:rPr lang="en-US" altLang="zh-CN" sz="3200" b="1" dirty="0">
                    <a:latin typeface="+mn-ea"/>
                  </a:rPr>
                  <a:t>{</a:t>
                </a:r>
                <a14:m>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𝒙</m:t>
                        </m:r>
                      </m:e>
                      <m:sub>
                        <m:r>
                          <a:rPr lang="en-US" altLang="zh-CN" sz="3200" b="1" i="1" smtClean="0">
                            <a:latin typeface="Cambria Math" panose="02040503050406030204" pitchFamily="18" charset="0"/>
                          </a:rPr>
                          <m:t>𝒊</m:t>
                        </m:r>
                      </m:sub>
                    </m:sSub>
                    <m:r>
                      <a:rPr lang="en-US" altLang="zh-CN" sz="3200" b="1" i="1" smtClean="0">
                        <a:latin typeface="Cambria Math" panose="02040503050406030204" pitchFamily="18" charset="0"/>
                      </a:rPr>
                      <m:t>,</m:t>
                    </m:r>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𝒕</m:t>
                        </m:r>
                      </m:e>
                      <m:sub>
                        <m:r>
                          <a:rPr lang="en-US" altLang="zh-CN" sz="3200" b="1" i="1" smtClean="0">
                            <a:latin typeface="Cambria Math" panose="02040503050406030204" pitchFamily="18" charset="0"/>
                          </a:rPr>
                          <m:t>𝒊</m:t>
                        </m:r>
                      </m:sub>
                    </m:sSub>
                  </m:oMath>
                </a14:m>
                <a:r>
                  <a:rPr lang="en-US" altLang="zh-CN" sz="3200" b="1" dirty="0">
                    <a:latin typeface="+mn-ea"/>
                  </a:rPr>
                  <a:t>}</a:t>
                </a:r>
                <a:r>
                  <a:rPr lang="zh-CN" altLang="en-US" sz="3200" dirty="0">
                    <a:latin typeface="+mn-ea"/>
                  </a:rPr>
                  <a:t>拟合</a:t>
                </a:r>
                <a:r>
                  <a:rPr lang="zh-CN" altLang="en-US" sz="3200" b="1" dirty="0">
                    <a:latin typeface="+mn-ea"/>
                  </a:rPr>
                  <a:t>（</a:t>
                </a:r>
                <a14:m>
                  <m:oMath xmlns:m="http://schemas.openxmlformats.org/officeDocument/2006/math">
                    <m:r>
                      <a:rPr lang="el-GR" altLang="zh-CN" sz="3200" b="1" i="1">
                        <a:latin typeface="Cambria Math" panose="02040503050406030204" pitchFamily="18" charset="0"/>
                      </a:rPr>
                      <m:t>𝝎</m:t>
                    </m:r>
                    <m:r>
                      <a:rPr lang="zh-CN" altLang="en-US" sz="3200" b="1" i="1">
                        <a:latin typeface="Cambria Math" panose="02040503050406030204" pitchFamily="18" charset="0"/>
                      </a:rPr>
                      <m:t>，</m:t>
                    </m:r>
                    <m:sSub>
                      <m:sSubPr>
                        <m:ctrlPr>
                          <a:rPr lang="en-US" altLang="zh-CN" sz="3200" b="1" i="1">
                            <a:latin typeface="Cambria Math" panose="02040503050406030204" pitchFamily="18" charset="0"/>
                          </a:rPr>
                        </m:ctrlPr>
                      </m:sSubPr>
                      <m:e>
                        <m:r>
                          <a:rPr lang="zh-CN" altLang="en-US" sz="3200" b="1" i="1">
                            <a:latin typeface="Cambria Math" panose="02040503050406030204" pitchFamily="18" charset="0"/>
                          </a:rPr>
                          <m:t>𝝎</m:t>
                        </m:r>
                      </m:e>
                      <m:sub>
                        <m:r>
                          <a:rPr lang="en-US" altLang="zh-CN" sz="3200" b="1" i="1">
                            <a:latin typeface="Cambria Math" panose="02040503050406030204" pitchFamily="18" charset="0"/>
                          </a:rPr>
                          <m:t>𝟎</m:t>
                        </m:r>
                      </m:sub>
                    </m:sSub>
                  </m:oMath>
                </a14:m>
                <a:r>
                  <a:rPr lang="zh-CN" altLang="en-US" sz="3200" b="1" dirty="0">
                    <a:latin typeface="+mn-ea"/>
                  </a:rPr>
                  <a:t>）</a:t>
                </a:r>
                <a:r>
                  <a:rPr lang="zh-CN" altLang="en-US" sz="3200" dirty="0">
                    <a:latin typeface="+mn-ea"/>
                  </a:rPr>
                  <a:t>，这可以通过最大似然、最大后验或贝叶斯方法得到。</a:t>
                </a:r>
                <a:endParaRPr lang="zh-CN" altLang="en-US" sz="3200" b="1" dirty="0">
                  <a:latin typeface="+mn-ea"/>
                </a:endParaRPr>
              </a:p>
            </p:txBody>
          </p:sp>
        </mc:Choice>
        <mc:Fallback xmlns="">
          <p:sp>
            <p:nvSpPr>
              <p:cNvPr id="3" name="内容占位符 2">
                <a:extLst>
                  <a:ext uri="{FF2B5EF4-FFF2-40B4-BE49-F238E27FC236}">
                    <a16:creationId xmlns:a16="http://schemas.microsoft.com/office/drawing/2014/main" id="{4610D1F9-149E-468B-AC83-A61C3FF01C90}"/>
                  </a:ext>
                </a:extLst>
              </p:cNvPr>
              <p:cNvSpPr>
                <a:spLocks noGrp="1" noRot="1" noChangeAspect="1" noMove="1" noResize="1" noEditPoints="1" noAdjustHandles="1" noChangeArrowheads="1" noChangeShapeType="1" noTextEdit="1"/>
              </p:cNvSpPr>
              <p:nvPr>
                <p:ph idx="1"/>
              </p:nvPr>
            </p:nvSpPr>
            <p:spPr>
              <a:blipFill>
                <a:blip r:embed="rId2"/>
                <a:stretch>
                  <a:fillRect l="-1507" t="-2941" r="-2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010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BF30-FF24-4E0E-AE73-3318E65E507D}"/>
              </a:ext>
            </a:extLst>
          </p:cNvPr>
          <p:cNvSpPr>
            <a:spLocks noGrp="1"/>
          </p:cNvSpPr>
          <p:nvPr>
            <p:ph type="title"/>
          </p:nvPr>
        </p:nvSpPr>
        <p:spPr/>
        <p:txBody>
          <a:bodyPr/>
          <a:lstStyle/>
          <a:p>
            <a:r>
              <a:rPr lang="zh-CN" altLang="en-US" dirty="0"/>
              <a:t>固定基函数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ED9CEB3-0F44-42E4-B6B2-7A01CEF9A928}"/>
                  </a:ext>
                </a:extLst>
              </p:cNvPr>
              <p:cNvSpPr>
                <a:spLocks noGrp="1"/>
              </p:cNvSpPr>
              <p:nvPr>
                <p:ph idx="1"/>
              </p:nvPr>
            </p:nvSpPr>
            <p:spPr/>
            <p:txBody>
              <a:bodyPr>
                <a:normAutofit fontScale="92500"/>
              </a:bodyPr>
              <a:lstStyle/>
              <a:p>
                <a:pPr marL="0" indent="0">
                  <a:buNone/>
                </a:pPr>
                <a:r>
                  <a:rPr lang="zh-CN" altLang="en-US" dirty="0"/>
                  <a:t>对于一些实际问题，类条件概率密度</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zh-CN" altLang="en-US" dirty="0"/>
                  <a:t>之间有相当多的重叠，如</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smtClean="0">
                                <a:latin typeface="Cambria Math" panose="02040503050406030204" pitchFamily="18" charset="0"/>
                              </a:rPr>
                              <m:t>𝟐</m:t>
                            </m:r>
                          </m:sub>
                        </m:sSub>
                      </m:e>
                    </m:d>
                  </m:oMath>
                </a14:m>
                <a:r>
                  <a:rPr lang="en-US" altLang="zh-CN" b="1" dirty="0"/>
                  <a:t>&gt;1</a:t>
                </a:r>
              </a:p>
              <a:p>
                <a:pPr marL="0" indent="0">
                  <a:buNone/>
                </a:pPr>
                <a:r>
                  <a:rPr lang="zh-CN" altLang="en-US" dirty="0"/>
                  <a:t>相关的解决方法为对后验概率精确建模。此时使用恰当的固定基函数来进行非线性变换可以让建模的过程更加简单。</a:t>
                </a:r>
                <a:endParaRPr lang="en-US" altLang="zh-CN" dirty="0"/>
              </a:p>
              <a:p>
                <a:pPr marL="0" indent="0">
                  <a:buNone/>
                </a:pPr>
                <a:r>
                  <a:rPr lang="zh-CN" altLang="en-US" dirty="0"/>
                  <a:t>但要注意的是，非线性变换会增加重叠的程度，或者在没有重叠的地方产生新的重叠。</a:t>
                </a:r>
                <a:endParaRPr lang="en-US" altLang="zh-CN" dirty="0"/>
              </a:p>
            </p:txBody>
          </p:sp>
        </mc:Choice>
        <mc:Fallback xmlns="">
          <p:sp>
            <p:nvSpPr>
              <p:cNvPr id="3" name="内容占位符 2">
                <a:extLst>
                  <a:ext uri="{FF2B5EF4-FFF2-40B4-BE49-F238E27FC236}">
                    <a16:creationId xmlns:a16="http://schemas.microsoft.com/office/drawing/2014/main" id="{0ED9CEB3-0F44-42E4-B6B2-7A01CEF9A92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165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B101D013-6DF3-4CE4-BB45-D7D465455874}"/>
              </a:ext>
            </a:extLst>
          </p:cNvPr>
          <p:cNvSpPr>
            <a:spLocks noGrp="1"/>
          </p:cNvSpPr>
          <p:nvPr>
            <p:ph idx="1"/>
          </p:nvPr>
        </p:nvSpPr>
        <p:spPr>
          <a:xfrm>
            <a:off x="838200" y="1476491"/>
            <a:ext cx="10515600" cy="4351338"/>
          </a:xfrm>
        </p:spPr>
        <p:txBody>
          <a:bodyPr/>
          <a:lstStyle/>
          <a:p>
            <a:pPr marL="0" indent="0">
              <a:buNone/>
            </a:pPr>
            <a:r>
              <a:rPr lang="zh-CN" altLang="en-US" dirty="0"/>
              <a:t>简单线性分类的局限</a:t>
            </a:r>
          </a:p>
        </p:txBody>
      </p:sp>
      <p:pic>
        <p:nvPicPr>
          <p:cNvPr id="8" name="图片 7">
            <a:extLst>
              <a:ext uri="{FF2B5EF4-FFF2-40B4-BE49-F238E27FC236}">
                <a16:creationId xmlns:a16="http://schemas.microsoft.com/office/drawing/2014/main" id="{E8AA3909-CC86-49DF-8AB1-73058AA6E4E2}"/>
              </a:ext>
            </a:extLst>
          </p:cNvPr>
          <p:cNvPicPr>
            <a:picLocks noChangeAspect="1"/>
          </p:cNvPicPr>
          <p:nvPr/>
        </p:nvPicPr>
        <p:blipFill>
          <a:blip r:embed="rId2"/>
          <a:stretch>
            <a:fillRect/>
          </a:stretch>
        </p:blipFill>
        <p:spPr>
          <a:xfrm>
            <a:off x="6175898" y="2355231"/>
            <a:ext cx="5001088" cy="2343036"/>
          </a:xfrm>
          <a:prstGeom prst="rect">
            <a:avLst/>
          </a:prstGeom>
        </p:spPr>
      </p:pic>
      <p:pic>
        <p:nvPicPr>
          <p:cNvPr id="10" name="图片 9">
            <a:extLst>
              <a:ext uri="{FF2B5EF4-FFF2-40B4-BE49-F238E27FC236}">
                <a16:creationId xmlns:a16="http://schemas.microsoft.com/office/drawing/2014/main" id="{D5510FCA-5785-41EB-9AF9-E838AAC27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2355231"/>
            <a:ext cx="4815009" cy="2343036"/>
          </a:xfrm>
          <a:prstGeom prst="rect">
            <a:avLst/>
          </a:prstGeom>
        </p:spPr>
      </p:pic>
    </p:spTree>
    <p:extLst>
      <p:ext uri="{BB962C8B-B14F-4D97-AF65-F5344CB8AC3E}">
        <p14:creationId xmlns:p14="http://schemas.microsoft.com/office/powerpoint/2010/main" val="21105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E4C5D-CBD4-4640-87D1-932BF72ECDA1}"/>
              </a:ext>
            </a:extLst>
          </p:cNvPr>
          <p:cNvSpPr>
            <a:spLocks noGrp="1"/>
          </p:cNvSpPr>
          <p:nvPr>
            <p:ph type="title"/>
          </p:nvPr>
        </p:nvSpPr>
        <p:spPr/>
        <p:txBody>
          <a:bodyPr/>
          <a:lstStyle/>
          <a:p>
            <a:r>
              <a:rPr lang="zh-CN" altLang="en-US" dirty="0"/>
              <a:t>逻辑回归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41154C-2FCA-4ACF-A4FC-2A8CC4575D01}"/>
                  </a:ext>
                </a:extLst>
              </p:cNvPr>
              <p:cNvSpPr>
                <a:spLocks noGrp="1"/>
              </p:cNvSpPr>
              <p:nvPr>
                <p:ph idx="1"/>
              </p:nvPr>
            </p:nvSpPr>
            <p:spPr/>
            <p:txBody>
              <a:bodyPr/>
              <a:lstStyle/>
              <a:p>
                <a:pPr marL="0" indent="0">
                  <a:buNone/>
                </a:pPr>
                <a:r>
                  <a:rPr lang="zh-CN" altLang="en-US" dirty="0"/>
                  <a:t>将类别的后验概率写成作用在特征向量的线性函数的</a:t>
                </a:r>
                <a:r>
                  <a:rPr lang="en-US" altLang="zh-CN" dirty="0"/>
                  <a:t>sigmoid</a:t>
                </a:r>
                <a:r>
                  <a:rPr lang="zh-CN" altLang="en-US" dirty="0"/>
                  <a:t>函数的形式，即</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e>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𝒚</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zh-CN" altLang="en-US" b="1" i="1" smtClean="0">
                        <a:latin typeface="Cambria Math" panose="02040503050406030204" pitchFamily="18" charset="0"/>
                      </a:rPr>
                      <m:t>𝝈</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𝒙</m:t>
                    </m:r>
                    <m:r>
                      <a:rPr lang="en-US" altLang="zh-CN" b="1" i="1" smtClean="0">
                        <a:latin typeface="Cambria Math" panose="02040503050406030204" pitchFamily="18" charset="0"/>
                      </a:rPr>
                      <m:t>)</m:t>
                    </m:r>
                  </m:oMath>
                </a14:m>
                <a:r>
                  <a:rPr lang="en-US" altLang="zh-CN" b="1" dirty="0"/>
                  <a:t>           23          </a:t>
                </a:r>
              </a:p>
              <a:p>
                <a:pPr marL="0" indent="0" algn="ctr">
                  <a:buNone/>
                </a:pPr>
                <a:r>
                  <a:rPr lang="zh-CN" altLang="en-US" b="1" dirty="0"/>
                  <a:t>            </a:t>
                </a:r>
                <a14:m>
                  <m:oMath xmlns:m="http://schemas.openxmlformats.org/officeDocument/2006/math">
                    <m:r>
                      <a:rPr lang="zh-CN" altLang="en-US" b="1" i="1" smtClean="0">
                        <a:latin typeface="Cambria Math" panose="02040503050406030204" pitchFamily="18" charset="0"/>
                      </a:rPr>
                      <m:t>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𝒆</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𝒂</m:t>
                            </m:r>
                          </m:sup>
                        </m:sSup>
                      </m:den>
                    </m:f>
                  </m:oMath>
                </a14:m>
                <a:r>
                  <a:rPr lang="en-US" altLang="zh-CN" b="1" dirty="0"/>
                  <a:t>                    24</a:t>
                </a:r>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𝑻</m:t>
                        </m:r>
                      </m:sup>
                    </m:sSup>
                    <m:r>
                      <a:rPr lang="en-US" altLang="zh-CN" b="1" i="1">
                        <a:latin typeface="Cambria Math" panose="02040503050406030204" pitchFamily="18" charset="0"/>
                      </a:rPr>
                      <m:t>𝒙</m:t>
                    </m:r>
                  </m:oMath>
                </a14:m>
                <a:r>
                  <a:rPr lang="en-US" altLang="zh-CN" b="1" dirty="0"/>
                  <a:t>                         25</a:t>
                </a:r>
              </a:p>
              <a:p>
                <a:pPr marL="0" indent="0" algn="ctr">
                  <a:buNone/>
                </a:pPr>
                <a:endParaRPr lang="en-US" altLang="zh-CN" dirty="0"/>
              </a:p>
              <a:p>
                <a:pPr marL="0" indent="0">
                  <a:buNone/>
                </a:pPr>
                <a:r>
                  <a:rPr lang="zh-CN" altLang="en-US" dirty="0"/>
                  <a:t>优点：参数少（相对于概率生成模型），特征维度越大又是越明显</a:t>
                </a:r>
              </a:p>
            </p:txBody>
          </p:sp>
        </mc:Choice>
        <mc:Fallback xmlns="">
          <p:sp>
            <p:nvSpPr>
              <p:cNvPr id="3" name="内容占位符 2">
                <a:extLst>
                  <a:ext uri="{FF2B5EF4-FFF2-40B4-BE49-F238E27FC236}">
                    <a16:creationId xmlns:a16="http://schemas.microsoft.com/office/drawing/2014/main" id="{A641154C-2FCA-4ACF-A4FC-2A8CC4575D01}"/>
                  </a:ext>
                </a:extLst>
              </p:cNvPr>
              <p:cNvSpPr>
                <a:spLocks noGrp="1" noRot="1" noChangeAspect="1" noMove="1" noResize="1" noEditPoints="1" noAdjustHandles="1" noChangeArrowheads="1" noChangeShapeType="1" noTextEdit="1"/>
              </p:cNvSpPr>
              <p:nvPr>
                <p:ph idx="1"/>
              </p:nvPr>
            </p:nvSpPr>
            <p:spPr>
              <a:blipFill>
                <a:blip r:embed="rId2"/>
                <a:stretch>
                  <a:fillRect l="-1217"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03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100201-56C3-48C9-9B3F-AC1DF92AB3F6}"/>
                  </a:ext>
                </a:extLst>
              </p:cNvPr>
              <p:cNvSpPr>
                <a:spLocks noGrp="1"/>
              </p:cNvSpPr>
              <p:nvPr>
                <p:ph idx="1"/>
              </p:nvPr>
            </p:nvSpPr>
            <p:spPr>
              <a:xfrm>
                <a:off x="0" y="0"/>
                <a:ext cx="12192000" cy="6858000"/>
              </a:xfrm>
            </p:spPr>
            <p:txBody>
              <a:bodyPr>
                <a:normAutofit/>
              </a:bodyPr>
              <a:lstStyle/>
              <a:p>
                <a:pPr marL="0" indent="0">
                  <a:buNone/>
                </a:pPr>
                <a:r>
                  <a:rPr lang="zh-CN" altLang="en-US" dirty="0"/>
                  <a:t>通过最大似然法确定逻辑回归模型的参数。</a:t>
                </a:r>
                <a:endParaRPr lang="en-US" altLang="zh-CN" dirty="0"/>
              </a:p>
              <a:p>
                <a:pPr marL="0" indent="0">
                  <a:buNone/>
                </a:pPr>
                <a:r>
                  <a:rPr lang="zh-CN" altLang="en-US" dirty="0"/>
                  <a:t>首先，对函数求导，得到</a:t>
                </a:r>
                <a:endParaRPr lang="en-US" altLang="zh-CN" dirty="0"/>
              </a:p>
              <a:p>
                <a:pPr marL="0" indent="0" algn="ctr">
                  <a:buNone/>
                </a:pPr>
                <a14:m>
                  <m:oMath xmlns:m="http://schemas.openxmlformats.org/officeDocument/2006/math">
                    <m:f>
                      <m:fPr>
                        <m:ctrlPr>
                          <a:rPr lang="en-US" altLang="zh-CN" sz="3600" b="1" i="1" smtClean="0">
                            <a:latin typeface="Cambria Math" panose="02040503050406030204" pitchFamily="18" charset="0"/>
                          </a:rPr>
                        </m:ctrlPr>
                      </m:fPr>
                      <m:num>
                        <m:r>
                          <a:rPr lang="en-US" altLang="zh-CN" sz="3600" b="1" i="1" smtClean="0">
                            <a:latin typeface="Cambria Math" panose="02040503050406030204" pitchFamily="18" charset="0"/>
                          </a:rPr>
                          <m:t>𝒅</m:t>
                        </m:r>
                        <m:r>
                          <a:rPr lang="zh-CN" altLang="en-US" sz="3600" b="1" i="1" smtClean="0">
                            <a:latin typeface="Cambria Math" panose="02040503050406030204" pitchFamily="18" charset="0"/>
                          </a:rPr>
                          <m:t>𝝈</m:t>
                        </m:r>
                      </m:num>
                      <m:den>
                        <m:r>
                          <a:rPr lang="en-US" altLang="zh-CN" sz="3600" b="1" i="1" smtClean="0">
                            <a:latin typeface="Cambria Math" panose="02040503050406030204" pitchFamily="18" charset="0"/>
                          </a:rPr>
                          <m:t>𝒅𝒂</m:t>
                        </m:r>
                      </m:den>
                    </m:f>
                    <m:r>
                      <a:rPr lang="en-US" altLang="zh-CN" sz="3600" b="1" i="1" smtClean="0">
                        <a:latin typeface="Cambria Math" panose="02040503050406030204" pitchFamily="18" charset="0"/>
                      </a:rPr>
                      <m:t>=</m:t>
                    </m:r>
                    <m:r>
                      <a:rPr lang="zh-CN" altLang="en-US" sz="3600" b="1" i="1" smtClean="0">
                        <a:latin typeface="Cambria Math" panose="02040503050406030204" pitchFamily="18" charset="0"/>
                      </a:rPr>
                      <m:t>𝝈</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𝟏</m:t>
                    </m:r>
                    <m:r>
                      <a:rPr lang="en-US" altLang="zh-CN" sz="3600" b="1" i="1" smtClean="0">
                        <a:latin typeface="Cambria Math" panose="02040503050406030204" pitchFamily="18" charset="0"/>
                      </a:rPr>
                      <m:t>−</m:t>
                    </m:r>
                    <m:r>
                      <a:rPr lang="zh-CN" altLang="en-US" sz="3600" b="1" i="1" smtClean="0">
                        <a:latin typeface="Cambria Math" panose="02040503050406030204" pitchFamily="18" charset="0"/>
                      </a:rPr>
                      <m:t>𝝈</m:t>
                    </m:r>
                    <m:r>
                      <a:rPr lang="en-US" altLang="zh-CN" sz="3600" b="1" i="1" smtClean="0">
                        <a:latin typeface="Cambria Math" panose="02040503050406030204" pitchFamily="18" charset="0"/>
                      </a:rPr>
                      <m:t>)</m:t>
                    </m:r>
                  </m:oMath>
                </a14:m>
                <a:r>
                  <a:rPr lang="zh-CN" altLang="en-US" sz="3600" b="1" dirty="0"/>
                  <a:t>                      </a:t>
                </a:r>
                <a:r>
                  <a:rPr lang="en-US" altLang="zh-CN" b="1" dirty="0"/>
                  <a:t>26</a:t>
                </a:r>
              </a:p>
              <a:p>
                <a:pPr marL="0" indent="0">
                  <a:buNone/>
                </a:pPr>
                <a:endParaRPr lang="en-US" altLang="zh-CN" dirty="0"/>
              </a:p>
              <a:p>
                <a:pPr marL="0" indent="0">
                  <a:buNone/>
                </a:pPr>
                <a:r>
                  <a:rPr lang="zh-CN" altLang="en-US" dirty="0"/>
                  <a:t>对于一个二分类的数据集</a:t>
                </a:r>
                <a14:m>
                  <m:oMath xmlns:m="http://schemas.openxmlformats.org/officeDocument/2006/math">
                    <m:d>
                      <m:dPr>
                        <m:begChr m:val="{"/>
                        <m:endChr m:val="}"/>
                        <m:ctrlPr>
                          <a:rPr lang="en-US" altLang="zh-CN" b="1" i="1" dirty="0" smtClean="0">
                            <a:latin typeface="Cambria Math" panose="02040503050406030204" pitchFamily="18" charset="0"/>
                          </a:rPr>
                        </m:ctrlPr>
                      </m:dPr>
                      <m:e>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𝒏</m:t>
                            </m:r>
                          </m:sub>
                        </m:sSub>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𝒕</m:t>
                            </m:r>
                          </m:e>
                          <m:sub>
                            <m:r>
                              <a:rPr lang="en-US" altLang="zh-CN" b="1" i="1" dirty="0" smtClean="0">
                                <a:latin typeface="Cambria Math" panose="02040503050406030204" pitchFamily="18" charset="0"/>
                              </a:rPr>
                              <m:t>𝒏</m:t>
                            </m:r>
                          </m:sub>
                        </m:sSub>
                      </m:e>
                    </m:d>
                  </m:oMath>
                </a14:m>
                <a:r>
                  <a:rPr lang="zh-CN" altLang="en-US" b="1" dirty="0"/>
                  <a:t>，</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𝒕</m:t>
                        </m:r>
                      </m:e>
                      <m:sub>
                        <m:r>
                          <a:rPr lang="en-US" altLang="zh-CN" b="1" i="1" dirty="0" smtClean="0">
                            <a:latin typeface="Cambria Math" panose="02040503050406030204" pitchFamily="18" charset="0"/>
                          </a:rPr>
                          <m:t>𝒏</m:t>
                        </m:r>
                      </m:sub>
                    </m:sSub>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𝟎</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𝟏</m:t>
                    </m:r>
                    <m:r>
                      <a:rPr lang="en-US" altLang="zh-CN" b="1" i="1" dirty="0" smtClean="0">
                        <a:latin typeface="Cambria Math" panose="02040503050406030204" pitchFamily="18" charset="0"/>
                        <a:ea typeface="Cambria Math" panose="02040503050406030204" pitchFamily="18" charset="0"/>
                      </a:rPr>
                      <m:t>}</m:t>
                    </m:r>
                  </m:oMath>
                </a14:m>
                <a:r>
                  <a:rPr lang="zh-CN" altLang="en-US" b="1" dirty="0"/>
                  <a:t>，</a:t>
                </a:r>
                <a:r>
                  <a:rPr lang="zh-CN" altLang="en-US" dirty="0"/>
                  <a:t>似然函数可以写成</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up>
                        </m:sSubSup>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e>
                          <m:sup>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sup>
                        </m:sSup>
                      </m:e>
                    </m:nary>
                  </m:oMath>
                </a14:m>
                <a:r>
                  <a:rPr lang="en-US" altLang="zh-CN" b="1" dirty="0"/>
                  <a:t>        27</a:t>
                </a:r>
              </a:p>
              <a:p>
                <a:pPr marL="0" indent="0" algn="ctr">
                  <a:buNone/>
                </a:pPr>
                <a:endParaRPr lang="en-US" altLang="zh-CN" b="1" dirty="0"/>
              </a:p>
              <a:p>
                <a:pPr marL="0" indent="0">
                  <a:buNone/>
                </a:pPr>
                <a:r>
                  <a:rPr lang="zh-CN" altLang="en-US" dirty="0"/>
                  <a:t>其中</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r>
                  <a:rPr lang="zh-CN" altLang="en-US" dirty="0"/>
                  <a:t>，对</a:t>
                </a:r>
                <a:r>
                  <a:rPr lang="en-US" altLang="zh-CN" dirty="0"/>
                  <a:t>27</a:t>
                </a:r>
                <a:r>
                  <a:rPr lang="zh-CN" altLang="en-US" dirty="0"/>
                  <a:t>取对数后，可以定义一个误差函数，即交叉熵损失函数，形式为</a:t>
                </a:r>
                <a:endParaRPr lang="en-US" altLang="zh-CN" dirty="0"/>
              </a:p>
              <a:p>
                <a:pPr marL="0" indent="0">
                  <a:buNone/>
                </a:pPr>
                <a:endParaRPr lang="en-US" altLang="zh-CN" b="1" dirty="0"/>
              </a:p>
              <a:p>
                <a:pPr marL="0" indent="0">
                  <a:buNone/>
                </a:pPr>
                <a14:m>
                  <m:oMath xmlns:m="http://schemas.openxmlformats.org/officeDocument/2006/math">
                    <m:r>
                      <a:rPr lang="en-US" altLang="zh-CN" b="1" i="1" smtClean="0">
                        <a:latin typeface="Cambria Math" panose="02040503050406030204" pitchFamily="18" charset="0"/>
                      </a:rPr>
                      <m:t>𝑬</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𝒍𝒏𝑷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𝒍𝒏</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e>
                        </m:d>
                        <m:r>
                          <a:rPr lang="en-US" altLang="zh-CN" b="1" i="1" smtClean="0">
                            <a:latin typeface="Cambria Math" panose="02040503050406030204" pitchFamily="18" charset="0"/>
                          </a:rPr>
                          <m:t>𝒍𝒏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e>
                    </m:nary>
                  </m:oMath>
                </a14:m>
                <a:r>
                  <a:rPr lang="en-US" altLang="zh-CN" b="1" dirty="0"/>
                  <a:t>                 28</a:t>
                </a:r>
              </a:p>
            </p:txBody>
          </p:sp>
        </mc:Choice>
        <mc:Fallback xmlns="">
          <p:sp>
            <p:nvSpPr>
              <p:cNvPr id="3" name="内容占位符 2">
                <a:extLst>
                  <a:ext uri="{FF2B5EF4-FFF2-40B4-BE49-F238E27FC236}">
                    <a16:creationId xmlns:a16="http://schemas.microsoft.com/office/drawing/2014/main" id="{EB100201-56C3-48C9-9B3F-AC1DF92AB3F6}"/>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201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5782FF-6FE7-43D3-AF3A-033734FFCADF}"/>
                  </a:ext>
                </a:extLst>
              </p:cNvPr>
              <p:cNvSpPr>
                <a:spLocks noGrp="1"/>
              </p:cNvSpPr>
              <p:nvPr>
                <p:ph idx="1"/>
              </p:nvPr>
            </p:nvSpPr>
            <p:spPr>
              <a:xfrm>
                <a:off x="0" y="0"/>
                <a:ext cx="12192000" cy="6858000"/>
              </a:xfrm>
            </p:spPr>
            <p:txBody>
              <a:bodyPr/>
              <a:lstStyle/>
              <a:p>
                <a:pPr marL="0" indent="0">
                  <a:buNone/>
                </a:pPr>
                <a:r>
                  <a:rPr lang="zh-CN" altLang="en-US" dirty="0"/>
                  <a:t>对于</a:t>
                </a:r>
                <a14:m>
                  <m:oMath xmlns:m="http://schemas.openxmlformats.org/officeDocument/2006/math">
                    <m:r>
                      <a:rPr lang="zh-CN" altLang="en-US" b="1" i="1" smtClean="0">
                        <a:latin typeface="Cambria Math" panose="02040503050406030204" pitchFamily="18" charset="0"/>
                      </a:rPr>
                      <m:t>𝝎</m:t>
                    </m:r>
                    <m:r>
                      <a:rPr lang="zh-CN" altLang="en-US" b="1" i="1">
                        <a:latin typeface="Cambria Math" panose="02040503050406030204" pitchFamily="18" charset="0"/>
                      </a:rPr>
                      <m:t>求</m:t>
                    </m:r>
                  </m:oMath>
                </a14:m>
                <a:r>
                  <a:rPr lang="zh-CN" altLang="en-US" dirty="0"/>
                  <a:t>梯度，得到</a:t>
                </a:r>
                <a:endParaRPr lang="en-US" altLang="zh-CN" dirty="0"/>
              </a:p>
              <a:p>
                <a:pPr marL="0" indent="0">
                  <a:buNone/>
                </a:pPr>
                <a:endParaRPr lang="en-US" altLang="zh-CN" i="1" dirty="0">
                  <a:latin typeface="Cambria Math" panose="02040503050406030204" pitchFamily="18" charset="0"/>
                </a:endParaRPr>
              </a:p>
              <a:p>
                <a:pPr marL="0" indent="0" algn="ctr">
                  <a:buNone/>
                </a:pPr>
                <a14:m>
                  <m:oMath xmlns:m="http://schemas.openxmlformats.org/officeDocument/2006/math">
                    <m:r>
                      <a:rPr lang="zh-CN" altLang="en-US" b="1" i="1" smtClean="0">
                        <a:latin typeface="Cambria Math" panose="02040503050406030204" pitchFamily="18" charset="0"/>
                      </a:rPr>
                      <m:t>𝜵</m:t>
                    </m:r>
                    <m:r>
                      <a:rPr lang="en-US" altLang="zh-CN" b="1" i="1" smtClean="0">
                        <a:latin typeface="Cambria Math" panose="02040503050406030204" pitchFamily="18" charset="0"/>
                      </a:rPr>
                      <m:t>𝑬</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e>
                        </m:d>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e>
                    </m:nary>
                  </m:oMath>
                </a14:m>
                <a:r>
                  <a:rPr lang="en-US" altLang="zh-CN" b="1" dirty="0"/>
                  <a:t>                    29</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通常是用梯度下降法对参数进行拟合</a:t>
                </a:r>
                <a:endParaRPr lang="en-US" altLang="zh-CN" dirty="0"/>
              </a:p>
              <a:p>
                <a:pPr marL="0" indent="0" algn="ctr">
                  <a:buNone/>
                </a:pPr>
                <a:endParaRPr lang="en-US" altLang="zh-CN" dirty="0"/>
              </a:p>
              <a:p>
                <a:pPr marL="0" indent="0" algn="ctr">
                  <a:buNone/>
                </a:pPr>
                <a:endParaRPr lang="en-US" altLang="zh-CN" i="1" dirty="0">
                  <a:latin typeface="Cambria Math" panose="02040503050406030204" pitchFamily="18" charset="0"/>
                </a:endParaRPr>
              </a:p>
              <a:p>
                <a:pPr marL="0" indent="0" algn="ctr">
                  <a:buNone/>
                </a:pPr>
                <a:r>
                  <a:rPr lang="en-US" altLang="zh-CN" b="1" dirty="0"/>
                  <a:t>      </a:t>
                </a:r>
                <a14:m>
                  <m:oMath xmlns:m="http://schemas.openxmlformats.org/officeDocument/2006/math">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r>
                      <a:rPr lang="zh-CN" altLang="en-US" b="1" i="1" smtClean="0">
                        <a:latin typeface="Cambria Math" panose="02040503050406030204" pitchFamily="18" charset="0"/>
                      </a:rPr>
                      <m:t>𝜼</m:t>
                    </m:r>
                    <m:r>
                      <a:rPr lang="zh-CN" altLang="en-US" b="1" i="1">
                        <a:latin typeface="Cambria Math" panose="02040503050406030204" pitchFamily="18" charset="0"/>
                      </a:rPr>
                      <m:t>𝜵</m:t>
                    </m:r>
                    <m:r>
                      <a:rPr lang="en-US" altLang="zh-CN" b="1" i="1">
                        <a:latin typeface="Cambria Math" panose="02040503050406030204" pitchFamily="18" charset="0"/>
                      </a:rPr>
                      <m:t>𝑬</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e>
                    </m:d>
                  </m:oMath>
                </a14:m>
                <a:r>
                  <a:rPr lang="zh-CN" altLang="en-US" b="1" dirty="0"/>
                  <a:t>                   </a:t>
                </a:r>
                <a:r>
                  <a:rPr lang="en-US" altLang="zh-CN" b="1" dirty="0"/>
                  <a:t>30</a:t>
                </a:r>
                <a:endParaRPr lang="zh-CN" altLang="en-US" b="1" dirty="0"/>
              </a:p>
            </p:txBody>
          </p:sp>
        </mc:Choice>
        <mc:Fallback xmlns="">
          <p:sp>
            <p:nvSpPr>
              <p:cNvPr id="3" name="内容占位符 2">
                <a:extLst>
                  <a:ext uri="{FF2B5EF4-FFF2-40B4-BE49-F238E27FC236}">
                    <a16:creationId xmlns:a16="http://schemas.microsoft.com/office/drawing/2014/main" id="{CC5782FF-6FE7-43D3-AF3A-033734FFCADF}"/>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689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63294-F019-4972-BB31-558B8387A817}"/>
              </a:ext>
            </a:extLst>
          </p:cNvPr>
          <p:cNvSpPr>
            <a:spLocks noGrp="1"/>
          </p:cNvSpPr>
          <p:nvPr>
            <p:ph type="title"/>
          </p:nvPr>
        </p:nvSpPr>
        <p:spPr/>
        <p:txBody>
          <a:bodyPr/>
          <a:lstStyle/>
          <a:p>
            <a:r>
              <a:rPr lang="zh-CN" altLang="en-US" dirty="0"/>
              <a:t>迭代重加权最小平方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99B36A-600A-4B8C-93D0-C746C4E36993}"/>
                  </a:ext>
                </a:extLst>
              </p:cNvPr>
              <p:cNvSpPr>
                <a:spLocks noGrp="1"/>
              </p:cNvSpPr>
              <p:nvPr>
                <p:ph idx="1"/>
              </p:nvPr>
            </p:nvSpPr>
            <p:spPr/>
            <p:txBody>
              <a:bodyPr>
                <a:normAutofit/>
              </a:bodyPr>
              <a:lstStyle/>
              <a:p>
                <a:pPr marL="0" indent="0">
                  <a:buNone/>
                </a:pPr>
                <a:r>
                  <a:rPr lang="zh-CN" altLang="en-US" dirty="0"/>
                  <a:t>牛顿迭代法：</a:t>
                </a:r>
                <a:endParaRPr lang="en-US" altLang="zh-CN" dirty="0"/>
              </a:p>
              <a:p>
                <a:pPr marL="0" indent="0" algn="ctr">
                  <a:buNone/>
                </a:pPr>
                <a14:m>
                  <m:oMath xmlns:m="http://schemas.openxmlformats.org/officeDocument/2006/math">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sup>
                    </m:sSup>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𝒏</m:t>
                        </m:r>
                      </m:sup>
                    </m:sSup>
                    <m:r>
                      <a:rPr lang="en-US" altLang="zh-CN" b="1" i="1">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𝑯</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zh-CN" altLang="en-US" b="1" i="1">
                        <a:latin typeface="Cambria Math" panose="02040503050406030204" pitchFamily="18" charset="0"/>
                      </a:rPr>
                      <m:t>𝜵</m:t>
                    </m:r>
                    <m:r>
                      <a:rPr lang="en-US" altLang="zh-CN" b="1" i="1">
                        <a:latin typeface="Cambria Math" panose="02040503050406030204" pitchFamily="18" charset="0"/>
                      </a:rPr>
                      <m:t>𝑬</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e>
                    </m:d>
                  </m:oMath>
                </a14:m>
                <a:r>
                  <a:rPr lang="zh-CN" altLang="en-US" dirty="0"/>
                  <a:t>         </a:t>
                </a:r>
                <a:r>
                  <a:rPr lang="en-US" altLang="zh-CN" b="1" dirty="0"/>
                  <a:t>31</a:t>
                </a:r>
              </a:p>
              <a:p>
                <a:pPr marL="0" indent="0">
                  <a:buNone/>
                </a:pPr>
                <a:r>
                  <a:rPr lang="en-US" altLang="zh-CN" dirty="0"/>
                  <a:t>H</a:t>
                </a:r>
                <a:r>
                  <a:rPr lang="zh-CN" altLang="en-US" dirty="0"/>
                  <a:t>为海森矩阵，是</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a14:m>
                <a:r>
                  <a:rPr lang="zh-CN" altLang="en-US" dirty="0"/>
                  <a:t>关于</a:t>
                </a:r>
                <a14:m>
                  <m:oMath xmlns:m="http://schemas.openxmlformats.org/officeDocument/2006/math">
                    <m:r>
                      <a:rPr lang="zh-CN" altLang="en-US" i="1" dirty="0" smtClean="0">
                        <a:latin typeface="Cambria Math" panose="02040503050406030204" pitchFamily="18" charset="0"/>
                      </a:rPr>
                      <m:t>𝜔</m:t>
                    </m:r>
                    <m:r>
                      <a:rPr lang="zh-CN" altLang="en-US" i="1" dirty="0">
                        <a:latin typeface="Cambria Math" panose="02040503050406030204" pitchFamily="18" charset="0"/>
                      </a:rPr>
                      <m:t>的</m:t>
                    </m:r>
                    <m:r>
                      <a:rPr lang="zh-CN" altLang="en-US" i="1" dirty="0" smtClean="0">
                        <a:latin typeface="Cambria Math" panose="02040503050406030204" pitchFamily="18" charset="0"/>
                      </a:rPr>
                      <m:t>二阶</m:t>
                    </m:r>
                  </m:oMath>
                </a14:m>
                <a:r>
                  <a:rPr lang="zh-CN" altLang="en-US" dirty="0"/>
                  <a:t>导数。</a:t>
                </a:r>
                <a:endParaRPr lang="en-US" altLang="zh-CN" dirty="0"/>
              </a:p>
              <a:p>
                <a:pPr marL="0" indent="0" algn="r">
                  <a:buNone/>
                </a:pPr>
                <a:endParaRPr lang="zh-CN" altLang="en-US" dirty="0"/>
              </a:p>
            </p:txBody>
          </p:sp>
        </mc:Choice>
        <mc:Fallback xmlns="">
          <p:sp>
            <p:nvSpPr>
              <p:cNvPr id="3" name="内容占位符 2">
                <a:extLst>
                  <a:ext uri="{FF2B5EF4-FFF2-40B4-BE49-F238E27FC236}">
                    <a16:creationId xmlns:a16="http://schemas.microsoft.com/office/drawing/2014/main" id="{BD99B36A-600A-4B8C-93D0-C746C4E36993}"/>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D6EF208-B6B6-4EA6-A3BB-0E712707D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641" y="3535130"/>
            <a:ext cx="8006937" cy="2776770"/>
          </a:xfrm>
          <a:prstGeom prst="rect">
            <a:avLst/>
          </a:prstGeom>
        </p:spPr>
      </p:pic>
      <p:pic>
        <p:nvPicPr>
          <p:cNvPr id="8" name="图片 7">
            <a:extLst>
              <a:ext uri="{FF2B5EF4-FFF2-40B4-BE49-F238E27FC236}">
                <a16:creationId xmlns:a16="http://schemas.microsoft.com/office/drawing/2014/main" id="{43D6D0CE-14BA-4E9E-B2B6-A4CD1DDD5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22" y="3580919"/>
            <a:ext cx="3808219" cy="2409282"/>
          </a:xfrm>
          <a:prstGeom prst="rect">
            <a:avLst/>
          </a:prstGeom>
        </p:spPr>
      </p:pic>
    </p:spTree>
    <p:extLst>
      <p:ext uri="{BB962C8B-B14F-4D97-AF65-F5344CB8AC3E}">
        <p14:creationId xmlns:p14="http://schemas.microsoft.com/office/powerpoint/2010/main" val="67422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9C56D-8D54-474F-B213-2BE8C3CBCCD3}"/>
              </a:ext>
            </a:extLst>
          </p:cNvPr>
          <p:cNvSpPr>
            <a:spLocks noGrp="1"/>
          </p:cNvSpPr>
          <p:nvPr>
            <p:ph type="title"/>
          </p:nvPr>
        </p:nvSpPr>
        <p:spPr/>
        <p:txBody>
          <a:bodyPr/>
          <a:lstStyle/>
          <a:p>
            <a:r>
              <a:rPr lang="en-US" altLang="zh-CN" dirty="0"/>
              <a:t>Outline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88919C-0A6F-46E9-AD5F-C5C13CC3EA18}"/>
                  </a:ext>
                </a:extLst>
              </p:cNvPr>
              <p:cNvSpPr>
                <a:spLocks noGrp="1"/>
              </p:cNvSpPr>
              <p:nvPr>
                <p:ph idx="1"/>
              </p:nvPr>
            </p:nvSpPr>
            <p:spPr/>
            <p:txBody>
              <a:bodyPr>
                <a:normAutofit fontScale="92500"/>
              </a:bodyPr>
              <a:lstStyle/>
              <a:p>
                <a:r>
                  <a:rPr lang="en-US" altLang="zh-CN" dirty="0"/>
                  <a:t> </a:t>
                </a:r>
                <a:r>
                  <a:rPr lang="zh-CN" altLang="en-US" dirty="0"/>
                  <a:t>概率生成模型（建立在全局状态</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上的</m:t>
                    </m:r>
                  </m:oMath>
                </a14:m>
                <a:r>
                  <a:rPr lang="zh-CN" altLang="en-US" dirty="0"/>
                  <a:t>数据可能性模型）</a:t>
                </a:r>
                <a:r>
                  <a:rPr lang="en-US" altLang="zh-CN" dirty="0">
                    <a:latin typeface="宋体" panose="02010600030101010101" pitchFamily="2" charset="-122"/>
                    <a:ea typeface="宋体" panose="02010600030101010101" pitchFamily="2" charset="-122"/>
                  </a:rPr>
                  <a:t>     </a:t>
                </a:r>
              </a:p>
              <a:p>
                <a:endParaRPr lang="en-US" altLang="zh-CN" dirty="0">
                  <a:latin typeface="宋体" panose="02010600030101010101" pitchFamily="2" charset="-122"/>
                  <a:ea typeface="宋体" panose="02010600030101010101" pitchFamily="2" charset="-122"/>
                </a:endParaRPr>
              </a:p>
              <a:p>
                <a:r>
                  <a:rPr lang="zh-CN" altLang="en-US" dirty="0"/>
                  <a:t>概率判别模型（建立在数据</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e>
                      <m:e>
                        <m:r>
                          <a:rPr lang="en-US" altLang="zh-CN" b="0" i="1" smtClean="0">
                            <a:latin typeface="Cambria Math" panose="02040503050406030204" pitchFamily="18" charset="0"/>
                          </a:rPr>
                          <m:t>𝑥</m:t>
                        </m:r>
                      </m:e>
                    </m:d>
                    <m:r>
                      <a:rPr lang="zh-CN" altLang="en-US" i="1">
                        <a:latin typeface="Cambria Math" panose="02040503050406030204" pitchFamily="18" charset="0"/>
                      </a:rPr>
                      <m:t>上</m:t>
                    </m:r>
                  </m:oMath>
                </a14:m>
                <a:r>
                  <a:rPr lang="zh-CN" altLang="en-US" dirty="0"/>
                  <a:t>的全局可能性模型）</a:t>
                </a:r>
                <a:endParaRPr lang="en-US" altLang="zh-CN" dirty="0"/>
              </a:p>
              <a:p>
                <a:pPr marL="0" indent="0">
                  <a:buNone/>
                </a:pPr>
                <a:endParaRPr lang="en-US" altLang="zh-CN" dirty="0"/>
              </a:p>
              <a:p>
                <a:r>
                  <a:rPr lang="zh-CN" altLang="en-US" dirty="0"/>
                  <a:t>拉普拉斯近似</a:t>
                </a:r>
                <a:endParaRPr lang="en-US" altLang="zh-CN" dirty="0"/>
              </a:p>
              <a:p>
                <a:pPr marL="0" indent="0">
                  <a:buNone/>
                </a:pPr>
                <a:endParaRPr lang="en-US" altLang="zh-CN" dirty="0"/>
              </a:p>
              <a:p>
                <a:r>
                  <a:rPr lang="zh-CN" altLang="en-US" dirty="0"/>
                  <a:t>贝叶斯逻辑回归</a:t>
                </a:r>
                <a:endParaRPr lang="en-US" altLang="zh-CN" dirty="0"/>
              </a:p>
              <a:p>
                <a:pPr marL="0" indent="0">
                  <a:buNone/>
                </a:pP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A988919C-0A6F-46E9-AD5F-C5C13CC3EA18}"/>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89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9D6826-AEE5-4C64-B502-9676A7B429D1}"/>
                  </a:ext>
                </a:extLst>
              </p:cNvPr>
              <p:cNvSpPr>
                <a:spLocks noGrp="1"/>
              </p:cNvSpPr>
              <p:nvPr>
                <p:ph idx="1"/>
              </p:nvPr>
            </p:nvSpPr>
            <p:spPr>
              <a:xfrm>
                <a:off x="0" y="0"/>
                <a:ext cx="12192000" cy="6858000"/>
              </a:xfrm>
            </p:spPr>
            <p:txBody>
              <a:bodyPr/>
              <a:lstStyle/>
              <a:p>
                <a:pPr marL="0" indent="0">
                  <a:buNone/>
                </a:pPr>
                <a:r>
                  <a:rPr lang="zh-CN" altLang="en-US" dirty="0"/>
                  <a:t>牛顿迭代法是一种利用当前点的二阶导数的改进方法，它考虑了函数的梯度，也考虑了梯度的变化情况。</a:t>
                </a:r>
                <a:endParaRPr lang="en-US" altLang="zh-CN" dirty="0"/>
              </a:p>
              <a:p>
                <a:pPr marL="0" indent="0">
                  <a:buNone/>
                </a:pPr>
                <a:r>
                  <a:rPr lang="zh-CN" altLang="en-US" dirty="0"/>
                  <a:t>首先考虑函数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在</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处的泰勒展开</a:t>
                </a:r>
                <a:endParaRPr lang="en-US" altLang="zh-CN" dirty="0"/>
              </a:p>
              <a:p>
                <a:pPr marL="0" indent="0">
                  <a:buNone/>
                </a:pPr>
                <a:endParaRPr lang="en-US" altLang="zh-CN" b="0" i="1" dirty="0">
                  <a:latin typeface="Cambria Math" panose="02040503050406030204" pitchFamily="18" charset="0"/>
                </a:endParaRPr>
              </a:p>
              <a:p>
                <a:pPr marL="0" indent="0" algn="ctr">
                  <a:buNone/>
                </a:pP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e>
                    </m:d>
                    <m:sSup>
                      <m:sSupPr>
                        <m:ctrlPr>
                          <a:rPr lang="en-US" altLang="zh-CN" b="1" i="1" smtClean="0">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𝒙</m:t>
                                </m:r>
                              </m:e>
                              <m:sub>
                                <m:r>
                                  <a:rPr lang="en-US" altLang="zh-CN" b="1" i="1">
                                    <a:latin typeface="Cambria Math" panose="02040503050406030204" pitchFamily="18" charset="0"/>
                                    <a:ea typeface="Cambria Math" panose="02040503050406030204" pitchFamily="18" charset="0"/>
                                  </a:rPr>
                                  <m:t>𝒏</m:t>
                                </m:r>
                              </m:sub>
                            </m:sSub>
                          </m:e>
                        </m:d>
                      </m:e>
                      <m:sup>
                        <m:r>
                          <a:rPr lang="en-US" altLang="zh-CN" b="1" i="1" smtClean="0">
                            <a:latin typeface="Cambria Math" panose="02040503050406030204" pitchFamily="18" charset="0"/>
                            <a:ea typeface="Cambria Math" panose="02040503050406030204" pitchFamily="18" charset="0"/>
                          </a:rPr>
                          <m:t>𝑻</m:t>
                        </m:r>
                      </m:sup>
                    </m:sSup>
                    <m:sSub>
                      <m:sSubPr>
                        <m:ctrlPr>
                          <a:rPr lang="en-US" altLang="zh-CN" b="1" i="1" smtClean="0">
                            <a:latin typeface="Cambria Math" panose="02040503050406030204" pitchFamily="18" charset="0"/>
                            <a:ea typeface="Cambria Math" panose="02040503050406030204" pitchFamily="18" charset="0"/>
                          </a:rPr>
                        </m:ctrlPr>
                      </m:sSub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num>
                          <m:den>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den>
                        </m:f>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ub>
                    </m:sSub>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𝟐</m:t>
                        </m:r>
                      </m:den>
                    </m:f>
                    <m:sSup>
                      <m:sSupPr>
                        <m:ctrlPr>
                          <a:rPr lang="en-US" altLang="zh-CN" b="1" i="1" smtClean="0">
                            <a:latin typeface="Cambria Math" panose="02040503050406030204" pitchFamily="18" charset="0"/>
                            <a:ea typeface="Cambria Math" panose="02040503050406030204" pitchFamily="18" charset="0"/>
                          </a:rPr>
                        </m:ctrlPr>
                      </m:sSupPr>
                      <m:e>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𝒙</m:t>
                                </m:r>
                              </m:e>
                              <m:sub>
                                <m:r>
                                  <a:rPr lang="en-US" altLang="zh-CN" b="1" i="1">
                                    <a:latin typeface="Cambria Math" panose="02040503050406030204" pitchFamily="18" charset="0"/>
                                    <a:ea typeface="Cambria Math" panose="02040503050406030204" pitchFamily="18" charset="0"/>
                                  </a:rPr>
                                  <m:t>𝒏</m:t>
                                </m:r>
                              </m:sub>
                            </m:sSub>
                          </m:e>
                        </m:d>
                      </m:e>
                      <m:sup>
                        <m:r>
                          <a:rPr lang="en-US" altLang="zh-CN" b="1" i="1" smtClean="0">
                            <a:latin typeface="Cambria Math" panose="02040503050406030204" pitchFamily="18" charset="0"/>
                            <a:ea typeface="Cambria Math" panose="02040503050406030204" pitchFamily="18" charset="0"/>
                          </a:rPr>
                          <m:t>𝑻</m:t>
                        </m:r>
                      </m:sup>
                    </m:sSup>
                    <m:sSub>
                      <m:sSubPr>
                        <m:ctrlPr>
                          <a:rPr lang="en-US" altLang="zh-CN" b="1" i="1" smtClean="0">
                            <a:latin typeface="Cambria Math" panose="02040503050406030204" pitchFamily="18" charset="0"/>
                            <a:ea typeface="Cambria Math" panose="02040503050406030204" pitchFamily="18" charset="0"/>
                          </a:rPr>
                        </m:ctrlPr>
                      </m:sSubPr>
                      <m:e>
                        <m:f>
                          <m:fPr>
                            <m:ctrlPr>
                              <a:rPr lang="en-US" altLang="zh-CN" b="1" i="1" smtClean="0">
                                <a:latin typeface="Cambria Math" panose="02040503050406030204" pitchFamily="18" charset="0"/>
                                <a:ea typeface="Cambria Math" panose="02040503050406030204" pitchFamily="18" charset="0"/>
                              </a:rPr>
                            </m:ctrlPr>
                          </m:fPr>
                          <m:num>
                            <m:sSup>
                              <m:sSupPr>
                                <m:ctrlPr>
                                  <a:rPr lang="en-US" altLang="zh-CN" b="1" i="1" smtClean="0">
                                    <a:latin typeface="Cambria Math" panose="02040503050406030204" pitchFamily="18" charset="0"/>
                                    <a:ea typeface="Cambria Math" panose="02040503050406030204" pitchFamily="18" charset="0"/>
                                  </a:rPr>
                                </m:ctrlPr>
                              </m:sSupPr>
                              <m:e>
                                <m:r>
                                  <a:rPr lang="zh-CN" altLang="en-US" b="1" i="1" smtClean="0">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𝒇</m:t>
                            </m:r>
                          </m:num>
                          <m:den>
                            <m:r>
                              <a:rPr lang="zh-CN" altLang="en-US"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𝒙</m:t>
                                </m:r>
                              </m:e>
                              <m:sup>
                                <m:r>
                                  <a:rPr lang="en-US" altLang="zh-CN" b="1" i="1" smtClean="0">
                                    <a:latin typeface="Cambria Math" panose="02040503050406030204" pitchFamily="18" charset="0"/>
                                    <a:ea typeface="Cambria Math" panose="02040503050406030204" pitchFamily="18" charset="0"/>
                                  </a:rPr>
                                  <m:t>𝟐</m:t>
                                </m:r>
                              </m:sup>
                            </m:sSup>
                          </m:den>
                        </m:f>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oMath>
                </a14:m>
                <a:r>
                  <a:rPr lang="zh-CN" altLang="en-US" b="1" dirty="0"/>
                  <a:t>               </a:t>
                </a:r>
                <a:r>
                  <a:rPr lang="en-US" altLang="zh-CN" b="1" dirty="0"/>
                  <a:t>32</a:t>
                </a:r>
              </a:p>
              <a:p>
                <a:pPr marL="0" indent="0">
                  <a:buNone/>
                </a:pPr>
                <a:endParaRPr lang="en-US" altLang="zh-CN" b="1" dirty="0"/>
              </a:p>
              <a:p>
                <a:pPr marL="0" indent="0">
                  <a:buNone/>
                </a:pPr>
                <a:r>
                  <a:rPr lang="zh-CN" altLang="en-US" dirty="0"/>
                  <a:t>其中</a:t>
                </a:r>
                <a14:m>
                  <m:oMath xmlns:m="http://schemas.openxmlformats.org/officeDocument/2006/math">
                    <m:r>
                      <a:rPr lang="en-US" altLang="zh-CN" b="0" i="1" smtClean="0">
                        <a:latin typeface="Cambria Math" panose="02040503050406030204" pitchFamily="18" charset="0"/>
                      </a:rPr>
                      <m:t>𝑥</m:t>
                    </m:r>
                  </m:oMath>
                </a14:m>
                <a:r>
                  <a:rPr lang="zh-CN" altLang="en-US" dirty="0"/>
                  <a:t>为一个</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×1</m:t>
                    </m:r>
                  </m:oMath>
                </a14:m>
                <a:r>
                  <a:rPr lang="zh-CN" altLang="en-US" dirty="0"/>
                  <a:t>维的变量，一阶导数向量的尺寸为</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ea typeface="Cambria Math" panose="02040503050406030204" pitchFamily="18" charset="0"/>
                      </a:rPr>
                      <m:t>×1</m:t>
                    </m:r>
                  </m:oMath>
                </a14:m>
                <a:r>
                  <a:rPr lang="zh-CN" altLang="en-US" dirty="0"/>
                  <a:t>维，二阶导数的海森矩阵为</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oMath>
                </a14:m>
                <a:r>
                  <a:rPr lang="zh-CN" altLang="en-US" dirty="0"/>
                  <a:t>维。要找到局部极值，对</a:t>
                </a:r>
                <a14:m>
                  <m:oMath xmlns:m="http://schemas.openxmlformats.org/officeDocument/2006/math">
                    <m:r>
                      <a:rPr lang="en-US" altLang="zh-CN" i="1">
                        <a:latin typeface="Cambria Math" panose="02040503050406030204" pitchFamily="18" charset="0"/>
                      </a:rPr>
                      <m:t>𝑥</m:t>
                    </m:r>
                  </m:oMath>
                </a14:m>
                <a:r>
                  <a:rPr lang="zh-CN" altLang="en-US" dirty="0"/>
                  <a:t>求导，并设结果为</a:t>
                </a:r>
                <a:r>
                  <a:rPr lang="en-US" altLang="zh-CN" dirty="0"/>
                  <a:t>0.</a:t>
                </a:r>
              </a:p>
              <a:p>
                <a:pPr marL="0" indent="0" algn="ctr">
                  <a:buNone/>
                </a:pPr>
                <a:r>
                  <a:rPr lang="en-US" altLang="zh-CN" b="1" dirty="0"/>
                  <a:t>                             </a:t>
                </a:r>
                <a14:m>
                  <m:oMath xmlns:m="http://schemas.openxmlformats.org/officeDocument/2006/math">
                    <m:f>
                      <m:fPr>
                        <m:ctrlPr>
                          <a:rPr lang="en-US" altLang="zh-CN" b="1" i="1" smtClean="0">
                            <a:latin typeface="Cambria Math" panose="02040503050406030204" pitchFamily="18" charset="0"/>
                          </a:rPr>
                        </m:ctrlPr>
                      </m:fPr>
                      <m:num>
                        <m:r>
                          <a:rPr lang="zh-CN" altLang="en-US" b="1" i="1" smtClean="0">
                            <a:latin typeface="Cambria Math" panose="02040503050406030204" pitchFamily="18" charset="0"/>
                          </a:rPr>
                          <m:t>𝝏</m:t>
                        </m:r>
                        <m:r>
                          <a:rPr lang="en-US" altLang="zh-CN" b="1" i="1" smtClean="0">
                            <a:latin typeface="Cambria Math" panose="02040503050406030204" pitchFamily="18" charset="0"/>
                          </a:rPr>
                          <m:t>𝒇</m:t>
                        </m:r>
                      </m:num>
                      <m:den>
                        <m:r>
                          <a:rPr lang="zh-CN" altLang="en-US" b="1" i="1" smtClean="0">
                            <a:latin typeface="Cambria Math" panose="02040503050406030204" pitchFamily="18" charset="0"/>
                          </a:rPr>
                          <m:t>𝝏</m:t>
                        </m:r>
                        <m:r>
                          <a:rPr lang="en-US" altLang="zh-CN" b="1" i="1" smtClean="0">
                            <a:latin typeface="Cambria Math" panose="02040503050406030204" pitchFamily="18" charset="0"/>
                          </a:rPr>
                          <m:t>𝒙</m:t>
                        </m:r>
                      </m:den>
                    </m:f>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num>
                          <m:den>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den>
                        </m:f>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f>
                          <m:fPr>
                            <m:ctrlPr>
                              <a:rPr lang="en-US" altLang="zh-CN" b="1" i="1" smtClean="0">
                                <a:latin typeface="Cambria Math" panose="02040503050406030204" pitchFamily="18" charset="0"/>
                                <a:ea typeface="Cambria Math" panose="02040503050406030204" pitchFamily="18" charset="0"/>
                              </a:rPr>
                            </m:ctrlPr>
                          </m:fPr>
                          <m:num>
                            <m:sSup>
                              <m:sSupPr>
                                <m:ctrlPr>
                                  <a:rPr lang="en-US" altLang="zh-CN" b="1" i="1" smtClean="0">
                                    <a:latin typeface="Cambria Math" panose="02040503050406030204" pitchFamily="18" charset="0"/>
                                    <a:ea typeface="Cambria Math" panose="02040503050406030204" pitchFamily="18" charset="0"/>
                                  </a:rPr>
                                </m:ctrlPr>
                              </m:sSupPr>
                              <m:e>
                                <m:r>
                                  <a:rPr lang="zh-CN" altLang="en-US" b="1" i="1" smtClean="0">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𝒇</m:t>
                            </m:r>
                          </m:num>
                          <m:den>
                            <m:r>
                              <a:rPr lang="zh-CN" altLang="en-US"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𝒙</m:t>
                                </m:r>
                              </m:e>
                              <m:sup>
                                <m:r>
                                  <a:rPr lang="en-US" altLang="zh-CN" b="1" i="1" smtClean="0">
                                    <a:latin typeface="Cambria Math" panose="02040503050406030204" pitchFamily="18" charset="0"/>
                                    <a:ea typeface="Cambria Math" panose="02040503050406030204" pitchFamily="18" charset="0"/>
                                  </a:rPr>
                                  <m:t>𝟐</m:t>
                                </m:r>
                              </m:sup>
                            </m:sSup>
                          </m:den>
                        </m:f>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oMath>
                </a14:m>
                <a:r>
                  <a:rPr lang="en-US" altLang="zh-CN" b="1" dirty="0"/>
                  <a:t>=0                               33</a:t>
                </a:r>
              </a:p>
              <a:p>
                <a:pPr marL="0" indent="0">
                  <a:buNone/>
                </a:pPr>
                <a:r>
                  <a:rPr lang="zh-CN" altLang="en-US" dirty="0"/>
                  <a:t>重新排列后可以得到</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sup>
                      </m:sSup>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oMath>
                  </m:oMathPara>
                </a14:m>
                <a:endParaRPr lang="en-US" altLang="zh-CN" dirty="0"/>
              </a:p>
              <a:p>
                <a:pPr marL="0" indent="0" algn="ctr">
                  <a:buNone/>
                </a:pPr>
                <a:endParaRPr lang="zh-CN" altLang="en-US" dirty="0"/>
              </a:p>
            </p:txBody>
          </p:sp>
        </mc:Choice>
        <mc:Fallback xmlns="">
          <p:sp>
            <p:nvSpPr>
              <p:cNvPr id="3" name="内容占位符 2">
                <a:extLst>
                  <a:ext uri="{FF2B5EF4-FFF2-40B4-BE49-F238E27FC236}">
                    <a16:creationId xmlns:a16="http://schemas.microsoft.com/office/drawing/2014/main" id="{A09D6826-AEE5-4C64-B502-9676A7B429D1}"/>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600" r="-1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422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284A7B-6394-4B56-B315-EF65305A11BB}"/>
                  </a:ext>
                </a:extLst>
              </p:cNvPr>
              <p:cNvSpPr>
                <a:spLocks noGrp="1"/>
              </p:cNvSpPr>
              <p:nvPr>
                <p:ph idx="1"/>
              </p:nvPr>
            </p:nvSpPr>
            <p:spPr>
              <a:xfrm>
                <a:off x="0" y="0"/>
                <a:ext cx="12192000" cy="6858000"/>
              </a:xfrm>
            </p:spPr>
            <p:txBody>
              <a:bodyPr/>
              <a:lstStyle/>
              <a:p>
                <a:pPr marL="0" indent="0">
                  <a:buNone/>
                </a:pPr>
                <a:r>
                  <a:rPr lang="zh-CN" altLang="en-US" dirty="0"/>
                  <a:t>迭代重加权平方基于牛顿迭代法的最优化框架，使用了对数似然函数的局部二次优化。</a:t>
                </a:r>
                <a:endParaRPr lang="en-US" altLang="zh-CN" dirty="0"/>
              </a:p>
              <a:p>
                <a:pPr marL="0" indent="0">
                  <a:buNone/>
                </a:pPr>
                <a:r>
                  <a:rPr lang="zh-CN" altLang="en-US" dirty="0"/>
                  <a:t>首先，将其应用到线性回归模型中，求出误差函数的梯度和海森矩阵</a:t>
                </a:r>
                <a:endParaRPr lang="en-US" altLang="zh-CN" dirty="0"/>
              </a:p>
              <a:p>
                <a:pPr marL="0" indent="0">
                  <a:buNone/>
                </a:pP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𝑬</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𝝎</m:t>
                        </m:r>
                      </m:e>
                    </m:d>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𝑵</m:t>
                        </m:r>
                      </m:sup>
                      <m:e>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zh-CN" altLang="en-US" b="1" i="1" smtClean="0">
                                <a:latin typeface="Cambria Math" panose="02040503050406030204" pitchFamily="18" charset="0"/>
                                <a:ea typeface="Cambria Math" panose="02040503050406030204" pitchFamily="18" charset="0"/>
                              </a:rPr>
                              <m:t>𝝎</m:t>
                            </m:r>
                          </m:e>
                          <m:sup>
                            <m:r>
                              <a:rPr lang="en-US" altLang="zh-CN" b="1" i="1" smtClean="0">
                                <a:latin typeface="Cambria Math" panose="02040503050406030204" pitchFamily="18" charset="0"/>
                                <a:ea typeface="Cambria Math" panose="02040503050406030204" pitchFamily="18" charset="0"/>
                              </a:rPr>
                              <m:t>𝑻</m:t>
                            </m:r>
                          </m:sup>
                        </m:sSup>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𝒕</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e>
                    </m:nary>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𝑿</m:t>
                        </m:r>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𝑿𝑾</m:t>
                    </m:r>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𝑿</m:t>
                        </m:r>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𝑻</m:t>
                    </m:r>
                  </m:oMath>
                </a14:m>
                <a:r>
                  <a:rPr lang="en-US" altLang="zh-CN" b="1" dirty="0"/>
                  <a:t>                34</a:t>
                </a:r>
              </a:p>
              <a:p>
                <a:pPr marL="0" indent="0" algn="ctr">
                  <a:buNone/>
                </a:pPr>
                <a:endParaRPr lang="en-US" altLang="zh-CN" b="1"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𝑯</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𝑬</m:t>
                    </m:r>
                    <m:d>
                      <m:dPr>
                        <m:ctrlPr>
                          <a:rPr lang="en-US" altLang="zh-CN" b="1" i="1">
                            <a:latin typeface="Cambria Math" panose="02040503050406030204" pitchFamily="18" charset="0"/>
                            <a:ea typeface="Cambria Math" panose="02040503050406030204" pitchFamily="18" charset="0"/>
                          </a:rPr>
                        </m:ctrlPr>
                      </m:dPr>
                      <m:e>
                        <m:r>
                          <a:rPr lang="zh-CN" altLang="en-US" b="1" i="1">
                            <a:latin typeface="Cambria Math" panose="02040503050406030204" pitchFamily="18" charset="0"/>
                            <a:ea typeface="Cambria Math" panose="02040503050406030204" pitchFamily="18" charset="0"/>
                          </a:rPr>
                          <m:t>𝝎</m:t>
                        </m:r>
                      </m:e>
                    </m:d>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𝑵</m:t>
                        </m:r>
                      </m:sup>
                      <m:e>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up>
                                <m:r>
                                  <a:rPr lang="en-US" altLang="zh-CN" b="1" i="1" smtClean="0">
                                    <a:latin typeface="Cambria Math" panose="02040503050406030204" pitchFamily="18" charset="0"/>
                                    <a:ea typeface="Cambria Math" panose="02040503050406030204" pitchFamily="18" charset="0"/>
                                  </a:rPr>
                                  <m:t>𝑻</m:t>
                                </m:r>
                              </m:sup>
                            </m:sSubSup>
                          </m:e>
                        </m:d>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𝑿</m:t>
                            </m:r>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𝑿</m:t>
                        </m:r>
                      </m:e>
                    </m:nary>
                  </m:oMath>
                </a14:m>
                <a:r>
                  <a:rPr lang="en-US" altLang="zh-CN" b="1" dirty="0"/>
                  <a:t>               35</a:t>
                </a:r>
              </a:p>
              <a:p>
                <a:pPr marL="0" indent="0">
                  <a:buNone/>
                </a:pPr>
                <a:endParaRPr lang="en-US" altLang="zh-CN" dirty="0"/>
              </a:p>
              <a:p>
                <a:pPr marL="0" indent="0">
                  <a:buNone/>
                </a:pPr>
                <a:r>
                  <a:rPr lang="zh-CN" altLang="en-US" dirty="0"/>
                  <a:t>其中</a:t>
                </a:r>
                <a14:m>
                  <m:oMath xmlns:m="http://schemas.openxmlformats.org/officeDocument/2006/math">
                    <m:r>
                      <a:rPr lang="en-US" altLang="zh-CN" b="0" i="1" smtClean="0">
                        <a:latin typeface="Cambria Math" panose="02040503050406030204" pitchFamily="18" charset="0"/>
                      </a:rPr>
                      <m:t>𝑋</m:t>
                    </m:r>
                  </m:oMath>
                </a14:m>
                <a:r>
                  <a:rPr lang="zh-CN" altLang="en-US" dirty="0"/>
                  <a:t>是</a:t>
                </a:r>
                <a14:m>
                  <m:oMath xmlns:m="http://schemas.openxmlformats.org/officeDocument/2006/math">
                    <m:r>
                      <a:rPr lang="en-US" altLang="zh-CN" b="0" i="1" dirty="0" smtClean="0">
                        <a:latin typeface="Cambria Math" panose="02040503050406030204" pitchFamily="18" charset="0"/>
                      </a:rPr>
                      <m:t>𝑁</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m:t>
                    </m:r>
                    <m:r>
                      <a:rPr lang="zh-CN" altLang="en-US" i="1" dirty="0">
                        <a:latin typeface="Cambria Math" panose="02040503050406030204" pitchFamily="18" charset="0"/>
                        <a:ea typeface="Cambria Math" panose="02040503050406030204" pitchFamily="18" charset="0"/>
                      </a:rPr>
                      <m:t>维</m:t>
                    </m:r>
                  </m:oMath>
                </a14:m>
                <a:r>
                  <a:rPr lang="zh-CN" altLang="en-US" dirty="0"/>
                  <a:t>的矩阵，第</a:t>
                </a:r>
                <a14:m>
                  <m:oMath xmlns:m="http://schemas.openxmlformats.org/officeDocument/2006/math">
                    <m:r>
                      <a:rPr lang="en-US" altLang="zh-CN" b="0" i="1" smtClean="0">
                        <a:latin typeface="Cambria Math" panose="02040503050406030204" pitchFamily="18" charset="0"/>
                      </a:rPr>
                      <m:t>𝑛</m:t>
                    </m:r>
                  </m:oMath>
                </a14:m>
                <a:r>
                  <a:rPr lang="zh-CN" altLang="en-US" dirty="0"/>
                  <a:t>行为</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up>
                        <m:r>
                          <a:rPr lang="en-US" altLang="zh-CN" b="0" i="1" dirty="0" smtClean="0">
                            <a:latin typeface="Cambria Math" panose="02040503050406030204" pitchFamily="18" charset="0"/>
                          </a:rPr>
                          <m:t>𝑇</m:t>
                        </m:r>
                      </m:sup>
                    </m:sSubSup>
                  </m:oMath>
                </a14:m>
                <a:r>
                  <a:rPr lang="zh-CN" altLang="en-US" dirty="0"/>
                  <a:t>，代入</a:t>
                </a:r>
                <a:r>
                  <a:rPr lang="en-US" altLang="zh-CN" dirty="0"/>
                  <a:t>31</a:t>
                </a:r>
                <a:r>
                  <a:rPr lang="zh-CN" altLang="en-US" dirty="0"/>
                  <a:t>后得到新的更新公式为</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𝑻</m:t>
                                  </m:r>
                                </m:sup>
                              </m:sSup>
                              <m:r>
                                <a:rPr lang="en-US" altLang="zh-CN" b="1" i="1">
                                  <a:latin typeface="Cambria Math" panose="02040503050406030204" pitchFamily="18" charset="0"/>
                                </a:rPr>
                                <m:t>𝑿</m:t>
                              </m:r>
                            </m:e>
                          </m:d>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𝑿</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𝑻</m:t>
                      </m:r>
                      <m:r>
                        <a:rPr lang="en-US" altLang="zh-CN" b="1" i="1" smtClean="0">
                          <a:latin typeface="Cambria Math" panose="02040503050406030204" pitchFamily="18" charset="0"/>
                        </a:rPr>
                        <m:t>}</m:t>
                      </m:r>
                    </m:oMath>
                  </m:oMathPara>
                </a14:m>
                <a:endParaRPr lang="en-US" altLang="zh-CN" b="1"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𝑻</m:t>
                            </m:r>
                          </m:sup>
                        </m:sSup>
                        <m:r>
                          <a:rPr lang="en-US" altLang="zh-CN" b="1" i="1">
                            <a:latin typeface="Cambria Math" panose="02040503050406030204" pitchFamily="18" charset="0"/>
                          </a:rPr>
                          <m:t>𝑿</m:t>
                        </m:r>
                        <m:r>
                          <a:rPr lang="en-US" altLang="zh-CN" b="1" i="1">
                            <a:latin typeface="Cambria Math" panose="02040503050406030204" pitchFamily="18" charset="0"/>
                          </a:rPr>
                          <m:t>)</m:t>
                        </m:r>
                      </m:e>
                      <m:sup>
                        <m:r>
                          <a:rPr lang="en-US" altLang="zh-CN" b="1" i="1">
                            <a:latin typeface="Cambria Math" panose="02040503050406030204" pitchFamily="18" charset="0"/>
                          </a:rPr>
                          <m:t>−</m:t>
                        </m:r>
                        <m:r>
                          <a:rPr lang="en-US" altLang="zh-CN" b="1" i="1" smtClean="0">
                            <a:latin typeface="Cambria Math" panose="02040503050406030204" pitchFamily="18" charset="0"/>
                          </a:rPr>
                          <m:t>𝟏</m:t>
                        </m:r>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𝑻</m:t>
                    </m:r>
                  </m:oMath>
                </a14:m>
                <a:r>
                  <a:rPr lang="en-US" altLang="zh-CN" b="1" dirty="0"/>
                  <a:t>                                  36</a:t>
                </a:r>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2284A7B-6394-4B56-B315-EF65305A11BB}"/>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609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EE539A-A031-445B-BD6D-6A4DCAFB51F2}"/>
                  </a:ext>
                </a:extLst>
              </p:cNvPr>
              <p:cNvSpPr>
                <a:spLocks noGrp="1"/>
              </p:cNvSpPr>
              <p:nvPr>
                <p:ph idx="1"/>
              </p:nvPr>
            </p:nvSpPr>
            <p:spPr>
              <a:xfrm>
                <a:off x="0" y="0"/>
                <a:ext cx="12192000" cy="6858000"/>
              </a:xfrm>
            </p:spPr>
            <p:txBody>
              <a:bodyPr/>
              <a:lstStyle/>
              <a:p>
                <a:pPr marL="0" indent="0">
                  <a:buNone/>
                </a:pPr>
                <a:r>
                  <a:rPr lang="zh-CN" altLang="en-US" dirty="0"/>
                  <a:t>将更新公式应用到逻辑回归的交叉熵损失函数中，有</a:t>
                </a:r>
                <a:endParaRPr lang="en-US" altLang="zh-CN" dirty="0"/>
              </a:p>
              <a:p>
                <a:pPr marL="0" indent="0">
                  <a:buNone/>
                </a:pPr>
                <a:endParaRPr lang="en-US" altLang="zh-CN" dirty="0"/>
              </a:p>
              <a:p>
                <a:pPr marL="0" indent="0" algn="ctr">
                  <a:buNone/>
                </a:pPr>
                <a14:m>
                  <m:oMath xmlns:m="http://schemas.openxmlformats.org/officeDocument/2006/math">
                    <m:r>
                      <a:rPr lang="zh-CN" altLang="en-US" b="1" i="1" smtClean="0">
                        <a:latin typeface="Cambria Math" panose="02040503050406030204" pitchFamily="18" charset="0"/>
                      </a:rPr>
                      <m:t>𝜵</m:t>
                    </m:r>
                    <m:r>
                      <a:rPr lang="en-US" altLang="zh-CN" b="1" i="1" smtClean="0">
                        <a:latin typeface="Cambria Math" panose="02040503050406030204" pitchFamily="18" charset="0"/>
                      </a:rPr>
                      <m:t>𝑬</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e>
                        </m:d>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𝒀</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e>
                    </m:nary>
                  </m:oMath>
                </a14:m>
                <a:r>
                  <a:rPr lang="en-US" altLang="zh-CN" b="1" dirty="0"/>
                  <a:t>              37</a:t>
                </a:r>
              </a:p>
              <a:p>
                <a:pPr marL="0" indent="0" algn="ctr">
                  <a:buNone/>
                </a:pPr>
                <a:endParaRPr lang="en-US" altLang="zh-CN" b="1" dirty="0"/>
              </a:p>
              <a:p>
                <a:pPr marL="0" indent="0" algn="ctr">
                  <a:buNone/>
                </a:pPr>
                <a14:m>
                  <m:oMath xmlns:m="http://schemas.openxmlformats.org/officeDocument/2006/math">
                    <m:r>
                      <a:rPr lang="en-US" altLang="zh-CN" b="1" i="1" smtClean="0">
                        <a:latin typeface="Cambria Math" panose="02040503050406030204" pitchFamily="18" charset="0"/>
                      </a:rPr>
                      <m:t>𝑯</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𝑬</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𝝎</m:t>
                        </m:r>
                      </m:e>
                    </m:d>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𝑵</m:t>
                        </m:r>
                      </m:sup>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𝒚</m:t>
                            </m:r>
                          </m:e>
                          <m:sub>
                            <m:r>
                              <a:rPr lang="en-US" altLang="zh-CN" b="1" i="1" smtClean="0">
                                <a:latin typeface="Cambria Math" panose="02040503050406030204" pitchFamily="18" charset="0"/>
                                <a:ea typeface="Cambria Math" panose="02040503050406030204" pitchFamily="18" charset="0"/>
                              </a:rPr>
                              <m:t>𝒏</m:t>
                            </m:r>
                          </m:sub>
                        </m:sSub>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𝒚</m:t>
                                </m:r>
                              </m:e>
                              <m:sub>
                                <m:r>
                                  <a:rPr lang="en-US" altLang="zh-CN" b="1" i="1" smtClean="0">
                                    <a:latin typeface="Cambria Math" panose="02040503050406030204" pitchFamily="18" charset="0"/>
                                    <a:ea typeface="Cambria Math" panose="02040503050406030204" pitchFamily="18" charset="0"/>
                                  </a:rPr>
                                  <m:t>𝒏</m:t>
                                </m:r>
                              </m:sub>
                            </m:sSub>
                          </m:e>
                        </m:d>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up>
                            <m:r>
                              <a:rPr lang="en-US" altLang="zh-CN" b="1" i="1" smtClean="0">
                                <a:latin typeface="Cambria Math" panose="02040503050406030204" pitchFamily="18" charset="0"/>
                                <a:ea typeface="Cambria Math" panose="02040503050406030204" pitchFamily="18" charset="0"/>
                              </a:rPr>
                              <m:t>𝑻</m:t>
                            </m:r>
                          </m:sup>
                        </m:sSubSup>
                      </m:e>
                    </m:nary>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𝑿</m:t>
                        </m:r>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𝑹𝑿</m:t>
                    </m:r>
                  </m:oMath>
                </a14:m>
                <a:r>
                  <a:rPr lang="en-US" altLang="zh-CN" b="1" dirty="0"/>
                  <a:t>   38</a:t>
                </a:r>
              </a:p>
              <a:p>
                <a:pPr marL="0" indent="0" algn="ctr">
                  <a:buNone/>
                </a:pPr>
                <a:endParaRPr lang="en-US" altLang="zh-CN" b="1" dirty="0"/>
              </a:p>
              <a:p>
                <a:pPr marL="0" indent="0">
                  <a:buNone/>
                </a:pPr>
                <a:r>
                  <a:rPr lang="zh-CN" altLang="en-US" dirty="0"/>
                  <a:t>其中</a:t>
                </a:r>
                <a:r>
                  <a:rPr lang="en-US" altLang="zh-CN" dirty="0"/>
                  <a:t>R</a:t>
                </a:r>
                <a:r>
                  <a:rPr lang="zh-CN" altLang="en-US" dirty="0"/>
                  <a:t>为一个</a:t>
                </a:r>
                <a:r>
                  <a:rPr lang="en-US" altLang="zh-CN" dirty="0"/>
                  <a:t>N*N</a:t>
                </a:r>
                <a:r>
                  <a:rPr lang="zh-CN" altLang="en-US" dirty="0"/>
                  <a:t>的矩阵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𝒏𝒏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endParaRPr lang="en-US" altLang="zh-CN" b="1" dirty="0"/>
              </a:p>
              <a:p>
                <a:pPr marL="0" indent="0" algn="ctr">
                  <a:buNone/>
                </a:pPr>
                <a:endParaRPr lang="en-US" altLang="zh-CN" b="1" dirty="0"/>
              </a:p>
              <a:p>
                <a:pPr marL="0" indent="0">
                  <a:buNone/>
                </a:pPr>
                <a:r>
                  <a:rPr lang="zh-CN" altLang="en-US" dirty="0"/>
                  <a:t>海森矩阵不再是常量，而通过矩阵</a:t>
                </a:r>
                <a:r>
                  <a:rPr lang="en-US" altLang="zh-CN" dirty="0"/>
                  <a:t>R</a:t>
                </a:r>
                <a:r>
                  <a:rPr lang="zh-CN" altLang="en-US" dirty="0"/>
                  <a:t>依赖于</a:t>
                </a:r>
                <a14:m>
                  <m:oMath xmlns:m="http://schemas.openxmlformats.org/officeDocument/2006/math">
                    <m:r>
                      <a:rPr lang="zh-CN" altLang="en-US" i="1" smtClean="0">
                        <a:latin typeface="Cambria Math" panose="02040503050406030204" pitchFamily="18" charset="0"/>
                      </a:rPr>
                      <m:t>𝜔</m:t>
                    </m:r>
                  </m:oMath>
                </a14:m>
                <a:r>
                  <a:rPr lang="zh-CN" altLang="en-US" dirty="0"/>
                  <a:t>。</a:t>
                </a:r>
                <a:endParaRPr lang="en-US" altLang="zh-CN" dirty="0"/>
              </a:p>
              <a:p>
                <a:pPr marL="0" indent="0">
                  <a:buNone/>
                </a:pPr>
                <a:r>
                  <a:rPr lang="zh-CN" altLang="en-US" dirty="0"/>
                  <a:t>逻辑回归模型的更新公式变成了</a:t>
                </a:r>
                <a:endParaRPr lang="en-US" altLang="zh-CN" dirty="0"/>
              </a:p>
              <a:p>
                <a:pPr marL="0" indent="0" algn="ctr">
                  <a:buNone/>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𝑻</m:t>
                                  </m:r>
                                </m:sup>
                              </m:sSup>
                              <m:r>
                                <a:rPr lang="en-US" altLang="zh-CN" b="1" i="1">
                                  <a:latin typeface="Cambria Math" panose="02040503050406030204" pitchFamily="18" charset="0"/>
                                </a:rPr>
                                <m:t>𝑹𝑿</m:t>
                              </m:r>
                            </m:e>
                          </m:d>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𝒀</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 )</m:t>
                      </m:r>
                    </m:oMath>
                  </m:oMathPara>
                </a14:m>
                <a:endParaRPr lang="en-US" altLang="zh-CN" b="1" dirty="0"/>
              </a:p>
              <a:p>
                <a:pPr marL="0" indent="0" algn="ctr">
                  <a:buNone/>
                </a:pPr>
                <a:r>
                  <a:rPr lang="en-US" altLang="zh-CN" b="1" dirty="0"/>
                  <a:t>=</a:t>
                </a:r>
                <a14:m>
                  <m:oMath xmlns:m="http://schemas.openxmlformats.org/officeDocument/2006/math">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𝑻</m:t>
                            </m:r>
                          </m:sup>
                        </m:sSup>
                        <m:r>
                          <a:rPr lang="en-US" altLang="zh-CN" b="1" i="1">
                            <a:latin typeface="Cambria Math" panose="02040503050406030204" pitchFamily="18" charset="0"/>
                          </a:rPr>
                          <m:t>𝑹𝑿</m:t>
                        </m:r>
                        <m:r>
                          <a:rPr lang="en-US" altLang="zh-CN" b="1" i="1">
                            <a:latin typeface="Cambria Math" panose="02040503050406030204" pitchFamily="18" charset="0"/>
                          </a:rPr>
                          <m:t>)</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𝑻𝑿</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𝒀</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oMath>
                </a14:m>
                <a:endParaRPr lang="en-US" altLang="zh-CN" b="1"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𝑻</m:t>
                            </m:r>
                          </m:sup>
                        </m:sSup>
                        <m:r>
                          <a:rPr lang="en-US" altLang="zh-CN" b="1" i="1">
                            <a:latin typeface="Cambria Math" panose="02040503050406030204" pitchFamily="18" charset="0"/>
                          </a:rPr>
                          <m:t>𝑹𝑿</m:t>
                        </m:r>
                        <m:r>
                          <a:rPr lang="en-US" altLang="zh-CN" b="1" i="1">
                            <a:latin typeface="Cambria Math" panose="02040503050406030204" pitchFamily="18" charset="0"/>
                          </a:rPr>
                          <m:t>)</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𝑿</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𝑹𝒛</m:t>
                    </m:r>
                  </m:oMath>
                </a14:m>
                <a:r>
                  <a:rPr lang="en-US" altLang="zh-CN" b="1" dirty="0"/>
                  <a:t>                                39</a:t>
                </a:r>
              </a:p>
              <a:p>
                <a:pPr marL="0" indent="0" algn="ctr">
                  <a:buNone/>
                </a:pPr>
                <a:endParaRPr lang="zh-CN" altLang="en-US" b="1" dirty="0"/>
              </a:p>
            </p:txBody>
          </p:sp>
        </mc:Choice>
        <mc:Fallback xmlns="">
          <p:sp>
            <p:nvSpPr>
              <p:cNvPr id="3" name="内容占位符 2">
                <a:extLst>
                  <a:ext uri="{FF2B5EF4-FFF2-40B4-BE49-F238E27FC236}">
                    <a16:creationId xmlns:a16="http://schemas.microsoft.com/office/drawing/2014/main" id="{75EE539A-A031-445B-BD6D-6A4DCAFB51F2}"/>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002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E50AF8-80C4-470E-8206-6FB722E43D48}"/>
                  </a:ext>
                </a:extLst>
              </p:cNvPr>
              <p:cNvSpPr>
                <a:spLocks noGrp="1"/>
              </p:cNvSpPr>
              <p:nvPr>
                <p:ph idx="1"/>
              </p:nvPr>
            </p:nvSpPr>
            <p:spPr>
              <a:xfrm>
                <a:off x="0" y="0"/>
                <a:ext cx="12192000" cy="6858000"/>
              </a:xfrm>
            </p:spPr>
            <p:txBody>
              <a:bodyPr>
                <a:normAutofit/>
              </a:bodyPr>
              <a:lstStyle/>
              <a:p>
                <a:pPr marL="0" indent="0">
                  <a:buNone/>
                </a:pPr>
                <a:endParaRPr lang="en-US" altLang="zh-CN" dirty="0"/>
              </a:p>
              <a:p>
                <a:pPr marL="0" indent="0">
                  <a:buNone/>
                </a:pPr>
                <a:endParaRPr lang="en-US" altLang="zh-CN" dirty="0"/>
              </a:p>
              <a:p>
                <a:pPr marL="0" indent="0">
                  <a:buNone/>
                </a:pPr>
                <a:r>
                  <a:rPr lang="zh-CN" altLang="en-US" dirty="0"/>
                  <a:t>其中</a:t>
                </a:r>
                <a:r>
                  <a:rPr lang="en-US" altLang="zh-CN" dirty="0"/>
                  <a:t>z</a:t>
                </a:r>
                <a:r>
                  <a:rPr lang="zh-CN" altLang="en-US" dirty="0"/>
                  <a:t>是一个</a:t>
                </a:r>
                <a:r>
                  <a:rPr lang="en-US" altLang="zh-CN" dirty="0"/>
                  <a:t>N</a:t>
                </a:r>
                <a:r>
                  <a:rPr lang="zh-CN" altLang="en-US" dirty="0"/>
                  <a:t>维向量，</a:t>
                </a:r>
                <a:endParaRPr lang="en-US" altLang="zh-CN" dirty="0"/>
              </a:p>
              <a:p>
                <a:pPr marL="0" indent="0">
                  <a:buNone/>
                </a:pPr>
                <a:endParaRPr lang="en-US" altLang="zh-CN"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𝒁</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𝒀</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oMath>
                  </m:oMathPara>
                </a14:m>
                <a:endParaRPr lang="en-US" altLang="zh-CN" b="1" dirty="0"/>
              </a:p>
              <a:p>
                <a:pPr marL="0" indent="0">
                  <a:buNone/>
                </a:pPr>
                <a:endParaRPr lang="en-US" altLang="zh-CN" b="1" dirty="0"/>
              </a:p>
              <a:p>
                <a:pPr marL="0" indent="0">
                  <a:buNone/>
                </a:pPr>
                <a:r>
                  <a:rPr lang="zh-CN" altLang="en-US" dirty="0"/>
                  <a:t>由于矩阵</a:t>
                </a:r>
                <a:r>
                  <a:rPr lang="en-US" altLang="zh-CN" dirty="0"/>
                  <a:t>R</a:t>
                </a:r>
                <a:r>
                  <a:rPr lang="zh-CN" altLang="en-US" dirty="0"/>
                  <a:t>是依赖于参数</a:t>
                </a:r>
                <a:r>
                  <a:rPr lang="en-US" altLang="zh-CN" dirty="0"/>
                  <a:t>W</a:t>
                </a:r>
                <a:r>
                  <a:rPr lang="zh-CN" altLang="en-US" dirty="0"/>
                  <a:t>的权矩阵，因此每次使用新的权向量</a:t>
                </a:r>
                <a:r>
                  <a:rPr lang="en-US" altLang="zh-CN" dirty="0"/>
                  <a:t>W</a:t>
                </a:r>
                <a:r>
                  <a:rPr lang="zh-CN" altLang="en-US" dirty="0"/>
                  <a:t>计算一个修正的权矩阵</a:t>
                </a:r>
                <a:r>
                  <a:rPr lang="en-US" altLang="zh-CN" dirty="0"/>
                  <a:t>R</a:t>
                </a:r>
                <a:r>
                  <a:rPr lang="zh-CN" altLang="en-US" dirty="0"/>
                  <a:t>。因此，这个算法被称为迭代重加权最小平方（</a:t>
                </a:r>
                <a:r>
                  <a:rPr lang="en-US" altLang="zh-CN" dirty="0"/>
                  <a:t>iterative reweighted least squares</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4E50AF8-80C4-470E-8206-6FB722E43D48}"/>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1438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60253-4A79-479C-8FAC-D7D74E614995}"/>
              </a:ext>
            </a:extLst>
          </p:cNvPr>
          <p:cNvSpPr>
            <a:spLocks noGrp="1"/>
          </p:cNvSpPr>
          <p:nvPr>
            <p:ph type="title"/>
          </p:nvPr>
        </p:nvSpPr>
        <p:spPr/>
        <p:txBody>
          <a:bodyPr>
            <a:normAutofit/>
          </a:bodyPr>
          <a:lstStyle/>
          <a:p>
            <a:r>
              <a:rPr lang="zh-CN" altLang="en-US" sz="3600" dirty="0"/>
              <a:t>多类逻辑回归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7307E0-4C40-4687-956B-223AA3CD01B9}"/>
                  </a:ext>
                </a:extLst>
              </p:cNvPr>
              <p:cNvSpPr>
                <a:spLocks noGrp="1"/>
              </p:cNvSpPr>
              <p:nvPr>
                <p:ph idx="1"/>
              </p:nvPr>
            </p:nvSpPr>
            <p:spPr>
              <a:xfrm>
                <a:off x="838200" y="1825624"/>
                <a:ext cx="10515600" cy="5032375"/>
              </a:xfrm>
            </p:spPr>
            <p:txBody>
              <a:bodyPr/>
              <a:lstStyle/>
              <a:p>
                <a:pPr marL="0" indent="0">
                  <a:buNone/>
                </a:pPr>
                <a:r>
                  <a:rPr lang="zh-CN" altLang="en-US" dirty="0"/>
                  <a:t>对于类来率分布来说，后验概率由特征变量的线性函数的</a:t>
                </a:r>
                <a:r>
                  <a:rPr lang="en-US" altLang="zh-CN" dirty="0" err="1"/>
                  <a:t>softmax</a:t>
                </a:r>
                <a:r>
                  <a:rPr lang="zh-CN" altLang="en-US" dirty="0"/>
                  <a:t>变换给出，即</a:t>
                </a:r>
                <a:endParaRPr lang="en-US" altLang="zh-CN" dirty="0"/>
              </a:p>
              <a:p>
                <a:pPr marL="0" indent="0" algn="ctr">
                  <a:buNone/>
                </a:pPr>
                <a:r>
                  <a:rPr lang="en-US" altLang="zh-CN" b="1" dirty="0"/>
                  <a:t> </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a:latin typeface="Cambria Math" panose="02040503050406030204" pitchFamily="18" charset="0"/>
                              </a:rPr>
                              <m:t>𝒌</m:t>
                            </m:r>
                          </m:sub>
                        </m:sSub>
                      </m:e>
                      <m:e>
                        <m:r>
                          <a:rPr lang="en-US" altLang="zh-CN" b="1" i="1">
                            <a:latin typeface="Cambria Math" panose="02040503050406030204" pitchFamily="18" charset="0"/>
                          </a:rPr>
                          <m:t>𝒙</m:t>
                        </m:r>
                      </m:e>
                    </m: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𝒌</m:t>
                        </m:r>
                      </m:sub>
                    </m:sSub>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a:latin typeface="Cambria Math" panose="02040503050406030204" pitchFamily="18" charset="0"/>
                      </a:rPr>
                      <m:t>=</m:t>
                    </m:r>
                    <m:f>
                      <m:fPr>
                        <m:ctrlPr>
                          <a:rPr lang="en-US" altLang="zh-CN" b="1" i="1">
                            <a:latin typeface="Cambria Math" panose="02040503050406030204" pitchFamily="18" charset="0"/>
                          </a:rPr>
                        </m:ctrlPr>
                      </m:fPr>
                      <m:num>
                        <m:func>
                          <m:funcPr>
                            <m:ctrlPr>
                              <a:rPr lang="en-US" altLang="zh-CN" b="1" i="1">
                                <a:latin typeface="Cambria Math" panose="02040503050406030204" pitchFamily="18" charset="0"/>
                              </a:rPr>
                            </m:ctrlPr>
                          </m:funcPr>
                          <m:fName>
                            <m:r>
                              <m:rPr>
                                <m:sty m:val="p"/>
                              </m:rPr>
                              <a:rPr lang="en-US" altLang="zh-CN" b="0" i="0">
                                <a:latin typeface="Cambria Math" panose="02040503050406030204" pitchFamily="18" charset="0"/>
                              </a:rPr>
                              <m:t>exp</m:t>
                            </m:r>
                          </m:fName>
                          <m:e>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𝒌</m:t>
                                    </m:r>
                                  </m:sub>
                                </m:sSub>
                              </m:e>
                            </m:d>
                          </m:e>
                        </m:func>
                      </m:num>
                      <m:den>
                        <m:nary>
                          <m:naryPr>
                            <m:chr m:val="∑"/>
                            <m:supHide m:val="on"/>
                            <m:ctrlPr>
                              <a:rPr lang="en-US" altLang="zh-CN" b="1" i="1">
                                <a:latin typeface="Cambria Math" panose="02040503050406030204" pitchFamily="18" charset="0"/>
                              </a:rPr>
                            </m:ctrlPr>
                          </m:naryPr>
                          <m:sub>
                            <m:r>
                              <m:rPr>
                                <m:brk m:alnAt="7"/>
                              </m:rPr>
                              <a:rPr lang="en-US" altLang="zh-CN" b="1" i="1">
                                <a:latin typeface="Cambria Math" panose="02040503050406030204" pitchFamily="18" charset="0"/>
                              </a:rPr>
                              <m:t>𝒋</m:t>
                            </m:r>
                          </m:sub>
                          <m:sup/>
                          <m:e>
                            <m:func>
                              <m:funcPr>
                                <m:ctrlPr>
                                  <a:rPr lang="en-US" altLang="zh-CN" b="1" i="1">
                                    <a:latin typeface="Cambria Math" panose="02040503050406030204" pitchFamily="18" charset="0"/>
                                  </a:rPr>
                                </m:ctrlPr>
                              </m:funcPr>
                              <m:fName>
                                <m:r>
                                  <m:rPr>
                                    <m:sty m:val="p"/>
                                  </m:rPr>
                                  <a:rPr lang="en-US" altLang="zh-CN" b="0" i="0">
                                    <a:latin typeface="Cambria Math" panose="02040503050406030204" pitchFamily="18" charset="0"/>
                                  </a:rPr>
                                  <m:t>exp</m:t>
                                </m:r>
                              </m:fName>
                              <m:e>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𝒋</m:t>
                                        </m:r>
                                      </m:sub>
                                    </m:sSub>
                                  </m:e>
                                </m:d>
                              </m:e>
                            </m:func>
                          </m:e>
                        </m:nary>
                      </m:den>
                    </m:f>
                  </m:oMath>
                </a14:m>
                <a:r>
                  <a:rPr lang="en-US" altLang="zh-CN" b="1" dirty="0"/>
                  <a:t>             </a:t>
                </a:r>
              </a:p>
              <a:p>
                <a:pPr marL="0" indent="0" algn="ctr">
                  <a:buNone/>
                </a:pPr>
                <a:r>
                  <a:rPr lang="zh-CN" altLang="en-US" dirty="0"/>
                  <a:t>其中</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sub>
                      <m:sup>
                        <m:r>
                          <a:rPr lang="en-US" altLang="zh-CN" b="1" i="1" smtClean="0">
                            <a:latin typeface="Cambria Math" panose="02040503050406030204" pitchFamily="18" charset="0"/>
                          </a:rPr>
                          <m:t>𝑻</m:t>
                        </m:r>
                      </m:sup>
                    </m:sSubSup>
                    <m:r>
                      <a:rPr lang="en-US" altLang="zh-CN" b="1" i="1" smtClean="0">
                        <a:latin typeface="Cambria Math" panose="02040503050406030204" pitchFamily="18" charset="0"/>
                      </a:rPr>
                      <m:t>𝒙</m:t>
                    </m:r>
                  </m:oMath>
                </a14:m>
                <a:endParaRPr lang="en-US" altLang="zh-CN" b="1" dirty="0"/>
              </a:p>
              <a:p>
                <a:pPr marL="0" indent="0">
                  <a:buNone/>
                </a:pPr>
                <a:r>
                  <a:rPr lang="zh-CN" altLang="en-US" dirty="0"/>
                  <a:t>考虑用最大似然方法直接确定模型中的参数</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m:rPr>
                            <m:sty m:val="p"/>
                          </m:rPr>
                          <a:rPr lang="en-US" altLang="zh-CN" i="1">
                            <a:latin typeface="Cambria Math" panose="02040503050406030204" pitchFamily="18" charset="0"/>
                          </a:rPr>
                          <m:t>k</m:t>
                        </m:r>
                      </m:sub>
                    </m:sSub>
                  </m:oMath>
                </a14:m>
                <a:endParaRPr lang="en-US" altLang="zh-CN" dirty="0"/>
              </a:p>
              <a:p>
                <a:pPr marL="0" indent="0">
                  <a:buNone/>
                </a:pPr>
                <a:r>
                  <a:rPr lang="zh-CN" altLang="en-US" dirty="0"/>
                  <a:t>首先求出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关于</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t>的导数</a:t>
                </a:r>
                <a:endParaRPr lang="en-US" altLang="zh-CN" dirty="0"/>
              </a:p>
              <a:p>
                <a:pPr marL="0" indent="0" algn="ctr">
                  <a:buNone/>
                </a:pPr>
                <a:r>
                  <a:rPr lang="en-US" altLang="zh-CN" b="1" dirty="0"/>
                  <a:t>                      </a:t>
                </a:r>
                <a14:m>
                  <m:oMath xmlns:m="http://schemas.openxmlformats.org/officeDocument/2006/math">
                    <m:f>
                      <m:fPr>
                        <m:ctrlPr>
                          <a:rPr lang="en-US" altLang="zh-CN" b="1" i="1" smtClean="0">
                            <a:latin typeface="Cambria Math" panose="02040503050406030204" pitchFamily="18" charset="0"/>
                          </a:rPr>
                        </m:ctrlPr>
                      </m:fPr>
                      <m:num>
                        <m:r>
                          <a:rPr lang="zh-CN" altLang="en-US"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𝒌</m:t>
                            </m:r>
                          </m:sub>
                        </m:sSub>
                      </m:num>
                      <m:den>
                        <m:r>
                          <a:rPr lang="zh-CN" altLang="en-US"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𝒋</m:t>
                            </m:r>
                          </m:sub>
                        </m:sSub>
                      </m:den>
                    </m:f>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𝑰</m:t>
                        </m:r>
                      </m:e>
                      <m:sub>
                        <m:r>
                          <a:rPr lang="en-US" altLang="zh-CN" b="1" i="1" smtClean="0">
                            <a:latin typeface="Cambria Math" panose="02040503050406030204" pitchFamily="18" charset="0"/>
                          </a:rPr>
                          <m:t>𝒌𝒋</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oMath>
                </a14:m>
                <a:r>
                  <a:rPr lang="en-US" altLang="zh-CN" b="1" dirty="0"/>
                  <a:t>                           49          </a:t>
                </a:r>
              </a:p>
              <a:p>
                <a:pPr marL="0" indent="0">
                  <a:buNone/>
                </a:pPr>
                <a:r>
                  <a:rPr lang="zh-CN" altLang="en-US" dirty="0"/>
                  <a:t>其中</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𝑰</m:t>
                        </m:r>
                      </m:e>
                      <m:sub>
                        <m:r>
                          <a:rPr lang="en-US" altLang="zh-CN" b="1" i="1" smtClean="0">
                            <a:latin typeface="Cambria Math" panose="02040503050406030204" pitchFamily="18" charset="0"/>
                          </a:rPr>
                          <m:t>𝒌𝒋</m:t>
                        </m:r>
                      </m:sub>
                    </m:sSub>
                    <m:r>
                      <a:rPr lang="zh-CN" altLang="en-US" i="1">
                        <a:latin typeface="Cambria Math" panose="02040503050406030204" pitchFamily="18" charset="0"/>
                      </a:rPr>
                      <m:t>为</m:t>
                    </m:r>
                  </m:oMath>
                </a14:m>
                <a:r>
                  <a:rPr lang="zh-CN" altLang="en-US" dirty="0"/>
                  <a:t>单位矩阵的元素。</a:t>
                </a:r>
              </a:p>
            </p:txBody>
          </p:sp>
        </mc:Choice>
        <mc:Fallback xmlns="">
          <p:sp>
            <p:nvSpPr>
              <p:cNvPr id="3" name="内容占位符 2">
                <a:extLst>
                  <a:ext uri="{FF2B5EF4-FFF2-40B4-BE49-F238E27FC236}">
                    <a16:creationId xmlns:a16="http://schemas.microsoft.com/office/drawing/2014/main" id="{637307E0-4C40-4687-956B-223AA3CD01B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154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CA6FCB9-98D6-4857-B2F9-7EB56C4AC28C}"/>
                  </a:ext>
                </a:extLst>
              </p:cNvPr>
              <p:cNvSpPr>
                <a:spLocks noGrp="1"/>
              </p:cNvSpPr>
              <p:nvPr>
                <p:ph idx="1"/>
              </p:nvPr>
            </p:nvSpPr>
            <p:spPr>
              <a:xfrm>
                <a:off x="0" y="1"/>
                <a:ext cx="12192000" cy="6858000"/>
              </a:xfrm>
            </p:spPr>
            <p:txBody>
              <a:bodyPr>
                <a:normAutofit/>
              </a:bodyPr>
              <a:lstStyle/>
              <a:p>
                <a:pPr marL="0" indent="0">
                  <a:buNone/>
                </a:pPr>
                <a:r>
                  <a:rPr lang="zh-CN" altLang="en-US" dirty="0"/>
                  <a:t>使用“</a:t>
                </a:r>
                <a:r>
                  <a:rPr lang="en-US" altLang="zh-CN" dirty="0"/>
                  <a:t>1-of-K</a:t>
                </a:r>
                <a:r>
                  <a:rPr lang="zh-CN" altLang="en-US" dirty="0"/>
                  <a:t>”的表达方式，写出似然函数。</a:t>
                </a:r>
                <a:endParaRPr lang="en-US" altLang="zh-CN" dirty="0"/>
              </a:p>
              <a:p>
                <a:pPr marL="0" indent="0">
                  <a:buNone/>
                </a:pP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𝑻</m:t>
                        </m:r>
                      </m:e>
                      <m:e>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sub>
                        </m:sSub>
                      </m:e>
                    </m:d>
                    <m:r>
                      <a:rPr lang="en-US" altLang="zh-CN" b="1" i="0"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𝒌</m:t>
                            </m:r>
                          </m:sub>
                          <m:sup>
                            <m:r>
                              <a:rPr lang="en-US" altLang="zh-CN" b="1" i="1" smtClean="0">
                                <a:latin typeface="Cambria Math" panose="02040503050406030204" pitchFamily="18" charset="0"/>
                              </a:rPr>
                              <m:t>𝑲</m:t>
                            </m:r>
                          </m:sup>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up/>
                                </m:sSub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up/>
                                </m:sSubSup>
                                <m:r>
                                  <a:rPr lang="en-US" altLang="zh-CN" b="1" i="1" smtClean="0">
                                    <a:latin typeface="Cambria Math" panose="02040503050406030204" pitchFamily="18" charset="0"/>
                                  </a:rPr>
                                  <m:t>)</m:t>
                                </m:r>
                              </m:e>
                              <m: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𝒌</m:t>
                                </m:r>
                              </m:sup>
                            </m:sSup>
                          </m:e>
                        </m:nary>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𝑲</m:t>
                                </m:r>
                              </m:sup>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𝒏𝒌</m:t>
                                    </m:r>
                                  </m:sub>
                                  <m: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𝒌</m:t>
                                    </m:r>
                                  </m:sup>
                                </m:sSubSup>
                              </m:e>
                            </m:nary>
                          </m:e>
                        </m:nary>
                      </m:e>
                    </m:nary>
                  </m:oMath>
                </a14:m>
                <a:r>
                  <a:rPr lang="en-US" altLang="zh-CN" b="1" dirty="0"/>
                  <a:t>          50</a:t>
                </a:r>
              </a:p>
              <a:p>
                <a:pPr marL="0" indent="0" algn="ctr">
                  <a:buNone/>
                </a:pPr>
                <a:endParaRPr lang="en-US" altLang="zh-CN" b="1" dirty="0"/>
              </a:p>
              <a:p>
                <a:pPr marL="0" indent="0">
                  <a:buNone/>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dirty="0"/>
                  <a:t>,</a:t>
                </a:r>
                <a:r>
                  <a:rPr lang="en-US" altLang="zh-CN" b="1" dirty="0"/>
                  <a:t> </a:t>
                </a:r>
                <a14:m>
                  <m:oMath xmlns:m="http://schemas.openxmlformats.org/officeDocument/2006/math">
                    <m:r>
                      <a:rPr lang="en-US" altLang="zh-CN" b="1" i="1">
                        <a:latin typeface="Cambria Math" panose="02040503050406030204" pitchFamily="18" charset="0"/>
                      </a:rPr>
                      <m:t>𝑻</m:t>
                    </m:r>
                  </m:oMath>
                </a14:m>
                <a:r>
                  <a:rPr lang="zh-CN" altLang="en-US" dirty="0"/>
                  <a:t>是目标变量的一个</a:t>
                </a:r>
                <a:r>
                  <a:rPr lang="en-US" altLang="zh-CN" dirty="0"/>
                  <a:t>N×K</a:t>
                </a:r>
                <a:r>
                  <a:rPr lang="zh-CN" altLang="en-US" dirty="0"/>
                  <a:t>的矩阵，元素为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𝒏𝒌</m:t>
                        </m:r>
                      </m:sub>
                    </m:sSub>
                  </m:oMath>
                </a14:m>
                <a:r>
                  <a:rPr lang="zh-CN" altLang="en-US" dirty="0"/>
                  <a:t>。取对数可得</a:t>
                </a:r>
                <a:endParaRPr lang="en-US" altLang="zh-CN" dirty="0"/>
              </a:p>
              <a:p>
                <a:pPr marL="0" indent="0">
                  <a:buNone/>
                </a:pPr>
                <a:endParaRPr lang="en-US" altLang="zh-CN" b="1" dirty="0"/>
              </a:p>
              <a:p>
                <a:pPr marL="0" indent="0" algn="ctr">
                  <a:buNone/>
                </a:pPr>
                <a14:m>
                  <m:oMath xmlns:m="http://schemas.openxmlformats.org/officeDocument/2006/math">
                    <m:r>
                      <a:rPr lang="en-US" altLang="zh-CN" b="1" i="1" smtClean="0">
                        <a:latin typeface="Cambria Math" panose="02040503050406030204" pitchFamily="18" charset="0"/>
                      </a:rPr>
                      <m:t>𝑬</m:t>
                    </m:r>
                    <m:sSub>
                      <m:sSubPr>
                        <m:ctrlPr>
                          <a:rPr lang="en-US" altLang="zh-CN" b="1" i="1" smtClean="0">
                            <a:latin typeface="Cambria Math" panose="02040503050406030204" pitchFamily="18" charset="0"/>
                          </a:rPr>
                        </m:ctrlPr>
                      </m:sSubPr>
                      <m:e>
                        <m:r>
                          <a:rPr lang="zh-CN" altLang="en-US" b="1" i="1">
                            <a:latin typeface="Cambria Math" panose="02040503050406030204" pitchFamily="18" charset="0"/>
                          </a:rPr>
                          <m:t>（</m:t>
                        </m:r>
                        <m:r>
                          <a:rPr lang="zh-CN" altLang="en-US" b="1" i="1" smtClean="0">
                            <a:latin typeface="Cambria Math" panose="02040503050406030204" pitchFamily="18" charset="0"/>
                          </a:rPr>
                          <m:t>𝝎</m:t>
                        </m:r>
                      </m:e>
                      <m:sub>
                        <m:r>
                          <a:rPr lang="en-US" altLang="zh-CN" b="1" i="1">
                            <a:latin typeface="Cambria Math" panose="02040503050406030204" pitchFamily="18" charset="0"/>
                          </a:rPr>
                          <m:t>1</m:t>
                        </m:r>
                      </m:sub>
                    </m:sSub>
                    <m:r>
                      <a:rPr lang="zh-CN" altLang="en-US" b="1" i="1">
                        <a:latin typeface="Cambria Math" panose="02040503050406030204" pitchFamily="18" charset="0"/>
                      </a:rPr>
                      <m:t>，</m:t>
                    </m:r>
                    <m:r>
                      <a:rPr lang="en-US" altLang="zh-CN" b="1" i="1" smtClean="0">
                        <a:latin typeface="Cambria Math" panose="02040503050406030204" pitchFamily="18" charset="0"/>
                      </a:rPr>
                      <m:t>……</m:t>
                    </m:r>
                    <m:r>
                      <a:rPr lang="zh-CN" altLang="en-US"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sub>
                    </m:sSub>
                    <m:r>
                      <a:rPr lang="zh-CN" altLang="en-US" b="1" i="1">
                        <a:latin typeface="Cambria Math" panose="02040503050406030204" pitchFamily="18" charset="0"/>
                      </a:rPr>
                      <m:t>）</m:t>
                    </m:r>
                    <m:r>
                      <a:rPr lang="en-US" altLang="zh-CN" b="1" i="1" smtClean="0">
                        <a:latin typeface="Cambria Math" panose="02040503050406030204" pitchFamily="18" charset="0"/>
                      </a:rPr>
                      <m:t>=−</m:t>
                    </m:r>
                    <m:r>
                      <a:rPr lang="en-US" altLang="zh-CN" b="1" i="1" smtClean="0">
                        <a:latin typeface="Cambria Math" panose="02040503050406030204" pitchFamily="18" charset="0"/>
                      </a:rPr>
                      <m:t>𝒍𝒏𝑷</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d>
                      <m:dPr>
                        <m:begChr m:val="|"/>
                        <m:ctrlPr>
                          <a:rPr lang="en-US" altLang="zh-CN" b="1"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𝝎</m:t>
                            </m:r>
                          </m:e>
                          <m:sub>
                            <m:r>
                              <a:rPr lang="en-US" altLang="zh-CN" b="1" i="1">
                                <a:latin typeface="Cambria Math" panose="02040503050406030204" pitchFamily="18" charset="0"/>
                              </a:rPr>
                              <m:t>1</m:t>
                            </m:r>
                          </m:sub>
                        </m:sSub>
                        <m:r>
                          <a:rPr lang="zh-CN" altLang="en-US" b="1" i="1">
                            <a:latin typeface="Cambria Math" panose="02040503050406030204" pitchFamily="18" charset="0"/>
                          </a:rPr>
                          <m:t>，</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𝝎</m:t>
                            </m:r>
                          </m:e>
                          <m:sub>
                            <m:r>
                              <a:rPr lang="en-US" altLang="zh-CN" b="1" i="1">
                                <a:latin typeface="Cambria Math" panose="02040503050406030204" pitchFamily="18" charset="0"/>
                              </a:rPr>
                              <m:t>𝒌</m:t>
                            </m:r>
                          </m:sub>
                        </m:sSub>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𝑲</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𝒏𝒌</m:t>
                                </m:r>
                              </m:sub>
                            </m:sSub>
                            <m:r>
                              <a:rPr lang="en-US" altLang="zh-CN" b="1" i="1" smtClean="0">
                                <a:latin typeface="Cambria Math" panose="02040503050406030204" pitchFamily="18" charset="0"/>
                              </a:rPr>
                              <m:t>𝒍𝒏</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𝒏𝒌</m:t>
                                </m:r>
                              </m:sub>
                            </m:sSub>
                          </m:e>
                        </m:nary>
                      </m:e>
                    </m:nary>
                  </m:oMath>
                </a14:m>
                <a:r>
                  <a:rPr lang="en-US" altLang="zh-CN" b="1" dirty="0"/>
                  <a:t>  51</a:t>
                </a:r>
              </a:p>
              <a:p>
                <a:pPr marL="0" indent="0" algn="ctr">
                  <a:buNone/>
                </a:pPr>
                <a:endParaRPr lang="en-US" altLang="zh-CN" b="1" dirty="0"/>
              </a:p>
              <a:p>
                <a:pPr marL="0" indent="0">
                  <a:buNone/>
                </a:pPr>
                <a:r>
                  <a:rPr lang="zh-CN" altLang="en-US" dirty="0"/>
                  <a:t>根据</a:t>
                </a:r>
                <a:r>
                  <a:rPr lang="en-US" altLang="zh-CN" dirty="0"/>
                  <a:t>49</a:t>
                </a:r>
                <a:r>
                  <a:rPr lang="zh-CN" altLang="en-US" dirty="0"/>
                  <a:t>给出的结果，可以求得</a:t>
                </a:r>
                <a:endParaRPr lang="en-US" altLang="zh-CN" dirty="0"/>
              </a:p>
              <a:p>
                <a:pPr marL="0" indent="0">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𝑱</m:t>
                            </m:r>
                          </m:sub>
                        </m:sSub>
                      </m:sub>
                    </m:sSub>
                    <m:r>
                      <a:rPr lang="en-US" altLang="zh-CN" b="1" i="1">
                        <a:latin typeface="Cambria Math" panose="02040503050406030204" pitchFamily="18" charset="0"/>
                      </a:rPr>
                      <m:t>𝑬</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m:t>
                        </m:r>
                        <m:r>
                          <a:rPr lang="zh-CN" altLang="en-US" b="1" i="1">
                            <a:latin typeface="Cambria Math" panose="02040503050406030204" pitchFamily="18" charset="0"/>
                          </a:rPr>
                          <m:t>𝝎</m:t>
                        </m:r>
                      </m:e>
                      <m:sub>
                        <m:r>
                          <a:rPr lang="en-US" altLang="zh-CN" b="1" i="1">
                            <a:latin typeface="Cambria Math" panose="02040503050406030204" pitchFamily="18" charset="0"/>
                          </a:rPr>
                          <m:t>𝟏</m:t>
                        </m:r>
                      </m:sub>
                    </m:sSub>
                    <m:r>
                      <a:rPr lang="zh-CN" altLang="en-US" b="1" i="1">
                        <a:latin typeface="Cambria Math" panose="02040503050406030204" pitchFamily="18" charset="0"/>
                      </a:rPr>
                      <m:t>，</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𝝎</m:t>
                        </m:r>
                      </m:e>
                      <m:sub>
                        <m:r>
                          <a:rPr lang="en-US" altLang="zh-CN" b="1" i="1">
                            <a:latin typeface="Cambria Math" panose="02040503050406030204" pitchFamily="18" charset="0"/>
                          </a:rPr>
                          <m:t>𝒌</m:t>
                        </m:r>
                      </m:sub>
                    </m:sSub>
                    <m:r>
                      <a:rPr lang="zh-CN" altLang="en-US" b="1" i="1">
                        <a:latin typeface="Cambria Math" panose="02040503050406030204" pitchFamily="18" charset="0"/>
                      </a:rPr>
                      <m:t>）</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𝒏𝒋</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𝒏𝒋</m:t>
                                </m:r>
                              </m:sub>
                            </m:sSub>
                          </m:e>
                        </m:d>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e>
                    </m:nary>
                  </m:oMath>
                </a14:m>
                <a:r>
                  <a:rPr lang="en-US" altLang="zh-CN" b="1" dirty="0"/>
                  <a:t>                     52</a:t>
                </a:r>
              </a:p>
              <a:p>
                <a:pPr marL="0" indent="0">
                  <a:buNone/>
                </a:pPr>
                <a:r>
                  <a:rPr lang="zh-CN" altLang="en-US" dirty="0"/>
                  <a:t>使用牛顿迭代法更新，海森矩阵的大小为</a:t>
                </a:r>
                <a:r>
                  <a:rPr lang="en-US" altLang="zh-CN" dirty="0"/>
                  <a:t>M×M</a:t>
                </a:r>
                <a:r>
                  <a:rPr lang="zh-CN" altLang="en-US" dirty="0"/>
                  <a:t>，其中第</a:t>
                </a:r>
                <a:r>
                  <a:rPr lang="en-US" altLang="zh-CN" dirty="0" err="1"/>
                  <a:t>i</a:t>
                </a:r>
                <a:r>
                  <a:rPr lang="zh-CN" altLang="en-US" dirty="0"/>
                  <a:t>，</a:t>
                </a:r>
                <a:r>
                  <a:rPr lang="en-US" altLang="zh-CN" dirty="0"/>
                  <a:t>j</a:t>
                </a:r>
                <a:r>
                  <a:rPr lang="zh-CN" altLang="en-US" dirty="0"/>
                  <a:t>块为</a:t>
                </a:r>
                <a:endParaRPr lang="en-US" altLang="zh-CN" dirty="0"/>
              </a:p>
              <a:p>
                <a:pPr marL="0" indent="0" algn="ctr">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sub>
                        </m:sSub>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m:t>
                        </m:r>
                      </m:e>
                      <m:sub>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𝒋</m:t>
                            </m:r>
                          </m:sub>
                        </m:sSub>
                      </m:sub>
                    </m:sSub>
                    <m:r>
                      <a:rPr lang="en-US" altLang="zh-CN" b="1" i="1" smtClean="0">
                        <a:latin typeface="Cambria Math" panose="02040503050406030204" pitchFamily="18" charset="0"/>
                      </a:rPr>
                      <m:t>𝑬</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m:t>
                        </m:r>
                        <m:r>
                          <a:rPr lang="zh-CN" altLang="en-US" b="1" i="1">
                            <a:latin typeface="Cambria Math" panose="02040503050406030204" pitchFamily="18" charset="0"/>
                          </a:rPr>
                          <m:t>𝝎</m:t>
                        </m:r>
                      </m:e>
                      <m:sub>
                        <m:r>
                          <a:rPr lang="en-US" altLang="zh-CN" b="1" i="1">
                            <a:latin typeface="Cambria Math" panose="02040503050406030204" pitchFamily="18" charset="0"/>
                          </a:rPr>
                          <m:t>𝟏</m:t>
                        </m:r>
                      </m:sub>
                    </m:sSub>
                    <m:r>
                      <a:rPr lang="zh-CN" altLang="en-US" b="1" i="1">
                        <a:latin typeface="Cambria Math" panose="02040503050406030204" pitchFamily="18" charset="0"/>
                      </a:rPr>
                      <m:t>，</m:t>
                    </m:r>
                    <m:r>
                      <a:rPr lang="en-US" altLang="zh-CN" b="1" i="1">
                        <a:latin typeface="Cambria Math" panose="02040503050406030204" pitchFamily="18" charset="0"/>
                      </a:rPr>
                      <m:t>……</m:t>
                    </m:r>
                    <m:r>
                      <a:rPr lang="zh-CN" altLang="en-US"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𝝎</m:t>
                        </m:r>
                      </m:e>
                      <m:sub>
                        <m:r>
                          <a:rPr lang="en-US" altLang="zh-CN" b="1" i="1">
                            <a:latin typeface="Cambria Math" panose="02040503050406030204" pitchFamily="18" charset="0"/>
                          </a:rPr>
                          <m:t>𝒌</m:t>
                        </m:r>
                      </m:sub>
                    </m:sSub>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𝒏𝒌</m:t>
                            </m:r>
                          </m:sub>
                        </m:sSub>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𝑰</m:t>
                                </m:r>
                              </m:e>
                              <m:sub>
                                <m:r>
                                  <a:rPr lang="en-US" altLang="zh-CN" b="1" i="1" smtClean="0">
                                    <a:latin typeface="Cambria Math" panose="02040503050406030204" pitchFamily="18" charset="0"/>
                                  </a:rPr>
                                  <m:t>𝒌𝒋</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𝒏𝒋</m:t>
                                </m:r>
                              </m:sub>
                            </m:sSub>
                          </m:e>
                        </m:d>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up>
                            <m:r>
                              <a:rPr lang="en-US" altLang="zh-CN" b="1" i="1" smtClean="0">
                                <a:latin typeface="Cambria Math" panose="02040503050406030204" pitchFamily="18" charset="0"/>
                              </a:rPr>
                              <m:t>𝑻</m:t>
                            </m:r>
                          </m:sup>
                        </m:sSubSup>
                      </m:e>
                    </m:nary>
                  </m:oMath>
                </a14:m>
                <a:r>
                  <a:rPr lang="en-US" altLang="zh-CN" b="1" dirty="0"/>
                  <a:t>            53</a:t>
                </a:r>
              </a:p>
              <a:p>
                <a:pPr marL="0" indent="0" algn="ctr">
                  <a:buNone/>
                </a:pPr>
                <a:endParaRPr lang="en-US" altLang="zh-CN" b="1" dirty="0"/>
              </a:p>
              <a:p>
                <a:pPr marL="0" indent="0" algn="ctr">
                  <a:buNone/>
                </a:pPr>
                <a:endParaRPr lang="en-US" altLang="zh-CN" b="1" dirty="0"/>
              </a:p>
              <a:p>
                <a:pPr marL="0" indent="0" algn="ctr">
                  <a:buNone/>
                </a:pPr>
                <a:endParaRPr lang="en-US" altLang="zh-CN" b="1"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CA6FCB9-98D6-4857-B2F9-7EB56C4AC28C}"/>
                  </a:ext>
                </a:extLst>
              </p:cNvPr>
              <p:cNvSpPr>
                <a:spLocks noGrp="1" noRot="1" noChangeAspect="1" noMove="1" noResize="1" noEditPoints="1" noAdjustHandles="1" noChangeArrowheads="1" noChangeShapeType="1" noTextEdit="1"/>
              </p:cNvSpPr>
              <p:nvPr>
                <p:ph idx="1"/>
              </p:nvPr>
            </p:nvSpPr>
            <p:spPr>
              <a:xfrm>
                <a:off x="0" y="1"/>
                <a:ext cx="12192000" cy="6858000"/>
              </a:xfrm>
              <a:blipFill>
                <a:blip r:embed="rId2"/>
                <a:stretch>
                  <a:fillRect l="-100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181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F1CF4-F6CB-4277-A30E-7EBD8B93ACE7}"/>
              </a:ext>
            </a:extLst>
          </p:cNvPr>
          <p:cNvSpPr>
            <a:spLocks noGrp="1"/>
          </p:cNvSpPr>
          <p:nvPr>
            <p:ph type="title"/>
          </p:nvPr>
        </p:nvSpPr>
        <p:spPr>
          <a:xfrm>
            <a:off x="0" y="18255"/>
            <a:ext cx="11353800" cy="1325563"/>
          </a:xfrm>
        </p:spPr>
        <p:txBody>
          <a:bodyPr/>
          <a:lstStyle/>
          <a:p>
            <a:r>
              <a:rPr lang="en-US" altLang="zh-CN" dirty="0" err="1"/>
              <a:t>Probit</a:t>
            </a:r>
            <a:r>
              <a:rPr lang="zh-CN" altLang="en-US" dirty="0"/>
              <a:t>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38D22A-36BE-4739-9808-33A100122326}"/>
                  </a:ext>
                </a:extLst>
              </p:cNvPr>
              <p:cNvSpPr>
                <a:spLocks noGrp="1"/>
              </p:cNvSpPr>
              <p:nvPr>
                <p:ph idx="1"/>
              </p:nvPr>
            </p:nvSpPr>
            <p:spPr>
              <a:xfrm>
                <a:off x="0" y="1343818"/>
                <a:ext cx="12192000" cy="5514182"/>
              </a:xfrm>
            </p:spPr>
            <p:txBody>
              <a:bodyPr/>
              <a:lstStyle/>
              <a:p>
                <a:pPr marL="0" indent="0">
                  <a:buNone/>
                </a:pPr>
                <a:r>
                  <a:rPr lang="en-US" altLang="zh-CN" dirty="0"/>
                  <a:t>Probit</a:t>
                </a:r>
                <a:r>
                  <a:rPr lang="zh-CN" altLang="en-US" dirty="0"/>
                  <a:t>回归即单位概率回归，是拟合</a:t>
                </a:r>
                <a:r>
                  <a:rPr lang="en-US" altLang="zh-CN" dirty="0"/>
                  <a:t>0-1</a:t>
                </a:r>
                <a:r>
                  <a:rPr lang="zh-CN" altLang="en-US" dirty="0"/>
                  <a:t>型因变量回归的方法，即把取值分布在实数范围内的变量通过概率分布函数转换成取值分布在（</a:t>
                </a:r>
                <a:r>
                  <a:rPr lang="en-US" altLang="zh-CN" dirty="0"/>
                  <a:t>0</a:t>
                </a:r>
                <a:r>
                  <a:rPr lang="zh-CN" altLang="en-US" dirty="0"/>
                  <a:t>，</a:t>
                </a:r>
                <a:r>
                  <a:rPr lang="en-US" altLang="zh-CN" dirty="0"/>
                  <a:t>1</a:t>
                </a:r>
                <a:r>
                  <a:rPr lang="zh-CN" altLang="en-US" dirty="0"/>
                  <a:t>）区间的概率值。</a:t>
                </a:r>
                <a:endParaRPr lang="en-US" altLang="zh-CN" dirty="0"/>
              </a:p>
              <a:p>
                <a:pPr marL="0" indent="0">
                  <a:buNone/>
                </a:pPr>
                <a:r>
                  <a:rPr lang="zh-CN" altLang="en-US" dirty="0"/>
                  <a:t>对于二分类的情形，</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oMath>
                  </m:oMathPara>
                </a14:m>
                <a:endParaRPr lang="en-US" altLang="zh-CN" b="1" dirty="0"/>
              </a:p>
              <a:p>
                <a:pPr marL="0" indent="0">
                  <a:buNone/>
                </a:pPr>
                <a:r>
                  <a:rPr lang="zh-CN" altLang="en-US" dirty="0"/>
                  <a:t>其中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𝜔</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oMath>
                </a14:m>
                <a:r>
                  <a:rPr lang="zh-CN" altLang="en-US" dirty="0"/>
                  <a:t>为激活函数。</a:t>
                </a:r>
                <a:endParaRPr lang="en-US" altLang="zh-CN" dirty="0"/>
              </a:p>
              <a:p>
                <a:pPr marL="0" indent="0">
                  <a:buNone/>
                </a:pPr>
                <a:r>
                  <a:rPr lang="zh-CN" altLang="en-US" dirty="0"/>
                  <a:t>对于每个输入函数，计算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en-US" dirty="0"/>
                  <a:t>，然后按照下面的方式设置目标值</a:t>
                </a: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zh-CN" altLang="en-US"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𝒏</m:t>
                          </m:r>
                        </m:sub>
                      </m:sSub>
                      <m:r>
                        <a:rPr lang="en-US" altLang="zh-CN" b="1" i="1">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rPr>
                        <m:t>𝜽</m:t>
                      </m:r>
                    </m:oMath>
                  </m:oMathPara>
                </a14:m>
                <a:endParaRPr lang="en-US" altLang="zh-CN" b="1" dirty="0"/>
              </a:p>
              <a:p>
                <a:pPr marL="0" indent="0" algn="ctr">
                  <a:buNone/>
                </a:pP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b="1" dirty="0"/>
                  <a:t>，其他情况</a:t>
                </a:r>
                <a:endParaRPr lang="en-US" altLang="zh-CN" b="1" dirty="0"/>
              </a:p>
              <a:p>
                <a:pPr marL="0" indent="0">
                  <a:buNone/>
                </a:pPr>
                <a:r>
                  <a:rPr lang="zh-CN" altLang="en-US" dirty="0"/>
                  <a:t>如果</a:t>
                </a:r>
                <a14:m>
                  <m:oMath xmlns:m="http://schemas.openxmlformats.org/officeDocument/2006/math">
                    <m:r>
                      <a:rPr lang="zh-CN" altLang="en-US" i="1">
                        <a:latin typeface="Cambria Math" panose="02040503050406030204" pitchFamily="18" charset="0"/>
                      </a:rPr>
                      <m:t>𝜃</m:t>
                    </m:r>
                  </m:oMath>
                </a14:m>
                <a:r>
                  <a:rPr lang="zh-CN" altLang="en-US" dirty="0"/>
                  <a:t>的值从概率密度</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zh-CN" altLang="en-US" i="1">
                        <a:latin typeface="Cambria Math" panose="02040503050406030204" pitchFamily="18" charset="0"/>
                      </a:rPr>
                      <m:t>中</m:t>
                    </m:r>
                  </m:oMath>
                </a14:m>
                <a:r>
                  <a:rPr lang="zh-CN" altLang="en-US" dirty="0"/>
                  <a:t>抽取，那么对应的激活函数由累积分布函数给出</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nary>
                        <m:naryPr>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m:t>
                          </m:r>
                          <m:r>
                            <a:rPr lang="zh-CN" altLang="en-US" b="1" i="1">
                              <a:latin typeface="Cambria Math" panose="02040503050406030204" pitchFamily="18" charset="0"/>
                            </a:rPr>
                            <m:t>∞</m:t>
                          </m:r>
                        </m:sub>
                        <m:sup>
                          <m:r>
                            <a:rPr lang="en-US" altLang="zh-CN" b="1" i="1" smtClean="0">
                              <a:latin typeface="Cambria Math" panose="02040503050406030204" pitchFamily="18" charset="0"/>
                            </a:rPr>
                            <m:t>𝒂</m:t>
                          </m:r>
                        </m:sup>
                        <m:e>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𝜽</m:t>
                              </m:r>
                            </m:e>
                          </m:d>
                        </m:e>
                      </m:nary>
                      <m:r>
                        <a:rPr lang="en-US" altLang="zh-CN" b="1" i="1" smtClean="0">
                          <a:latin typeface="Cambria Math" panose="02040503050406030204" pitchFamily="18" charset="0"/>
                        </a:rPr>
                        <m:t>𝒅</m:t>
                      </m:r>
                      <m:r>
                        <a:rPr lang="zh-CN" altLang="en-US" b="1" i="1" smtClean="0">
                          <a:latin typeface="Cambria Math" panose="02040503050406030204" pitchFamily="18" charset="0"/>
                        </a:rPr>
                        <m:t>𝜽</m:t>
                      </m:r>
                    </m:oMath>
                  </m:oMathPara>
                </a14:m>
                <a:endParaRPr lang="en-US" altLang="zh-CN" b="1" dirty="0"/>
              </a:p>
            </p:txBody>
          </p:sp>
        </mc:Choice>
        <mc:Fallback xmlns="">
          <p:sp>
            <p:nvSpPr>
              <p:cNvPr id="3" name="内容占位符 2">
                <a:extLst>
                  <a:ext uri="{FF2B5EF4-FFF2-40B4-BE49-F238E27FC236}">
                    <a16:creationId xmlns:a16="http://schemas.microsoft.com/office/drawing/2014/main" id="{CC38D22A-36BE-4739-9808-33A100122326}"/>
                  </a:ext>
                </a:extLst>
              </p:cNvPr>
              <p:cNvSpPr>
                <a:spLocks noGrp="1" noRot="1" noChangeAspect="1" noMove="1" noResize="1" noEditPoints="1" noAdjustHandles="1" noChangeArrowheads="1" noChangeShapeType="1" noTextEdit="1"/>
              </p:cNvSpPr>
              <p:nvPr>
                <p:ph idx="1"/>
              </p:nvPr>
            </p:nvSpPr>
            <p:spPr>
              <a:xfrm>
                <a:off x="0" y="1343818"/>
                <a:ext cx="12192000" cy="5514182"/>
              </a:xfrm>
              <a:blipFill>
                <a:blip r:embed="rId2"/>
                <a:stretch>
                  <a:fillRect l="-1000" t="-1989" r="-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505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2E98A3DD-0155-48FD-9701-739CA9546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2509" y="3628506"/>
            <a:ext cx="4555375" cy="3452634"/>
          </a:xfr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5707639-DED6-4CEF-BDE9-2FF45F573EBD}"/>
                  </a:ext>
                </a:extLst>
              </p:cNvPr>
              <p:cNvSpPr txBox="1"/>
              <p:nvPr/>
            </p:nvSpPr>
            <p:spPr>
              <a:xfrm>
                <a:off x="1" y="0"/>
                <a:ext cx="12191999" cy="8001614"/>
              </a:xfrm>
              <a:prstGeom prst="rect">
                <a:avLst/>
              </a:prstGeom>
              <a:noFill/>
            </p:spPr>
            <p:txBody>
              <a:bodyPr wrap="square" rtlCol="0">
                <a:spAutoFit/>
              </a:bodyPr>
              <a:lstStyle/>
              <a:p>
                <a:r>
                  <a:rPr lang="zh-CN" altLang="en-US" sz="2800" dirty="0"/>
                  <a:t>这被称为逆</a:t>
                </a:r>
                <a:r>
                  <a:rPr lang="en-US" altLang="zh-CN" sz="2800" dirty="0" err="1"/>
                  <a:t>probit</a:t>
                </a:r>
                <a:r>
                  <a:rPr lang="zh-CN" altLang="en-US" sz="2800" dirty="0"/>
                  <a:t>函数。当数据符合高斯分布的形式时，它的形状为</a:t>
                </a:r>
                <a:r>
                  <a:rPr lang="en-US" altLang="zh-CN" sz="2800" dirty="0"/>
                  <a:t>sigmoid</a:t>
                </a:r>
                <a:r>
                  <a:rPr lang="zh-CN" altLang="en-US" sz="2800" dirty="0"/>
                  <a:t>形。</a:t>
                </a:r>
                <a:endParaRPr lang="en-US" altLang="zh-CN" sz="2800" dirty="0"/>
              </a:p>
              <a:p>
                <a:r>
                  <a:rPr lang="zh-CN" altLang="en-US" sz="2800" dirty="0"/>
                  <a:t>通常情况下，使用</a:t>
                </a:r>
                <a:r>
                  <a:rPr lang="en-US" altLang="zh-CN" sz="2800" dirty="0"/>
                  <a:t>erf</a:t>
                </a:r>
                <a:r>
                  <a:rPr lang="zh-CN" altLang="en-US" sz="2800" dirty="0"/>
                  <a:t>函数计算逆</a:t>
                </a:r>
                <a:r>
                  <a:rPr lang="en-US" altLang="zh-CN" sz="2800" dirty="0" err="1"/>
                  <a:t>probit</a:t>
                </a:r>
                <a:r>
                  <a:rPr lang="zh-CN" altLang="en-US" sz="2800" dirty="0"/>
                  <a:t>函数的数值。</a:t>
                </a:r>
                <a:endParaRPr lang="en-US" altLang="zh-CN" sz="2800" dirty="0"/>
              </a:p>
              <a:p>
                <a:pPr algn="ctr"/>
                <a14:m>
                  <m:oMathPara xmlns:m="http://schemas.openxmlformats.org/officeDocument/2006/math">
                    <m:oMathParaPr>
                      <m:jc m:val="centerGroup"/>
                    </m:oMathParaPr>
                    <m:oMath xmlns:m="http://schemas.openxmlformats.org/officeDocument/2006/math">
                      <m:func>
                        <m:funcPr>
                          <m:ctrlPr>
                            <a:rPr lang="en-US" altLang="zh-CN" sz="2800" b="1" i="1" smtClean="0">
                              <a:latin typeface="Cambria Math" panose="02040503050406030204" pitchFamily="18" charset="0"/>
                            </a:rPr>
                          </m:ctrlPr>
                        </m:funcPr>
                        <m:fName>
                          <m:r>
                            <a:rPr lang="en-US" altLang="zh-CN" sz="2800" b="1" i="0" smtClean="0">
                              <a:latin typeface="Cambria Math" panose="02040503050406030204" pitchFamily="18" charset="0"/>
                            </a:rPr>
                            <m:t>𝐞𝐫𝐟</m:t>
                          </m:r>
                        </m:fName>
                        <m:e>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𝒂</m:t>
                              </m:r>
                            </m:e>
                          </m:d>
                        </m:e>
                      </m:func>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𝟐</m:t>
                          </m:r>
                        </m:num>
                        <m:den>
                          <m:rad>
                            <m:radPr>
                              <m:degHide m:val="on"/>
                              <m:ctrlPr>
                                <a:rPr lang="en-US" altLang="zh-CN" sz="2800" b="1" i="1" smtClean="0">
                                  <a:latin typeface="Cambria Math" panose="02040503050406030204" pitchFamily="18" charset="0"/>
                                </a:rPr>
                              </m:ctrlPr>
                            </m:radPr>
                            <m:deg/>
                            <m:e>
                              <m:r>
                                <a:rPr lang="zh-CN" altLang="en-US" sz="2800" b="1" i="1" smtClean="0">
                                  <a:latin typeface="Cambria Math" panose="02040503050406030204" pitchFamily="18" charset="0"/>
                                </a:rPr>
                                <m:t>𝝅</m:t>
                              </m:r>
                            </m:e>
                          </m:rad>
                        </m:den>
                      </m:f>
                      <m:nary>
                        <m:naryPr>
                          <m:ctrlPr>
                            <a:rPr lang="en-US" altLang="zh-CN" sz="2800" b="1" i="1" smtClean="0">
                              <a:latin typeface="Cambria Math" panose="02040503050406030204" pitchFamily="18" charset="0"/>
                            </a:rPr>
                          </m:ctrlPr>
                        </m:naryPr>
                        <m:sub>
                          <m:r>
                            <m:rPr>
                              <m:brk m:alnAt="23"/>
                            </m:rPr>
                            <a:rPr lang="en-US" altLang="zh-CN" sz="2800" b="1" i="1" smtClean="0">
                              <a:latin typeface="Cambria Math" panose="02040503050406030204" pitchFamily="18" charset="0"/>
                            </a:rPr>
                            <m:t>𝟎</m:t>
                          </m:r>
                        </m:sub>
                        <m:sup>
                          <m:r>
                            <a:rPr lang="en-US" altLang="zh-CN" sz="2800" b="1" i="1" smtClean="0">
                              <a:latin typeface="Cambria Math" panose="02040503050406030204" pitchFamily="18" charset="0"/>
                            </a:rPr>
                            <m:t>𝒂</m:t>
                          </m:r>
                        </m:sup>
                        <m:e>
                          <m:func>
                            <m:funcPr>
                              <m:ctrlPr>
                                <a:rPr lang="en-US" altLang="zh-CN" sz="2800" b="1" i="1" smtClean="0">
                                  <a:latin typeface="Cambria Math" panose="02040503050406030204" pitchFamily="18" charset="0"/>
                                </a:rPr>
                              </m:ctrlPr>
                            </m:funcPr>
                            <m:fName>
                              <m:r>
                                <a:rPr lang="en-US" altLang="zh-CN" sz="2800" b="1" i="0" smtClean="0">
                                  <a:latin typeface="Cambria Math" panose="02040503050406030204" pitchFamily="18" charset="0"/>
                                </a:rPr>
                                <m:t>𝐞𝐱𝐩</m:t>
                              </m:r>
                            </m:fName>
                            <m:e>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m:t>
                                  </m:r>
                                  <m:sSup>
                                    <m:sSupPr>
                                      <m:ctrlPr>
                                        <a:rPr lang="en-US" altLang="zh-CN" sz="2800" b="1" i="1" smtClean="0">
                                          <a:latin typeface="Cambria Math" panose="02040503050406030204" pitchFamily="18" charset="0"/>
                                        </a:rPr>
                                      </m:ctrlPr>
                                    </m:sSupPr>
                                    <m:e>
                                      <m:r>
                                        <a:rPr lang="zh-CN" altLang="en-US" sz="2800" b="1" i="1" smtClean="0">
                                          <a:latin typeface="Cambria Math" panose="02040503050406030204" pitchFamily="18" charset="0"/>
                                        </a:rPr>
                                        <m:t>𝜽</m:t>
                                      </m:r>
                                    </m:e>
                                    <m:sup>
                                      <m:r>
                                        <a:rPr lang="en-US" altLang="zh-CN" sz="2800" b="1" i="1" smtClean="0">
                                          <a:latin typeface="Cambria Math" panose="02040503050406030204" pitchFamily="18" charset="0"/>
                                        </a:rPr>
                                        <m:t>𝟐</m:t>
                                      </m:r>
                                    </m:sup>
                                  </m:sSup>
                                </m:e>
                              </m:d>
                            </m:e>
                          </m:func>
                          <m:r>
                            <a:rPr lang="en-US" altLang="zh-CN" sz="2800" b="1" i="1" smtClean="0">
                              <a:latin typeface="Cambria Math" panose="02040503050406030204" pitchFamily="18" charset="0"/>
                            </a:rPr>
                            <m:t>𝒅</m:t>
                          </m:r>
                          <m:r>
                            <a:rPr lang="zh-CN" altLang="en-US" sz="2800" b="1" i="1" smtClean="0">
                              <a:latin typeface="Cambria Math" panose="02040503050406030204" pitchFamily="18" charset="0"/>
                            </a:rPr>
                            <m:t>𝜽</m:t>
                          </m:r>
                        </m:e>
                      </m:nary>
                    </m:oMath>
                  </m:oMathPara>
                </a14:m>
                <a:endParaRPr lang="en-US" altLang="zh-CN" sz="2800" b="1" dirty="0"/>
              </a:p>
              <a:p>
                <a:pPr algn="ct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𝒂</m:t>
                          </m:r>
                        </m:e>
                      </m:d>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𝟏</m:t>
                          </m:r>
                        </m:num>
                        <m:den>
                          <m:r>
                            <a:rPr lang="en-US" altLang="zh-CN" sz="2800" b="1" i="1" smtClean="0">
                              <a:latin typeface="Cambria Math" panose="02040503050406030204" pitchFamily="18" charset="0"/>
                            </a:rPr>
                            <m:t>𝟐</m:t>
                          </m:r>
                        </m:den>
                      </m:f>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0" smtClean="0">
                          <a:latin typeface="Cambria Math" panose="02040503050406030204" pitchFamily="18" charset="0"/>
                        </a:rPr>
                        <m:t>𝐞𝐫𝐟</m:t>
                      </m:r>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𝒂</m:t>
                          </m:r>
                        </m:num>
                        <m:den>
                          <m:rad>
                            <m:radPr>
                              <m:degHide m:val="on"/>
                              <m:ctrlPr>
                                <a:rPr lang="en-US" altLang="zh-CN" sz="2800" b="1" i="1" smtClean="0">
                                  <a:latin typeface="Cambria Math" panose="02040503050406030204" pitchFamily="18" charset="0"/>
                                </a:rPr>
                              </m:ctrlPr>
                            </m:radPr>
                            <m:deg/>
                            <m:e>
                              <m:r>
                                <a:rPr lang="en-US" altLang="zh-CN" sz="2800" b="1" i="1" smtClean="0">
                                  <a:latin typeface="Cambria Math" panose="02040503050406030204" pitchFamily="18" charset="0"/>
                                </a:rPr>
                                <m:t>𝟐</m:t>
                              </m:r>
                            </m:e>
                          </m:rad>
                        </m:den>
                      </m:f>
                      <m:r>
                        <a:rPr lang="en-US" altLang="zh-CN" sz="2800" b="1" i="1" smtClean="0">
                          <a:latin typeface="Cambria Math" panose="02040503050406030204" pitchFamily="18" charset="0"/>
                        </a:rPr>
                        <m:t>)}</m:t>
                      </m:r>
                    </m:oMath>
                  </m:oMathPara>
                </a14:m>
                <a:endParaRPr lang="en-US" altLang="zh-CN" sz="2800" b="1" dirty="0"/>
              </a:p>
              <a:p>
                <a:r>
                  <a:rPr lang="zh-CN" altLang="en-US" sz="2800" dirty="0"/>
                  <a:t>对于数据中的离群点，错误标记的影响可以很容易的合并到概率模型中。</a:t>
                </a:r>
                <a:endParaRPr lang="en-US" altLang="zh-CN" sz="2800" dirty="0"/>
              </a:p>
              <a:p>
                <a:r>
                  <a:rPr lang="zh-CN" altLang="en-US" sz="2800" dirty="0"/>
                  <a:t>引入一个概率</a:t>
                </a:r>
                <a14:m>
                  <m:oMath xmlns:m="http://schemas.openxmlformats.org/officeDocument/2006/math">
                    <m:r>
                      <a:rPr lang="zh-CN" altLang="en-US" sz="2800" i="1" smtClean="0">
                        <a:latin typeface="Cambria Math" panose="02040503050406030204" pitchFamily="18" charset="0"/>
                      </a:rPr>
                      <m:t>𝜖</m:t>
                    </m:r>
                  </m:oMath>
                </a14:m>
                <a:r>
                  <a:rPr lang="zh-CN" altLang="en-US" sz="2800" dirty="0"/>
                  <a:t>，它是目标被翻转到错误值的概率。，此时，数据点</a:t>
                </a:r>
                <a14:m>
                  <m:oMath xmlns:m="http://schemas.openxmlformats.org/officeDocument/2006/math">
                    <m:r>
                      <a:rPr lang="en-US" altLang="zh-CN" sz="2800" b="0" i="1" smtClean="0">
                        <a:latin typeface="Cambria Math" panose="02040503050406030204" pitchFamily="18" charset="0"/>
                      </a:rPr>
                      <m:t>𝑥</m:t>
                    </m:r>
                  </m:oMath>
                </a14:m>
                <a:r>
                  <a:rPr lang="zh-CN" altLang="en-US" sz="2800" dirty="0"/>
                  <a:t>的目标值的分布为</a:t>
                </a:r>
                <a:endParaRPr lang="en-US" altLang="zh-CN" sz="2800" dirty="0"/>
              </a:p>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𝑝</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𝑡</m:t>
                          </m:r>
                        </m:e>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zh-CN" altLang="en-US" sz="2800" b="0" i="1" smtClean="0">
                              <a:latin typeface="Cambria Math" panose="02040503050406030204" pitchFamily="18" charset="0"/>
                            </a:rPr>
                            <m:t>𝜖</m:t>
                          </m:r>
                        </m:e>
                      </m:d>
                      <m:r>
                        <a:rPr lang="zh-CN" altLang="en-US" sz="2800" b="0" i="1" smtClean="0">
                          <a:latin typeface="Cambria Math" panose="02040503050406030204" pitchFamily="18" charset="0"/>
                        </a:rPr>
                        <m:t>𝜎</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𝜖</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zh-CN" altLang="en-US" sz="2800" b="0" i="1" smtClean="0">
                              <a:latin typeface="Cambria Math" panose="02040503050406030204" pitchFamily="18" charset="0"/>
                            </a:rPr>
                            <m:t>𝜎</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e>
                      </m:d>
                    </m:oMath>
                  </m:oMathPara>
                </a14:m>
                <a:endParaRPr lang="en-US" altLang="zh-CN" sz="2800" b="0" i="1" dirty="0">
                  <a:latin typeface="Cambria Math" panose="02040503050406030204" pitchFamily="18" charset="0"/>
                </a:endParaRPr>
              </a:p>
              <a:p>
                <a:r>
                  <a:rPr lang="en-US" altLang="zh-CN" sz="2800" b="0" dirty="0"/>
                  <a:t>           </a:t>
                </a:r>
                <a14:m>
                  <m:oMath xmlns:m="http://schemas.openxmlformats.org/officeDocument/2006/math">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𝜖</m:t>
                    </m:r>
                    <m:r>
                      <a:rPr lang="en-US" altLang="zh-CN" sz="2800" b="0" i="1" smtClean="0">
                        <a:latin typeface="Cambria Math" panose="02040503050406030204" pitchFamily="18" charset="0"/>
                      </a:rPr>
                      <m:t>+(1−2</m:t>
                    </m:r>
                    <m:r>
                      <a:rPr lang="zh-CN" altLang="en-US" sz="2800" b="0" i="1" smtClean="0">
                        <a:latin typeface="Cambria Math" panose="02040503050406030204" pitchFamily="18" charset="0"/>
                      </a:rPr>
                      <m:t>𝜖</m:t>
                    </m:r>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oMath>
                </a14:m>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p:txBody>
          </p:sp>
        </mc:Choice>
        <mc:Fallback xmlns="">
          <p:sp>
            <p:nvSpPr>
              <p:cNvPr id="7" name="文本框 6">
                <a:extLst>
                  <a:ext uri="{FF2B5EF4-FFF2-40B4-BE49-F238E27FC236}">
                    <a16:creationId xmlns:a16="http://schemas.microsoft.com/office/drawing/2014/main" id="{55707639-DED6-4CEF-BDE9-2FF45F573EBD}"/>
                  </a:ext>
                </a:extLst>
              </p:cNvPr>
              <p:cNvSpPr txBox="1">
                <a:spLocks noRot="1" noChangeAspect="1" noMove="1" noResize="1" noEditPoints="1" noAdjustHandles="1" noChangeArrowheads="1" noChangeShapeType="1" noTextEdit="1"/>
              </p:cNvSpPr>
              <p:nvPr/>
            </p:nvSpPr>
            <p:spPr>
              <a:xfrm>
                <a:off x="1" y="0"/>
                <a:ext cx="12191999" cy="8001614"/>
              </a:xfrm>
              <a:prstGeom prst="rect">
                <a:avLst/>
              </a:prstGeom>
              <a:blipFill>
                <a:blip r:embed="rId3"/>
                <a:stretch>
                  <a:fillRect l="-1000" t="-8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491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686C3-FD1E-4ABF-AEC3-07C89E46C26A}"/>
              </a:ext>
            </a:extLst>
          </p:cNvPr>
          <p:cNvSpPr>
            <a:spLocks noGrp="1"/>
          </p:cNvSpPr>
          <p:nvPr>
            <p:ph type="title"/>
          </p:nvPr>
        </p:nvSpPr>
        <p:spPr/>
        <p:txBody>
          <a:bodyPr/>
          <a:lstStyle/>
          <a:p>
            <a:r>
              <a:rPr lang="zh-CN" altLang="en-US" dirty="0"/>
              <a:t>拉普拉斯近似</a:t>
            </a:r>
          </a:p>
        </p:txBody>
      </p:sp>
      <p:sp>
        <p:nvSpPr>
          <p:cNvPr id="3" name="内容占位符 2">
            <a:extLst>
              <a:ext uri="{FF2B5EF4-FFF2-40B4-BE49-F238E27FC236}">
                <a16:creationId xmlns:a16="http://schemas.microsoft.com/office/drawing/2014/main" id="{26015FB7-C43A-4027-B718-47B817E20084}"/>
              </a:ext>
            </a:extLst>
          </p:cNvPr>
          <p:cNvSpPr>
            <a:spLocks noGrp="1"/>
          </p:cNvSpPr>
          <p:nvPr>
            <p:ph idx="1"/>
          </p:nvPr>
        </p:nvSpPr>
        <p:spPr>
          <a:xfrm>
            <a:off x="0" y="1825624"/>
            <a:ext cx="12192000" cy="5032375"/>
          </a:xfrm>
        </p:spPr>
        <p:txBody>
          <a:bodyPr/>
          <a:lstStyle/>
          <a:p>
            <a:pPr marL="0" indent="0">
              <a:buNone/>
            </a:pPr>
            <a:r>
              <a:rPr lang="zh-CN" altLang="en-US" dirty="0"/>
              <a:t>拉普拉斯近似的目标是找到定义在一组连续变量上的概率密度的高斯近似。</a:t>
            </a:r>
            <a:endParaRPr lang="en-US" altLang="zh-CN" dirty="0"/>
          </a:p>
          <a:p>
            <a:pPr marL="0" indent="0">
              <a:buNone/>
            </a:pPr>
            <a:endParaRPr lang="en-US" altLang="zh-CN" dirty="0"/>
          </a:p>
          <a:p>
            <a:pPr marL="0" indent="0">
              <a:buNone/>
            </a:pPr>
            <a:r>
              <a:rPr lang="zh-CN" altLang="en-US" dirty="0"/>
              <a:t>拉普拉斯近似确定均值及方差的方法：</a:t>
            </a:r>
            <a:endParaRPr lang="en-US" altLang="zh-CN" dirty="0"/>
          </a:p>
          <a:p>
            <a:pPr marL="0" indent="0">
              <a:buNone/>
            </a:pPr>
            <a:r>
              <a:rPr lang="en-US" altLang="zh-CN" dirty="0"/>
              <a:t>1</a:t>
            </a:r>
            <a:r>
              <a:rPr lang="zh-CN" altLang="en-US" dirty="0"/>
              <a:t>、均值是后验概率分布的峰值；</a:t>
            </a:r>
            <a:endParaRPr lang="en-US" altLang="zh-CN" dirty="0"/>
          </a:p>
          <a:p>
            <a:pPr marL="0" indent="0">
              <a:buNone/>
            </a:pPr>
            <a:r>
              <a:rPr lang="en-US" altLang="zh-CN" dirty="0"/>
              <a:t>2</a:t>
            </a:r>
            <a:r>
              <a:rPr lang="zh-CN" altLang="en-US" dirty="0"/>
              <a:t>、方差使峰值处的二阶导数值和后验概率分布在峰值处的二阶导数的真实值相匹配。</a:t>
            </a:r>
          </a:p>
        </p:txBody>
      </p:sp>
    </p:spTree>
    <p:extLst>
      <p:ext uri="{BB962C8B-B14F-4D97-AF65-F5344CB8AC3E}">
        <p14:creationId xmlns:p14="http://schemas.microsoft.com/office/powerpoint/2010/main" val="429365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87C2A2-DE1A-4317-8C94-CC76A0DDFCEF}"/>
                  </a:ext>
                </a:extLst>
              </p:cNvPr>
              <p:cNvSpPr>
                <a:spLocks noGrp="1"/>
              </p:cNvSpPr>
              <p:nvPr>
                <p:ph idx="1"/>
              </p:nvPr>
            </p:nvSpPr>
            <p:spPr>
              <a:xfrm>
                <a:off x="0" y="0"/>
                <a:ext cx="12192000" cy="6858000"/>
              </a:xfrm>
            </p:spPr>
            <p:txBody>
              <a:bodyPr>
                <a:normAutofit fontScale="92500"/>
              </a:bodyPr>
              <a:lstStyle/>
              <a:p>
                <a:pPr marL="0" indent="0">
                  <a:buNone/>
                </a:pPr>
                <a:r>
                  <a:rPr lang="zh-CN" altLang="en-US" dirty="0"/>
                  <a:t>首先考虑一元连续变量</a:t>
                </a:r>
                <a:r>
                  <a:rPr lang="en-US" altLang="zh-CN" b="1" dirty="0"/>
                  <a:t>z</a:t>
                </a:r>
                <a:r>
                  <a:rPr lang="en-US" altLang="zh-CN" dirty="0"/>
                  <a:t>,</a:t>
                </a:r>
                <a:r>
                  <a:rPr lang="zh-CN" altLang="en-US" dirty="0"/>
                  <a:t>假设</a:t>
                </a:r>
                <a14:m>
                  <m:oMath xmlns:m="http://schemas.openxmlformats.org/officeDocument/2006/math">
                    <m:r>
                      <a:rPr lang="zh-CN" altLang="en-US" b="1" i="1" dirty="0">
                        <a:latin typeface="Cambria Math" panose="02040503050406030204" pitchFamily="18" charset="0"/>
                      </a:rPr>
                      <m:t>分布</m:t>
                    </m:r>
                    <m:r>
                      <a:rPr lang="en-US" altLang="zh-CN" b="1" i="1" dirty="0"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oMath>
                </a14:m>
                <a:r>
                  <a:rPr lang="zh-CN" altLang="en-US" dirty="0"/>
                  <a:t>的定义为</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𝒁</m:t>
                        </m:r>
                      </m:den>
                    </m:f>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oMath>
                </a14:m>
                <a:r>
                  <a:rPr lang="zh-CN" altLang="en-US" b="1" dirty="0"/>
                  <a:t>               </a:t>
                </a:r>
                <a:r>
                  <a:rPr lang="en-US" altLang="zh-CN" b="1" dirty="0"/>
                  <a:t>54</a:t>
                </a:r>
              </a:p>
              <a:p>
                <a:pPr marL="0" indent="0">
                  <a:buNone/>
                </a:pPr>
                <a:endParaRPr lang="en-US" altLang="zh-CN" dirty="0"/>
              </a:p>
              <a:p>
                <a:pPr marL="0" indent="0">
                  <a:buNone/>
                </a:pPr>
                <a:r>
                  <a:rPr lang="zh-CN" altLang="en-US" dirty="0"/>
                  <a:t>其中</a:t>
                </a:r>
                <a14:m>
                  <m:oMath xmlns:m="http://schemas.openxmlformats.org/officeDocument/2006/math">
                    <m:r>
                      <a:rPr lang="en-US" altLang="zh-CN" b="1" i="1" smtClean="0">
                        <a:latin typeface="Cambria Math" panose="02040503050406030204" pitchFamily="18" charset="0"/>
                      </a:rPr>
                      <m:t>𝒁</m:t>
                    </m:r>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rPr>
                          <m:t>𝒅𝒛</m:t>
                        </m:r>
                      </m:e>
                    </m:nary>
                  </m:oMath>
                </a14:m>
                <a:r>
                  <a:rPr lang="zh-CN" altLang="en-US" dirty="0"/>
                  <a:t>是归一化系数。</a:t>
                </a:r>
                <a:endParaRPr lang="en-US" altLang="zh-CN" dirty="0"/>
              </a:p>
              <a:p>
                <a:pPr marL="0" indent="0">
                  <a:buNone/>
                </a:pPr>
                <a:r>
                  <a:rPr lang="zh-CN" altLang="en-US" dirty="0"/>
                  <a:t>第一步，寻找</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oMath>
                </a14:m>
                <a:r>
                  <a:rPr lang="zh-CN" altLang="en-US" dirty="0"/>
                  <a:t>的众数，即寻找一个点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a:t>,</a:t>
                </a:r>
                <a:r>
                  <a:rPr lang="zh-CN" altLang="en-US" dirty="0"/>
                  <a:t>使得</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𝒑</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b="1" dirty="0"/>
                  <a:t>,</a:t>
                </a:r>
                <a:r>
                  <a:rPr lang="zh-CN" altLang="en-US" dirty="0"/>
                  <a:t>等价形式为</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sSub>
                      <m:sSubPr>
                        <m:ctrlPr>
                          <a:rPr lang="en-US" altLang="zh-CN" b="1" i="1" smtClean="0">
                            <a:latin typeface="Cambria Math" panose="02040503050406030204" pitchFamily="18" charset="0"/>
                          </a:rPr>
                        </m:ctrlPr>
                      </m:sSub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𝒅𝒇</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𝒅𝒛</m:t>
                            </m:r>
                          </m:den>
                        </m:f>
                        <m:r>
                          <a:rPr lang="en-US" altLang="zh-CN" b="1" i="1" smtClean="0">
                            <a:latin typeface="Cambria Math" panose="02040503050406030204" pitchFamily="18" charset="0"/>
                          </a:rPr>
                          <m:t>|</m:t>
                        </m:r>
                      </m:e>
                      <m:sub>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b="1" dirty="0"/>
                  <a:t>            55</a:t>
                </a:r>
              </a:p>
              <a:p>
                <a:pPr marL="0" indent="0">
                  <a:buNone/>
                </a:pPr>
                <a:r>
                  <a:rPr lang="zh-CN" altLang="en-US" dirty="0"/>
                  <a:t>高斯分布的对数是变量的二次函数。考虑</a:t>
                </a:r>
                <a14:m>
                  <m:oMath xmlns:m="http://schemas.openxmlformats.org/officeDocument/2006/math">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t>以众数</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oMath>
                </a14:m>
                <a:r>
                  <a:rPr lang="zh-CN" altLang="en-US" dirty="0"/>
                  <a:t>为中心的泰勒展开，即</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𝒍𝒏𝒇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func>
                      <m:funcPr>
                        <m:ctrlPr>
                          <a:rPr lang="en-US" altLang="zh-CN" b="1" i="1" smtClean="0">
                            <a:latin typeface="Cambria Math" panose="02040503050406030204" pitchFamily="18" charset="0"/>
                            <a:ea typeface="Cambria Math" panose="02040503050406030204" pitchFamily="18" charset="0"/>
                          </a:rPr>
                        </m:ctrlPr>
                      </m:funcPr>
                      <m:fName>
                        <m:r>
                          <a:rPr lang="en-US" altLang="zh-CN" b="1" i="0" smtClean="0">
                            <a:latin typeface="Cambria Math" panose="02040503050406030204" pitchFamily="18" charset="0"/>
                            <a:ea typeface="Cambria Math" panose="02040503050406030204" pitchFamily="18" charset="0"/>
                          </a:rPr>
                          <m:t>𝐥𝐧</m:t>
                        </m:r>
                      </m:fName>
                      <m:e>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e>
                        </m:d>
                      </m:e>
                    </m:func>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𝟐</m:t>
                        </m:r>
                      </m:den>
                    </m:f>
                    <m:r>
                      <a:rPr lang="en-US" altLang="zh-CN" b="1" i="1" smtClean="0">
                        <a:latin typeface="Cambria Math" panose="02040503050406030204" pitchFamily="18" charset="0"/>
                        <a:ea typeface="Cambria Math" panose="02040503050406030204" pitchFamily="18" charset="0"/>
                      </a:rPr>
                      <m:t>𝑨</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𝒛</m:t>
                            </m:r>
                          </m:e>
                          <m:sub>
                            <m:r>
                              <a:rPr lang="en-US" altLang="zh-CN" b="1" i="1">
                                <a:latin typeface="Cambria Math" panose="02040503050406030204" pitchFamily="18" charset="0"/>
                                <a:ea typeface="Cambria Math" panose="02040503050406030204" pitchFamily="18" charset="0"/>
                              </a:rPr>
                              <m:t>𝟎</m:t>
                            </m:r>
                          </m:sub>
                        </m:sSub>
                        <m:r>
                          <a:rPr lang="en-US" altLang="zh-CN" b="1" i="1">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ea typeface="Cambria Math" panose="02040503050406030204" pitchFamily="18" charset="0"/>
                          </a:rPr>
                          <m:t>𝟐</m:t>
                        </m:r>
                      </m:sup>
                    </m:sSup>
                  </m:oMath>
                </a14:m>
                <a:r>
                  <a:rPr lang="en-US" altLang="zh-CN" b="1" dirty="0"/>
                  <a:t>            56</a:t>
                </a:r>
              </a:p>
              <a:p>
                <a:pPr marL="0" indent="0">
                  <a:buNone/>
                </a:pPr>
                <a:r>
                  <a:rPr lang="zh-CN" altLang="en-US" dirty="0"/>
                  <a:t>其中 </a:t>
                </a:r>
                <a:endParaRPr lang="en-US" altLang="zh-CN"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𝒅</m:t>
                            </m:r>
                          </m:e>
                          <m:sup>
                            <m:r>
                              <a:rPr lang="en-US" altLang="zh-CN" b="1" i="1" smtClean="0">
                                <a:latin typeface="Cambria Math" panose="02040503050406030204" pitchFamily="18" charset="0"/>
                              </a:rPr>
                              <m:t>𝟐</m:t>
                            </m:r>
                          </m:sup>
                        </m:sSup>
                      </m:num>
                      <m:den>
                        <m:r>
                          <a:rPr lang="en-US" altLang="zh-CN" b="1" i="1" smtClean="0">
                            <a:latin typeface="Cambria Math" panose="02040503050406030204" pitchFamily="18" charset="0"/>
                          </a:rPr>
                          <m:t>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𝒛</m:t>
                            </m:r>
                          </m:e>
                          <m:sup>
                            <m:r>
                              <a:rPr lang="en-US" altLang="zh-CN" b="1" i="1" smtClean="0">
                                <a:latin typeface="Cambria Math" panose="02040503050406030204" pitchFamily="18" charset="0"/>
                              </a:rPr>
                              <m:t>𝟐</m:t>
                            </m:r>
                          </m:sup>
                        </m:sSup>
                      </m:den>
                    </m:f>
                    <m:r>
                      <a:rPr lang="en-US" altLang="zh-CN" b="1" i="1" smtClean="0">
                        <a:latin typeface="Cambria Math" panose="02040503050406030204" pitchFamily="18" charset="0"/>
                      </a:rPr>
                      <m:t>𝒍𝒏𝒇</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m:t>
                        </m:r>
                      </m:e>
                      <m:sub>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sub>
                    </m:sSub>
                  </m:oMath>
                </a14:m>
                <a:r>
                  <a:rPr lang="en-US" altLang="zh-CN" b="1" dirty="0"/>
                  <a:t>                 57</a:t>
                </a:r>
              </a:p>
            </p:txBody>
          </p:sp>
        </mc:Choice>
        <mc:Fallback xmlns="">
          <p:sp>
            <p:nvSpPr>
              <p:cNvPr id="3" name="内容占位符 2">
                <a:extLst>
                  <a:ext uri="{FF2B5EF4-FFF2-40B4-BE49-F238E27FC236}">
                    <a16:creationId xmlns:a16="http://schemas.microsoft.com/office/drawing/2014/main" id="{6887C2A2-DE1A-4317-8C94-CC76A0DDFCEF}"/>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900"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568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94D97-6AEB-47B3-861F-2957B89AF729}"/>
              </a:ext>
            </a:extLst>
          </p:cNvPr>
          <p:cNvSpPr>
            <a:spLocks noGrp="1"/>
          </p:cNvSpPr>
          <p:nvPr>
            <p:ph type="title"/>
          </p:nvPr>
        </p:nvSpPr>
        <p:spPr/>
        <p:txBody>
          <a:bodyPr/>
          <a:lstStyle/>
          <a:p>
            <a:r>
              <a:rPr lang="zh-CN" altLang="en-US" dirty="0"/>
              <a:t>概率生成模型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7F2AB4-1BD9-4A9E-80AE-9FFE3B558C9B}"/>
                  </a:ext>
                </a:extLst>
              </p:cNvPr>
              <p:cNvSpPr>
                <a:spLocks noGrp="1"/>
              </p:cNvSpPr>
              <p:nvPr>
                <p:ph idx="1"/>
              </p:nvPr>
            </p:nvSpPr>
            <p:spPr/>
            <p:txBody>
              <a:bodyPr/>
              <a:lstStyle/>
              <a:p>
                <a:pPr marL="0" indent="0">
                  <a:buNone/>
                </a:pPr>
                <a:endParaRPr lang="en-US" altLang="zh-CN" dirty="0"/>
              </a:p>
              <a:p>
                <a:pPr marL="0" indent="0">
                  <a:buNone/>
                </a:pPr>
                <a:r>
                  <a:rPr lang="zh-CN" altLang="en-US" dirty="0"/>
                  <a:t>通过对数据分布的简单假设得到具有先行决策边界的模型。</a:t>
                </a:r>
                <a:endParaRPr lang="en-US" altLang="zh-CN" dirty="0"/>
              </a:p>
              <a:p>
                <a:pPr marL="0" indent="0">
                  <a:buNone/>
                </a:pPr>
                <a:r>
                  <a:rPr lang="zh-CN" altLang="en-US" dirty="0"/>
                  <a:t>对类条件概率密度</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r>
                      <a:rPr lang="zh-CN" altLang="en-US" i="1">
                        <a:latin typeface="Cambria Math" panose="02040503050406030204" pitchFamily="18" charset="0"/>
                      </a:rPr>
                      <m:t>和</m:t>
                    </m:r>
                  </m:oMath>
                </a14:m>
                <a:r>
                  <a:rPr lang="zh-CN" altLang="en-US" dirty="0"/>
                  <a:t>类先验概率分布</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e>
                    </m:d>
                    <m:r>
                      <a:rPr lang="zh-CN" altLang="en-US" i="1">
                        <a:latin typeface="Cambria Math" panose="02040503050406030204" pitchFamily="18" charset="0"/>
                      </a:rPr>
                      <m:t>建模</m:t>
                    </m:r>
                    <m:r>
                      <a:rPr lang="zh-CN" altLang="en-US" i="1" smtClean="0">
                        <a:latin typeface="Cambria Math" panose="02040503050406030204" pitchFamily="18" charset="0"/>
                      </a:rPr>
                      <m:t>，</m:t>
                    </m:r>
                    <m:r>
                      <a:rPr lang="zh-CN" altLang="en-US" i="1">
                        <a:latin typeface="Cambria Math" panose="02040503050406030204" pitchFamily="18" charset="0"/>
                      </a:rPr>
                      <m:t>然后使用</m:t>
                    </m:r>
                  </m:oMath>
                </a14:m>
                <a:r>
                  <a:rPr lang="zh-CN" altLang="en-US" dirty="0"/>
                  <a:t>这两个概率密度通过贝叶斯定理计算后验概率密度</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zh-CN" altLang="en-US" b="1" i="1">
                        <a:latin typeface="Cambria Math" panose="02040503050406030204" pitchFamily="18" charset="0"/>
                      </a:rPr>
                      <m:t>。</m:t>
                    </m:r>
                  </m:oMath>
                </a14:m>
                <a:endParaRPr lang="en-US" altLang="zh-CN" b="1" dirty="0"/>
              </a:p>
            </p:txBody>
          </p:sp>
        </mc:Choice>
        <mc:Fallback xmlns="">
          <p:sp>
            <p:nvSpPr>
              <p:cNvPr id="3" name="内容占位符 2">
                <a:extLst>
                  <a:ext uri="{FF2B5EF4-FFF2-40B4-BE49-F238E27FC236}">
                    <a16:creationId xmlns:a16="http://schemas.microsoft.com/office/drawing/2014/main" id="{6B7F2AB4-1BD9-4A9E-80AE-9FFE3B558C9B}"/>
                  </a:ext>
                </a:extLst>
              </p:cNvPr>
              <p:cNvSpPr>
                <a:spLocks noGrp="1" noRot="1" noChangeAspect="1" noMove="1" noResize="1" noEditPoints="1" noAdjustHandles="1" noChangeArrowheads="1" noChangeShapeType="1" noTextEdit="1"/>
              </p:cNvSpPr>
              <p:nvPr>
                <p:ph idx="1"/>
              </p:nvPr>
            </p:nvSpPr>
            <p:spPr>
              <a:blipFill>
                <a:blip r:embed="rId2"/>
                <a:stretch>
                  <a:fillRect l="-1217"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0335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591EB63-F591-4FA4-BF5D-0139CA17D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20" y="3857280"/>
            <a:ext cx="7365354" cy="2595210"/>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F5810A-3FEF-4922-9C8A-242A99C05BD9}"/>
                  </a:ext>
                </a:extLst>
              </p:cNvPr>
              <p:cNvSpPr>
                <a:spLocks noGrp="1"/>
              </p:cNvSpPr>
              <p:nvPr>
                <p:ph idx="1"/>
              </p:nvPr>
            </p:nvSpPr>
            <p:spPr>
              <a:xfrm>
                <a:off x="0" y="0"/>
                <a:ext cx="12192000" cy="6858000"/>
              </a:xfrm>
            </p:spPr>
            <p:txBody>
              <a:bodyPr/>
              <a:lstStyle/>
              <a:p>
                <a:pPr marL="0" indent="0">
                  <a:buNone/>
                </a:pPr>
                <a:r>
                  <a:rPr lang="zh-CN" altLang="en-US" dirty="0"/>
                  <a:t>两侧同时取指数，有</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e>
                    </m:d>
                    <m:r>
                      <a:rPr lang="en-US" altLang="zh-CN" b="1" i="0" smtClean="0">
                        <a:latin typeface="Cambria Math" panose="02040503050406030204" pitchFamily="18" charset="0"/>
                        <a:ea typeface="Cambria Math" panose="02040503050406030204" pitchFamily="18" charset="0"/>
                      </a:rPr>
                      <m:t>𝐞𝐱𝐩</m:t>
                    </m:r>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𝑨</m:t>
                        </m:r>
                      </m:num>
                      <m:den>
                        <m:r>
                          <a:rPr lang="en-US" altLang="zh-CN" b="1" i="1" smtClean="0">
                            <a:latin typeface="Cambria Math" panose="02040503050406030204" pitchFamily="18" charset="0"/>
                            <a:ea typeface="Cambria Math" panose="02040503050406030204" pitchFamily="18" charset="0"/>
                          </a:rPr>
                          <m:t>𝟐</m:t>
                        </m:r>
                      </m:den>
                    </m:f>
                    <m:sSup>
                      <m:sSupPr>
                        <m:ctrlPr>
                          <a:rPr lang="en-US" altLang="zh-CN" b="1" i="1" smtClean="0">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𝒛</m:t>
                            </m:r>
                          </m:e>
                          <m:sub>
                            <m:r>
                              <a:rPr lang="en-US" altLang="zh-CN" b="1" i="1">
                                <a:latin typeface="Cambria Math" panose="02040503050406030204" pitchFamily="18" charset="0"/>
                                <a:ea typeface="Cambria Math" panose="02040503050406030204" pitchFamily="18" charset="0"/>
                              </a:rPr>
                              <m:t>𝟎</m:t>
                            </m:r>
                          </m:sub>
                        </m:sSub>
                        <m:r>
                          <a:rPr lang="en-US" altLang="zh-CN" b="1" i="1">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m:t>
                    </m:r>
                  </m:oMath>
                </a14:m>
                <a:r>
                  <a:rPr lang="zh-CN" altLang="en-US" b="1" dirty="0"/>
                  <a:t>                   </a:t>
                </a:r>
                <a:r>
                  <a:rPr lang="en-US" altLang="zh-CN" b="1" dirty="0"/>
                  <a:t>58</a:t>
                </a:r>
              </a:p>
              <a:p>
                <a:pPr marL="0" indent="0" algn="ctr">
                  <a:buNone/>
                </a:pPr>
                <a:endParaRPr lang="en-US" altLang="zh-CN" b="1" dirty="0"/>
              </a:p>
              <a:p>
                <a:pPr marL="0" indent="0" algn="ctr">
                  <a:buNone/>
                </a:pPr>
                <a:endParaRPr lang="en-US" altLang="zh-CN" b="1" dirty="0"/>
              </a:p>
              <a:p>
                <a:pPr marL="0" indent="0" algn="ctr">
                  <a:buNone/>
                </a:pPr>
                <a:endParaRPr lang="en-US" altLang="zh-CN" b="1" dirty="0"/>
              </a:p>
              <a:p>
                <a:pPr marL="0" indent="0">
                  <a:buNone/>
                </a:pPr>
                <a:r>
                  <a:rPr lang="zh-CN" altLang="en-US" dirty="0"/>
                  <a:t>使用归一化的高斯分布的标准形式</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𝒒</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𝑨</m:t>
                            </m:r>
                          </m:num>
                          <m:den>
                            <m:r>
                              <a:rPr lang="en-US" altLang="zh-CN" b="1" i="1">
                                <a:latin typeface="Cambria Math" panose="02040503050406030204" pitchFamily="18" charset="0"/>
                              </a:rPr>
                              <m:t>𝟐</m:t>
                            </m:r>
                            <m:r>
                              <a:rPr lang="zh-CN" altLang="en-US" b="1" i="1">
                                <a:latin typeface="Cambria Math" panose="02040503050406030204" pitchFamily="18" charset="0"/>
                              </a:rPr>
                              <m:t>𝝅</m:t>
                            </m:r>
                          </m:den>
                        </m:f>
                        <m:r>
                          <a:rPr lang="en-US" altLang="zh-CN" b="1" i="1">
                            <a:latin typeface="Cambria Math" panose="02040503050406030204" pitchFamily="18" charset="0"/>
                          </a:rPr>
                          <m:t>)</m:t>
                        </m:r>
                      </m:e>
                      <m:sup>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up>
                    </m:sSup>
                    <m:r>
                      <a:rPr lang="en-US" altLang="zh-CN" b="1" i="0" smtClean="0">
                        <a:latin typeface="Cambria Math" panose="02040503050406030204" pitchFamily="18" charset="0"/>
                      </a:rPr>
                      <m:t>𝐞𝐱𝐩</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𝑨</m:t>
                        </m:r>
                      </m:num>
                      <m:den>
                        <m:r>
                          <a:rPr lang="en-US" altLang="zh-CN" b="1" i="1" smtClean="0">
                            <a:latin typeface="Cambria Math" panose="02040503050406030204" pitchFamily="18" charset="0"/>
                          </a:rPr>
                          <m:t>𝟐</m:t>
                        </m:r>
                      </m:den>
                    </m:f>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r>
                          <a:rPr lang="en-US" altLang="zh-CN" b="1" i="1">
                            <a:latin typeface="Cambria Math" panose="02040503050406030204" pitchFamily="18" charset="0"/>
                          </a:rPr>
                          <m:t>𝒛</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𝒛</m:t>
                            </m:r>
                          </m:e>
                          <m:sub>
                            <m:r>
                              <a:rPr lang="en-US" altLang="zh-CN" b="1" i="1">
                                <a:latin typeface="Cambria Math" panose="02040503050406030204" pitchFamily="18" charset="0"/>
                              </a:rPr>
                              <m:t>𝟎</m:t>
                            </m:r>
                          </m:sub>
                        </m:sSub>
                        <m:r>
                          <a:rPr lang="en-US" altLang="zh-CN" b="1" i="1">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oMath>
                </a14:m>
                <a:r>
                  <a:rPr lang="zh-CN" altLang="en-US" b="1" dirty="0"/>
                  <a:t>            </a:t>
                </a:r>
                <a:r>
                  <a:rPr lang="en-US" altLang="zh-CN" b="1" dirty="0"/>
                  <a:t>59</a:t>
                </a:r>
              </a:p>
              <a:p>
                <a:pPr marL="0" indent="0" algn="ctr">
                  <a:buNone/>
                </a:pPr>
                <a:endParaRPr lang="zh-CN" altLang="en-US" b="1" dirty="0"/>
              </a:p>
            </p:txBody>
          </p:sp>
        </mc:Choice>
        <mc:Fallback xmlns="">
          <p:sp>
            <p:nvSpPr>
              <p:cNvPr id="3" name="内容占位符 2">
                <a:extLst>
                  <a:ext uri="{FF2B5EF4-FFF2-40B4-BE49-F238E27FC236}">
                    <a16:creationId xmlns:a16="http://schemas.microsoft.com/office/drawing/2014/main" id="{D8F5810A-3FEF-4922-9C8A-242A99C05BD9}"/>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3"/>
                <a:stretch>
                  <a:fillRect l="-1000" t="-16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1CE360E-1DBE-42CD-81B6-19DBF4807AA1}"/>
              </a:ext>
            </a:extLst>
          </p:cNvPr>
          <p:cNvPicPr>
            <a:picLocks noChangeAspect="1"/>
          </p:cNvPicPr>
          <p:nvPr/>
        </p:nvPicPr>
        <p:blipFill>
          <a:blip r:embed="rId4"/>
          <a:stretch>
            <a:fillRect/>
          </a:stretch>
        </p:blipFill>
        <p:spPr>
          <a:xfrm>
            <a:off x="3958416" y="1346662"/>
            <a:ext cx="3642053" cy="1163955"/>
          </a:xfrm>
          <a:prstGeom prst="rect">
            <a:avLst/>
          </a:prstGeom>
        </p:spPr>
      </p:pic>
    </p:spTree>
    <p:extLst>
      <p:ext uri="{BB962C8B-B14F-4D97-AF65-F5344CB8AC3E}">
        <p14:creationId xmlns:p14="http://schemas.microsoft.com/office/powerpoint/2010/main" val="272267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9E7B14A-5E9E-4C39-BD32-AC6A9E726A01}"/>
                  </a:ext>
                </a:extLst>
              </p:cNvPr>
              <p:cNvSpPr>
                <a:spLocks noGrp="1"/>
              </p:cNvSpPr>
              <p:nvPr>
                <p:ph idx="1"/>
              </p:nvPr>
            </p:nvSpPr>
            <p:spPr>
              <a:xfrm>
                <a:off x="0" y="0"/>
                <a:ext cx="12192000" cy="6858000"/>
              </a:xfrm>
            </p:spPr>
            <p:txBody>
              <a:bodyPr>
                <a:normAutofit fontScale="92500" lnSpcReduction="20000"/>
              </a:bodyPr>
              <a:lstStyle/>
              <a:p>
                <a:pPr marL="0" indent="0">
                  <a:buNone/>
                </a:pPr>
                <a:r>
                  <a:rPr lang="zh-CN" altLang="en-US" dirty="0"/>
                  <a:t>将拉普拉斯近似的做法推广到多元正态分布。</a:t>
                </a:r>
                <a:endParaRPr lang="en-US" altLang="zh-CN" dirty="0"/>
              </a:p>
              <a:p>
                <a:pPr marL="0" indent="0">
                  <a:buNone/>
                </a:pPr>
                <a:r>
                  <a:rPr lang="zh-CN" altLang="en-US" dirty="0"/>
                  <a:t>将</a:t>
                </a:r>
                <a:r>
                  <a:rPr lang="en-US" altLang="zh-CN" dirty="0"/>
                  <a:t>M</a:t>
                </a:r>
                <a:r>
                  <a:rPr lang="zh-CN" altLang="en-US" dirty="0"/>
                  <a:t>维空间上的概率分布</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𝑍</m:t>
                        </m:r>
                      </m:den>
                    </m:f>
                  </m:oMath>
                </a14:m>
                <a:r>
                  <a:rPr lang="zh-CN" altLang="en-US" dirty="0"/>
                  <a:t> 在驻点处展开，有</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𝒍𝒏𝒇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func>
                      <m:funcPr>
                        <m:ctrlPr>
                          <a:rPr lang="en-US" altLang="zh-CN" b="1" i="1" smtClean="0">
                            <a:latin typeface="Cambria Math" panose="02040503050406030204" pitchFamily="18" charset="0"/>
                            <a:ea typeface="Cambria Math" panose="02040503050406030204" pitchFamily="18" charset="0"/>
                          </a:rPr>
                        </m:ctrlPr>
                      </m:funcPr>
                      <m:fName>
                        <m:r>
                          <a:rPr lang="en-US" altLang="zh-CN" b="1" i="0" smtClean="0">
                            <a:latin typeface="Cambria Math" panose="02040503050406030204" pitchFamily="18" charset="0"/>
                            <a:ea typeface="Cambria Math" panose="02040503050406030204" pitchFamily="18" charset="0"/>
                          </a:rPr>
                          <m:t>𝐥𝐧</m:t>
                        </m:r>
                      </m:fName>
                      <m:e>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e>
                        </m:d>
                      </m:e>
                    </m:func>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𝟐</m:t>
                        </m:r>
                      </m:den>
                    </m:f>
                    <m:sSup>
                      <m:sSupPr>
                        <m:ctrlPr>
                          <a:rPr lang="en-US" altLang="zh-CN" b="1" i="1" smtClean="0">
                            <a:latin typeface="Cambria Math" panose="02040503050406030204" pitchFamily="18" charset="0"/>
                            <a:ea typeface="Cambria Math" panose="02040503050406030204" pitchFamily="18" charset="0"/>
                          </a:rPr>
                        </m:ctrlPr>
                      </m:sSupPr>
                      <m:e>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𝒛</m:t>
                                </m:r>
                              </m:e>
                              <m:sub>
                                <m:r>
                                  <a:rPr lang="en-US" altLang="zh-CN" b="1" i="1">
                                    <a:latin typeface="Cambria Math" panose="02040503050406030204" pitchFamily="18" charset="0"/>
                                    <a:ea typeface="Cambria Math" panose="02040503050406030204" pitchFamily="18" charset="0"/>
                                  </a:rPr>
                                  <m:t>𝟎</m:t>
                                </m:r>
                              </m:sub>
                            </m:sSub>
                          </m:e>
                        </m:d>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r>
                      <a:rPr lang="en-US" altLang="zh-CN" b="1" i="1" smtClean="0">
                        <a:latin typeface="Cambria Math" panose="02040503050406030204" pitchFamily="18" charset="0"/>
                        <a:ea typeface="Cambria Math" panose="02040503050406030204" pitchFamily="18" charset="0"/>
                      </a:rPr>
                      <m:t>)</m:t>
                    </m:r>
                  </m:oMath>
                </a14:m>
                <a:r>
                  <a:rPr lang="en-US" altLang="zh-CN" b="1" dirty="0"/>
                  <a:t>            60</a:t>
                </a:r>
              </a:p>
              <a:p>
                <a:pPr marL="0" indent="0">
                  <a:buNone/>
                </a:pPr>
                <a:r>
                  <a:rPr lang="zh-CN" altLang="en-US" dirty="0"/>
                  <a:t>其中</a:t>
                </a:r>
                <a:r>
                  <a:rPr lang="en-US" altLang="zh-CN" dirty="0"/>
                  <a:t>A</a:t>
                </a:r>
                <a:r>
                  <a:rPr lang="zh-CN" altLang="en-US" dirty="0"/>
                  <a:t>为</a:t>
                </a:r>
                <a:r>
                  <a:rPr lang="en-US" altLang="zh-CN" dirty="0"/>
                  <a:t>M×M</a:t>
                </a:r>
                <a:r>
                  <a:rPr lang="zh-CN" altLang="en-US" dirty="0"/>
                  <a:t>的海森矩阵</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ln</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0</m:t>
                              </m:r>
                            </m:sub>
                          </m:sSub>
                        </m:sub>
                      </m:sSub>
                    </m:oMath>
                  </m:oMathPara>
                </a14:m>
                <a:endParaRPr lang="en-US" altLang="zh-CN" dirty="0"/>
              </a:p>
              <a:p>
                <a:pPr marL="0" indent="0" algn="ctr">
                  <a:buNone/>
                </a:pPr>
                <a:endParaRPr lang="en-US" altLang="zh-CN" dirty="0"/>
              </a:p>
              <a:p>
                <a:pPr marL="0" indent="0">
                  <a:buNone/>
                </a:pPr>
                <a:r>
                  <a:rPr lang="zh-CN" altLang="en-US" dirty="0"/>
                  <a:t>两边同时取指数，有</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e>
                    </m:d>
                    <m:func>
                      <m:funcPr>
                        <m:ctrlPr>
                          <a:rPr lang="en-US" altLang="zh-CN" b="1" i="1" smtClean="0">
                            <a:latin typeface="Cambria Math" panose="02040503050406030204" pitchFamily="18" charset="0"/>
                            <a:ea typeface="Cambria Math" panose="02040503050406030204" pitchFamily="18" charset="0"/>
                          </a:rPr>
                        </m:ctrlPr>
                      </m:funcPr>
                      <m:fName>
                        <m:r>
                          <a:rPr lang="en-US" altLang="zh-CN" b="1" i="0" smtClean="0">
                            <a:latin typeface="Cambria Math" panose="02040503050406030204" pitchFamily="18" charset="0"/>
                            <a:ea typeface="Cambria Math" panose="02040503050406030204" pitchFamily="18" charset="0"/>
                          </a:rPr>
                          <m:t>𝐞𝐱𝐩</m:t>
                        </m:r>
                      </m:fName>
                      <m:e>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𝟐</m:t>
                                </m:r>
                              </m:den>
                            </m:f>
                            <m:sSup>
                              <m:sSupPr>
                                <m:ctrlPr>
                                  <a:rPr lang="en-US" altLang="zh-CN" b="1" i="1" smtClean="0">
                                    <a:latin typeface="Cambria Math" panose="02040503050406030204" pitchFamily="18" charset="0"/>
                                    <a:ea typeface="Cambria Math" panose="02040503050406030204" pitchFamily="18" charset="0"/>
                                  </a:rPr>
                                </m:ctrlPr>
                              </m:sSupPr>
                              <m:e>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𝒛</m:t>
                                        </m:r>
                                      </m:e>
                                      <m:sub>
                                        <m:r>
                                          <a:rPr lang="en-US" altLang="zh-CN" b="1" i="1">
                                            <a:latin typeface="Cambria Math" panose="02040503050406030204" pitchFamily="18" charset="0"/>
                                            <a:ea typeface="Cambria Math" panose="02040503050406030204" pitchFamily="18" charset="0"/>
                                          </a:rPr>
                                          <m:t>𝟎</m:t>
                                        </m:r>
                                      </m:sub>
                                    </m:sSub>
                                  </m:e>
                                </m:d>
                              </m:e>
                              <m:sup>
                                <m:r>
                                  <a:rPr lang="en-US" altLang="zh-CN" b="1" i="1" smtClean="0">
                                    <a:latin typeface="Cambria Math" panose="02040503050406030204" pitchFamily="18" charset="0"/>
                                    <a:ea typeface="Cambria Math" panose="02040503050406030204" pitchFamily="18" charset="0"/>
                                  </a:rPr>
                                  <m:t>𝑻</m:t>
                                </m:r>
                              </m:sup>
                            </m:sSup>
                            <m:r>
                              <a:rPr lang="en-US" altLang="zh-CN" b="1" i="1" smtClean="0">
                                <a:latin typeface="Cambria Math" panose="02040503050406030204" pitchFamily="18" charset="0"/>
                                <a:ea typeface="Cambria Math" panose="02040503050406030204" pitchFamily="18" charset="0"/>
                              </a:rPr>
                              <m:t>𝑨</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𝟎</m:t>
                                    </m:r>
                                  </m:sub>
                                </m:sSub>
                              </m:e>
                            </m:d>
                          </m:e>
                        </m:d>
                      </m:e>
                    </m:func>
                  </m:oMath>
                </a14:m>
                <a:r>
                  <a:rPr lang="en-US" altLang="zh-CN" b="1" dirty="0"/>
                  <a:t>          61</a:t>
                </a:r>
              </a:p>
              <a:p>
                <a:pPr marL="0" indent="0" algn="ctr">
                  <a:buNone/>
                </a:pPr>
                <a:endParaRPr lang="en-US" altLang="zh-CN" b="1" dirty="0"/>
              </a:p>
              <a:p>
                <a:pPr marL="0" indent="0" algn="ctr">
                  <a:buNone/>
                </a:pPr>
                <a:endParaRPr lang="en-US" altLang="zh-CN" dirty="0"/>
              </a:p>
              <a:p>
                <a:pPr marL="0" indent="0">
                  <a:buNone/>
                </a:pPr>
                <a:endParaRPr lang="en-US" altLang="zh-CN" dirty="0"/>
              </a:p>
              <a:p>
                <a:pPr marL="0" indent="0">
                  <a:buNone/>
                </a:pPr>
                <a:r>
                  <a:rPr lang="zh-CN" altLang="en-US" dirty="0"/>
                  <a:t>因此可以通过观察得到归一化的多元高斯分布的标准形式。</a:t>
                </a:r>
                <a:endParaRPr lang="en-US" altLang="zh-CN" dirty="0"/>
              </a:p>
              <a:p>
                <a:pPr marL="0" indent="0">
                  <a:buNone/>
                </a:pPr>
                <a:r>
                  <a:rPr lang="en-US" altLang="zh-CN" b="1" dirty="0"/>
                  <a:t>         </a:t>
                </a:r>
              </a:p>
              <a:p>
                <a:pPr marL="0" indent="0">
                  <a:buNone/>
                </a:pPr>
                <a:r>
                  <a:rPr lang="en-US" altLang="zh-CN" b="1" dirty="0"/>
                  <a:t>              </a:t>
                </a:r>
                <a14:m>
                  <m:oMath xmlns:m="http://schemas.openxmlformats.org/officeDocument/2006/math">
                    <m:r>
                      <a:rPr lang="en-US" altLang="zh-CN" b="1" i="1" smtClean="0">
                        <a:latin typeface="Cambria Math" panose="02040503050406030204" pitchFamily="18" charset="0"/>
                      </a:rPr>
                      <m:t>𝒒</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e>
                          <m:sup>
                            <m:f>
                              <m:fPr>
                                <m:type m:val="skw"/>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up>
                        </m:sSup>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zh-CN" altLang="en-US" b="1" i="1" smtClean="0">
                                <a:latin typeface="Cambria Math" panose="02040503050406030204" pitchFamily="18" charset="0"/>
                              </a:rPr>
                              <m:t>𝝅</m:t>
                            </m:r>
                            <m:r>
                              <a:rPr lang="en-US" altLang="zh-CN" b="1" i="1" smtClean="0">
                                <a:latin typeface="Cambria Math" panose="02040503050406030204" pitchFamily="18" charset="0"/>
                              </a:rPr>
                              <m:t>)</m:t>
                            </m:r>
                          </m:e>
                          <m:sup>
                            <m:f>
                              <m:fPr>
                                <m:type m:val="skw"/>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𝑴</m:t>
                                </m:r>
                              </m:num>
                              <m:den>
                                <m:r>
                                  <a:rPr lang="en-US" altLang="zh-CN" b="1" i="1" smtClean="0">
                                    <a:latin typeface="Cambria Math" panose="02040503050406030204" pitchFamily="18" charset="0"/>
                                  </a:rPr>
                                  <m:t>𝟐</m:t>
                                </m:r>
                              </m:den>
                            </m:f>
                          </m:sup>
                        </m:sSup>
                      </m:den>
                    </m:f>
                    <m:func>
                      <m:funcPr>
                        <m:ctrlPr>
                          <a:rPr lang="en-US" altLang="zh-CN" b="1" i="1" smtClean="0">
                            <a:latin typeface="Cambria Math" panose="02040503050406030204" pitchFamily="18" charset="0"/>
                          </a:rPr>
                        </m:ctrlPr>
                      </m:funcPr>
                      <m:fName>
                        <m:r>
                          <a:rPr lang="en-US" altLang="zh-CN" b="1" i="0" smtClean="0">
                            <a:latin typeface="Cambria Math" panose="02040503050406030204" pitchFamily="18" charset="0"/>
                          </a:rPr>
                          <m:t>𝐞𝐱𝐩</m:t>
                        </m:r>
                      </m:fName>
                      <m:e>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up/>
                                    </m:sSubSup>
                                  </m:e>
                                </m:d>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𝑨</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e>
                            </m:d>
                          </m:e>
                        </m:d>
                      </m:e>
                    </m:func>
                    <m:r>
                      <a:rPr lang="en-US" altLang="zh-CN" b="1" i="1" smtClean="0">
                        <a:latin typeface="Cambria Math" panose="02040503050406030204" pitchFamily="18" charset="0"/>
                      </a:rPr>
                      <m:t>=</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𝑨</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oMath>
                </a14:m>
                <a:r>
                  <a:rPr lang="en-US" altLang="zh-CN" b="1" dirty="0"/>
                  <a:t>      62</a:t>
                </a:r>
              </a:p>
            </p:txBody>
          </p:sp>
        </mc:Choice>
        <mc:Fallback xmlns="">
          <p:sp>
            <p:nvSpPr>
              <p:cNvPr id="3" name="内容占位符 2">
                <a:extLst>
                  <a:ext uri="{FF2B5EF4-FFF2-40B4-BE49-F238E27FC236}">
                    <a16:creationId xmlns:a16="http://schemas.microsoft.com/office/drawing/2014/main" id="{29E7B14A-5E9E-4C39-BD32-AC6A9E726A01}"/>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900" t="-222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C32B75E-B08F-448F-8937-9B0D2E4251C3}"/>
              </a:ext>
            </a:extLst>
          </p:cNvPr>
          <p:cNvPicPr>
            <a:picLocks noChangeAspect="1"/>
          </p:cNvPicPr>
          <p:nvPr/>
        </p:nvPicPr>
        <p:blipFill>
          <a:blip r:embed="rId3"/>
          <a:stretch>
            <a:fillRect/>
          </a:stretch>
        </p:blipFill>
        <p:spPr>
          <a:xfrm>
            <a:off x="2835939" y="3823853"/>
            <a:ext cx="6520122" cy="964277"/>
          </a:xfrm>
          <a:prstGeom prst="rect">
            <a:avLst/>
          </a:prstGeom>
        </p:spPr>
      </p:pic>
    </p:spTree>
    <p:extLst>
      <p:ext uri="{BB962C8B-B14F-4D97-AF65-F5344CB8AC3E}">
        <p14:creationId xmlns:p14="http://schemas.microsoft.com/office/powerpoint/2010/main" val="100034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7082CF-6CE7-4864-B806-105353AB3A12}"/>
                  </a:ext>
                </a:extLst>
              </p:cNvPr>
              <p:cNvSpPr>
                <a:spLocks noGrp="1"/>
              </p:cNvSpPr>
              <p:nvPr>
                <p:ph idx="1"/>
              </p:nvPr>
            </p:nvSpPr>
            <p:spPr>
              <a:xfrm>
                <a:off x="0" y="2527068"/>
                <a:ext cx="12192000" cy="4330931"/>
              </a:xfrm>
            </p:spPr>
            <p:txBody>
              <a:bodyPr/>
              <a:lstStyle/>
              <a:p>
                <a:pPr marL="0" indent="0">
                  <a:buNone/>
                </a:pPr>
                <a:r>
                  <a:rPr lang="zh-CN" altLang="en-US" dirty="0"/>
                  <a:t>        为了应用拉普拉斯近似，我们首先需要寻找众数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0</m:t>
                        </m:r>
                      </m:sub>
                    </m:sSub>
                  </m:oMath>
                </a14:m>
                <a:r>
                  <a:rPr lang="zh-CN" altLang="en-US" dirty="0"/>
                  <a:t>，然后计算在那个众数位置上的海森矩阵。在实际应用中，众数通常可以运用某种形式的数值最优化算法得到。在实际应用中遇到的概率分布都是多峰的，因此根据考虑的峰值不同，会有不同的拉普拉斯近似。</a:t>
                </a:r>
              </a:p>
            </p:txBody>
          </p:sp>
        </mc:Choice>
        <mc:Fallback xmlns="">
          <p:sp>
            <p:nvSpPr>
              <p:cNvPr id="3" name="内容占位符 2">
                <a:extLst>
                  <a:ext uri="{FF2B5EF4-FFF2-40B4-BE49-F238E27FC236}">
                    <a16:creationId xmlns:a16="http://schemas.microsoft.com/office/drawing/2014/main" id="{EA7082CF-6CE7-4864-B806-105353AB3A12}"/>
                  </a:ext>
                </a:extLst>
              </p:cNvPr>
              <p:cNvSpPr>
                <a:spLocks noGrp="1" noRot="1" noChangeAspect="1" noMove="1" noResize="1" noEditPoints="1" noAdjustHandles="1" noChangeArrowheads="1" noChangeShapeType="1" noTextEdit="1"/>
              </p:cNvSpPr>
              <p:nvPr>
                <p:ph idx="1"/>
              </p:nvPr>
            </p:nvSpPr>
            <p:spPr>
              <a:xfrm>
                <a:off x="0" y="2527068"/>
                <a:ext cx="12192000" cy="4330931"/>
              </a:xfrm>
              <a:blipFill>
                <a:blip r:embed="rId2"/>
                <a:stretch>
                  <a:fillRect l="-1000" t="-2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1051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7FC3D-390E-4EF7-81AF-913506111669}"/>
              </a:ext>
            </a:extLst>
          </p:cNvPr>
          <p:cNvSpPr>
            <a:spLocks noGrp="1"/>
          </p:cNvSpPr>
          <p:nvPr>
            <p:ph type="title"/>
          </p:nvPr>
        </p:nvSpPr>
        <p:spPr>
          <a:xfrm>
            <a:off x="0" y="18255"/>
            <a:ext cx="10515600" cy="1325563"/>
          </a:xfrm>
        </p:spPr>
        <p:txBody>
          <a:bodyPr/>
          <a:lstStyle/>
          <a:p>
            <a:r>
              <a:rPr lang="zh-CN" altLang="en-US" dirty="0"/>
              <a:t>贝叶斯逻辑回归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1F6F04-5453-464F-98D5-4BA134B48962}"/>
                  </a:ext>
                </a:extLst>
              </p:cNvPr>
              <p:cNvSpPr>
                <a:spLocks noGrp="1"/>
              </p:cNvSpPr>
              <p:nvPr>
                <p:ph idx="1"/>
              </p:nvPr>
            </p:nvSpPr>
            <p:spPr>
              <a:xfrm>
                <a:off x="0" y="1343817"/>
                <a:ext cx="12192000" cy="5495927"/>
              </a:xfrm>
            </p:spPr>
            <p:txBody>
              <a:bodyPr/>
              <a:lstStyle/>
              <a:p>
                <a:pPr marL="0" indent="0">
                  <a:buNone/>
                </a:pPr>
                <a:r>
                  <a:rPr lang="zh-CN" altLang="en-US" dirty="0"/>
                  <a:t>在贝叶斯方法中，通常使用可能</a:t>
                </a:r>
                <a14:m>
                  <m:oMath xmlns:m="http://schemas.openxmlformats.org/officeDocument/2006/math">
                    <m:r>
                      <a:rPr lang="zh-CN" altLang="en-US" i="1" dirty="0">
                        <a:latin typeface="Cambria Math" panose="02040503050406030204" pitchFamily="18" charset="0"/>
                      </a:rPr>
                      <m:t>参数</m:t>
                    </m:r>
                    <m:r>
                      <a:rPr lang="zh-CN" altLang="en-US" i="1" dirty="0" smtClean="0">
                        <a:latin typeface="Cambria Math" panose="02040503050406030204" pitchFamily="18" charset="0"/>
                      </a:rPr>
                      <m:t>值</m:t>
                    </m:r>
                    <m:r>
                      <a:rPr lang="zh-CN" altLang="en-US" i="1">
                        <a:latin typeface="Cambria Math" panose="02040503050406030204" pitchFamily="18" charset="0"/>
                      </a:rPr>
                      <m:t>𝜔</m:t>
                    </m:r>
                  </m:oMath>
                </a14:m>
                <a:r>
                  <a:rPr lang="zh-CN" altLang="en-US" dirty="0"/>
                  <a:t>的分布</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e>
                    </m:d>
                    <m:r>
                      <a:rPr lang="zh-CN" altLang="en-US" b="1" i="1" smtClean="0">
                        <a:latin typeface="Cambria Math" panose="02040503050406030204" pitchFamily="18" charset="0"/>
                      </a:rPr>
                      <m:t>，</m:t>
                    </m:r>
                    <m:r>
                      <a:rPr lang="zh-CN" altLang="en-US" i="1">
                        <a:latin typeface="Cambria Math" panose="02040503050406030204" pitchFamily="18" charset="0"/>
                      </a:rPr>
                      <m:t>𝜔</m:t>
                    </m:r>
                  </m:oMath>
                </a14:m>
                <a:r>
                  <a:rPr lang="zh-CN" altLang="en-US" dirty="0"/>
                  <a:t>与训练数据兼容。使用特征数据</a:t>
                </a:r>
                <a14:m>
                  <m:oMath xmlns:m="http://schemas.openxmlformats.org/officeDocument/2006/math">
                    <m:r>
                      <a:rPr lang="en-US" altLang="zh-CN" b="1" i="1">
                        <a:latin typeface="Cambria Math" panose="02040503050406030204" pitchFamily="18" charset="0"/>
                      </a:rPr>
                      <m:t>𝒙</m:t>
                    </m:r>
                  </m:oMath>
                </a14:m>
                <a:r>
                  <a:rPr lang="zh-CN" altLang="en-US" dirty="0"/>
                  <a:t>，并使用以上分布，通过</a:t>
                </a:r>
                <a14:m>
                  <m:oMath xmlns:m="http://schemas.openxmlformats.org/officeDocument/2006/math">
                    <m:r>
                      <a:rPr lang="zh-CN" altLang="en-US" i="1">
                        <a:latin typeface="Cambria Math" panose="02040503050406030204" pitchFamily="18" charset="0"/>
                      </a:rPr>
                      <m:t>𝜔</m:t>
                    </m:r>
                  </m:oMath>
                </a14:m>
                <a:r>
                  <a:rPr lang="zh-CN" altLang="en-US" dirty="0"/>
                  <a:t>的每一个可能取值得到类别预测。</a:t>
                </a:r>
                <a:endParaRPr lang="en-US" altLang="zh-CN" dirty="0"/>
              </a:p>
              <a:p>
                <a:pPr marL="0" indent="0">
                  <a:buNone/>
                </a:pPr>
                <a:endParaRPr lang="en-US" altLang="zh-CN" dirty="0"/>
              </a:p>
              <a:p>
                <a:pPr marL="0" indent="0">
                  <a:buNone/>
                </a:pPr>
                <a:r>
                  <a:rPr lang="zh-CN" altLang="en-US" dirty="0"/>
                  <a:t>我们需要首先定义参数</a:t>
                </a:r>
                <a14:m>
                  <m:oMath xmlns:m="http://schemas.openxmlformats.org/officeDocument/2006/math">
                    <m:r>
                      <a:rPr lang="zh-CN" altLang="en-US" i="1" smtClean="0">
                        <a:latin typeface="Cambria Math" panose="02040503050406030204" pitchFamily="18" charset="0"/>
                      </a:rPr>
                      <m:t>𝜔</m:t>
                    </m:r>
                  </m:oMath>
                </a14:m>
                <a:r>
                  <a:rPr lang="zh-CN" altLang="en-US" dirty="0"/>
                  <a:t>的先验概率，然而</a:t>
                </a:r>
                <a14:m>
                  <m:oMath xmlns:m="http://schemas.openxmlformats.org/officeDocument/2006/math">
                    <m:r>
                      <a:rPr lang="zh-CN" altLang="en-US" i="1">
                        <a:latin typeface="Cambria Math" panose="02040503050406030204" pitchFamily="18" charset="0"/>
                      </a:rPr>
                      <m:t>𝜔</m:t>
                    </m:r>
                  </m:oMath>
                </a14:m>
                <a:r>
                  <a:rPr lang="zh-CN" altLang="en-US" dirty="0"/>
                  <a:t>本身不存在。因此，对于连续参数</a:t>
                </a:r>
                <a14:m>
                  <m:oMath xmlns:m="http://schemas.openxmlformats.org/officeDocument/2006/math">
                    <m:r>
                      <a:rPr lang="zh-CN" altLang="en-US" i="1">
                        <a:latin typeface="Cambria Math" panose="02040503050406030204" pitchFamily="18" charset="0"/>
                      </a:rPr>
                      <m:t>𝜔</m:t>
                    </m:r>
                  </m:oMath>
                </a14:m>
                <a:r>
                  <a:rPr lang="zh-CN" altLang="en-US" dirty="0"/>
                  <a:t>得到的先验概率的合理选择是均值为</a:t>
                </a:r>
                <a:r>
                  <a:rPr lang="en-US" altLang="zh-CN" dirty="0"/>
                  <a:t>0</a:t>
                </a:r>
                <a:r>
                  <a:rPr lang="zh-CN" altLang="en-US" dirty="0"/>
                  <a:t>，且协方差较大的多元正太分布。</a:t>
                </a:r>
                <a:r>
                  <a:rPr lang="en-US" altLang="zh-CN" b="1" dirty="0"/>
                  <a:t> </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e>
                    </m:d>
                    <m:r>
                      <a:rPr lang="en-US" altLang="zh-CN" b="1" i="1">
                        <a:latin typeface="Cambria Math" panose="02040503050406030204" pitchFamily="18" charset="0"/>
                      </a:rPr>
                      <m:t>=</m:t>
                    </m:r>
                    <m:r>
                      <a:rPr lang="zh-CN" altLang="en-US" b="1" i="1">
                        <a:latin typeface="Cambria Math" panose="02040503050406030204" pitchFamily="18" charset="0"/>
                      </a:rPr>
                      <m:t>𝓝</m:t>
                    </m:r>
                    <m:r>
                      <a:rPr lang="en-US" altLang="zh-CN" b="1" i="1">
                        <a:latin typeface="Cambria Math" panose="02040503050406030204" pitchFamily="18" charset="0"/>
                      </a:rPr>
                      <m:t>(</m:t>
                    </m:r>
                    <m:r>
                      <a:rPr lang="en-US" altLang="zh-CN" b="1" i="1" smtClean="0">
                        <a:latin typeface="Cambria Math" panose="02040503050406030204" pitchFamily="18" charset="0"/>
                      </a:rPr>
                      <m:t>0</m:t>
                    </m:r>
                    <m:r>
                      <a:rPr lang="en-US" altLang="zh-CN" b="1" i="1">
                        <a:latin typeface="Cambria Math" panose="02040503050406030204" pitchFamily="18" charset="0"/>
                      </a:rPr>
                      <m:t>,</m:t>
                    </m:r>
                    <m:r>
                      <a:rPr lang="en-US" altLang="zh-CN" b="1" i="1" smtClean="0">
                        <a:latin typeface="Cambria Math" panose="02040503050406030204" pitchFamily="18" charset="0"/>
                      </a:rPr>
                      <m:t>𝑺</m:t>
                    </m:r>
                    <m:r>
                      <a:rPr lang="en-US" altLang="zh-CN" b="1" i="1">
                        <a:latin typeface="Cambria Math" panose="02040503050406030204" pitchFamily="18" charset="0"/>
                      </a:rPr>
                      <m:t>)</m:t>
                    </m:r>
                  </m:oMath>
                </a14:m>
                <a:r>
                  <a:rPr lang="zh-CN" altLang="en-US" b="1" i="1" dirty="0"/>
                  <a:t> </a:t>
                </a:r>
                <a:endParaRPr lang="en-US" altLang="zh-CN" b="1" i="1" dirty="0"/>
              </a:p>
              <a:p>
                <a:pPr marL="0" indent="0">
                  <a:buNone/>
                </a:pPr>
                <a:r>
                  <a:rPr lang="zh-CN" altLang="en-US" dirty="0"/>
                  <a:t>为了计算参数</a:t>
                </a:r>
                <a14:m>
                  <m:oMath xmlns:m="http://schemas.openxmlformats.org/officeDocument/2006/math">
                    <m:r>
                      <a:rPr lang="zh-CN" altLang="en-US" i="1">
                        <a:latin typeface="Cambria Math" panose="02040503050406030204" pitchFamily="18" charset="0"/>
                      </a:rPr>
                      <m:t>𝜔</m:t>
                    </m:r>
                  </m:oMath>
                </a14:m>
                <a:r>
                  <a:rPr lang="zh-CN" altLang="en-US" dirty="0"/>
                  <a:t>的后验概率分布</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r>
                          <a:rPr lang="en-US" altLang="zh-CN" b="1" i="1">
                            <a:latin typeface="Cambria Math" panose="02040503050406030204" pitchFamily="18" charset="0"/>
                          </a:rPr>
                          <m:t>|</m:t>
                        </m:r>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𝑻</m:t>
                        </m:r>
                      </m:e>
                    </m:d>
                  </m:oMath>
                </a14:m>
                <a:r>
                  <a:rPr lang="zh-CN" altLang="en-US" dirty="0"/>
                  <a:t>，使用贝叶斯方法</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e>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𝑻</m:t>
                              </m:r>
                            </m:e>
                            <m:e>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r>
                            <a:rPr lang="en-US" altLang="zh-CN" b="1" i="1" smtClean="0">
                              <a:latin typeface="Cambria Math" panose="02040503050406030204" pitchFamily="18" charset="0"/>
                            </a:rPr>
                            <m:t>𝑿</m:t>
                          </m:r>
                          <m:r>
                            <a:rPr lang="en-US" altLang="zh-CN" b="1" i="1" smtClean="0">
                              <a:latin typeface="Cambria Math" panose="02040503050406030204" pitchFamily="18" charset="0"/>
                            </a:rPr>
                            <m:t>)</m:t>
                          </m:r>
                        </m:den>
                      </m:f>
                    </m:oMath>
                  </m:oMathPara>
                </a14:m>
                <a:endParaRPr lang="en-US" altLang="zh-CN" b="1" dirty="0"/>
              </a:p>
              <a:p>
                <a:pPr marL="0" indent="0">
                  <a:buNone/>
                </a:pPr>
                <a:r>
                  <a:rPr lang="zh-CN" altLang="en-US" dirty="0"/>
                  <a:t>由于不能通过一个闭式表达式去求取后验概率，因此必须进行近似。</a:t>
                </a:r>
              </a:p>
            </p:txBody>
          </p:sp>
        </mc:Choice>
        <mc:Fallback xmlns="">
          <p:sp>
            <p:nvSpPr>
              <p:cNvPr id="3" name="内容占位符 2">
                <a:extLst>
                  <a:ext uri="{FF2B5EF4-FFF2-40B4-BE49-F238E27FC236}">
                    <a16:creationId xmlns:a16="http://schemas.microsoft.com/office/drawing/2014/main" id="{7E1F6F04-5453-464F-98D5-4BA134B48962}"/>
                  </a:ext>
                </a:extLst>
              </p:cNvPr>
              <p:cNvSpPr>
                <a:spLocks noGrp="1" noRot="1" noChangeAspect="1" noMove="1" noResize="1" noEditPoints="1" noAdjustHandles="1" noChangeArrowheads="1" noChangeShapeType="1" noTextEdit="1"/>
              </p:cNvSpPr>
              <p:nvPr>
                <p:ph idx="1"/>
              </p:nvPr>
            </p:nvSpPr>
            <p:spPr>
              <a:xfrm>
                <a:off x="0" y="1343817"/>
                <a:ext cx="12192000" cy="5495927"/>
              </a:xfrm>
              <a:blipFill>
                <a:blip r:embed="rId2"/>
                <a:stretch>
                  <a:fillRect l="-1000" t="-1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546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FA7723-10FF-4D23-83AB-B1D196B4CBF3}"/>
                  </a:ext>
                </a:extLst>
              </p:cNvPr>
              <p:cNvSpPr>
                <a:spLocks noGrp="1"/>
              </p:cNvSpPr>
              <p:nvPr>
                <p:ph idx="1"/>
              </p:nvPr>
            </p:nvSpPr>
            <p:spPr>
              <a:xfrm>
                <a:off x="0" y="0"/>
                <a:ext cx="12192000" cy="6858000"/>
              </a:xfrm>
            </p:spPr>
            <p:txBody>
              <a:bodyPr>
                <a:normAutofit/>
              </a:bodyPr>
              <a:lstStyle/>
              <a:p>
                <a:pPr marL="0" indent="0">
                  <a:buNone/>
                </a:pPr>
                <a:r>
                  <a:rPr lang="zh-CN" altLang="en-US" dirty="0"/>
                  <a:t>首先，假设参数</a:t>
                </a:r>
                <a14:m>
                  <m:oMath xmlns:m="http://schemas.openxmlformats.org/officeDocument/2006/math">
                    <m:r>
                      <a:rPr lang="zh-CN" altLang="en-US" i="1" smtClean="0">
                        <a:latin typeface="Cambria Math" panose="02040503050406030204" pitchFamily="18" charset="0"/>
                      </a:rPr>
                      <m:t>𝜔</m:t>
                    </m:r>
                  </m:oMath>
                </a14:m>
                <a:r>
                  <a:rPr lang="zh-CN" altLang="en-US" dirty="0"/>
                  <a:t>符合高斯分布，他的先验概率为</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oMath>
                </a14:m>
                <a:r>
                  <a:rPr lang="zh-CN" altLang="en-US" b="1" i="1" dirty="0"/>
                  <a:t>                   </a:t>
                </a:r>
                <a:r>
                  <a:rPr lang="en-US" altLang="zh-CN" b="1" dirty="0"/>
                  <a:t>63</a:t>
                </a:r>
                <a:r>
                  <a:rPr lang="zh-CN" altLang="en-US" b="1" i="1" dirty="0"/>
                  <a:t>          </a:t>
                </a:r>
                <a:endParaRPr lang="en-US" altLang="zh-CN" b="1" i="1" dirty="0"/>
              </a:p>
              <a:p>
                <a:pPr marL="0" indent="0">
                  <a:buNone/>
                </a:pPr>
                <a:r>
                  <a:rPr lang="zh-CN" altLang="en-US" b="1" i="1" dirty="0"/>
                  <a:t> </a:t>
                </a:r>
                <a:endParaRPr lang="en-US" altLang="zh-CN" b="1" i="1" dirty="0"/>
              </a:p>
              <a:p>
                <a:pPr marL="0" indent="0">
                  <a:buNone/>
                </a:pPr>
                <a:r>
                  <a:rPr lang="zh-CN" altLang="en-US" b="1" i="1" dirty="0"/>
                  <a:t> </a:t>
                </a:r>
                <a:r>
                  <a:rPr lang="zh-CN" altLang="en-US" dirty="0"/>
                  <a:t>其中</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𝒎</m:t>
                        </m:r>
                      </m:e>
                      <m:sub>
                        <m:r>
                          <a:rPr lang="en-US" altLang="zh-CN" b="1" i="1">
                            <a:latin typeface="Cambria Math" panose="02040503050406030204" pitchFamily="18" charset="0"/>
                          </a:rPr>
                          <m:t>𝟎</m:t>
                        </m:r>
                      </m:sub>
                    </m:sSub>
                  </m:oMath>
                </a14:m>
                <a:r>
                  <a:rPr lang="zh-CN" altLang="en-US" dirty="0"/>
                  <a:t>和</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𝒔</m:t>
                        </m:r>
                      </m:e>
                      <m:sub>
                        <m:r>
                          <a:rPr lang="en-US" altLang="zh-CN" b="1" i="1">
                            <a:latin typeface="Cambria Math" panose="02040503050406030204" pitchFamily="18" charset="0"/>
                          </a:rPr>
                          <m:t>𝟎</m:t>
                        </m:r>
                      </m:sub>
                    </m:sSub>
                  </m:oMath>
                </a14:m>
                <a:r>
                  <a:rPr lang="zh-CN" altLang="en-US" dirty="0"/>
                  <a:t>为固定的超参数，</a:t>
                </a:r>
                <a14:m>
                  <m:oMath xmlns:m="http://schemas.openxmlformats.org/officeDocument/2006/math">
                    <m:r>
                      <a:rPr lang="zh-CN" altLang="en-US" b="1" i="1">
                        <a:latin typeface="Cambria Math" panose="02040503050406030204" pitchFamily="18" charset="0"/>
                      </a:rPr>
                      <m:t>𝝎</m:t>
                    </m:r>
                  </m:oMath>
                </a14:m>
                <a:r>
                  <a:rPr lang="zh-CN" altLang="en-US" dirty="0"/>
                  <a:t>的后验概率分布为</a:t>
                </a:r>
                <a:endParaRPr lang="en-US" altLang="zh-CN" dirty="0"/>
              </a:p>
              <a:p>
                <a:pPr marL="0" indent="0" algn="ctr">
                  <a:buNone/>
                </a:pPr>
                <a:r>
                  <a:rPr lang="en-US" altLang="zh-CN" b="1" i="1" dirty="0"/>
                  <a:t>   </a:t>
                </a:r>
              </a:p>
              <a:p>
                <a:pPr marL="0" indent="0" algn="ctr">
                  <a:buNone/>
                </a:pPr>
                <a:r>
                  <a:rPr lang="en-US" altLang="zh-CN" b="1" i="1" dirty="0"/>
                  <a:t>  </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𝝎</m:t>
                        </m:r>
                      </m:e>
                    </m:d>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𝒕</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𝝎</m:t>
                    </m:r>
                    <m:r>
                      <a:rPr lang="en-US" altLang="zh-CN" b="1" i="1" smtClean="0">
                        <a:latin typeface="Cambria Math" panose="02040503050406030204" pitchFamily="18" charset="0"/>
                        <a:ea typeface="Cambria Math" panose="02040503050406030204" pitchFamily="18" charset="0"/>
                      </a:rPr>
                      <m:t>)</m:t>
                    </m:r>
                  </m:oMath>
                </a14:m>
                <a:r>
                  <a:rPr lang="en-US" altLang="zh-CN" b="1" i="1" dirty="0"/>
                  <a:t>               </a:t>
                </a:r>
                <a:r>
                  <a:rPr lang="en-US" altLang="zh-CN" b="1" dirty="0"/>
                  <a:t>64</a:t>
                </a:r>
              </a:p>
              <a:p>
                <a:pPr marL="0" indent="0">
                  <a:buNone/>
                </a:pPr>
                <a:r>
                  <a:rPr lang="zh-CN" altLang="en-US" dirty="0"/>
                  <a:t>其中</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r>
                          <a:rPr lang="en-US" altLang="zh-CN" i="1">
                            <a:latin typeface="Cambria Math" panose="02040503050406030204" pitchFamily="18" charset="0"/>
                          </a:rPr>
                          <m:t>)</m:t>
                        </m:r>
                      </m:e>
                      <m:sup>
                        <m:r>
                          <a:rPr lang="en-US" altLang="zh-CN" b="0" i="1" smtClean="0">
                            <a:latin typeface="Cambria Math" panose="02040503050406030204" pitchFamily="18" charset="0"/>
                          </a:rPr>
                          <m:t>𝑇</m:t>
                        </m:r>
                      </m:sup>
                    </m:sSup>
                  </m:oMath>
                </a14:m>
                <a:r>
                  <a:rPr lang="zh-CN" altLang="en-US" dirty="0"/>
                  <a:t>。两侧取对数，然后代入</a:t>
                </a:r>
                <a:r>
                  <a:rPr lang="en-US" altLang="zh-CN" dirty="0"/>
                  <a:t>63</a:t>
                </a:r>
                <a:r>
                  <a:rPr lang="zh-CN" altLang="en-US" dirty="0"/>
                  <a:t>，对于使用</a:t>
                </a:r>
                <a:r>
                  <a:rPr lang="en-US" altLang="zh-CN" dirty="0"/>
                  <a:t>27</a:t>
                </a:r>
                <a:r>
                  <a:rPr lang="zh-CN" altLang="en-US" dirty="0"/>
                  <a:t>的似然函数，我们有</a:t>
                </a:r>
                <a:endParaRPr lang="en-US" altLang="zh-CN" dirty="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1" i="1" smtClean="0">
                              <a:latin typeface="Cambria Math" panose="02040503050406030204" pitchFamily="18" charset="0"/>
                            </a:rPr>
                          </m:ctrlPr>
                        </m:funcPr>
                        <m:fName>
                          <m:r>
                            <a:rPr lang="en-US" altLang="zh-CN" b="1" i="0" smtClean="0">
                              <a:latin typeface="Cambria Math" panose="02040503050406030204" pitchFamily="18" charset="0"/>
                            </a:rPr>
                            <m:t>𝐥𝐧</m:t>
                          </m:r>
                        </m:fName>
                        <m:e>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e>
                              <m:r>
                                <a:rPr lang="en-US" altLang="zh-CN" b="1" i="1" smtClean="0">
                                  <a:latin typeface="Cambria Math" panose="02040503050406030204" pitchFamily="18" charset="0"/>
                                </a:rPr>
                                <m:t>𝒕</m:t>
                              </m:r>
                            </m:e>
                          </m:d>
                        </m:e>
                      </m:func>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p>
                        <m:sSupPr>
                          <m:ctrlPr>
                            <a:rPr lang="en-US" altLang="zh-CN" b="1" i="1" smtClean="0">
                              <a:latin typeface="Cambria Math" panose="02040503050406030204" pitchFamily="18" charset="0"/>
                            </a:rPr>
                          </m:ctrlPr>
                        </m:sSupPr>
                        <m:e>
                          <m:d>
                            <m:dPr>
                              <m:ctrlPr>
                                <a:rPr lang="en-US" altLang="zh-CN" b="1" i="1">
                                  <a:latin typeface="Cambria Math" panose="02040503050406030204" pitchFamily="18" charset="0"/>
                                </a:rPr>
                              </m:ctrlPr>
                            </m:dPr>
                            <m:e>
                              <m:r>
                                <a:rPr lang="zh-CN" altLang="en-US" b="1" i="1">
                                  <a:latin typeface="Cambria Math" panose="02040503050406030204" pitchFamily="18" charset="0"/>
                                </a:rPr>
                                <m:t>𝝎</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𝒎</m:t>
                                  </m:r>
                                </m:e>
                                <m:sub>
                                  <m:r>
                                    <a:rPr lang="en-US" altLang="zh-CN" b="1" i="1">
                                      <a:latin typeface="Cambria Math" panose="02040503050406030204" pitchFamily="18" charset="0"/>
                                    </a:rPr>
                                    <m:t>𝟎</m:t>
                                  </m:r>
                                </m:sub>
                              </m:sSub>
                            </m:e>
                          </m:d>
                        </m:e>
                        <m:sup>
                          <m:r>
                            <a:rPr lang="en-US" altLang="zh-CN" b="1" i="1" smtClean="0">
                              <a:latin typeface="Cambria Math" panose="02040503050406030204" pitchFamily="18" charset="0"/>
                            </a:rPr>
                            <m:t>𝑻</m:t>
                          </m:r>
                        </m:sup>
                      </m:sSup>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𝟎</m:t>
                          </m:r>
                        </m:sub>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bSup>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𝟎</m:t>
                              </m:r>
                            </m:sub>
                          </m:sSub>
                        </m:e>
                      </m:d>
                    </m:oMath>
                  </m:oMathPara>
                </a14:m>
                <a:endParaRPr lang="en-US" altLang="zh-CN" b="1" i="1" dirty="0">
                  <a:latin typeface="Cambria Math" panose="02040503050406030204" pitchFamily="18" charset="0"/>
                </a:endParaRPr>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𝑵</m:t>
                        </m:r>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𝒍𝒏</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e>
                        </m:d>
                        <m:r>
                          <a:rPr lang="en-US" altLang="zh-CN" b="1" i="0" smtClean="0">
                            <a:latin typeface="Cambria Math" panose="02040503050406030204" pitchFamily="18" charset="0"/>
                          </a:rPr>
                          <m:t>𝐥𝐧</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e>
                    </m:nary>
                  </m:oMath>
                </a14:m>
                <a:r>
                  <a:rPr lang="en-US" altLang="zh-CN" b="1" dirty="0"/>
                  <a:t>         65</a:t>
                </a:r>
              </a:p>
              <a:p>
                <a:pPr marL="0" indent="0" algn="ctr">
                  <a:buNone/>
                </a:pPr>
                <a:endParaRPr lang="en-US" altLang="zh-CN" b="1" dirty="0"/>
              </a:p>
              <a:p>
                <a:pPr marL="0" indent="0">
                  <a:buNone/>
                </a:pPr>
                <a:r>
                  <a:rPr lang="zh-CN" altLang="en-US" b="1" i="1" dirty="0"/>
                  <a:t>  </a:t>
                </a:r>
              </a:p>
            </p:txBody>
          </p:sp>
        </mc:Choice>
        <mc:Fallback xmlns="">
          <p:sp>
            <p:nvSpPr>
              <p:cNvPr id="3" name="内容占位符 2">
                <a:extLst>
                  <a:ext uri="{FF2B5EF4-FFF2-40B4-BE49-F238E27FC236}">
                    <a16:creationId xmlns:a16="http://schemas.microsoft.com/office/drawing/2014/main" id="{17FA7723-10FF-4D23-83AB-B1D196B4CBF3}"/>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5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F6149E7-9BE2-461D-94E1-C65039EFD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039" y="5902036"/>
            <a:ext cx="5412328" cy="790763"/>
          </a:xfrm>
          <a:prstGeom prst="rect">
            <a:avLst/>
          </a:prstGeom>
        </p:spPr>
      </p:pic>
    </p:spTree>
    <p:extLst>
      <p:ext uri="{BB962C8B-B14F-4D97-AF65-F5344CB8AC3E}">
        <p14:creationId xmlns:p14="http://schemas.microsoft.com/office/powerpoint/2010/main" val="418697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5391BC-6A28-411B-9D5F-6DB02A62F257}"/>
                  </a:ext>
                </a:extLst>
              </p:cNvPr>
              <p:cNvSpPr>
                <a:spLocks noGrp="1"/>
              </p:cNvSpPr>
              <p:nvPr>
                <p:ph idx="1"/>
              </p:nvPr>
            </p:nvSpPr>
            <p:spPr>
              <a:xfrm>
                <a:off x="0" y="0"/>
                <a:ext cx="12192000" cy="6858000"/>
              </a:xfrm>
            </p:spPr>
            <p:txBody>
              <a:bodyPr/>
              <a:lstStyle/>
              <a:p>
                <a:pPr marL="0" indent="0">
                  <a:buNone/>
                </a:pPr>
                <a:r>
                  <a:rPr lang="zh-CN" altLang="en-US" dirty="0"/>
                  <a:t>其中</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zh-CN" altLang="en-US" b="1" i="1" smtClean="0">
                        <a:latin typeface="Cambria Math" panose="02040503050406030204" pitchFamily="18" charset="0"/>
                      </a:rPr>
                      <m:t>𝝈</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r>
                  <a:rPr lang="zh-CN" altLang="en-US" dirty="0"/>
                  <a:t>。为了获得后验概率的高斯近似，首先最大化后验概率分布，得到最大后验的解</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𝑀𝐴𝑃</m:t>
                        </m:r>
                      </m:sub>
                    </m:sSub>
                  </m:oMath>
                </a14:m>
                <a:r>
                  <a:rPr lang="zh-CN" altLang="en-US" dirty="0"/>
                  <a:t>，即高斯分布的均值。协方差矩阵就是负对数似然函数的二阶导数矩阵的逆矩阵</a:t>
                </a:r>
                <a:endParaRPr lang="en-US" altLang="zh-CN" dirty="0"/>
              </a:p>
              <a:p>
                <a:pPr marL="0" indent="0" algn="ctr">
                  <a:buNone/>
                </a:pPr>
                <a:endParaRPr lang="en-US" altLang="zh-CN" b="1" dirty="0"/>
              </a:p>
              <a:p>
                <a:pPr marL="0" indent="0" algn="ctr">
                  <a:buNone/>
                </a:pP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𝑵</m:t>
                        </m:r>
                      </m:sub>
                      <m:sup>
                        <m:r>
                          <a:rPr lang="en-US" altLang="zh-CN" b="1" i="1">
                            <a:latin typeface="Cambria Math" panose="02040503050406030204" pitchFamily="18" charset="0"/>
                          </a:rPr>
                          <m:t>−</m:t>
                        </m:r>
                        <m:r>
                          <a:rPr lang="en-US" altLang="zh-CN" b="1" i="1" smtClean="0">
                            <a:latin typeface="Cambria Math" panose="02040503050406030204" pitchFamily="18" charset="0"/>
                          </a:rPr>
                          <m:t>𝟏</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𝒍𝒏𝑷</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𝝎</m:t>
                        </m:r>
                      </m:e>
                      <m:e>
                        <m:r>
                          <a:rPr lang="en-US" altLang="zh-CN" b="1" i="1" smtClean="0">
                            <a:latin typeface="Cambria Math" panose="02040503050406030204" pitchFamily="18" charset="0"/>
                            <a:ea typeface="Cambria Math" panose="02040503050406030204" pitchFamily="18" charset="0"/>
                          </a:rPr>
                          <m:t>𝒕</m:t>
                        </m:r>
                      </m:e>
                    </m:d>
                    <m:r>
                      <a:rPr lang="en-US" altLang="zh-CN" b="1" i="1" smtClean="0">
                        <a:latin typeface="Cambria Math" panose="02040503050406030204" pitchFamily="18" charset="0"/>
                        <a:ea typeface="Cambria Math" panose="02040503050406030204" pitchFamily="18" charset="0"/>
                      </a:rPr>
                      <m:t>=</m:t>
                    </m:r>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𝑺</m:t>
                        </m:r>
                      </m:e>
                      <m:sub>
                        <m:r>
                          <a:rPr lang="en-US" altLang="zh-CN" b="1" i="1" smtClean="0">
                            <a:latin typeface="Cambria Math" panose="02040503050406030204" pitchFamily="18" charset="0"/>
                            <a:ea typeface="Cambria Math" panose="02040503050406030204" pitchFamily="18" charset="0"/>
                          </a:rPr>
                          <m:t>𝟎</m:t>
                        </m:r>
                      </m:sub>
                      <m: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p>
                    </m:sSubSup>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𝑵</m:t>
                        </m:r>
                      </m:sup>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𝒚</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𝒚</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up>
                            <m:r>
                              <a:rPr lang="en-US" altLang="zh-CN" b="1" i="1" smtClean="0">
                                <a:latin typeface="Cambria Math" panose="02040503050406030204" pitchFamily="18" charset="0"/>
                                <a:ea typeface="Cambria Math" panose="02040503050406030204" pitchFamily="18" charset="0"/>
                              </a:rPr>
                              <m:t>𝑻</m:t>
                            </m:r>
                          </m:sup>
                        </m:sSubSup>
                      </m:e>
                    </m:nary>
                  </m:oMath>
                </a14:m>
                <a:r>
                  <a:rPr lang="zh-CN" altLang="en-US" b="1" dirty="0"/>
                  <a:t>       </a:t>
                </a:r>
                <a:r>
                  <a:rPr lang="en-US" altLang="zh-CN" b="1" dirty="0"/>
                  <a:t>66</a:t>
                </a:r>
                <a:r>
                  <a:rPr lang="zh-CN" altLang="en-US" b="1" dirty="0"/>
                  <a:t> </a:t>
                </a:r>
                <a:endParaRPr lang="en-US" altLang="zh-CN" b="1" dirty="0"/>
              </a:p>
              <a:p>
                <a:pPr marL="0" indent="0" algn="ctr">
                  <a:buNone/>
                </a:pPr>
                <a:endParaRPr lang="en-US" altLang="zh-CN" b="1" dirty="0"/>
              </a:p>
              <a:p>
                <a:pPr marL="0" indent="0">
                  <a:buNone/>
                </a:pPr>
                <a:r>
                  <a:rPr lang="zh-CN" altLang="en-US" dirty="0"/>
                  <a:t>后验分布的高斯近似的形式为</a:t>
                </a:r>
                <a:endParaRPr lang="en-US" altLang="zh-CN" dirty="0"/>
              </a:p>
              <a:p>
                <a:pPr marL="0" indent="0" algn="ctr">
                  <a:buNone/>
                </a:pPr>
                <a:r>
                  <a:rPr lang="en-US" altLang="zh-CN" b="1" i="1" dirty="0"/>
                  <a:t>                   </a:t>
                </a:r>
              </a:p>
              <a:p>
                <a:pPr marL="0" indent="0" algn="ctr">
                  <a:buNone/>
                </a:pPr>
                <a:r>
                  <a:rPr lang="en-US" altLang="zh-CN" b="1" i="1" dirty="0"/>
                  <a:t>     </a:t>
                </a:r>
                <a14:m>
                  <m:oMath xmlns:m="http://schemas.openxmlformats.org/officeDocument/2006/math">
                    <m:r>
                      <a:rPr lang="en-US" altLang="zh-CN" b="1" i="1" smtClean="0">
                        <a:latin typeface="Cambria Math" panose="02040503050406030204" pitchFamily="18" charset="0"/>
                      </a:rPr>
                      <m:t>𝒒</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r>
                      <a:rPr lang="en-US" altLang="zh-CN" b="1" i="1" smtClean="0">
                        <a:latin typeface="Cambria Math" panose="02040503050406030204" pitchFamily="18" charset="0"/>
                      </a:rPr>
                      <m:t>=</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𝑴𝑨𝑷</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𝑵</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oMath>
                </a14:m>
                <a:r>
                  <a:rPr lang="en-US" altLang="zh-CN" b="1" i="1" dirty="0"/>
                  <a:t> </a:t>
                </a:r>
                <a14:m>
                  <m:oMath xmlns:m="http://schemas.openxmlformats.org/officeDocument/2006/math">
                    <m:r>
                      <a:rPr lang="en-US" altLang="zh-CN" b="1" i="1">
                        <a:latin typeface="Cambria Math" panose="02040503050406030204" pitchFamily="18" charset="0"/>
                      </a:rPr>
                      <m:t>𝑷</m:t>
                    </m:r>
                    <m:r>
                      <a:rPr lang="en-US" altLang="zh-CN" b="1" i="1">
                        <a:latin typeface="Cambria Math" panose="02040503050406030204" pitchFamily="18" charset="0"/>
                      </a:rPr>
                      <m:t>(</m:t>
                    </m:r>
                    <m:r>
                      <a:rPr lang="zh-CN" altLang="en-US" b="1" i="1">
                        <a:latin typeface="Cambria Math" panose="02040503050406030204" pitchFamily="18" charset="0"/>
                      </a:rPr>
                      <m:t>𝝎</m:t>
                    </m:r>
                    <m:r>
                      <a:rPr lang="en-US" altLang="zh-CN" b="1" i="1">
                        <a:latin typeface="Cambria Math" panose="02040503050406030204" pitchFamily="18" charset="0"/>
                      </a:rPr>
                      <m:t>|</m:t>
                    </m:r>
                    <m:r>
                      <a:rPr lang="en-US" altLang="zh-CN" b="1" i="1">
                        <a:latin typeface="Cambria Math" panose="02040503050406030204" pitchFamily="18" charset="0"/>
                      </a:rPr>
                      <m:t>𝒕</m:t>
                    </m:r>
                    <m:r>
                      <a:rPr lang="en-US" altLang="zh-CN" b="1" i="1">
                        <a:latin typeface="Cambria Math" panose="02040503050406030204" pitchFamily="18" charset="0"/>
                      </a:rPr>
                      <m:t>)</m:t>
                    </m:r>
                  </m:oMath>
                </a14:m>
                <a:r>
                  <a:rPr lang="en-US" altLang="zh-CN" b="1" i="1" dirty="0"/>
                  <a:t>                       </a:t>
                </a:r>
                <a:r>
                  <a:rPr lang="en-US" altLang="zh-CN" b="1" dirty="0"/>
                  <a:t>67</a:t>
                </a:r>
                <a:endParaRPr lang="en-US" altLang="zh-CN" dirty="0"/>
              </a:p>
              <a:p>
                <a:pPr marL="0" indent="0" algn="ctr">
                  <a:buNone/>
                </a:pPr>
                <a:endParaRPr lang="en-US" altLang="zh-CN" dirty="0"/>
              </a:p>
              <a:p>
                <a:pPr marL="0" indent="0">
                  <a:buNone/>
                </a:pPr>
                <a:r>
                  <a:rPr lang="zh-CN" altLang="en-US" dirty="0"/>
                  <a:t>获得后验概率的高斯近似后，关于这个概率分布来进行预测。</a:t>
                </a:r>
                <a:endParaRPr lang="en-US" altLang="zh-CN" dirty="0"/>
              </a:p>
              <a:p>
                <a:pPr marL="0" indent="0" algn="ctr">
                  <a:buNone/>
                </a:pPr>
                <a:endParaRPr lang="zh-CN" altLang="en-US" b="1" dirty="0"/>
              </a:p>
            </p:txBody>
          </p:sp>
        </mc:Choice>
        <mc:Fallback xmlns="">
          <p:sp>
            <p:nvSpPr>
              <p:cNvPr id="3" name="内容占位符 2">
                <a:extLst>
                  <a:ext uri="{FF2B5EF4-FFF2-40B4-BE49-F238E27FC236}">
                    <a16:creationId xmlns:a16="http://schemas.microsoft.com/office/drawing/2014/main" id="{605391BC-6A28-411B-9D5F-6DB02A62F257}"/>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4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181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1C70FE-4B31-4E73-AC31-C20CA5D0250B}"/>
                  </a:ext>
                </a:extLst>
              </p:cNvPr>
              <p:cNvSpPr>
                <a:spLocks noGrp="1"/>
              </p:cNvSpPr>
              <p:nvPr>
                <p:ph idx="1"/>
              </p:nvPr>
            </p:nvSpPr>
            <p:spPr>
              <a:xfrm>
                <a:off x="0" y="0"/>
                <a:ext cx="12192000" cy="6858000"/>
              </a:xfrm>
            </p:spPr>
            <p:txBody>
              <a:bodyPr>
                <a:normAutofit lnSpcReduction="10000"/>
              </a:bodyPr>
              <a:lstStyle/>
              <a:p>
                <a:pPr marL="0" indent="0">
                  <a:buNone/>
                </a:pPr>
                <a:endParaRPr lang="en-US" altLang="zh-CN" dirty="0"/>
              </a:p>
              <a:p>
                <a:pPr marL="0" indent="0">
                  <a:buNone/>
                </a:pPr>
                <a:r>
                  <a:rPr lang="zh-CN" altLang="en-US" sz="4400" dirty="0">
                    <a:latin typeface="+mj-ea"/>
                    <a:ea typeface="+mj-ea"/>
                  </a:rPr>
                  <a:t>预测分布</a:t>
                </a:r>
                <a:endParaRPr lang="en-US" altLang="zh-CN" sz="4400" dirty="0">
                  <a:latin typeface="+mj-ea"/>
                  <a:ea typeface="+mj-ea"/>
                </a:endParaRPr>
              </a:p>
              <a:p>
                <a:pPr marL="0" indent="0">
                  <a:buNone/>
                </a:pPr>
                <a:r>
                  <a:rPr lang="zh-CN" altLang="en-US" dirty="0"/>
                  <a:t>给定一个新的特征量向</a:t>
                </a:r>
                <a14:m>
                  <m:oMath xmlns:m="http://schemas.openxmlformats.org/officeDocument/2006/math">
                    <m:r>
                      <a:rPr lang="en-US" altLang="zh-CN" b="1" i="1" smtClean="0">
                        <a:latin typeface="Cambria Math" panose="02040503050406030204" pitchFamily="18" charset="0"/>
                      </a:rPr>
                      <m:t>𝒙</m:t>
                    </m:r>
                  </m:oMath>
                </a14:m>
                <a:r>
                  <a:rPr lang="en-US" altLang="zh-CN" dirty="0"/>
                  <a:t>,</a:t>
                </a:r>
                <a:r>
                  <a:rPr lang="zh-CN" altLang="en-US" dirty="0"/>
                  <a:t>类别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zh-CN" altLang="en-US" i="1">
                        <a:latin typeface="Cambria Math" panose="02040503050406030204" pitchFamily="18" charset="0"/>
                      </a:rPr>
                      <m:t>的</m:t>
                    </m:r>
                  </m:oMath>
                </a14:m>
                <a:r>
                  <a:rPr lang="zh-CN" altLang="en-US" dirty="0"/>
                  <a:t>预测分布可以通过对后验概率</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后验</m:t>
                    </m:r>
                  </m:oMath>
                </a14:m>
                <a:r>
                  <a:rPr lang="zh-CN" altLang="en-US" dirty="0"/>
                  <a:t>概率本身由高斯分布</a:t>
                </a:r>
                <a14:m>
                  <m:oMath xmlns:m="http://schemas.openxmlformats.org/officeDocument/2006/math">
                    <m:r>
                      <a:rPr lang="en-US" altLang="zh-CN" b="1" i="1">
                        <a:latin typeface="Cambria Math" panose="02040503050406030204" pitchFamily="18" charset="0"/>
                      </a:rPr>
                      <m:t>𝒒</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e>
                    </m:d>
                  </m:oMath>
                </a14:m>
                <a:r>
                  <a:rPr lang="zh-CN" altLang="en-US" dirty="0"/>
                  <a:t>近似，即</a:t>
                </a:r>
                <a:endParaRPr lang="en-US" altLang="zh-CN" dirty="0"/>
              </a:p>
              <a:p>
                <a:pPr marL="0" indent="0" algn="ctr">
                  <a:buNone/>
                </a:pPr>
                <a:endParaRPr lang="en-US" altLang="zh-CN" b="1" i="1" dirty="0">
                  <a:latin typeface="Cambria Math" panose="02040503050406030204" pitchFamily="18" charset="0"/>
                </a:endParaRPr>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e>
                        </m:d>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𝒅</m:t>
                        </m:r>
                        <m:r>
                          <a:rPr lang="zh-CN" altLang="en-US" b="1" i="1" smtClean="0">
                            <a:latin typeface="Cambria Math" panose="02040503050406030204" pitchFamily="18" charset="0"/>
                          </a:rPr>
                          <m:t>𝝎</m:t>
                        </m:r>
                        <m:r>
                          <a:rPr lang="zh-CN" altLang="en-US" b="1" i="1" smtClean="0">
                            <a:latin typeface="Cambria Math" panose="02040503050406030204" pitchFamily="18" charset="0"/>
                          </a:rPr>
                          <m:t>≈</m:t>
                        </m:r>
                        <m:nary>
                          <m:naryPr>
                            <m:limLoc m:val="undOvr"/>
                            <m:subHide m:val="on"/>
                            <m:supHide m:val="on"/>
                            <m:ctrlPr>
                              <a:rPr lang="zh-CN" altLang="en-US" b="1" i="1" smtClean="0">
                                <a:latin typeface="Cambria Math" panose="02040503050406030204" pitchFamily="18" charset="0"/>
                              </a:rPr>
                            </m:ctrlPr>
                          </m:naryPr>
                          <m:sub/>
                          <m:sup/>
                          <m:e>
                            <m:r>
                              <a:rPr lang="zh-CN" altLang="en-US" b="1" i="1" smtClean="0">
                                <a:latin typeface="Cambria Math" panose="02040503050406030204" pitchFamily="18" charset="0"/>
                              </a:rPr>
                              <m:t>𝝈</m:t>
                            </m:r>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𝒙</m:t>
                                </m:r>
                              </m:e>
                            </m:d>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e>
                        </m:nary>
                        <m:r>
                          <a:rPr lang="en-US" altLang="zh-CN" b="1" i="1" smtClean="0">
                            <a:latin typeface="Cambria Math" panose="02040503050406030204" pitchFamily="18" charset="0"/>
                          </a:rPr>
                          <m:t>𝒅</m:t>
                        </m:r>
                        <m:r>
                          <a:rPr lang="zh-CN" altLang="en-US" b="1" i="1" smtClean="0">
                            <a:latin typeface="Cambria Math" panose="02040503050406030204" pitchFamily="18" charset="0"/>
                          </a:rPr>
                          <m:t>𝝎</m:t>
                        </m:r>
                      </m:e>
                    </m:nary>
                  </m:oMath>
                </a14:m>
                <a:r>
                  <a:rPr lang="zh-CN" altLang="en-US" b="1" dirty="0"/>
                  <a:t>    </a:t>
                </a:r>
                <a:r>
                  <a:rPr lang="en-US" altLang="zh-CN" b="1" dirty="0"/>
                  <a:t>68</a:t>
                </a:r>
              </a:p>
              <a:p>
                <a:pPr marL="0" indent="0" algn="ctr">
                  <a:buNone/>
                </a:pPr>
                <a:endParaRPr lang="en-US" altLang="zh-CN" b="1" dirty="0"/>
              </a:p>
              <a:p>
                <a:pPr marL="0" indent="0" algn="ctr">
                  <a:buNone/>
                </a:pPr>
                <a:endParaRPr lang="en-US" altLang="zh-CN" dirty="0"/>
              </a:p>
              <a:p>
                <a:pPr marL="0" indent="0">
                  <a:buNone/>
                </a:pPr>
                <a:r>
                  <a:rPr lang="en-US" altLang="zh-CN" dirty="0"/>
                  <a:t>        </a:t>
                </a:r>
                <a:r>
                  <a:rPr lang="zh-CN" altLang="en-US" dirty="0"/>
                  <a:t>实际上是通过计算参数的每一个可能取值来计算预测</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r>
                      <a:rPr lang="zh-CN" altLang="en-US" b="0" i="1">
                        <a:latin typeface="Cambria Math" panose="02040503050406030204" pitchFamily="18" charset="0"/>
                      </a:rPr>
                      <m:t>的</m:t>
                    </m:r>
                    <m:r>
                      <a:rPr lang="zh-CN" altLang="en-US" b="0" i="1" smtClean="0">
                        <a:latin typeface="Cambria Math" panose="02040503050406030204" pitchFamily="18" charset="0"/>
                      </a:rPr>
                      <m:t>无限</m:t>
                    </m:r>
                    <m:r>
                      <a:rPr lang="zh-CN" altLang="en-US" b="0" i="1">
                        <a:latin typeface="Cambria Math" panose="02040503050406030204" pitchFamily="18" charset="0"/>
                      </a:rPr>
                      <m:t>加权和</m:t>
                    </m:r>
                  </m:oMath>
                </a14:m>
                <a:r>
                  <a:rPr lang="zh-CN" altLang="en-US" dirty="0"/>
                  <a:t>（即积分）。</a:t>
                </a:r>
                <a:endParaRPr lang="en-US" altLang="zh-CN" dirty="0"/>
              </a:p>
              <a:p>
                <a:pPr marL="0" indent="0">
                  <a:buNone/>
                </a:pPr>
                <a:endParaRPr lang="en-US" altLang="zh-CN" dirty="0"/>
              </a:p>
              <a:p>
                <a:pPr marL="0" indent="0">
                  <a:buNone/>
                </a:pPr>
                <a:r>
                  <a:rPr lang="zh-CN" altLang="en-US" dirty="0"/>
                  <a:t>       其中</a:t>
                </a:r>
                <a14:m>
                  <m:oMath xmlns:m="http://schemas.openxmlformats.org/officeDocument/2006/math">
                    <m:r>
                      <a:rPr lang="en-US" altLang="zh-CN" b="1" i="1">
                        <a:latin typeface="Cambria Math" panose="02040503050406030204" pitchFamily="18" charset="0"/>
                      </a:rPr>
                      <m:t>𝒒</m:t>
                    </m:r>
                    <m:r>
                      <a:rPr lang="en-US" altLang="zh-CN" b="1" i="1">
                        <a:latin typeface="Cambria Math" panose="02040503050406030204" pitchFamily="18" charset="0"/>
                      </a:rPr>
                      <m:t>(</m:t>
                    </m:r>
                    <m:r>
                      <a:rPr lang="zh-CN" altLang="en-US" b="1" i="1">
                        <a:latin typeface="Cambria Math" panose="02040503050406030204" pitchFamily="18" charset="0"/>
                      </a:rPr>
                      <m:t>𝝎</m:t>
                    </m:r>
                    <m:r>
                      <a:rPr lang="en-US" altLang="zh-CN" b="1" i="1">
                        <a:latin typeface="Cambria Math" panose="02040503050406030204" pitchFamily="18" charset="0"/>
                      </a:rPr>
                      <m:t>)</m:t>
                    </m:r>
                  </m:oMath>
                </a14:m>
                <a:r>
                  <a:rPr lang="zh-CN" altLang="en-US" dirty="0"/>
                  <a:t>通过在学习阶段近似关于参数的后验概率分布得到。然而由于这个积分式不能以闭式计算，所以需要进一步近似。</a:t>
                </a:r>
                <a:endParaRPr lang="en-US" altLang="zh-CN" dirty="0"/>
              </a:p>
              <a:p>
                <a:pPr marL="0" indent="0">
                  <a:buNone/>
                </a:pP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921C70FE-4B31-4E73-AC31-C20CA5D0250B}"/>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4701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6B1486-4BF3-43BF-ABE2-0D37E61EF81C}"/>
                  </a:ext>
                </a:extLst>
              </p:cNvPr>
              <p:cNvSpPr>
                <a:spLocks noGrp="1"/>
              </p:cNvSpPr>
              <p:nvPr>
                <p:ph idx="1"/>
              </p:nvPr>
            </p:nvSpPr>
            <p:spPr>
              <a:xfrm>
                <a:off x="0" y="0"/>
                <a:ext cx="12192000" cy="6176963"/>
              </a:xfrm>
            </p:spPr>
            <p:txBody>
              <a:bodyPr>
                <a:normAutofit fontScale="85000" lnSpcReduction="10000"/>
              </a:bodyPr>
              <a:lstStyle/>
              <a:p>
                <a:pPr marL="0" indent="0">
                  <a:buNone/>
                </a:pPr>
                <a:r>
                  <a:rPr lang="zh-CN" altLang="en-US" dirty="0"/>
                  <a:t>为了计算预测分布，首先注意到</a:t>
                </a:r>
                <a14:m>
                  <m:oMath xmlns:m="http://schemas.openxmlformats.org/officeDocument/2006/math">
                    <m:r>
                      <a:rPr lang="zh-CN" altLang="en-US" i="1">
                        <a:latin typeface="Cambria Math" panose="02040503050406030204" pitchFamily="18" charset="0"/>
                      </a:rPr>
                      <m:t>𝜎</m:t>
                    </m:r>
                  </m:oMath>
                </a14:m>
                <a:r>
                  <a:rPr lang="zh-CN" altLang="en-US" dirty="0"/>
                  <a:t>对于</a:t>
                </a:r>
                <a14:m>
                  <m:oMath xmlns:m="http://schemas.openxmlformats.org/officeDocument/2006/math">
                    <m:r>
                      <a:rPr lang="zh-CN" altLang="en-US" i="1" dirty="0">
                        <a:latin typeface="Cambria Math" panose="02040503050406030204" pitchFamily="18" charset="0"/>
                      </a:rPr>
                      <m:t>𝜔</m:t>
                    </m:r>
                  </m:oMath>
                </a14:m>
                <a:r>
                  <a:rPr lang="zh-CN" altLang="en-US" dirty="0"/>
                  <a:t>的依赖仅通过他在</a:t>
                </a:r>
                <a:r>
                  <a:rPr lang="en-US" altLang="zh-CN" dirty="0"/>
                  <a:t>x</a:t>
                </a:r>
                <a:r>
                  <a:rPr lang="zh-CN" altLang="en-US" dirty="0"/>
                  <a:t>上的投影实现，记</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𝑇</m:t>
                        </m:r>
                      </m:sup>
                    </m:sSup>
                    <m:r>
                      <a:rPr lang="en-US" altLang="zh-CN" i="1">
                        <a:latin typeface="Cambria Math" panose="02040503050406030204" pitchFamily="18" charset="0"/>
                      </a:rPr>
                      <m:t>𝑥</m:t>
                    </m:r>
                  </m:oMath>
                </a14:m>
                <a:r>
                  <a:rPr lang="en-US" altLang="zh-CN" dirty="0"/>
                  <a:t> ,</a:t>
                </a:r>
                <a:r>
                  <a:rPr lang="zh-CN" altLang="en-US" dirty="0"/>
                  <a:t>有</a:t>
                </a:r>
                <a:endParaRPr lang="en-US" altLang="zh-CN" dirty="0"/>
              </a:p>
              <a:p>
                <a:pPr marL="0" indent="0">
                  <a:buNone/>
                </a:pPr>
                <a:r>
                  <a:rPr lang="en-US" altLang="zh-CN" b="1" dirty="0"/>
                  <a:t>                                         </a:t>
                </a:r>
                <a14:m>
                  <m:oMath xmlns:m="http://schemas.openxmlformats.org/officeDocument/2006/math">
                    <m:r>
                      <a:rPr lang="en-US" altLang="zh-CN" b="1" i="1">
                        <a:latin typeface="Cambria Math" panose="02040503050406030204" pitchFamily="18" charset="0"/>
                      </a:rPr>
                      <m:t> </m:t>
                    </m:r>
                    <m:r>
                      <a:rPr lang="zh-CN" altLang="en-US" b="1" i="1">
                        <a:latin typeface="Cambria Math" panose="02040503050406030204" pitchFamily="18" charset="0"/>
                      </a:rPr>
                      <m:t>𝝈</m:t>
                    </m:r>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𝑻</m:t>
                            </m:r>
                          </m:sup>
                        </m:sSup>
                        <m:r>
                          <a:rPr lang="en-US" altLang="zh-CN" b="1" i="1">
                            <a:latin typeface="Cambria Math" panose="02040503050406030204" pitchFamily="18" charset="0"/>
                          </a:rPr>
                          <m:t>𝒙</m:t>
                        </m:r>
                      </m:e>
                    </m:d>
                    <m:r>
                      <a:rPr lang="en-US" altLang="zh-CN" b="1" i="1">
                        <a:latin typeface="Cambria Math" panose="02040503050406030204" pitchFamily="18" charset="0"/>
                      </a:rPr>
                      <m:t>=</m:t>
                    </m:r>
                    <m:nary>
                      <m:naryPr>
                        <m:limLoc m:val="undOvr"/>
                        <m:subHide m:val="on"/>
                        <m:supHide m:val="on"/>
                        <m:ctrlPr>
                          <a:rPr lang="en-US" altLang="zh-CN" b="1" i="1">
                            <a:latin typeface="Cambria Math" panose="02040503050406030204" pitchFamily="18" charset="0"/>
                          </a:rPr>
                        </m:ctrlPr>
                      </m:naryPr>
                      <m:sub/>
                      <m:sup/>
                      <m:e>
                        <m:r>
                          <a:rPr lang="zh-CN" altLang="en-US" b="1" i="1">
                            <a:latin typeface="Cambria Math" panose="02040503050406030204" pitchFamily="18" charset="0"/>
                          </a:rPr>
                          <m:t>𝜹</m:t>
                        </m:r>
                        <m:d>
                          <m:dPr>
                            <m:ctrlPr>
                              <a:rPr lang="en-US" altLang="zh-CN" b="1" i="1">
                                <a:latin typeface="Cambria Math" panose="02040503050406030204" pitchFamily="18" charset="0"/>
                              </a:rPr>
                            </m:ctrlPr>
                          </m:dPr>
                          <m:e>
                            <m:r>
                              <a:rPr lang="en-US" altLang="zh-CN" b="1" i="1">
                                <a:latin typeface="Cambria Math" panose="02040503050406030204" pitchFamily="18" charset="0"/>
                              </a:rPr>
                              <m:t>𝒂</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𝑻</m:t>
                                </m:r>
                              </m:sup>
                            </m:sSup>
                            <m:r>
                              <a:rPr lang="en-US" altLang="zh-CN" b="1" i="1">
                                <a:latin typeface="Cambria Math" panose="02040503050406030204" pitchFamily="18" charset="0"/>
                              </a:rPr>
                              <m:t>𝒙</m:t>
                            </m:r>
                          </m:e>
                        </m:d>
                        <m:r>
                          <a:rPr lang="zh-CN" altLang="en-US" b="1" i="1">
                            <a:latin typeface="Cambria Math" panose="02040503050406030204" pitchFamily="18" charset="0"/>
                          </a:rPr>
                          <m:t>𝝈</m:t>
                        </m:r>
                        <m:d>
                          <m:dPr>
                            <m:ctrlPr>
                              <a:rPr lang="en-US" altLang="zh-CN" b="1" i="1">
                                <a:latin typeface="Cambria Math" panose="02040503050406030204" pitchFamily="18" charset="0"/>
                              </a:rPr>
                            </m:ctrlPr>
                          </m:dPr>
                          <m:e>
                            <m:r>
                              <a:rPr lang="en-US" altLang="zh-CN" b="1" i="1">
                                <a:latin typeface="Cambria Math" panose="02040503050406030204" pitchFamily="18" charset="0"/>
                              </a:rPr>
                              <m:t>𝒂</m:t>
                            </m:r>
                          </m:e>
                        </m:d>
                        <m:r>
                          <a:rPr lang="en-US" altLang="zh-CN" b="1" i="1">
                            <a:latin typeface="Cambria Math" panose="02040503050406030204" pitchFamily="18" charset="0"/>
                          </a:rPr>
                          <m:t>𝒅𝒂</m:t>
                        </m:r>
                      </m:e>
                    </m:nary>
                  </m:oMath>
                </a14:m>
                <a:r>
                  <a:rPr lang="en-US" altLang="zh-CN" b="1" dirty="0"/>
                  <a:t>              69</a:t>
                </a:r>
              </a:p>
              <a:p>
                <a:pPr marL="0" indent="0">
                  <a:buNone/>
                </a:pPr>
                <a:r>
                  <a:rPr lang="zh-CN" altLang="en-US" dirty="0"/>
                  <a:t>其中</a:t>
                </a:r>
                <a14:m>
                  <m:oMath xmlns:m="http://schemas.openxmlformats.org/officeDocument/2006/math">
                    <m:r>
                      <a:rPr lang="zh-CN" altLang="en-US" b="1" i="1">
                        <a:latin typeface="Cambria Math" panose="02040503050406030204" pitchFamily="18" charset="0"/>
                      </a:rPr>
                      <m:t>𝜹</m:t>
                    </m:r>
                  </m:oMath>
                </a14:m>
                <a:r>
                  <a:rPr lang="zh-CN" altLang="en-US" dirty="0"/>
                  <a:t>为狄拉克函数。</a:t>
                </a:r>
              </a:p>
              <a:p>
                <a:pPr marL="0" indent="0">
                  <a:buNone/>
                </a:pPr>
                <a:endParaRPr lang="en-US" altLang="zh-CN" dirty="0"/>
              </a:p>
              <a:p>
                <a:pPr marL="0" indent="0">
                  <a:buNone/>
                </a:pPr>
                <a:r>
                  <a:rPr lang="zh-CN" altLang="en-US" dirty="0"/>
                  <a:t>由此可以得到</a:t>
                </a:r>
                <a:endParaRPr lang="en-US" altLang="zh-CN" dirty="0"/>
              </a:p>
              <a:p>
                <a:pPr marL="0" indent="0" algn="ctr">
                  <a:buNone/>
                </a:pPr>
                <a:r>
                  <a:rPr lang="en-US" altLang="zh-CN" b="1" dirty="0"/>
                  <a:t>                            </a:t>
                </a:r>
                <a14:m>
                  <m:oMath xmlns:m="http://schemas.openxmlformats.org/officeDocument/2006/math">
                    <m:nary>
                      <m:naryPr>
                        <m:limLoc m:val="undOvr"/>
                        <m:subHide m:val="on"/>
                        <m:supHide m:val="on"/>
                        <m:ctrlPr>
                          <a:rPr lang="en-US" altLang="zh-CN" b="1" i="1">
                            <a:latin typeface="Cambria Math" panose="02040503050406030204" pitchFamily="18" charset="0"/>
                          </a:rPr>
                        </m:ctrlPr>
                      </m:naryPr>
                      <m:sub/>
                      <m:sup/>
                      <m:e>
                        <m:r>
                          <a:rPr lang="zh-CN" altLang="en-US" b="1" i="1">
                            <a:latin typeface="Cambria Math" panose="02040503050406030204" pitchFamily="18" charset="0"/>
                          </a:rPr>
                          <m:t>𝝈</m:t>
                        </m:r>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𝑻</m:t>
                                </m:r>
                              </m:sup>
                            </m:sSup>
                            <m:r>
                              <a:rPr lang="en-US" altLang="zh-CN" b="1" i="1">
                                <a:latin typeface="Cambria Math" panose="02040503050406030204" pitchFamily="18" charset="0"/>
                              </a:rPr>
                              <m:t>𝒙</m:t>
                            </m:r>
                          </m:e>
                        </m:d>
                        <m:r>
                          <a:rPr lang="en-US" altLang="zh-CN" b="1" i="1">
                            <a:latin typeface="Cambria Math" panose="02040503050406030204" pitchFamily="18" charset="0"/>
                          </a:rPr>
                          <m:t>𝒒</m:t>
                        </m:r>
                        <m:d>
                          <m:dPr>
                            <m:ctrlPr>
                              <a:rPr lang="en-US" altLang="zh-CN" b="1" i="1">
                                <a:latin typeface="Cambria Math" panose="02040503050406030204" pitchFamily="18" charset="0"/>
                              </a:rPr>
                            </m:ctrlPr>
                          </m:dPr>
                          <m:e>
                            <m:r>
                              <a:rPr lang="zh-CN" altLang="en-US" b="1" i="1">
                                <a:latin typeface="Cambria Math" panose="02040503050406030204" pitchFamily="18" charset="0"/>
                              </a:rPr>
                              <m:t>𝝎</m:t>
                            </m:r>
                          </m:e>
                        </m:d>
                        <m:r>
                          <a:rPr lang="en-US" altLang="zh-CN" b="1" i="1">
                            <a:latin typeface="Cambria Math" panose="02040503050406030204" pitchFamily="18" charset="0"/>
                          </a:rPr>
                          <m:t>𝒅</m:t>
                        </m:r>
                        <m:r>
                          <a:rPr lang="zh-CN" altLang="en-US" b="1" i="1">
                            <a:latin typeface="Cambria Math" panose="02040503050406030204" pitchFamily="18" charset="0"/>
                          </a:rPr>
                          <m:t>𝝎</m:t>
                        </m:r>
                        <m:r>
                          <a:rPr lang="en-US" altLang="zh-CN" b="1" i="1">
                            <a:latin typeface="Cambria Math" panose="02040503050406030204" pitchFamily="18" charset="0"/>
                          </a:rPr>
                          <m:t>=</m:t>
                        </m:r>
                        <m:nary>
                          <m:naryPr>
                            <m:limLoc m:val="undOvr"/>
                            <m:subHide m:val="on"/>
                            <m:supHide m:val="on"/>
                            <m:ctrlPr>
                              <a:rPr lang="en-US" altLang="zh-CN" b="1" i="1">
                                <a:latin typeface="Cambria Math" panose="02040503050406030204" pitchFamily="18" charset="0"/>
                              </a:rPr>
                            </m:ctrlPr>
                          </m:naryPr>
                          <m:sub/>
                          <m:sup/>
                          <m:e>
                            <m:r>
                              <a:rPr lang="zh-CN" altLang="en-US" b="1" i="1">
                                <a:latin typeface="Cambria Math" panose="02040503050406030204" pitchFamily="18" charset="0"/>
                              </a:rPr>
                              <m:t>𝝈</m:t>
                            </m:r>
                            <m:d>
                              <m:dPr>
                                <m:ctrlPr>
                                  <a:rPr lang="en-US" altLang="zh-CN" b="1" i="1">
                                    <a:latin typeface="Cambria Math" panose="02040503050406030204" pitchFamily="18" charset="0"/>
                                  </a:rPr>
                                </m:ctrlPr>
                              </m:dPr>
                              <m:e>
                                <m:r>
                                  <a:rPr lang="en-US" altLang="zh-CN" b="1" i="1">
                                    <a:latin typeface="Cambria Math" panose="02040503050406030204" pitchFamily="18" charset="0"/>
                                  </a:rPr>
                                  <m:t>𝒂</m:t>
                                </m:r>
                              </m:e>
                            </m:d>
                            <m:r>
                              <a:rPr lang="en-US" altLang="zh-CN" b="1" i="1">
                                <a:latin typeface="Cambria Math" panose="02040503050406030204" pitchFamily="18" charset="0"/>
                              </a:rPr>
                              <m:t>𝒑</m:t>
                            </m:r>
                            <m:d>
                              <m:dPr>
                                <m:ctrlPr>
                                  <a:rPr lang="en-US" altLang="zh-CN" b="1" i="1">
                                    <a:latin typeface="Cambria Math" panose="02040503050406030204" pitchFamily="18" charset="0"/>
                                  </a:rPr>
                                </m:ctrlPr>
                              </m:dPr>
                              <m:e>
                                <m:r>
                                  <a:rPr lang="en-US" altLang="zh-CN" b="1" i="1">
                                    <a:latin typeface="Cambria Math" panose="02040503050406030204" pitchFamily="18" charset="0"/>
                                  </a:rPr>
                                  <m:t>𝒂</m:t>
                                </m:r>
                              </m:e>
                            </m:d>
                            <m:r>
                              <a:rPr lang="en-US" altLang="zh-CN" b="1" i="1">
                                <a:latin typeface="Cambria Math" panose="02040503050406030204" pitchFamily="18" charset="0"/>
                              </a:rPr>
                              <m:t>𝒅𝒂</m:t>
                            </m:r>
                          </m:e>
                        </m:nary>
                      </m:e>
                    </m:nary>
                  </m:oMath>
                </a14:m>
                <a:r>
                  <a:rPr lang="en-US" altLang="zh-CN" b="1" dirty="0"/>
                  <a:t>                      70               </a:t>
                </a:r>
              </a:p>
              <a:p>
                <a:pPr marL="0" indent="0">
                  <a:buNone/>
                </a:pPr>
                <a:r>
                  <a:rPr lang="zh-CN" altLang="en-US" dirty="0"/>
                  <a:t>其中</a:t>
                </a:r>
                <a:endParaRPr lang="en-US" altLang="zh-CN" dirty="0"/>
              </a:p>
              <a:p>
                <a:pPr marL="0" indent="0" algn="ctr">
                  <a:buNone/>
                </a:pPr>
                <a:r>
                  <a:rPr lang="en-US" altLang="zh-CN" b="1" dirty="0"/>
                  <a:t>                             </a:t>
                </a:r>
                <a14:m>
                  <m:oMath xmlns:m="http://schemas.openxmlformats.org/officeDocument/2006/math">
                    <m:r>
                      <a:rPr lang="en-US" altLang="zh-CN" b="1" i="1">
                        <a:latin typeface="Cambria Math" panose="02040503050406030204" pitchFamily="18" charset="0"/>
                      </a:rPr>
                      <m:t>𝒑</m:t>
                    </m:r>
                    <m:d>
                      <m:dPr>
                        <m:ctrlPr>
                          <a:rPr lang="en-US" altLang="zh-CN" b="1" i="1">
                            <a:latin typeface="Cambria Math" panose="02040503050406030204" pitchFamily="18" charset="0"/>
                          </a:rPr>
                        </m:ctrlPr>
                      </m:dPr>
                      <m:e>
                        <m:r>
                          <a:rPr lang="en-US" altLang="zh-CN" b="1" i="1">
                            <a:latin typeface="Cambria Math" panose="02040503050406030204" pitchFamily="18" charset="0"/>
                          </a:rPr>
                          <m:t>𝒂</m:t>
                        </m:r>
                      </m:e>
                    </m:d>
                    <m:r>
                      <a:rPr lang="en-US" altLang="zh-CN" b="1" i="1">
                        <a:latin typeface="Cambria Math" panose="02040503050406030204" pitchFamily="18" charset="0"/>
                      </a:rPr>
                      <m:t>=</m:t>
                    </m:r>
                    <m:nary>
                      <m:naryPr>
                        <m:limLoc m:val="undOvr"/>
                        <m:subHide m:val="on"/>
                        <m:supHide m:val="on"/>
                        <m:ctrlPr>
                          <a:rPr lang="en-US" altLang="zh-CN" b="1" i="1">
                            <a:latin typeface="Cambria Math" panose="02040503050406030204" pitchFamily="18" charset="0"/>
                          </a:rPr>
                        </m:ctrlPr>
                      </m:naryPr>
                      <m:sub/>
                      <m:sup/>
                      <m:e>
                        <m:r>
                          <a:rPr lang="en-US" altLang="zh-CN" b="1" i="1">
                            <a:latin typeface="Cambria Math" panose="02040503050406030204" pitchFamily="18" charset="0"/>
                            <a:ea typeface="Cambria Math" panose="02040503050406030204" pitchFamily="18" charset="0"/>
                          </a:rPr>
                          <m:t>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𝝎</m:t>
                                </m:r>
                              </m:e>
                              <m:sup>
                                <m:r>
                                  <a:rPr lang="en-US" altLang="zh-CN" b="1" i="1">
                                    <a:latin typeface="Cambria Math" panose="02040503050406030204" pitchFamily="18" charset="0"/>
                                    <a:ea typeface="Cambria Math" panose="02040503050406030204" pitchFamily="18" charset="0"/>
                                  </a:rPr>
                                  <m:t>𝑻</m:t>
                                </m:r>
                              </m:sup>
                            </m:sSup>
                          </m:e>
                        </m:d>
                        <m:r>
                          <a:rPr lang="en-US" altLang="zh-CN" b="1" i="1">
                            <a:latin typeface="Cambria Math" panose="02040503050406030204" pitchFamily="18" charset="0"/>
                            <a:ea typeface="Cambria Math" panose="02040503050406030204" pitchFamily="18" charset="0"/>
                          </a:rPr>
                          <m:t>𝒒</m:t>
                        </m:r>
                        <m:d>
                          <m:dPr>
                            <m:ctrlPr>
                              <a:rPr lang="en-US" altLang="zh-CN" b="1" i="1">
                                <a:latin typeface="Cambria Math" panose="02040503050406030204" pitchFamily="18" charset="0"/>
                                <a:ea typeface="Cambria Math" panose="02040503050406030204" pitchFamily="18" charset="0"/>
                              </a:rPr>
                            </m:ctrlPr>
                          </m:dPr>
                          <m:e>
                            <m:r>
                              <a:rPr lang="zh-CN" altLang="en-US" b="1" i="1">
                                <a:latin typeface="Cambria Math" panose="02040503050406030204" pitchFamily="18" charset="0"/>
                                <a:ea typeface="Cambria Math" panose="02040503050406030204" pitchFamily="18" charset="0"/>
                              </a:rPr>
                              <m:t>𝝎</m:t>
                            </m:r>
                          </m:e>
                        </m:d>
                        <m:r>
                          <a:rPr lang="en-US" altLang="zh-CN" b="1" i="1">
                            <a:latin typeface="Cambria Math" panose="02040503050406030204" pitchFamily="18" charset="0"/>
                            <a:ea typeface="Cambria Math" panose="02040503050406030204" pitchFamily="18" charset="0"/>
                          </a:rPr>
                          <m:t>𝒅</m:t>
                        </m:r>
                        <m:r>
                          <a:rPr lang="zh-CN" altLang="en-US" b="1" i="1">
                            <a:latin typeface="Cambria Math" panose="02040503050406030204" pitchFamily="18" charset="0"/>
                            <a:ea typeface="Cambria Math" panose="02040503050406030204" pitchFamily="18" charset="0"/>
                          </a:rPr>
                          <m:t>𝝎</m:t>
                        </m:r>
                      </m:e>
                    </m:nary>
                  </m:oMath>
                </a14:m>
                <a:r>
                  <a:rPr lang="en-US" altLang="zh-CN" b="1" dirty="0"/>
                  <a:t>                             71</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056B1486-4BF3-43BF-ABE2-0D37E61EF81C}"/>
                  </a:ext>
                </a:extLst>
              </p:cNvPr>
              <p:cNvSpPr>
                <a:spLocks noGrp="1" noRot="1" noChangeAspect="1" noMove="1" noResize="1" noEditPoints="1" noAdjustHandles="1" noChangeArrowheads="1" noChangeShapeType="1" noTextEdit="1"/>
              </p:cNvSpPr>
              <p:nvPr>
                <p:ph idx="1"/>
              </p:nvPr>
            </p:nvSpPr>
            <p:spPr>
              <a:xfrm>
                <a:off x="0" y="0"/>
                <a:ext cx="12192000" cy="6176963"/>
              </a:xfrm>
              <a:blipFill>
                <a:blip r:embed="rId2"/>
                <a:stretch>
                  <a:fillRect l="-750" t="-1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200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E9BD0C-0E32-4FF2-83A7-DD46CD999069}"/>
                  </a:ext>
                </a:extLst>
              </p:cNvPr>
              <p:cNvSpPr>
                <a:spLocks noGrp="1"/>
              </p:cNvSpPr>
              <p:nvPr>
                <p:ph idx="1"/>
              </p:nvPr>
            </p:nvSpPr>
            <p:spPr>
              <a:xfrm>
                <a:off x="0" y="0"/>
                <a:ext cx="12192000" cy="6858000"/>
              </a:xfrm>
            </p:spPr>
            <p:txBody>
              <a:bodyPr>
                <a:noAutofit/>
              </a:bodyPr>
              <a:lstStyle/>
              <a:p>
                <a:pPr marL="0" indent="0">
                  <a:buNone/>
                </a:pPr>
                <a:r>
                  <a:rPr lang="zh-CN" altLang="en-US" dirty="0"/>
                  <a:t>由于</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a14:m>
                <a:r>
                  <a:rPr lang="zh-CN" altLang="en-US" dirty="0"/>
                  <a:t>是高斯分布，因此边缘概率分布也是高斯分布。可以通过计算各阶矩阵然后交换</a:t>
                </a:r>
                <a14:m>
                  <m:oMath xmlns:m="http://schemas.openxmlformats.org/officeDocument/2006/math">
                    <m:d>
                      <m:dPr>
                        <m:ctrlPr>
                          <a:rPr lang="en-US" altLang="zh-CN" b="1" i="1">
                            <a:latin typeface="Cambria Math" panose="02040503050406030204" pitchFamily="18" charset="0"/>
                          </a:rPr>
                        </m:ctrlPr>
                      </m:dPr>
                      <m:e>
                        <m:r>
                          <a:rPr lang="en-US" altLang="zh-CN" b="1" i="1">
                            <a:latin typeface="Cambria Math" panose="02040503050406030204" pitchFamily="18" charset="0"/>
                          </a:rPr>
                          <m:t>𝒂</m:t>
                        </m:r>
                      </m:e>
                    </m:d>
                  </m:oMath>
                </a14:m>
                <a:r>
                  <a:rPr lang="zh-CN" altLang="en-US" dirty="0"/>
                  <a:t>和</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zh-CN" altLang="en-US" b="1" i="1">
                            <a:latin typeface="Cambria Math" panose="02040503050406030204" pitchFamily="18" charset="0"/>
                            <a:ea typeface="Cambria Math" panose="02040503050406030204" pitchFamily="18" charset="0"/>
                          </a:rPr>
                          <m:t>𝝎</m:t>
                        </m:r>
                      </m:e>
                    </m:d>
                  </m:oMath>
                </a14:m>
                <a:r>
                  <a:rPr lang="zh-CN" altLang="en-US" dirty="0"/>
                  <a:t>的积分数序的方式计算均值和协方差，即</a:t>
                </a:r>
                <a:endParaRPr lang="en-US" altLang="zh-CN" dirty="0"/>
              </a:p>
              <a:p>
                <a:pPr marL="0" indent="0" algn="ctr">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a:latin typeface="Cambria Math" panose="02040503050406030204" pitchFamily="18" charset="0"/>
                          </a:rPr>
                          <m:t>𝒂</m:t>
                        </m:r>
                      </m:sub>
                    </m:sSub>
                    <m:r>
                      <a:rPr lang="en-US" altLang="zh-CN" b="1" i="1" smtClean="0">
                        <a:latin typeface="Cambria Math" panose="02040503050406030204" pitchFamily="18" charset="0"/>
                      </a:rPr>
                      <m:t>=</m:t>
                    </m:r>
                    <m:r>
                      <a:rPr lang="zh-CN" altLang="en-US" b="1" i="1" smtClean="0">
                        <a:latin typeface="Cambria Math" panose="02040503050406030204" pitchFamily="18" charset="0"/>
                      </a:rPr>
                      <m:t>𝔼</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𝒂𝒅𝒂</m:t>
                        </m:r>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𝒒</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𝒙𝒅</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𝑴𝑨𝑷</m:t>
                                </m:r>
                              </m:sub>
                              <m:sup>
                                <m:r>
                                  <a:rPr lang="en-US" altLang="zh-CN" b="1" i="1" smtClean="0">
                                    <a:latin typeface="Cambria Math" panose="02040503050406030204" pitchFamily="18" charset="0"/>
                                  </a:rPr>
                                  <m:t>𝑻</m:t>
                                </m:r>
                              </m:sup>
                            </m:sSubSup>
                            <m:r>
                              <a:rPr lang="en-US" altLang="zh-CN" b="1" i="1" smtClean="0">
                                <a:latin typeface="Cambria Math" panose="02040503050406030204" pitchFamily="18" charset="0"/>
                              </a:rPr>
                              <m:t>𝒙</m:t>
                            </m:r>
                          </m:e>
                        </m:nary>
                      </m:e>
                    </m:nary>
                  </m:oMath>
                </a14:m>
                <a:r>
                  <a:rPr lang="en-US" altLang="zh-CN" b="1" dirty="0"/>
                  <a:t>           72</a:t>
                </a:r>
              </a:p>
              <a:p>
                <a:pPr marL="0" indent="0" algn="ctr">
                  <a:buNone/>
                </a:pPr>
                <a:endParaRPr lang="en-US" altLang="zh-CN" b="1" dirty="0"/>
              </a:p>
              <a:p>
                <a:pPr marL="0" indent="0" algn="ctr">
                  <a:buNone/>
                </a:pPr>
                <a14:m>
                  <m:oMathPara xmlns:m="http://schemas.openxmlformats.org/officeDocument/2006/math">
                    <m:oMathParaPr>
                      <m:jc m:val="centerGroup"/>
                    </m:oMathParaPr>
                    <m:oMath xmlns:m="http://schemas.openxmlformats.org/officeDocument/2006/math">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𝝈</m:t>
                          </m:r>
                        </m:e>
                        <m:sub>
                          <m:r>
                            <a:rPr lang="en-US" altLang="zh-CN" b="1" i="1" smtClean="0">
                              <a:latin typeface="Cambria Math" panose="02040503050406030204" pitchFamily="18" charset="0"/>
                            </a:rPr>
                            <m:t>𝒂</m:t>
                          </m:r>
                        </m:sub>
                        <m:sup>
                          <m:r>
                            <a:rPr lang="en-US" altLang="zh-CN" b="1" i="1" smtClean="0">
                              <a:latin typeface="Cambria Math" panose="02040503050406030204" pitchFamily="18" charset="0"/>
                            </a:rPr>
                            <m:t>𝟐</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rPr>
                        <m:t>𝒗𝒂𝒓</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d>
                            <m:dPr>
                              <m:begChr m:val="{"/>
                              <m:endChr m:val="}"/>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zh-CN" altLang="en-US" b="1" i="1" smtClean="0">
                                  <a:latin typeface="Cambria Math" panose="02040503050406030204" pitchFamily="18" charset="0"/>
                                </a:rPr>
                                <m:t>𝔼</m:t>
                              </m:r>
                              <m:sSup>
                                <m:sSupPr>
                                  <m:ctrlPr>
                                    <a:rPr lang="en-US" altLang="zh-CN" b="1" i="1" smtClean="0">
                                      <a:latin typeface="Cambria Math" panose="02040503050406030204" pitchFamily="18" charset="0"/>
                                    </a:rPr>
                                  </m:ctrlPr>
                                </m:sSupPr>
                                <m:e>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e>
                                <m:sup>
                                  <m:r>
                                    <a:rPr lang="en-US" altLang="zh-CN" b="1" i="1" smtClean="0">
                                      <a:latin typeface="Cambria Math" panose="02040503050406030204" pitchFamily="18" charset="0"/>
                                    </a:rPr>
                                    <m:t>𝟐</m:t>
                                  </m:r>
                                </m:sup>
                              </m:sSup>
                            </m:e>
                          </m:d>
                          <m:r>
                            <a:rPr lang="en-US" altLang="zh-CN" b="1" i="1" smtClean="0">
                              <a:latin typeface="Cambria Math" panose="02040503050406030204" pitchFamily="18" charset="0"/>
                            </a:rPr>
                            <m:t>𝒅𝒂</m:t>
                          </m:r>
                        </m:e>
                      </m:nary>
                    </m:oMath>
                  </m:oMathPara>
                </a14:m>
                <a:endParaRPr lang="en-US" altLang="zh-CN" b="1"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en-US" altLang="zh-CN" b="1" i="1" smtClean="0">
                            <a:latin typeface="Cambria Math" panose="02040503050406030204" pitchFamily="18" charset="0"/>
                          </a:rPr>
                          <m:t>𝒒</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𝝎</m:t>
                            </m:r>
                          </m:e>
                        </m:d>
                        <m:d>
                          <m:dPr>
                            <m:begChr m:val="{"/>
                            <m:endChr m:val="}"/>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𝒙</m:t>
                                    </m:r>
                                  </m:e>
                                </m:d>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𝑵</m:t>
                                        </m:r>
                                      </m:sub>
                                      <m:sup>
                                        <m:r>
                                          <a:rPr lang="en-US" altLang="zh-CN" b="1" i="1" smtClean="0">
                                            <a:latin typeface="Cambria Math" panose="02040503050406030204" pitchFamily="18" charset="0"/>
                                          </a:rPr>
                                          <m:t>𝑻</m:t>
                                        </m:r>
                                      </m:sup>
                                    </m:sSubSup>
                                    <m:r>
                                      <a:rPr lang="en-US" altLang="zh-CN" b="1" i="1" smtClean="0">
                                        <a:latin typeface="Cambria Math" panose="02040503050406030204" pitchFamily="18" charset="0"/>
                                      </a:rPr>
                                      <m:t>𝒙</m:t>
                                    </m:r>
                                  </m:e>
                                </m:d>
                              </m:e>
                              <m:sup>
                                <m:r>
                                  <a:rPr lang="en-US" altLang="zh-CN" b="1" i="1" smtClean="0">
                                    <a:latin typeface="Cambria Math" panose="02040503050406030204" pitchFamily="18" charset="0"/>
                                  </a:rPr>
                                  <m:t>𝟐</m:t>
                                </m:r>
                              </m:sup>
                            </m:sSup>
                          </m:e>
                        </m:d>
                        <m:r>
                          <a:rPr lang="en-US" altLang="zh-CN" b="1" i="1" smtClean="0">
                            <a:latin typeface="Cambria Math" panose="02040503050406030204" pitchFamily="18" charset="0"/>
                          </a:rPr>
                          <m:t>𝒅</m:t>
                        </m:r>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𝑻</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𝑵</m:t>
                            </m:r>
                          </m:sub>
                        </m:sSub>
                        <m:r>
                          <a:rPr lang="en-US" altLang="zh-CN" b="1" i="1" smtClean="0">
                            <a:latin typeface="Cambria Math" panose="02040503050406030204" pitchFamily="18" charset="0"/>
                          </a:rPr>
                          <m:t>𝒙</m:t>
                        </m:r>
                      </m:e>
                    </m:nary>
                  </m:oMath>
                </a14:m>
                <a:r>
                  <a:rPr lang="en-US" altLang="zh-CN" b="1" dirty="0"/>
                  <a:t>          73</a:t>
                </a:r>
              </a:p>
              <a:p>
                <a:pPr marL="0" indent="0">
                  <a:buNone/>
                </a:pPr>
                <a:r>
                  <a:rPr lang="zh-CN" altLang="en-US" dirty="0"/>
                  <a:t>因此，我们对预测分布的近似变成了</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zh-CN" altLang="en-US" b="1" i="1" smtClean="0">
                              <a:latin typeface="Cambria Math" panose="02040503050406030204" pitchFamily="18" charset="0"/>
                            </a:rPr>
                            <m:t>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en-US" altLang="zh-CN" b="1" i="1" smtClean="0">
                              <a:latin typeface="Cambria Math" panose="02040503050406030204" pitchFamily="18" charset="0"/>
                            </a:rPr>
                            <m:t>𝒅𝒂</m:t>
                          </m:r>
                          <m:r>
                            <a:rPr lang="en-US" altLang="zh-CN" b="1" i="1" smtClean="0">
                              <a:latin typeface="Cambria Math" panose="02040503050406030204" pitchFamily="18" charset="0"/>
                            </a:rPr>
                            <m:t>=</m:t>
                          </m:r>
                          <m:nary>
                            <m:naryPr>
                              <m:limLoc m:val="undOvr"/>
                              <m:subHide m:val="on"/>
                              <m:supHide m:val="on"/>
                              <m:ctrlPr>
                                <a:rPr lang="en-US" altLang="zh-CN" b="1" i="1" smtClean="0">
                                  <a:latin typeface="Cambria Math" panose="02040503050406030204" pitchFamily="18" charset="0"/>
                                </a:rPr>
                              </m:ctrlPr>
                            </m:naryPr>
                            <m:sub/>
                            <m:sup/>
                            <m:e>
                              <m:r>
                                <a:rPr lang="zh-CN" altLang="en-US" b="1" i="1" smtClean="0">
                                  <a:latin typeface="Cambria Math" panose="02040503050406030204" pitchFamily="18" charset="0"/>
                                </a:rPr>
                                <m:t>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d>
                              <m:r>
                                <a:rPr lang="zh-CN" altLang="en-US" b="1" i="1" smtClean="0">
                                  <a:latin typeface="Cambria Math" panose="02040503050406030204" pitchFamily="18" charset="0"/>
                                </a:rPr>
                                <m:t>𝓝</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e>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𝒂</m:t>
                                      </m:r>
                                    </m:sub>
                                  </m:sSub>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𝝈</m:t>
                                      </m:r>
                                    </m:e>
                                    <m:sub>
                                      <m:r>
                                        <a:rPr lang="en-US" altLang="zh-CN" b="1" i="1" smtClean="0">
                                          <a:latin typeface="Cambria Math" panose="02040503050406030204" pitchFamily="18" charset="0"/>
                                        </a:rPr>
                                        <m:t>𝒂</m:t>
                                      </m:r>
                                    </m:sub>
                                    <m:sup>
                                      <m:r>
                                        <a:rPr lang="en-US" altLang="zh-CN" b="1" i="1" smtClean="0">
                                          <a:latin typeface="Cambria Math" panose="02040503050406030204" pitchFamily="18" charset="0"/>
                                        </a:rPr>
                                        <m:t>𝟐</m:t>
                                      </m:r>
                                    </m:sup>
                                  </m:sSubSup>
                                </m:e>
                              </m:d>
                              <m:r>
                                <a:rPr lang="en-US" altLang="zh-CN" b="1" i="1" smtClean="0">
                                  <a:latin typeface="Cambria Math" panose="02040503050406030204" pitchFamily="18" charset="0"/>
                                </a:rPr>
                                <m:t>𝒅𝒂</m:t>
                              </m:r>
                            </m:e>
                          </m:nary>
                        </m:e>
                      </m:nary>
                    </m:oMath>
                  </m:oMathPara>
                </a14:m>
                <a:endParaRPr lang="en-US" altLang="zh-CN" b="1"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𝒆𝒙𝒑</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zh-CN" altLang="en-US" b="1" i="1" smtClean="0">
                                  <a:latin typeface="Cambria Math" panose="02040503050406030204" pitchFamily="18" charset="0"/>
                                  <a:ea typeface="Cambria Math" panose="02040503050406030204" pitchFamily="18" charset="0"/>
                                </a:rPr>
                                <m:t>𝝁</m:t>
                              </m:r>
                            </m:e>
                            <m:sub>
                              <m:r>
                                <a:rPr lang="en-US" altLang="zh-CN" b="1" i="1" smtClean="0">
                                  <a:latin typeface="Cambria Math" panose="02040503050406030204" pitchFamily="18" charset="0"/>
                                  <a:ea typeface="Cambria Math" panose="02040503050406030204" pitchFamily="18" charset="0"/>
                                </a:rPr>
                                <m:t>𝒂</m:t>
                              </m:r>
                            </m:sub>
                          </m:sSub>
                          <m:r>
                            <a:rPr lang="en-US" altLang="zh-CN" b="1" i="1" smtClean="0">
                              <a:latin typeface="Cambria Math" panose="02040503050406030204" pitchFamily="18" charset="0"/>
                              <a:ea typeface="Cambria Math" panose="02040503050406030204" pitchFamily="18" charset="0"/>
                            </a:rPr>
                            <m:t>/</m:t>
                          </m:r>
                          <m:rad>
                            <m:radPr>
                              <m:degHide m:val="on"/>
                              <m:ctrlPr>
                                <a:rPr lang="en-US" altLang="zh-CN" b="1" i="1" smtClean="0">
                                  <a:latin typeface="Cambria Math" panose="02040503050406030204" pitchFamily="18" charset="0"/>
                                  <a:ea typeface="Cambria Math" panose="02040503050406030204" pitchFamily="18" charset="0"/>
                                </a:rPr>
                              </m:ctrlPr>
                            </m:radPr>
                            <m:deg/>
                            <m:e>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𝝅</m:t>
                              </m:r>
                              <m:sSubSup>
                                <m:sSubSupPr>
                                  <m:ctrlPr>
                                    <a:rPr lang="en-US" altLang="zh-CN" b="1" i="1" smtClean="0">
                                      <a:latin typeface="Cambria Math" panose="02040503050406030204" pitchFamily="18" charset="0"/>
                                      <a:ea typeface="Cambria Math" panose="02040503050406030204" pitchFamily="18" charset="0"/>
                                    </a:rPr>
                                  </m:ctrlPr>
                                </m:sSubSupPr>
                                <m:e>
                                  <m:r>
                                    <a:rPr lang="zh-CN" altLang="en-US" b="1" i="1" smtClean="0">
                                      <a:latin typeface="Cambria Math" panose="02040503050406030204" pitchFamily="18" charset="0"/>
                                      <a:ea typeface="Cambria Math" panose="02040503050406030204" pitchFamily="18" charset="0"/>
                                    </a:rPr>
                                    <m:t>𝝈</m:t>
                                  </m:r>
                                </m:e>
                                <m:sub>
                                  <m:r>
                                    <a:rPr lang="en-US" altLang="zh-CN" b="1" i="1" smtClean="0">
                                      <a:latin typeface="Cambria Math" panose="02040503050406030204" pitchFamily="18" charset="0"/>
                                      <a:ea typeface="Cambria Math" panose="02040503050406030204" pitchFamily="18" charset="0"/>
                                    </a:rPr>
                                    <m:t>𝒂</m:t>
                                  </m:r>
                                </m:sub>
                                <m:sup>
                                  <m:r>
                                    <a:rPr lang="en-US" altLang="zh-CN" b="1" i="1" smtClean="0">
                                      <a:latin typeface="Cambria Math" panose="02040503050406030204" pitchFamily="18" charset="0"/>
                                      <a:ea typeface="Cambria Math" panose="02040503050406030204" pitchFamily="18" charset="0"/>
                                    </a:rPr>
                                    <m:t>𝟐</m:t>
                                  </m:r>
                                </m:sup>
                              </m:sSub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𝟖</m:t>
                              </m:r>
                            </m:e>
                          </m:rad>
                          <m:r>
                            <a:rPr lang="en-US" altLang="zh-CN" b="1" i="1" smtClean="0">
                              <a:latin typeface="Cambria Math" panose="02040503050406030204" pitchFamily="18" charset="0"/>
                              <a:ea typeface="Cambria Math" panose="02040503050406030204" pitchFamily="18" charset="0"/>
                            </a:rPr>
                            <m:t>)</m:t>
                          </m:r>
                        </m:den>
                      </m:f>
                    </m:oMath>
                  </m:oMathPara>
                </a14:m>
                <a:endParaRPr lang="en-US" altLang="zh-CN" b="1" dirty="0"/>
              </a:p>
              <a:p>
                <a:pPr marL="0" indent="0" algn="ctr">
                  <a:buNone/>
                </a:pPr>
                <a:endParaRPr lang="en-US" altLang="zh-CN" b="1" dirty="0"/>
              </a:p>
              <a:p>
                <a:pPr marL="0" indent="0" algn="ctr">
                  <a:buNone/>
                </a:pPr>
                <a:endParaRPr lang="en-US" altLang="zh-CN" b="1" dirty="0"/>
              </a:p>
              <a:p>
                <a:pPr marL="0" indent="0" algn="ctr">
                  <a:buNone/>
                </a:pPr>
                <a:endParaRPr lang="en-US" altLang="zh-CN" b="1" dirty="0"/>
              </a:p>
              <a:p>
                <a:pPr marL="0" indent="0" algn="ctr">
                  <a:buNone/>
                </a:pPr>
                <a:endParaRPr lang="zh-CN" altLang="en-US" dirty="0"/>
              </a:p>
            </p:txBody>
          </p:sp>
        </mc:Choice>
        <mc:Fallback xmlns="">
          <p:sp>
            <p:nvSpPr>
              <p:cNvPr id="3" name="内容占位符 2">
                <a:extLst>
                  <a:ext uri="{FF2B5EF4-FFF2-40B4-BE49-F238E27FC236}">
                    <a16:creationId xmlns:a16="http://schemas.microsoft.com/office/drawing/2014/main" id="{B7E9BD0C-0E32-4FF2-83A7-DD46CD999069}"/>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741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249C08-BBA9-4E40-9E28-F36EBD51EE69}"/>
                  </a:ext>
                </a:extLst>
              </p:cNvPr>
              <p:cNvSpPr>
                <a:spLocks noGrp="1"/>
              </p:cNvSpPr>
              <p:nvPr>
                <p:ph idx="1"/>
              </p:nvPr>
            </p:nvSpPr>
            <p:spPr>
              <a:xfrm>
                <a:off x="838200" y="288757"/>
                <a:ext cx="10515600" cy="5903495"/>
              </a:xfrm>
            </p:spPr>
            <p:txBody>
              <a:bodyPr/>
              <a:lstStyle/>
              <a:p>
                <a:pPr marL="0" indent="0" algn="ctr">
                  <a:buNone/>
                </a:pPr>
                <a:endParaRPr lang="en-US" altLang="zh-CN"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den>
                      </m:f>
                    </m:oMath>
                  </m:oMathPara>
                </a14:m>
                <a:endParaRPr lang="en-US" altLang="zh-CN" b="1"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𝒆𝒙𝒑</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den>
                    </m:f>
                    <m:r>
                      <a:rPr lang="en-US" altLang="zh-CN" b="1" i="1" smtClean="0">
                        <a:latin typeface="Cambria Math" panose="02040503050406030204" pitchFamily="18" charset="0"/>
                      </a:rPr>
                      <m:t>=</m:t>
                    </m:r>
                    <m:r>
                      <a:rPr lang="zh-CN" altLang="en-US" b="1" i="1" smtClean="0">
                        <a:latin typeface="Cambria Math" panose="02040503050406030204" pitchFamily="18" charset="0"/>
                      </a:rPr>
                      <m:t>𝝈</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oMath>
                </a14:m>
                <a:r>
                  <a:rPr lang="en-US" altLang="zh-CN" b="1" dirty="0"/>
                  <a:t>                       </a:t>
                </a:r>
                <a:r>
                  <a:rPr lang="zh-CN" altLang="en-US" b="1" dirty="0"/>
                  <a:t>①</a:t>
                </a:r>
                <a:endParaRPr lang="en-US" altLang="zh-CN" b="1" dirty="0"/>
              </a:p>
              <a:p>
                <a:pPr marL="0" indent="0" algn="ctr">
                  <a:buNone/>
                </a:pPr>
                <a:endParaRPr lang="en-US" altLang="zh-CN" b="0" i="1" dirty="0">
                  <a:latin typeface="Cambria Math" panose="02040503050406030204" pitchFamily="18" charset="0"/>
                </a:endParaRPr>
              </a:p>
              <a:p>
                <a:pPr marL="0" indent="0" algn="ctr">
                  <a:buNone/>
                </a:pPr>
                <a:r>
                  <a:rPr lang="en-US" altLang="zh-CN" b="1" i="1" dirty="0">
                    <a:latin typeface="Cambria Math" panose="02040503050406030204" pitchFamily="18" charset="0"/>
                  </a:rPr>
                  <a:t> </a:t>
                </a:r>
              </a:p>
              <a:p>
                <a:pPr marL="0" indent="0">
                  <a:buNone/>
                </a:pPr>
                <a:r>
                  <a:rPr lang="en-US" altLang="zh-CN" b="1" dirty="0"/>
                  <a:t> </a:t>
                </a:r>
                <a:r>
                  <a:rPr lang="zh-CN" altLang="en-US" dirty="0"/>
                  <a:t>其中</a:t>
                </a:r>
                <a:r>
                  <a:rPr lang="en-US" altLang="zh-CN" b="1" dirty="0"/>
                  <a:t>                               </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𝒍𝒏</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r>
                              <a:rPr lang="en-US" altLang="zh-CN" b="1" i="1" smtClean="0">
                                <a:latin typeface="Cambria Math" panose="02040503050406030204" pitchFamily="18" charset="0"/>
                              </a:rPr>
                              <m:t>𝑪</m:t>
                            </m:r>
                            <m:r>
                              <a:rPr lang="en-US" altLang="zh-CN" b="1" i="1" smtClean="0">
                                <a:latin typeface="Cambria Math" panose="02040503050406030204" pitchFamily="18" charset="0"/>
                              </a:rPr>
                              <m:t>𝟐</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den>
                    </m:f>
                  </m:oMath>
                </a14:m>
                <a:r>
                  <a:rPr lang="en-US" altLang="zh-CN" b="1" dirty="0"/>
                  <a:t>                  </a:t>
                </a:r>
                <a:r>
                  <a:rPr lang="zh-CN" altLang="en-US" b="1" dirty="0"/>
                  <a:t>②</a:t>
                </a:r>
                <a:endParaRPr lang="en-US" altLang="zh-CN" b="1" dirty="0"/>
              </a:p>
              <a:p>
                <a:pPr marL="0" indent="0">
                  <a:buNone/>
                </a:pPr>
                <a:endParaRPr lang="en-US" altLang="zh-CN" dirty="0"/>
              </a:p>
              <a:p>
                <a:pPr marL="0" indent="0">
                  <a:buNone/>
                </a:pPr>
                <a:endParaRPr lang="en-US" altLang="zh-CN" dirty="0"/>
              </a:p>
              <a:p>
                <a:pPr marL="0" indent="0">
                  <a:buNone/>
                </a:pPr>
                <a:r>
                  <a:rPr lang="zh-CN" altLang="en-US" dirty="0"/>
                  <a:t>由</a:t>
                </a:r>
                <a14:m>
                  <m:oMath xmlns:m="http://schemas.openxmlformats.org/officeDocument/2006/math">
                    <m:r>
                      <a:rPr lang="zh-CN" altLang="en-US" b="1" i="1" smtClean="0">
                        <a:latin typeface="Cambria Math" panose="02040503050406030204" pitchFamily="18" charset="0"/>
                      </a:rPr>
                      <m:t>𝝈</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zh-CN" altLang="en-US" b="1" i="1">
                        <a:latin typeface="Cambria Math" panose="02040503050406030204" pitchFamily="18" charset="0"/>
                      </a:rPr>
                      <m:t>可得到</m:t>
                    </m:r>
                  </m:oMath>
                </a14:m>
                <a:r>
                  <a:rPr lang="zh-CN" altLang="en-US" dirty="0"/>
                  <a:t>反函数    </a:t>
                </a:r>
                <a14:m>
                  <m:oMath xmlns:m="http://schemas.openxmlformats.org/officeDocument/2006/math">
                    <m:r>
                      <a:rPr lang="en-US" altLang="zh-CN" b="0" i="0" dirty="0" smtClean="0">
                        <a:latin typeface="Cambria Math" panose="02040503050406030204" pitchFamily="18" charset="0"/>
                      </a:rPr>
                      <m:t>          </m:t>
                    </m:r>
                    <m:r>
                      <a:rPr lang="en-US" altLang="zh-CN" b="1" i="1" dirty="0" smtClean="0">
                        <a:latin typeface="Cambria Math" panose="02040503050406030204" pitchFamily="18" charset="0"/>
                      </a:rPr>
                      <m:t>𝒂</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𝒍𝒏</m:t>
                    </m:r>
                    <m:r>
                      <a:rPr lang="en-US" altLang="zh-CN" b="1" i="1" dirty="0" smtClean="0">
                        <a:latin typeface="Cambria Math" panose="02040503050406030204" pitchFamily="18" charset="0"/>
                      </a:rPr>
                      <m:t>(</m:t>
                    </m:r>
                    <m:f>
                      <m:fPr>
                        <m:ctrlPr>
                          <a:rPr lang="en-US" altLang="zh-CN" b="1" i="1" dirty="0" smtClean="0">
                            <a:latin typeface="Cambria Math" panose="02040503050406030204" pitchFamily="18" charset="0"/>
                          </a:rPr>
                        </m:ctrlPr>
                      </m:fPr>
                      <m:num>
                        <m:r>
                          <a:rPr lang="zh-CN" altLang="en-US" b="1" i="1" dirty="0" smtClean="0">
                            <a:latin typeface="Cambria Math" panose="02040503050406030204" pitchFamily="18" charset="0"/>
                          </a:rPr>
                          <m:t>𝝈</m:t>
                        </m:r>
                      </m:num>
                      <m:den>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zh-CN" altLang="en-US" b="1" i="1" dirty="0" smtClean="0">
                            <a:latin typeface="Cambria Math" panose="02040503050406030204" pitchFamily="18" charset="0"/>
                          </a:rPr>
                          <m:t>𝝈</m:t>
                        </m:r>
                      </m:den>
                    </m:f>
                    <m:r>
                      <a:rPr lang="en-US" altLang="zh-CN" b="1" i="1" dirty="0" smtClean="0">
                        <a:latin typeface="Cambria Math" panose="02040503050406030204" pitchFamily="18" charset="0"/>
                      </a:rPr>
                      <m:t>)</m:t>
                    </m:r>
                  </m:oMath>
                </a14:m>
                <a:r>
                  <a:rPr lang="en-US" altLang="zh-CN" b="1" dirty="0"/>
                  <a:t>                        </a:t>
                </a:r>
                <a:r>
                  <a:rPr lang="zh-CN" altLang="en-US" b="1" dirty="0"/>
                  <a:t>③</a:t>
                </a:r>
                <a:endParaRPr lang="en-US" altLang="zh-CN" b="1" dirty="0"/>
              </a:p>
              <a:p>
                <a:pPr marL="0" indent="0" algn="ctr">
                  <a:buNone/>
                </a:pPr>
                <a:endParaRPr lang="en-US" altLang="zh-CN" b="1" dirty="0"/>
              </a:p>
              <a:p>
                <a:pPr marL="0" indent="0" algn="ctr">
                  <a:buNone/>
                </a:pPr>
                <a:endParaRPr lang="en-US" altLang="zh-CN" dirty="0"/>
              </a:p>
              <a:p>
                <a:pPr marL="0" indent="0" algn="ctr">
                  <a:buNone/>
                </a:pPr>
                <a:endParaRPr lang="zh-CN" altLang="en-US" dirty="0"/>
              </a:p>
            </p:txBody>
          </p:sp>
        </mc:Choice>
        <mc:Fallback xmlns="">
          <p:sp>
            <p:nvSpPr>
              <p:cNvPr id="3" name="内容占位符 2">
                <a:extLst>
                  <a:ext uri="{FF2B5EF4-FFF2-40B4-BE49-F238E27FC236}">
                    <a16:creationId xmlns:a16="http://schemas.microsoft.com/office/drawing/2014/main" id="{E2249C08-BBA9-4E40-9E28-F36EBD51EE69}"/>
                  </a:ext>
                </a:extLst>
              </p:cNvPr>
              <p:cNvSpPr>
                <a:spLocks noGrp="1" noRot="1" noChangeAspect="1" noMove="1" noResize="1" noEditPoints="1" noAdjustHandles="1" noChangeArrowheads="1" noChangeShapeType="1" noTextEdit="1"/>
              </p:cNvSpPr>
              <p:nvPr>
                <p:ph idx="1"/>
              </p:nvPr>
            </p:nvSpPr>
            <p:spPr>
              <a:xfrm>
                <a:off x="838200" y="288757"/>
                <a:ext cx="10515600" cy="5903495"/>
              </a:xfrm>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460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3DCA1E-9D2D-4643-893E-8CC869E64B92}"/>
              </a:ext>
            </a:extLst>
          </p:cNvPr>
          <p:cNvPicPr>
            <a:picLocks noChangeAspect="1"/>
          </p:cNvPicPr>
          <p:nvPr/>
        </p:nvPicPr>
        <p:blipFill>
          <a:blip r:embed="rId2"/>
          <a:stretch>
            <a:fillRect/>
          </a:stretch>
        </p:blipFill>
        <p:spPr>
          <a:xfrm>
            <a:off x="636421" y="3624263"/>
            <a:ext cx="6010275" cy="2552700"/>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CAB6D6-8D0D-45D8-A8FB-CD609BC071D8}"/>
                  </a:ext>
                </a:extLst>
              </p:cNvPr>
              <p:cNvSpPr>
                <a:spLocks noGrp="1"/>
              </p:cNvSpPr>
              <p:nvPr>
                <p:ph idx="1"/>
              </p:nvPr>
            </p:nvSpPr>
            <p:spPr>
              <a:xfrm>
                <a:off x="838200" y="336884"/>
                <a:ext cx="10515600" cy="5840079"/>
              </a:xfrm>
            </p:spPr>
            <p:txBody>
              <a:bodyPr>
                <a:normAutofit fontScale="92500"/>
              </a:bodyPr>
              <a:lstStyle/>
              <a:p>
                <a:pPr marL="0" indent="0">
                  <a:buNone/>
                </a:pPr>
                <a14:m>
                  <m:oMath xmlns:m="http://schemas.openxmlformats.org/officeDocument/2006/math">
                    <m:r>
                      <a:rPr lang="en-US" altLang="zh-CN" b="1" i="1" smtClean="0">
                        <a:latin typeface="Cambria Math" panose="02040503050406030204" pitchFamily="18" charset="0"/>
                      </a:rPr>
                      <m:t>𝒂</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oMath>
                </a14:m>
                <a:r>
                  <a:rPr lang="zh-CN" altLang="en-US" dirty="0"/>
                  <a:t>可以用来表示两类概率比值的对数 </a:t>
                </a:r>
                <a14:m>
                  <m:oMath xmlns:m="http://schemas.openxmlformats.org/officeDocument/2006/math">
                    <m:r>
                      <a:rPr lang="en-US" altLang="zh-CN" b="1" i="1" smtClean="0">
                        <a:latin typeface="Cambria Math" panose="02040503050406030204" pitchFamily="18" charset="0"/>
                      </a:rPr>
                      <m:t>𝒍𝒏</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den>
                    </m:f>
                    <m:r>
                      <a:rPr lang="en-US" altLang="zh-CN" b="1" i="1" smtClean="0">
                        <a:latin typeface="Cambria Math" panose="02040503050406030204" pitchFamily="18" charset="0"/>
                      </a:rPr>
                      <m:t>]</m:t>
                    </m:r>
                  </m:oMath>
                </a14:m>
                <a:r>
                  <a:rPr lang="zh-CN" altLang="en-US" b="1" i="1" dirty="0"/>
                  <a:t> </a:t>
                </a:r>
                <a:r>
                  <a:rPr lang="zh-CN" altLang="en-US" dirty="0"/>
                  <a:t>（</a:t>
                </a:r>
                <a:r>
                  <a:rPr lang="en-US" altLang="zh-CN" dirty="0"/>
                  <a:t>log odds</a:t>
                </a:r>
                <a:r>
                  <a:rPr lang="zh-CN" altLang="en-US" dirty="0"/>
                  <a:t>函数）</a:t>
                </a:r>
                <a:endParaRPr lang="en-US" altLang="zh-CN" dirty="0"/>
              </a:p>
              <a:p>
                <a:pPr marL="0" indent="0">
                  <a:buNone/>
                </a:pPr>
                <a:endParaRPr lang="en-US" altLang="zh-CN" b="1" i="1" dirty="0"/>
              </a:p>
              <a:p>
                <a:pPr marL="0" indent="0">
                  <a:buNone/>
                </a:pPr>
                <a:r>
                  <a:rPr lang="zh-CN" altLang="en-US" dirty="0"/>
                  <a:t>假设</a:t>
                </a:r>
                <a:r>
                  <a:rPr lang="en-US" altLang="zh-CN" dirty="0"/>
                  <a:t>k&gt;2 </a:t>
                </a:r>
                <a:r>
                  <a:rPr lang="zh-CN" altLang="en-US" dirty="0"/>
                  <a:t>，则</a:t>
                </a:r>
                <a:endParaRPr lang="en-US" altLang="zh-CN" dirty="0"/>
              </a:p>
              <a:p>
                <a:pPr marL="0" indent="0" algn="ctr">
                  <a:buNone/>
                </a:pPr>
                <a:r>
                  <a:rPr lang="en-US" altLang="zh-CN" b="1" dirty="0"/>
                  <a:t>   </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e>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box>
                      <m:boxPr>
                        <m:ctrlPr>
                          <a:rPr lang="en-US" altLang="zh-CN" b="1" i="1" smtClean="0">
                            <a:latin typeface="Cambria Math" panose="02040503050406030204" pitchFamily="18" charset="0"/>
                          </a:rPr>
                        </m:ctrlPr>
                      </m:boxPr>
                      <m:e>
                        <m:eqArr>
                          <m:eqArrPr>
                            <m:ctrlPr>
                              <a:rPr lang="en-US" altLang="zh-CN" b="1" i="1" smtClean="0">
                                <a:latin typeface="Cambria Math" panose="02040503050406030204" pitchFamily="18" charset="0"/>
                              </a:rPr>
                            </m:ctrlPr>
                          </m:eqArr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num>
                              <m:den>
                                <m:nary>
                                  <m:naryPr>
                                    <m:chr m:val="∑"/>
                                    <m:limLoc m:val="subSup"/>
                                    <m:supHide m:val="on"/>
                                    <m:ctrlPr>
                                      <a:rPr lang="en-US" altLang="zh-CN" b="1" i="1" smtClean="0">
                                        <a:latin typeface="Cambria Math" panose="02040503050406030204" pitchFamily="18" charset="0"/>
                                      </a:rPr>
                                    </m:ctrlPr>
                                  </m:naryPr>
                                  <m:sub>
                                    <m:r>
                                      <m:rPr>
                                        <m:brk m:alnAt="9"/>
                                      </m:rPr>
                                      <a:rPr lang="en-US" altLang="zh-CN" b="1" i="1" smtClean="0">
                                        <a:latin typeface="Cambria Math" panose="02040503050406030204" pitchFamily="18" charset="0"/>
                                      </a:rPr>
                                      <m:t>𝒋</m:t>
                                    </m:r>
                                  </m:sub>
                                  <m:sup/>
                                  <m:e>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𝒋</m:t>
                                            </m:r>
                                          </m:sub>
                                        </m:sSub>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e>
                                </m:nary>
                              </m:den>
                            </m:f>
                          </m:e>
                          <m:e/>
                        </m:eqArr>
                      </m:e>
                    </m:box>
                  </m:oMath>
                </a14:m>
                <a:r>
                  <a:rPr lang="en-US" altLang="zh-CN" b="1" dirty="0"/>
                  <a:t>               </a:t>
                </a:r>
                <a:r>
                  <a:rPr lang="zh-CN" altLang="en-US" b="1" dirty="0"/>
                  <a:t>④</a:t>
                </a:r>
                <a:endParaRPr lang="en-US" altLang="zh-CN" b="1" dirty="0"/>
              </a:p>
              <a:p>
                <a:pPr marL="0" indent="0" algn="ctr">
                  <a:buNone/>
                </a:pPr>
                <a:r>
                  <a:rPr lang="en-US" altLang="zh-CN" b="1" dirty="0"/>
                  <a:t>                                                   </a:t>
                </a:r>
                <a14:m>
                  <m:oMath xmlns:m="http://schemas.openxmlformats.org/officeDocument/2006/math">
                    <m:r>
                      <a:rPr lang="en-US" altLang="zh-CN" sz="3900" b="1" i="1" smtClean="0">
                        <a:latin typeface="Cambria Math" panose="02040503050406030204" pitchFamily="18" charset="0"/>
                      </a:rPr>
                      <m:t>=</m:t>
                    </m:r>
                    <m:f>
                      <m:fPr>
                        <m:ctrlPr>
                          <a:rPr lang="en-US" altLang="zh-CN" sz="3900" b="1" i="1" smtClean="0">
                            <a:latin typeface="Cambria Math" panose="02040503050406030204" pitchFamily="18" charset="0"/>
                          </a:rPr>
                        </m:ctrlPr>
                      </m:fPr>
                      <m:num>
                        <m:r>
                          <a:rPr lang="en-US" altLang="zh-CN" sz="3900" b="1" i="1">
                            <a:latin typeface="Cambria Math" panose="02040503050406030204" pitchFamily="18" charset="0"/>
                          </a:rPr>
                          <m:t>𝒆𝒙𝒑</m:t>
                        </m:r>
                        <m:r>
                          <a:rPr lang="en-US" altLang="zh-CN" sz="3900" b="1" i="1">
                            <a:latin typeface="Cambria Math" panose="02040503050406030204" pitchFamily="18" charset="0"/>
                          </a:rPr>
                          <m:t>(</m:t>
                        </m:r>
                        <m:sSub>
                          <m:sSubPr>
                            <m:ctrlPr>
                              <a:rPr lang="en-US" altLang="zh-CN" sz="3900" b="1" i="1">
                                <a:latin typeface="Cambria Math" panose="02040503050406030204" pitchFamily="18" charset="0"/>
                              </a:rPr>
                            </m:ctrlPr>
                          </m:sSubPr>
                          <m:e>
                            <m:r>
                              <a:rPr lang="en-US" altLang="zh-CN" sz="3900" b="1" i="1">
                                <a:latin typeface="Cambria Math" panose="02040503050406030204" pitchFamily="18" charset="0"/>
                              </a:rPr>
                              <m:t>𝒂</m:t>
                            </m:r>
                          </m:e>
                          <m:sub>
                            <m:r>
                              <a:rPr lang="en-US" altLang="zh-CN" sz="3900" b="1" i="1">
                                <a:latin typeface="Cambria Math" panose="02040503050406030204" pitchFamily="18" charset="0"/>
                              </a:rPr>
                              <m:t>𝒌</m:t>
                            </m:r>
                          </m:sub>
                        </m:sSub>
                        <m:r>
                          <a:rPr lang="en-US" altLang="zh-CN" sz="3900" b="1" i="1">
                            <a:latin typeface="Cambria Math" panose="02040503050406030204" pitchFamily="18" charset="0"/>
                          </a:rPr>
                          <m:t>)</m:t>
                        </m:r>
                      </m:num>
                      <m:den>
                        <m:nary>
                          <m:naryPr>
                            <m:chr m:val="∑"/>
                            <m:supHide m:val="on"/>
                            <m:ctrlPr>
                              <a:rPr lang="en-US" altLang="zh-CN" sz="3900" b="1" i="1">
                                <a:latin typeface="Cambria Math" panose="02040503050406030204" pitchFamily="18" charset="0"/>
                              </a:rPr>
                            </m:ctrlPr>
                          </m:naryPr>
                          <m:sub>
                            <m:r>
                              <m:rPr>
                                <m:brk m:alnAt="7"/>
                              </m:rPr>
                              <a:rPr lang="en-US" altLang="zh-CN" sz="3900" b="1" i="1">
                                <a:latin typeface="Cambria Math" panose="02040503050406030204" pitchFamily="18" charset="0"/>
                              </a:rPr>
                              <m:t>𝒋</m:t>
                            </m:r>
                          </m:sub>
                          <m:sup/>
                          <m:e>
                            <m:r>
                              <a:rPr lang="en-US" altLang="zh-CN" sz="3900" b="1" i="1">
                                <a:latin typeface="Cambria Math" panose="02040503050406030204" pitchFamily="18" charset="0"/>
                              </a:rPr>
                              <m:t>𝒆𝒙𝒑</m:t>
                            </m:r>
                            <m:r>
                              <a:rPr lang="en-US" altLang="zh-CN" sz="3900" b="1" i="1">
                                <a:latin typeface="Cambria Math" panose="02040503050406030204" pitchFamily="18" charset="0"/>
                              </a:rPr>
                              <m:t>(</m:t>
                            </m:r>
                            <m:sSub>
                              <m:sSubPr>
                                <m:ctrlPr>
                                  <a:rPr lang="en-US" altLang="zh-CN" sz="3900" b="1" i="1">
                                    <a:latin typeface="Cambria Math" panose="02040503050406030204" pitchFamily="18" charset="0"/>
                                  </a:rPr>
                                </m:ctrlPr>
                              </m:sSubPr>
                              <m:e>
                                <m:r>
                                  <a:rPr lang="en-US" altLang="zh-CN" sz="3900" b="1" i="1">
                                    <a:latin typeface="Cambria Math" panose="02040503050406030204" pitchFamily="18" charset="0"/>
                                  </a:rPr>
                                  <m:t>𝒂</m:t>
                                </m:r>
                              </m:e>
                              <m:sub>
                                <m:r>
                                  <a:rPr lang="en-US" altLang="zh-CN" sz="3900" b="1" i="1">
                                    <a:latin typeface="Cambria Math" panose="02040503050406030204" pitchFamily="18" charset="0"/>
                                  </a:rPr>
                                  <m:t>𝒋</m:t>
                                </m:r>
                              </m:sub>
                            </m:sSub>
                            <m:r>
                              <a:rPr lang="en-US" altLang="zh-CN" sz="3900" b="1" i="1">
                                <a:latin typeface="Cambria Math" panose="02040503050406030204" pitchFamily="18" charset="0"/>
                              </a:rPr>
                              <m:t>)</m:t>
                            </m:r>
                          </m:e>
                        </m:nary>
                      </m:den>
                    </m:f>
                  </m:oMath>
                </a14:m>
                <a:r>
                  <a:rPr lang="en-US" altLang="zh-CN" sz="3900" b="1" dirty="0"/>
                  <a:t>    </a:t>
                </a:r>
                <a:r>
                  <a:rPr lang="zh-CN" altLang="en-US" sz="3500" dirty="0"/>
                  <a:t>（归一化指数）</a:t>
                </a:r>
                <a:endParaRPr lang="en-US" altLang="zh-CN" sz="3500" dirty="0"/>
              </a:p>
              <a:p>
                <a:pPr marL="0" indent="0" algn="ctr">
                  <a:buNone/>
                </a:pPr>
                <a:endParaRPr lang="en-US" altLang="zh-CN" sz="4300" b="1" dirty="0"/>
              </a:p>
              <a:p>
                <a:pPr marL="0" indent="0" algn="ctr">
                  <a:buNone/>
                </a:pPr>
                <a:r>
                  <a:rPr lang="en-US" altLang="zh-CN" sz="4300" b="1" dirty="0"/>
                  <a:t>                                   </a:t>
                </a:r>
                <a:r>
                  <a:rPr lang="zh-CN" altLang="en-US" sz="2600" b="1" dirty="0"/>
                  <a:t>其中</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𝒂</m:t>
                        </m:r>
                      </m:e>
                      <m:sub>
                        <m:r>
                          <a:rPr lang="en-US" altLang="zh-CN" sz="2600" b="1" i="1" smtClean="0">
                            <a:latin typeface="Cambria Math" panose="02040503050406030204" pitchFamily="18" charset="0"/>
                          </a:rPr>
                          <m:t>𝒌</m:t>
                        </m:r>
                      </m:sub>
                    </m:sSub>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𝒍𝒏𝒑</m:t>
                    </m:r>
                    <m:r>
                      <a:rPr lang="en-US" altLang="zh-CN" sz="2600" b="1" i="1" smtClean="0">
                        <a:latin typeface="Cambria Math" panose="02040503050406030204" pitchFamily="18" charset="0"/>
                      </a:rPr>
                      <m:t>(</m:t>
                    </m:r>
                    <m:d>
                      <m:dPr>
                        <m:ctrlPr>
                          <a:rPr lang="en-US" altLang="zh-CN" sz="2600" b="1" i="1" smtClean="0">
                            <a:latin typeface="Cambria Math" panose="02040503050406030204" pitchFamily="18" charset="0"/>
                          </a:rPr>
                        </m:ctrlPr>
                      </m:dPr>
                      <m:e>
                        <m:r>
                          <a:rPr lang="en-US" altLang="zh-CN" sz="2600" b="1" i="1" smtClean="0">
                            <a:latin typeface="Cambria Math" panose="02040503050406030204" pitchFamily="18" charset="0"/>
                          </a:rPr>
                          <m:t>𝒙</m:t>
                        </m:r>
                      </m:e>
                      <m:e>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𝑪</m:t>
                            </m:r>
                          </m:e>
                          <m:sub>
                            <m:r>
                              <a:rPr lang="en-US" altLang="zh-CN" sz="2600" b="1" i="1" smtClean="0">
                                <a:latin typeface="Cambria Math" panose="02040503050406030204" pitchFamily="18" charset="0"/>
                              </a:rPr>
                              <m:t>𝒌</m:t>
                            </m:r>
                          </m:sub>
                        </m:sSub>
                      </m:e>
                    </m:d>
                    <m:r>
                      <a:rPr lang="en-US" altLang="zh-CN" sz="2600" b="1" i="1" smtClean="0">
                        <a:latin typeface="Cambria Math" panose="02040503050406030204" pitchFamily="18" charset="0"/>
                      </a:rPr>
                      <m:t>𝒑</m:t>
                    </m:r>
                    <m:r>
                      <a:rPr lang="en-US" altLang="zh-CN" sz="2600" b="1"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𝑪</m:t>
                        </m:r>
                      </m:e>
                      <m:sub>
                        <m:r>
                          <a:rPr lang="en-US" altLang="zh-CN" sz="2600" b="1" i="1" smtClean="0">
                            <a:latin typeface="Cambria Math" panose="02040503050406030204" pitchFamily="18" charset="0"/>
                          </a:rPr>
                          <m:t>𝒌</m:t>
                        </m:r>
                      </m:sub>
                    </m:sSub>
                    <m:r>
                      <a:rPr lang="en-US" altLang="zh-CN" sz="2600" b="1" i="1" smtClean="0">
                        <a:latin typeface="Cambria Math" panose="02040503050406030204" pitchFamily="18" charset="0"/>
                      </a:rPr>
                      <m:t>))</m:t>
                    </m:r>
                  </m:oMath>
                </a14:m>
                <a:r>
                  <a:rPr lang="zh-CN" altLang="en-US" sz="2600" b="1" dirty="0"/>
                  <a:t>      ⑤</a:t>
                </a:r>
              </a:p>
            </p:txBody>
          </p:sp>
        </mc:Choice>
        <mc:Fallback xmlns="">
          <p:sp>
            <p:nvSpPr>
              <p:cNvPr id="3" name="内容占位符 2">
                <a:extLst>
                  <a:ext uri="{FF2B5EF4-FFF2-40B4-BE49-F238E27FC236}">
                    <a16:creationId xmlns:a16="http://schemas.microsoft.com/office/drawing/2014/main" id="{BFCAB6D6-8D0D-45D8-A8FB-CD609BC071D8}"/>
                  </a:ext>
                </a:extLst>
              </p:cNvPr>
              <p:cNvSpPr>
                <a:spLocks noGrp="1" noRot="1" noChangeAspect="1" noMove="1" noResize="1" noEditPoints="1" noAdjustHandles="1" noChangeArrowheads="1" noChangeShapeType="1" noTextEdit="1"/>
              </p:cNvSpPr>
              <p:nvPr>
                <p:ph idx="1"/>
              </p:nvPr>
            </p:nvSpPr>
            <p:spPr>
              <a:xfrm>
                <a:off x="838200" y="336884"/>
                <a:ext cx="10515600" cy="5840079"/>
              </a:xfrm>
              <a:blipFill>
                <a:blip r:embed="rId3"/>
                <a:stretch>
                  <a:fillRect l="-1043"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284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0D675-94DC-4DC0-B290-45272415E9C9}"/>
              </a:ext>
            </a:extLst>
          </p:cNvPr>
          <p:cNvSpPr>
            <a:spLocks noGrp="1"/>
          </p:cNvSpPr>
          <p:nvPr>
            <p:ph type="title"/>
          </p:nvPr>
        </p:nvSpPr>
        <p:spPr/>
        <p:txBody>
          <a:bodyPr/>
          <a:lstStyle/>
          <a:p>
            <a:r>
              <a:rPr lang="zh-CN" altLang="en-US" dirty="0"/>
              <a:t>连续输入（特征信息连续）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30D316-2B4E-4AB0-BDC9-1225E5DED999}"/>
                  </a:ext>
                </a:extLst>
              </p:cNvPr>
              <p:cNvSpPr>
                <a:spLocks noGrp="1"/>
              </p:cNvSpPr>
              <p:nvPr>
                <p:ph idx="1"/>
              </p:nvPr>
            </p:nvSpPr>
            <p:spPr/>
            <p:txBody>
              <a:bodyPr/>
              <a:lstStyle/>
              <a:p>
                <a:pPr marL="0" indent="0">
                  <a:buNone/>
                </a:pPr>
                <a:r>
                  <a:rPr lang="zh-CN" altLang="en-US" dirty="0"/>
                  <a:t>假设每一类对应的特征数据的类条件概率符合高斯分布。</a:t>
                </a:r>
                <a:endParaRPr lang="en-US" altLang="zh-CN" dirty="0"/>
              </a:p>
              <a:p>
                <a:pPr marL="0" indent="0">
                  <a:buNone/>
                </a:pPr>
                <a:r>
                  <a:rPr lang="zh-CN" altLang="en-US" dirty="0"/>
                  <a:t>（</a:t>
                </a:r>
                <a:r>
                  <a:rPr lang="en-US" altLang="zh-CN" dirty="0"/>
                  <a:t>1</a:t>
                </a:r>
                <a:r>
                  <a:rPr lang="zh-CN" altLang="en-US" dirty="0"/>
                  <a:t>）首先假设所有的类别的协方差矩阵相同，</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oMath>
                </a14:m>
                <a:r>
                  <a:rPr lang="zh-CN" altLang="en-US" dirty="0"/>
                  <a:t>的类条件概率为</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r>
                              <a:rPr lang="en-US" altLang="zh-CN" b="1" i="1" smtClean="0">
                                <a:latin typeface="Cambria Math" panose="02040503050406030204" pitchFamily="18" charset="0"/>
                                <a:ea typeface="Cambria Math" panose="02040503050406030204" pitchFamily="18" charset="0"/>
                              </a:rPr>
                              <m:t>𝝅</m:t>
                            </m:r>
                          </m:e>
                          <m:sup>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𝑫</m:t>
                                </m:r>
                              </m:num>
                              <m:den>
                                <m:r>
                                  <a:rPr lang="en-US" altLang="zh-CN" b="1" i="1">
                                    <a:latin typeface="Cambria Math" panose="02040503050406030204" pitchFamily="18" charset="0"/>
                                  </a:rPr>
                                  <m:t>2</m:t>
                                </m:r>
                              </m:den>
                            </m:f>
                          </m:sup>
                        </m:sSup>
                      </m:den>
                    </m:f>
                    <m:f>
                      <m:fPr>
                        <m:ctrlPr>
                          <a:rPr lang="en-US" altLang="zh-CN" b="1" i="1" smtClean="0">
                            <a:latin typeface="Cambria Math" panose="02040503050406030204" pitchFamily="18" charset="0"/>
                          </a:rPr>
                        </m:ctrlPr>
                      </m:fPr>
                      <m:num>
                        <m:r>
                          <a:rPr lang="en-US" altLang="zh-CN" b="1" i="1">
                            <a:latin typeface="Cambria Math" panose="02040503050406030204" pitchFamily="18" charset="0"/>
                          </a:rPr>
                          <m:t>1</m:t>
                        </m:r>
                      </m:num>
                      <m:den>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e>
                          <m:sup>
                            <m:f>
                              <m:fPr>
                                <m:ctrlPr>
                                  <a:rPr lang="en-US" altLang="zh-CN" b="1" i="1" smtClean="0">
                                    <a:latin typeface="Cambria Math" panose="02040503050406030204" pitchFamily="18" charset="0"/>
                                  </a:rPr>
                                </m:ctrlPr>
                              </m:fPr>
                              <m:num>
                                <m:r>
                                  <a:rPr lang="en-US" altLang="zh-CN" b="1" i="1">
                                    <a:latin typeface="Cambria Math" panose="02040503050406030204" pitchFamily="18" charset="0"/>
                                  </a:rPr>
                                  <m:t>1</m:t>
                                </m:r>
                              </m:num>
                              <m:den>
                                <m:r>
                                  <a:rPr lang="en-US" altLang="zh-CN" b="1" i="1">
                                    <a:latin typeface="Cambria Math" panose="02040503050406030204" pitchFamily="18" charset="0"/>
                                  </a:rPr>
                                  <m:t>2</m:t>
                                </m:r>
                              </m:den>
                            </m:f>
                          </m:sup>
                        </m:sSup>
                      </m:den>
                    </m:f>
                    <m:r>
                      <a:rPr lang="en-US" altLang="zh-CN" b="1" i="1" smtClean="0">
                        <a:latin typeface="Cambria Math" panose="02040503050406030204" pitchFamily="18" charset="0"/>
                      </a:rPr>
                      <m:t>𝒆𝒙𝒑</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a:latin typeface="Cambria Math" panose="02040503050406030204" pitchFamily="18" charset="0"/>
                                  </a:rPr>
                                  <m:t>𝒌</m:t>
                                </m:r>
                              </m:sub>
                            </m:sSub>
                          </m:e>
                        </m:d>
                      </m:e>
                      <m:sup>
                        <m:r>
                          <a:rPr lang="en-US" altLang="zh-CN" b="1" i="1" smtClean="0">
                            <a:latin typeface="Cambria Math" panose="02040503050406030204" pitchFamily="18" charset="0"/>
                          </a:rPr>
                          <m:t>𝑻</m:t>
                        </m:r>
                      </m:sup>
                    </m:s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oMath>
                </a14:m>
                <a:r>
                  <a:rPr lang="en-US" altLang="zh-CN" b="1" dirty="0"/>
                  <a:t>    </a:t>
                </a:r>
                <a:r>
                  <a:rPr lang="zh-CN" altLang="en-US" b="1" dirty="0"/>
                  <a:t>⑥</a:t>
                </a:r>
                <a:endParaRPr lang="en-US" altLang="zh-CN" b="1" dirty="0"/>
              </a:p>
              <a:p>
                <a:pPr marL="0" indent="0">
                  <a:buNone/>
                </a:pPr>
                <a:endParaRPr lang="en-US" altLang="zh-CN" b="1" dirty="0"/>
              </a:p>
              <a:p>
                <a:pPr marL="0" indent="0">
                  <a:buNone/>
                </a:pPr>
                <a:r>
                  <a:rPr lang="zh-CN" altLang="en-US" dirty="0"/>
                  <a:t>在线性回归中，假设 </a:t>
                </a:r>
                <a:endParaRPr lang="en-US" altLang="zh-CN"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𝜔</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0</m:t>
                            </m:r>
                          </m:sub>
                        </m:sSub>
                      </m:e>
                    </m:d>
                  </m:oMath>
                </a14:m>
                <a:r>
                  <a:rPr lang="en-US" altLang="zh-CN" b="0" dirty="0"/>
                  <a:t>                       </a:t>
                </a:r>
                <a:r>
                  <a:rPr lang="zh-CN" altLang="en-US" b="0" dirty="0"/>
                  <a:t>⑦</a:t>
                </a:r>
                <a:endParaRPr lang="en-US" altLang="zh-CN" b="0" dirty="0"/>
              </a:p>
              <a:p>
                <a:pPr marL="0" indent="0" algn="ctr">
                  <a:buNone/>
                </a:pPr>
                <a:endParaRPr lang="en-US" altLang="zh-CN" dirty="0"/>
              </a:p>
              <a:p>
                <a:pPr marL="0" indent="0" algn="ctr">
                  <a:buNone/>
                </a:pPr>
                <a:endParaRPr lang="zh-CN" altLang="en-US" b="1" dirty="0"/>
              </a:p>
            </p:txBody>
          </p:sp>
        </mc:Choice>
        <mc:Fallback xmlns="">
          <p:sp>
            <p:nvSpPr>
              <p:cNvPr id="3" name="内容占位符 2">
                <a:extLst>
                  <a:ext uri="{FF2B5EF4-FFF2-40B4-BE49-F238E27FC236}">
                    <a16:creationId xmlns:a16="http://schemas.microsoft.com/office/drawing/2014/main" id="{DC30D316-2B4E-4AB0-BDC9-1225E5DED999}"/>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885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695DF7-C66A-473F-A7EA-C88579C7A474}"/>
                  </a:ext>
                </a:extLst>
              </p:cNvPr>
              <p:cNvSpPr>
                <a:spLocks noGrp="1"/>
              </p:cNvSpPr>
              <p:nvPr>
                <p:ph idx="1"/>
              </p:nvPr>
            </p:nvSpPr>
            <p:spPr>
              <a:xfrm>
                <a:off x="838200" y="160421"/>
                <a:ext cx="10515600" cy="6016542"/>
              </a:xfrm>
            </p:spPr>
            <p:txBody>
              <a:bodyPr/>
              <a:lstStyle/>
              <a:p>
                <a:pPr marL="0" indent="0">
                  <a:buNone/>
                </a:pPr>
                <a:r>
                  <a:rPr lang="zh-CN" altLang="en-US" dirty="0"/>
                  <a:t>由①、②可得</a:t>
                </a:r>
                <a:endParaRPr lang="en-US" altLang="zh-CN" dirty="0"/>
              </a:p>
              <a:p>
                <a:pPr marL="0" indent="0" algn="ctr">
                  <a:buNone/>
                </a:pP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zh-CN" altLang="en-US" b="1" i="1" smtClean="0">
                        <a:latin typeface="Cambria Math" panose="02040503050406030204" pitchFamily="18" charset="0"/>
                      </a:rPr>
                      <m:t>𝝈</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smtClean="0">
                            <a:latin typeface="Cambria Math" panose="02040503050406030204" pitchFamily="18" charset="0"/>
                          </a:rPr>
                          <m:t>𝝎</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oMath>
                </a14:m>
                <a:r>
                  <a:rPr lang="zh-CN" altLang="en-US" b="1" dirty="0"/>
                  <a:t>                ⑧</a:t>
                </a:r>
                <a:endParaRPr lang="en-US" altLang="zh-CN" b="1" dirty="0"/>
              </a:p>
              <a:p>
                <a:pPr marL="0" indent="0">
                  <a:buNone/>
                </a:pPr>
                <a:r>
                  <a:rPr lang="zh-CN" altLang="en-US" dirty="0"/>
                  <a:t>我们定义</a:t>
                </a:r>
                <a:endParaRPr lang="en-US" altLang="zh-CN" dirty="0"/>
              </a:p>
              <a:p>
                <a:pPr marL="0" indent="0">
                  <a:buNone/>
                </a:pPr>
                <a:r>
                  <a:rPr lang="zh-CN" altLang="en-US" b="1" i="1" dirty="0"/>
                  <a:t>                          </a:t>
                </a:r>
                <a:endParaRPr lang="en-US" altLang="zh-CN" b="1" i="1" dirty="0"/>
              </a:p>
              <a:p>
                <a:pPr marL="0" indent="0">
                  <a:buNone/>
                </a:pPr>
                <a:r>
                  <a:rPr lang="en-US" altLang="zh-CN" b="1" i="1" dirty="0"/>
                  <a:t>                         </a:t>
                </a:r>
                <a:r>
                  <a:rPr lang="zh-CN" altLang="en-US" b="1" i="1" dirty="0"/>
                  <a:t> </a:t>
                </a:r>
                <a14:m>
                  <m:oMath xmlns:m="http://schemas.openxmlformats.org/officeDocument/2006/math">
                    <m:r>
                      <a:rPr lang="zh-CN" altLang="en-US" b="1" i="1" smtClean="0">
                        <a:latin typeface="Cambria Math" panose="02040503050406030204" pitchFamily="18" charset="0"/>
                      </a:rPr>
                      <m:t>𝝎</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oMath>
                </a14:m>
                <a:r>
                  <a:rPr lang="en-US" altLang="zh-CN" b="1" i="1" dirty="0"/>
                  <a:t>                  </a:t>
                </a:r>
                <a:r>
                  <a:rPr lang="zh-CN" altLang="en-US" b="1" dirty="0"/>
                  <a:t>⑨</a:t>
                </a:r>
                <a:endParaRPr lang="en-US" altLang="zh-CN" b="1" dirty="0"/>
              </a:p>
              <a:p>
                <a:pPr marL="0" indent="0" algn="ctr">
                  <a:buNone/>
                </a:pPr>
                <a:endParaRPr lang="en-US" altLang="zh-CN" b="1" i="1" dirty="0">
                  <a:latin typeface="Cambria Math" panose="02040503050406030204" pitchFamily="18" charset="0"/>
                </a:endParaRPr>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𝑻</m:t>
                        </m:r>
                      </m:sup>
                    </m:sSub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𝑻</m:t>
                        </m:r>
                      </m:sup>
                    </m:sSub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𝒍𝒏</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num>
                      <m:den>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den>
                    </m:f>
                  </m:oMath>
                </a14:m>
                <a:r>
                  <a:rPr lang="zh-CN" altLang="en-US" b="1" i="1" dirty="0"/>
                  <a:t>     </a:t>
                </a:r>
                <a:r>
                  <a:rPr lang="zh-CN" altLang="en-US" b="1" dirty="0"/>
                  <a:t>⑩</a:t>
                </a:r>
                <a:endParaRPr lang="zh-CN" altLang="en-US" b="1" i="1" dirty="0"/>
              </a:p>
            </p:txBody>
          </p:sp>
        </mc:Choice>
        <mc:Fallback xmlns="">
          <p:sp>
            <p:nvSpPr>
              <p:cNvPr id="3" name="内容占位符 2">
                <a:extLst>
                  <a:ext uri="{FF2B5EF4-FFF2-40B4-BE49-F238E27FC236}">
                    <a16:creationId xmlns:a16="http://schemas.microsoft.com/office/drawing/2014/main" id="{A2695DF7-C66A-473F-A7EA-C88579C7A474}"/>
                  </a:ext>
                </a:extLst>
              </p:cNvPr>
              <p:cNvSpPr>
                <a:spLocks noGrp="1" noRot="1" noChangeAspect="1" noMove="1" noResize="1" noEditPoints="1" noAdjustHandles="1" noChangeArrowheads="1" noChangeShapeType="1" noTextEdit="1"/>
              </p:cNvSpPr>
              <p:nvPr>
                <p:ph idx="1"/>
              </p:nvPr>
            </p:nvSpPr>
            <p:spPr>
              <a:xfrm>
                <a:off x="838200" y="160421"/>
                <a:ext cx="10515600" cy="6016542"/>
              </a:xfrm>
              <a:blipFill>
                <a:blip r:embed="rId2"/>
                <a:stretch>
                  <a:fillRect l="-1217" t="-1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373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0C239A-2DF2-4EC0-BB93-32B0EF09CE82}"/>
                  </a:ext>
                </a:extLst>
              </p:cNvPr>
              <p:cNvSpPr>
                <a:spLocks noGrp="1"/>
              </p:cNvSpPr>
              <p:nvPr>
                <p:ph idx="1"/>
              </p:nvPr>
            </p:nvSpPr>
            <p:spPr>
              <a:xfrm>
                <a:off x="838200" y="0"/>
                <a:ext cx="10515600" cy="6176963"/>
              </a:xfrm>
            </p:spPr>
            <p:txBody>
              <a:bodyPr/>
              <a:lstStyle/>
              <a:p>
                <a:pPr marL="0" indent="0">
                  <a:buNone/>
                </a:pPr>
                <a:r>
                  <a:rPr lang="zh-CN" altLang="en-US" dirty="0"/>
                  <a:t>对于</a:t>
                </a:r>
                <a:r>
                  <a:rPr lang="en-US" altLang="zh-CN" dirty="0"/>
                  <a:t>k</a:t>
                </a:r>
                <a:r>
                  <a:rPr lang="zh-CN" altLang="en-US" dirty="0"/>
                  <a:t>个类别的情况，由④、⑤可得</a:t>
                </a:r>
                <a:endParaRPr lang="en-US" altLang="zh-CN" dirty="0"/>
              </a:p>
              <a:p>
                <a:pPr marL="0" indent="0" algn="ctr">
                  <a:buNone/>
                </a:pPr>
                <a:endParaRPr lang="en-US" altLang="zh-CN" b="1" i="1" dirty="0">
                  <a:latin typeface="Cambria Math" panose="02040503050406030204" pitchFamily="18" charset="0"/>
                </a:endParaRPr>
              </a:p>
              <a:p>
                <a:pPr marL="0" indent="0" algn="ctr">
                  <a:buNone/>
                </a:pP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𝒌</m:t>
                        </m:r>
                      </m:sub>
                    </m:sSub>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sub>
                      <m:sup>
                        <m:r>
                          <a:rPr lang="en-US" altLang="zh-CN" b="1" i="1" smtClean="0">
                            <a:latin typeface="Cambria Math" panose="02040503050406030204" pitchFamily="18" charset="0"/>
                          </a:rPr>
                          <m:t>𝑻</m:t>
                        </m:r>
                      </m:sup>
                    </m:sSubSup>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r>
                          <a:rPr lang="en-US" altLang="zh-CN" b="1" i="1" smtClean="0">
                            <a:latin typeface="Cambria Math" panose="02040503050406030204" pitchFamily="18" charset="0"/>
                          </a:rPr>
                          <m:t>𝟎</m:t>
                        </m:r>
                      </m:sub>
                    </m:sSub>
                  </m:oMath>
                </a14:m>
                <a:r>
                  <a:rPr lang="zh-CN" altLang="en-US" b="1" dirty="0"/>
                  <a:t>              </a:t>
                </a:r>
                <a:r>
                  <a:rPr lang="en-US" altLang="zh-CN" b="1" dirty="0"/>
                  <a:t>11</a:t>
                </a:r>
                <a:r>
                  <a:rPr lang="zh-CN" altLang="en-US" b="1" dirty="0"/>
                  <a:t>     </a:t>
                </a:r>
                <a:endParaRPr lang="en-US" altLang="zh-CN" b="1" dirty="0"/>
              </a:p>
              <a:p>
                <a:pPr marL="0" indent="0">
                  <a:buNone/>
                </a:pPr>
                <a:endParaRPr lang="en-US" altLang="zh-CN" b="1" dirty="0"/>
              </a:p>
              <a:p>
                <a:pPr marL="0" indent="0">
                  <a:buNone/>
                </a:pPr>
                <a:endParaRPr lang="en-US" altLang="zh-CN" b="1" dirty="0"/>
              </a:p>
              <a:p>
                <a:pPr marL="0" indent="0">
                  <a:buNone/>
                </a:pPr>
                <a:r>
                  <a:rPr lang="zh-CN" altLang="en-US" b="1" dirty="0"/>
                  <a:t> </a:t>
                </a:r>
                <a:r>
                  <a:rPr lang="zh-CN" altLang="en-US" dirty="0"/>
                  <a:t>其中</a:t>
                </a:r>
                <a:endParaRPr lang="en-US" altLang="zh-CN" dirty="0"/>
              </a:p>
              <a:p>
                <a:pPr marL="0" indent="0">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𝝎</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𝒌</m:t>
                        </m:r>
                      </m:sub>
                    </m:sSub>
                  </m:oMath>
                </a14:m>
                <a:r>
                  <a:rPr lang="zh-CN" altLang="en-US" b="1" dirty="0"/>
                  <a:t>                             </a:t>
                </a:r>
                <a:r>
                  <a:rPr lang="en-US" altLang="zh-CN" b="1" dirty="0"/>
                  <a:t>12</a:t>
                </a:r>
              </a:p>
              <a:p>
                <a:pPr marL="0" indent="0">
                  <a:buNone/>
                </a:pPr>
                <a:endParaRPr lang="en-US" altLang="zh-CN" b="1" dirty="0"/>
              </a:p>
              <a:p>
                <a:pPr marL="0" indent="0">
                  <a:buNone/>
                </a:pPr>
                <a:r>
                  <a:rPr lang="en-US" altLang="zh-CN" b="1" dirty="0"/>
                  <a:t>                        </a:t>
                </a:r>
              </a:p>
              <a:p>
                <a:pPr marL="0" indent="0">
                  <a:buNone/>
                </a:pPr>
                <a:endParaRPr lang="en-US" altLang="zh-CN" b="1" dirty="0"/>
              </a:p>
              <a:p>
                <a:pPr marL="0" indent="0" algn="ctr">
                  <a:buNone/>
                </a:pP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𝝎</m:t>
                        </m:r>
                      </m:e>
                      <m:sub>
                        <m:r>
                          <a:rPr lang="en-US" altLang="zh-CN" b="1" i="1" smtClean="0">
                            <a:latin typeface="Cambria Math" panose="02040503050406030204" pitchFamily="18" charset="0"/>
                          </a:rPr>
                          <m:t>𝒌</m:t>
                        </m:r>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bSup>
                      <m:sSubSupPr>
                        <m:ctrlPr>
                          <a:rPr lang="en-US" altLang="zh-CN" b="1" i="1" smtClean="0">
                            <a:latin typeface="Cambria Math" panose="02040503050406030204" pitchFamily="18" charset="0"/>
                          </a:rPr>
                        </m:ctrlPr>
                      </m:sSubSup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𝒌</m:t>
                        </m:r>
                      </m:sub>
                      <m:sup>
                        <m:r>
                          <a:rPr lang="en-US" altLang="zh-CN" b="1" i="1" smtClean="0">
                            <a:latin typeface="Cambria Math" panose="02040503050406030204" pitchFamily="18" charset="0"/>
                          </a:rPr>
                          <m:t>𝑻</m:t>
                        </m:r>
                      </m:sup>
                    </m:sSubSup>
                    <m:sSup>
                      <m:sSupPr>
                        <m:ctrlPr>
                          <a:rPr lang="en-US" altLang="zh-CN" b="1" i="1" smtClean="0">
                            <a:latin typeface="Cambria Math" panose="02040503050406030204" pitchFamily="18" charset="0"/>
                          </a:rPr>
                        </m:ctrlPr>
                      </m:sSupPr>
                      <m:e>
                        <m:nary>
                          <m:naryPr>
                            <m:chr m:val="∑"/>
                            <m:subHide m:val="on"/>
                            <m:supHide m:val="on"/>
                            <m:ctrlPr>
                              <a:rPr lang="en-US" altLang="zh-CN" b="1" i="1" smtClean="0">
                                <a:latin typeface="Cambria Math" panose="02040503050406030204" pitchFamily="18" charset="0"/>
                                <a:ea typeface="Cambria Math" panose="02040503050406030204" pitchFamily="18" charset="0"/>
                              </a:rPr>
                            </m:ctrlPr>
                          </m:naryPr>
                          <m:sub/>
                          <m:sup/>
                          <m:e/>
                        </m:nary>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𝒍𝒏𝑷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𝒌</m:t>
                        </m:r>
                      </m:sub>
                    </m:sSub>
                    <m:r>
                      <a:rPr lang="en-US" altLang="zh-CN" b="1" i="1" smtClean="0">
                        <a:latin typeface="Cambria Math" panose="02040503050406030204" pitchFamily="18" charset="0"/>
                      </a:rPr>
                      <m:t>)</m:t>
                    </m:r>
                  </m:oMath>
                </a14:m>
                <a:r>
                  <a:rPr lang="zh-CN" altLang="en-US" b="1" dirty="0"/>
                  <a:t>        </a:t>
                </a:r>
                <a:r>
                  <a:rPr lang="en-US" altLang="zh-CN" b="1" dirty="0"/>
                  <a:t>13</a:t>
                </a:r>
              </a:p>
              <a:p>
                <a:pPr marL="0" indent="0">
                  <a:buNone/>
                </a:pPr>
                <a:endParaRPr lang="zh-CN" altLang="en-US" b="1" dirty="0"/>
              </a:p>
            </p:txBody>
          </p:sp>
        </mc:Choice>
        <mc:Fallback xmlns="">
          <p:sp>
            <p:nvSpPr>
              <p:cNvPr id="3" name="内容占位符 2">
                <a:extLst>
                  <a:ext uri="{FF2B5EF4-FFF2-40B4-BE49-F238E27FC236}">
                    <a16:creationId xmlns:a16="http://schemas.microsoft.com/office/drawing/2014/main" id="{F30C239A-2DF2-4EC0-BB93-32B0EF09CE82}"/>
                  </a:ext>
                </a:extLst>
              </p:cNvPr>
              <p:cNvSpPr>
                <a:spLocks noGrp="1" noRot="1" noChangeAspect="1" noMove="1" noResize="1" noEditPoints="1" noAdjustHandles="1" noChangeArrowheads="1" noChangeShapeType="1" noTextEdit="1"/>
              </p:cNvSpPr>
              <p:nvPr>
                <p:ph idx="1"/>
              </p:nvPr>
            </p:nvSpPr>
            <p:spPr>
              <a:xfrm>
                <a:off x="838200" y="0"/>
                <a:ext cx="10515600" cy="6176963"/>
              </a:xfrm>
              <a:blipFill>
                <a:blip r:embed="rId2"/>
                <a:stretch>
                  <a:fillRect l="-1217" t="-1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488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BC66A-468C-4851-A0FD-97D24ECB3A7A}"/>
              </a:ext>
            </a:extLst>
          </p:cNvPr>
          <p:cNvSpPr>
            <a:spLocks noGrp="1"/>
          </p:cNvSpPr>
          <p:nvPr>
            <p:ph type="title"/>
          </p:nvPr>
        </p:nvSpPr>
        <p:spPr>
          <a:xfrm>
            <a:off x="838200" y="-276559"/>
            <a:ext cx="10515600" cy="1325563"/>
          </a:xfrm>
        </p:spPr>
        <p:txBody>
          <a:bodyPr/>
          <a:lstStyle/>
          <a:p>
            <a:r>
              <a:rPr lang="zh-CN" altLang="en-US" dirty="0"/>
              <a:t>最大似然解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126708-F27C-436C-8710-D8752B298102}"/>
                  </a:ext>
                </a:extLst>
              </p:cNvPr>
              <p:cNvSpPr>
                <a:spLocks noGrp="1"/>
              </p:cNvSpPr>
              <p:nvPr>
                <p:ph idx="1"/>
              </p:nvPr>
            </p:nvSpPr>
            <p:spPr>
              <a:xfrm>
                <a:off x="256674" y="697830"/>
                <a:ext cx="11935326" cy="6160170"/>
              </a:xfrm>
            </p:spPr>
            <p:txBody>
              <a:bodyPr>
                <a:normAutofit/>
              </a:bodyPr>
              <a:lstStyle/>
              <a:p>
                <a:pPr marL="0" indent="0">
                  <a:buNone/>
                </a:pPr>
                <a:r>
                  <a:rPr lang="zh-CN" altLang="en-US" dirty="0"/>
                  <a:t>确定了条件概率密度的参数化形式后，可通过最大似然解来求得参数的值。</a:t>
                </a:r>
                <a:endParaRPr lang="en-US" altLang="zh-CN" dirty="0"/>
              </a:p>
              <a:p>
                <a:pPr marL="0" indent="0">
                  <a:buNone/>
                </a:pPr>
                <a:r>
                  <a:rPr lang="zh-CN" altLang="en-US" dirty="0"/>
                  <a:t>假设：一个包含两类的数据集，对于每类数据，其数据特征的分类都属于一个多元高斯分布，他们的协方差矩阵相同。</a:t>
                </a:r>
                <a:endParaRPr lang="en-US" altLang="zh-CN" dirty="0"/>
              </a:p>
              <a:p>
                <a:pPr marL="0" indent="0">
                  <a:buNone/>
                </a:pPr>
                <a:r>
                  <a:rPr lang="en-US" altLang="zh-CN" b="1"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oMath>
                </a14:m>
                <a:r>
                  <a:rPr lang="en-US" altLang="zh-CN" b="1" dirty="0"/>
                  <a:t>}</a:t>
                </a:r>
                <a:r>
                  <a:rPr lang="zh-CN" altLang="en-US" b="1"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oMath>
                </a14:m>
                <a:r>
                  <a:rPr lang="zh-CN" altLang="en-US" dirty="0"/>
                  <a:t>为</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𝑪</m:t>
                        </m:r>
                      </m:e>
                      <m:sub>
                        <m:r>
                          <a:rPr lang="en-US" altLang="zh-CN" b="1" i="1" dirty="0">
                            <a:latin typeface="Cambria Math" panose="02040503050406030204" pitchFamily="18" charset="0"/>
                          </a:rPr>
                          <m:t>𝟏</m:t>
                        </m:r>
                      </m:sub>
                    </m:sSub>
                  </m:oMath>
                </a14:m>
                <a:r>
                  <a:rPr lang="zh-CN" altLang="en-US" dirty="0"/>
                  <a:t>类，</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𝒕</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r>
                      <a:rPr lang="en-US" altLang="zh-CN" b="1" i="1">
                        <a:latin typeface="Cambria Math" panose="02040503050406030204" pitchFamily="18" charset="0"/>
                      </a:rPr>
                      <m:t>𝟎</m:t>
                    </m:r>
                  </m:oMath>
                </a14:m>
                <a:r>
                  <a:rPr lang="zh-CN" altLang="en-US" dirty="0"/>
                  <a:t>表示</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𝑪</m:t>
                        </m:r>
                      </m:e>
                      <m:sub>
                        <m:r>
                          <a:rPr lang="en-US" altLang="zh-CN" b="1" i="1" dirty="0">
                            <a:latin typeface="Cambria Math" panose="02040503050406030204" pitchFamily="18" charset="0"/>
                          </a:rPr>
                          <m:t>𝟐</m:t>
                        </m:r>
                      </m:sub>
                    </m:sSub>
                    <m:r>
                      <a:rPr lang="zh-CN" altLang="en-US" i="1" dirty="0">
                        <a:latin typeface="Cambria Math" panose="02040503050406030204" pitchFamily="18" charset="0"/>
                      </a:rPr>
                      <m:t>类</m:t>
                    </m:r>
                  </m:oMath>
                </a14:m>
                <a:endParaRPr lang="en-US" altLang="zh-CN" dirty="0"/>
              </a:p>
              <a:p>
                <a:pPr marL="0" indent="0">
                  <a:buNone/>
                </a:pPr>
                <a:r>
                  <a:rPr lang="zh-CN" altLang="en-US" dirty="0"/>
                  <a:t>若</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zh-CN" altLang="en-US" i="1">
                        <a:latin typeface="Cambria Math" panose="02040503050406030204" pitchFamily="18" charset="0"/>
                      </a:rPr>
                      <m:t>，</m:t>
                    </m:r>
                  </m:oMath>
                </a14:m>
                <a:r>
                  <a:rPr lang="zh-CN" altLang="en-US" dirty="0"/>
                  <a:t>则</a:t>
                </a:r>
                <a14:m>
                  <m:oMath xmlns:m="http://schemas.openxmlformats.org/officeDocument/2006/math">
                    <m:r>
                      <a:rPr lang="en-US" altLang="zh-CN" b="1" i="1" dirty="0" smtClean="0">
                        <a:latin typeface="Cambria Math" panose="02040503050406030204" pitchFamily="18" charset="0"/>
                      </a:rPr>
                      <m:t>𝑷</m:t>
                    </m:r>
                    <m:d>
                      <m:dPr>
                        <m:ctrlPr>
                          <a:rPr lang="en-US" altLang="zh-CN" b="1" i="1" dirty="0" smtClean="0">
                            <a:latin typeface="Cambria Math" panose="02040503050406030204" pitchFamily="18" charset="0"/>
                          </a:rPr>
                        </m:ctrlPr>
                      </m:dPr>
                      <m:e>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𝑪</m:t>
                            </m:r>
                          </m:e>
                          <m:sub>
                            <m:r>
                              <a:rPr lang="en-US" altLang="zh-CN" b="1" i="1" dirty="0" smtClean="0">
                                <a:latin typeface="Cambria Math" panose="02040503050406030204" pitchFamily="18" charset="0"/>
                              </a:rPr>
                              <m:t>𝟐</m:t>
                            </m:r>
                          </m:sub>
                        </m:sSub>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𝒑</m:t>
                    </m:r>
                  </m:oMath>
                </a14:m>
                <a:endParaRPr lang="en-US" altLang="zh-CN" b="1" dirty="0"/>
              </a:p>
              <a:p>
                <a:pPr marL="0" indent="0">
                  <a:buNone/>
                </a:pPr>
                <a:r>
                  <a:rPr lang="zh-CN" altLang="en-US" dirty="0"/>
                  <a:t>对于</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𝟐</m:t>
                        </m:r>
                      </m:sub>
                    </m:sSub>
                  </m:oMath>
                </a14:m>
                <a:r>
                  <a:rPr lang="zh-CN" altLang="en-US" b="1" dirty="0"/>
                  <a:t>，</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𝒕</m:t>
                        </m:r>
                      </m:e>
                      <m:sub>
                        <m:r>
                          <a:rPr lang="en-US" altLang="zh-CN" b="1" i="1" dirty="0" smtClean="0">
                            <a:latin typeface="Cambria Math" panose="02040503050406030204" pitchFamily="18" charset="0"/>
                          </a:rPr>
                          <m:t>𝒏</m:t>
                        </m:r>
                      </m:sub>
                    </m:sSub>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oMath>
                </a14:m>
                <a:r>
                  <a:rPr lang="en-US" altLang="zh-CN" dirty="0"/>
                  <a:t>,</a:t>
                </a:r>
                <a:r>
                  <a:rPr lang="zh-CN" altLang="en-US" dirty="0"/>
                  <a:t>因此</a:t>
                </a:r>
                <a:endParaRPr lang="en-US" altLang="zh-CN" dirty="0"/>
              </a:p>
              <a:p>
                <a:pPr marL="0" indent="0">
                  <a:buNone/>
                </a:pPr>
                <a:endParaRPr lang="en-US" altLang="zh-CN" b="1" i="1" dirty="0">
                  <a:latin typeface="Cambria Math" panose="02040503050406030204" pitchFamily="18" charset="0"/>
                </a:endParaRPr>
              </a:p>
              <a:p>
                <a:pPr marL="0" indent="0">
                  <a:buNone/>
                </a:pPr>
                <a:r>
                  <a:rPr lang="en-US" altLang="zh-CN" b="1" dirty="0"/>
                  <a:t>              </a:t>
                </a:r>
                <a14:m>
                  <m:oMath xmlns:m="http://schemas.openxmlformats.org/officeDocument/2006/math">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zh-CN" altLang="en-US" b="1" i="1" dirty="0" smtClean="0">
                                <a:latin typeface="Cambria Math" panose="02040503050406030204" pitchFamily="18" charset="0"/>
                              </a:rPr>
                            </m:ctrlPr>
                          </m:sSubPr>
                          <m:e>
                            <m:r>
                              <a:rPr lang="en-US" altLang="zh-CN" b="1" i="1" dirty="0" smtClean="0">
                                <a:latin typeface="Cambria Math" panose="02040503050406030204" pitchFamily="18" charset="0"/>
                              </a:rPr>
                              <m:t>𝑪</m:t>
                            </m:r>
                          </m:e>
                          <m:sub>
                            <m:r>
                              <a:rPr lang="en-US" altLang="zh-CN" b="1" i="1" dirty="0" smtClean="0">
                                <a:latin typeface="Cambria Math" panose="02040503050406030204" pitchFamily="18" charset="0"/>
                              </a:rPr>
                              <m:t>𝟏</m:t>
                            </m:r>
                          </m:sub>
                        </m:sSub>
                      </m:e>
                    </m:d>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zh-CN" altLang="en-US" b="1" i="1" smtClean="0">
                        <a:latin typeface="Cambria Math" panose="02040503050406030204" pitchFamily="18" charset="0"/>
                      </a:rPr>
                      <m:t>𝓝</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𝝁</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oMath>
                </a14:m>
                <a:r>
                  <a:rPr lang="en-US" altLang="zh-CN" b="1" dirty="0"/>
                  <a:t>               13</a:t>
                </a:r>
              </a:p>
              <a:p>
                <a:pPr marL="0" indent="0">
                  <a:buNone/>
                </a:pPr>
                <a:endParaRPr lang="en-US" altLang="zh-CN" dirty="0"/>
              </a:p>
              <a:p>
                <a:pPr marL="0" indent="0">
                  <a:buNone/>
                </a:pPr>
                <a:r>
                  <a:rPr lang="zh-CN" altLang="en-US" dirty="0"/>
                  <a:t>同样的，对于</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smtClean="0">
                            <a:latin typeface="Cambria Math" panose="02040503050406030204" pitchFamily="18" charset="0"/>
                          </a:rPr>
                          <m:t>1</m:t>
                        </m:r>
                      </m:sub>
                    </m:sSub>
                  </m:oMath>
                </a14:m>
                <a:r>
                  <a:rPr lang="zh-CN" altLang="en-US" b="1" dirty="0"/>
                  <a:t>，</a:t>
                </a:r>
                <a14:m>
                  <m:oMath xmlns:m="http://schemas.openxmlformats.org/officeDocument/2006/math">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𝒕</m:t>
                        </m:r>
                      </m:e>
                      <m:sub>
                        <m:r>
                          <a:rPr lang="en-US" altLang="zh-CN" b="1" i="1" dirty="0">
                            <a:latin typeface="Cambria Math" panose="02040503050406030204" pitchFamily="18" charset="0"/>
                          </a:rPr>
                          <m:t>𝒏</m:t>
                        </m:r>
                      </m:sub>
                    </m:sSub>
                    <m:r>
                      <a:rPr lang="en-US" altLang="zh-CN" b="1" i="1" dirty="0">
                        <a:latin typeface="Cambria Math" panose="02040503050406030204" pitchFamily="18" charset="0"/>
                      </a:rPr>
                      <m:t>=</m:t>
                    </m:r>
                    <m:r>
                      <a:rPr lang="en-US" altLang="zh-CN" b="1" i="1" dirty="0" smtClean="0">
                        <a:latin typeface="Cambria Math" panose="02040503050406030204" pitchFamily="18" charset="0"/>
                      </a:rPr>
                      <m:t>1</m:t>
                    </m:r>
                  </m:oMath>
                </a14:m>
                <a:r>
                  <a:rPr lang="zh-CN" altLang="en-US" dirty="0"/>
                  <a:t>，有</a:t>
                </a:r>
                <a:endParaRPr lang="en-US" altLang="zh-CN" dirty="0"/>
              </a:p>
              <a:p>
                <a:pPr marL="0" indent="0">
                  <a:buNone/>
                </a:pPr>
                <a:endParaRPr lang="en-US" altLang="zh-CN" b="1" i="1" dirty="0">
                  <a:latin typeface="Cambria Math" panose="02040503050406030204" pitchFamily="18" charset="0"/>
                </a:endParaRPr>
              </a:p>
              <a:p>
                <a:pPr marL="0" indent="0">
                  <a:buNone/>
                </a:pPr>
                <a:r>
                  <a:rPr lang="en-US" altLang="zh-CN" b="1" dirty="0"/>
                  <a:t>        </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smtClean="0">
                                <a:latin typeface="Cambria Math" panose="02040503050406030204" pitchFamily="18" charset="0"/>
                              </a:rPr>
                              <m:t>𝟐</m:t>
                            </m:r>
                          </m:sub>
                        </m:sSub>
                      </m:e>
                    </m:d>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sSub>
                          <m:sSubPr>
                            <m:ctrlPr>
                              <a:rPr lang="zh-CN" altLang="en-US" b="1" i="1" dirty="0">
                                <a:latin typeface="Cambria Math" panose="02040503050406030204" pitchFamily="18" charset="0"/>
                              </a:rPr>
                            </m:ctrlPr>
                          </m:sSubPr>
                          <m:e>
                            <m:r>
                              <a:rPr lang="en-US" altLang="zh-CN" b="1" i="1" dirty="0">
                                <a:latin typeface="Cambria Math" panose="02040503050406030204" pitchFamily="18" charset="0"/>
                              </a:rPr>
                              <m:t>𝑪</m:t>
                            </m:r>
                          </m:e>
                          <m:sub>
                            <m:r>
                              <a:rPr lang="en-US" altLang="zh-CN" b="1" i="1" dirty="0" smtClean="0">
                                <a:latin typeface="Cambria Math" panose="02040503050406030204" pitchFamily="18" charset="0"/>
                              </a:rPr>
                              <m:t>𝟐</m:t>
                            </m:r>
                          </m:sub>
                        </m:sSub>
                      </m:e>
                    </m:d>
                    <m:r>
                      <a:rPr lang="en-US" altLang="zh-CN" b="1" i="1">
                        <a:latin typeface="Cambria Math" panose="02040503050406030204" pitchFamily="18" charset="0"/>
                      </a:rPr>
                      <m:t>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e>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smtClean="0">
                                <a:latin typeface="Cambria Math" panose="02040503050406030204" pitchFamily="18" charset="0"/>
                              </a:rPr>
                              <m:t>𝟐</m:t>
                            </m:r>
                          </m:sub>
                        </m:sSub>
                      </m:e>
                    </m:d>
                    <m:r>
                      <a:rPr lang="en-US" altLang="zh-CN" b="1" i="1">
                        <a:latin typeface="Cambria Math" panose="02040503050406030204" pitchFamily="18" charset="0"/>
                      </a:rPr>
                      <m:t>=</m:t>
                    </m:r>
                    <m:r>
                      <a:rPr lang="zh-CN" altLang="en-US"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𝒑</m:t>
                    </m:r>
                    <m:r>
                      <a:rPr lang="zh-CN" altLang="en-US" b="1" i="1" smtClean="0">
                        <a:latin typeface="Cambria Math" panose="02040503050406030204" pitchFamily="18" charset="0"/>
                      </a:rPr>
                      <m:t>）</m:t>
                    </m:r>
                    <m:r>
                      <a:rPr lang="zh-CN" altLang="en-US" b="1" i="1">
                        <a:latin typeface="Cambria Math" panose="02040503050406030204" pitchFamily="18" charset="0"/>
                      </a:rPr>
                      <m:t>𝓝</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panose="02040503050406030204" pitchFamily="18" charset="0"/>
                          </a:rPr>
                          <m:t>𝝁</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oMath>
                </a14:m>
                <a:r>
                  <a:rPr lang="en-US" altLang="zh-CN" b="1" dirty="0"/>
                  <a:t>           14</a:t>
                </a:r>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6D126708-F27C-436C-8710-D8752B298102}"/>
                  </a:ext>
                </a:extLst>
              </p:cNvPr>
              <p:cNvSpPr>
                <a:spLocks noGrp="1" noRot="1" noChangeAspect="1" noMove="1" noResize="1" noEditPoints="1" noAdjustHandles="1" noChangeArrowheads="1" noChangeShapeType="1" noTextEdit="1"/>
              </p:cNvSpPr>
              <p:nvPr>
                <p:ph idx="1"/>
              </p:nvPr>
            </p:nvSpPr>
            <p:spPr>
              <a:xfrm>
                <a:off x="256674" y="697830"/>
                <a:ext cx="11935326" cy="6160170"/>
              </a:xfrm>
              <a:blipFill>
                <a:blip r:embed="rId2"/>
                <a:stretch>
                  <a:fillRect l="-1021" t="-1780" r="-6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32168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2829</Words>
  <Application>Microsoft Office PowerPoint</Application>
  <PresentationFormat>宽屏</PresentationFormat>
  <Paragraphs>322</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等线 Light</vt:lpstr>
      <vt:lpstr>宋体</vt:lpstr>
      <vt:lpstr>Arial</vt:lpstr>
      <vt:lpstr>Cambria Math</vt:lpstr>
      <vt:lpstr>Office 主题​​</vt:lpstr>
      <vt:lpstr>Linear models for classification</vt:lpstr>
      <vt:lpstr>Outline</vt:lpstr>
      <vt:lpstr>概率生成模型</vt:lpstr>
      <vt:lpstr>PowerPoint 演示文稿</vt:lpstr>
      <vt:lpstr>PowerPoint 演示文稿</vt:lpstr>
      <vt:lpstr>连续输入（特征信息连续）</vt:lpstr>
      <vt:lpstr>PowerPoint 演示文稿</vt:lpstr>
      <vt:lpstr>PowerPoint 演示文稿</vt:lpstr>
      <vt:lpstr>最大似然解</vt:lpstr>
      <vt:lpstr>PowerPoint 演示文稿</vt:lpstr>
      <vt:lpstr>PowerPoint 演示文稿</vt:lpstr>
      <vt:lpstr>PowerPoint 演示文稿</vt:lpstr>
      <vt:lpstr>概率判别式模型</vt:lpstr>
      <vt:lpstr>固定基函数</vt:lpstr>
      <vt:lpstr>PowerPoint 演示文稿</vt:lpstr>
      <vt:lpstr>逻辑回归</vt:lpstr>
      <vt:lpstr>PowerPoint 演示文稿</vt:lpstr>
      <vt:lpstr>PowerPoint 演示文稿</vt:lpstr>
      <vt:lpstr>迭代重加权最小平方</vt:lpstr>
      <vt:lpstr>PowerPoint 演示文稿</vt:lpstr>
      <vt:lpstr>PowerPoint 演示文稿</vt:lpstr>
      <vt:lpstr>PowerPoint 演示文稿</vt:lpstr>
      <vt:lpstr>PowerPoint 演示文稿</vt:lpstr>
      <vt:lpstr>多类逻辑回归</vt:lpstr>
      <vt:lpstr>PowerPoint 演示文稿</vt:lpstr>
      <vt:lpstr>Probit回归</vt:lpstr>
      <vt:lpstr>PowerPoint 演示文稿</vt:lpstr>
      <vt:lpstr>拉普拉斯近似</vt:lpstr>
      <vt:lpstr>PowerPoint 演示文稿</vt:lpstr>
      <vt:lpstr>PowerPoint 演示文稿</vt:lpstr>
      <vt:lpstr>PowerPoint 演示文稿</vt:lpstr>
      <vt:lpstr>PowerPoint 演示文稿</vt:lpstr>
      <vt:lpstr>贝叶斯逻辑回归</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models for classification</dc:title>
  <dc:creator>沛晗 吴</dc:creator>
  <cp:lastModifiedBy>沛晗 吴</cp:lastModifiedBy>
  <cp:revision>114</cp:revision>
  <dcterms:created xsi:type="dcterms:W3CDTF">2019-11-26T11:31:45Z</dcterms:created>
  <dcterms:modified xsi:type="dcterms:W3CDTF">2019-12-09T09:47:35Z</dcterms:modified>
</cp:coreProperties>
</file>