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5"/>
  </p:sldMasterIdLst>
  <p:notesMasterIdLst>
    <p:notesMasterId r:id="rId13"/>
  </p:notesMasterIdLst>
  <p:handoutMasterIdLst>
    <p:handoutMasterId r:id="rId14"/>
  </p:handoutMasterIdLst>
  <p:sldIdLst>
    <p:sldId id="265" r:id="rId6"/>
    <p:sldId id="271" r:id="rId7"/>
    <p:sldId id="272" r:id="rId8"/>
    <p:sldId id="269" r:id="rId9"/>
    <p:sldId id="270" r:id="rId10"/>
    <p:sldId id="274" r:id="rId11"/>
    <p:sldId id="273" r:id="rId12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Nationalbank" panose="020B060402020202020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701" autoAdjust="0"/>
  </p:normalViewPr>
  <p:slideViewPr>
    <p:cSldViewPr snapToGrid="0" showGuides="1">
      <p:cViewPr varScale="1">
        <p:scale>
          <a:sx n="109" d="100"/>
          <a:sy n="109" d="100"/>
        </p:scale>
        <p:origin x="108" y="13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25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handoutMaster" Target="handoutMasters/handoutMaster1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svg"/><Relationship Id="rId1" Type="http://schemas.openxmlformats.org/officeDocument/2006/relationships/image" Target="../media/image16.png"/><Relationship Id="rId4" Type="http://schemas.openxmlformats.org/officeDocument/2006/relationships/image" Target="../media/image1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1D523E-DF14-48CD-B2C3-0F75BE428F5D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BACF90D-8630-4597-BEEB-CCC6A67093A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 dirty="0"/>
            <a:t>Research </a:t>
          </a:r>
          <a:r>
            <a:rPr lang="da-DK" dirty="0" err="1"/>
            <a:t>Question</a:t>
          </a:r>
          <a:r>
            <a:rPr lang="da-DK" dirty="0"/>
            <a:t> (</a:t>
          </a:r>
          <a:r>
            <a:rPr lang="da-DK" dirty="0" err="1"/>
            <a:t>temporarily</a:t>
          </a:r>
          <a:r>
            <a:rPr lang="da-DK" dirty="0"/>
            <a:t>)</a:t>
          </a:r>
          <a:endParaRPr lang="en-US" dirty="0"/>
        </a:p>
      </dgm:t>
    </dgm:pt>
    <dgm:pt modelId="{C27C9748-B165-43BA-B9CF-171949ED0DD7}" type="parTrans" cxnId="{BDED1834-0AC6-46D4-8E73-7AC2195C544B}">
      <dgm:prSet/>
      <dgm:spPr/>
      <dgm:t>
        <a:bodyPr/>
        <a:lstStyle/>
        <a:p>
          <a:endParaRPr lang="en-US"/>
        </a:p>
      </dgm:t>
    </dgm:pt>
    <dgm:pt modelId="{FC060B70-9AAF-4579-8923-C59A9B10114B}" type="sibTrans" cxnId="{BDED1834-0AC6-46D4-8E73-7AC2195C544B}">
      <dgm:prSet/>
      <dgm:spPr/>
      <dgm:t>
        <a:bodyPr/>
        <a:lstStyle/>
        <a:p>
          <a:endParaRPr lang="en-US"/>
        </a:p>
      </dgm:t>
    </dgm:pt>
    <dgm:pt modelId="{A45EB936-DE71-448E-BD99-23A9D732FC55}">
      <dgm:prSet/>
      <dgm:spPr/>
      <dgm:t>
        <a:bodyPr/>
        <a:lstStyle/>
        <a:p>
          <a:pPr>
            <a:lnSpc>
              <a:spcPct val="100000"/>
            </a:lnSpc>
          </a:pPr>
          <a:r>
            <a:rPr lang="da-DK" dirty="0"/>
            <a:t>How </a:t>
          </a:r>
          <a:r>
            <a:rPr lang="da-DK" dirty="0" err="1"/>
            <a:t>does</a:t>
          </a:r>
          <a:r>
            <a:rPr lang="da-DK" dirty="0"/>
            <a:t> the transmission of </a:t>
          </a:r>
          <a:r>
            <a:rPr lang="da-DK" dirty="0" err="1"/>
            <a:t>monetary</a:t>
          </a:r>
          <a:r>
            <a:rPr lang="da-DK" dirty="0"/>
            <a:t> policy </a:t>
          </a:r>
          <a:r>
            <a:rPr lang="da-DK" dirty="0" err="1"/>
            <a:t>impact</a:t>
          </a:r>
          <a:r>
            <a:rPr lang="da-DK" dirty="0"/>
            <a:t> </a:t>
          </a:r>
          <a:r>
            <a:rPr lang="da-DK" dirty="0" err="1"/>
            <a:t>household</a:t>
          </a:r>
          <a:r>
            <a:rPr lang="da-DK" dirty="0"/>
            <a:t> </a:t>
          </a:r>
          <a:r>
            <a:rPr lang="da-DK" dirty="0" err="1"/>
            <a:t>wealth</a:t>
          </a:r>
          <a:r>
            <a:rPr lang="da-DK" dirty="0"/>
            <a:t> </a:t>
          </a:r>
          <a:r>
            <a:rPr lang="da-DK" dirty="0" err="1"/>
            <a:t>channels</a:t>
          </a:r>
          <a:r>
            <a:rPr lang="da-DK" dirty="0"/>
            <a:t>?</a:t>
          </a:r>
          <a:endParaRPr lang="en-US" dirty="0"/>
        </a:p>
      </dgm:t>
    </dgm:pt>
    <dgm:pt modelId="{C3DF54C1-91CA-41D8-B7C1-8D127D7ACDEB}" type="parTrans" cxnId="{74AB9698-8005-45D8-BB78-B4AD6C73D15A}">
      <dgm:prSet/>
      <dgm:spPr/>
      <dgm:t>
        <a:bodyPr/>
        <a:lstStyle/>
        <a:p>
          <a:endParaRPr lang="en-US"/>
        </a:p>
      </dgm:t>
    </dgm:pt>
    <dgm:pt modelId="{8C53EDB6-62C4-4EC3-889E-70D81DC9AD48}" type="sibTrans" cxnId="{74AB9698-8005-45D8-BB78-B4AD6C73D15A}">
      <dgm:prSet/>
      <dgm:spPr/>
      <dgm:t>
        <a:bodyPr/>
        <a:lstStyle/>
        <a:p>
          <a:endParaRPr lang="en-US"/>
        </a:p>
      </dgm:t>
    </dgm:pt>
    <dgm:pt modelId="{DCA2D8FE-9F79-4550-A834-2CA3E7CA4EB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da-DK"/>
            <a:t>Method</a:t>
          </a:r>
          <a:endParaRPr lang="en-US"/>
        </a:p>
      </dgm:t>
    </dgm:pt>
    <dgm:pt modelId="{7D64360F-B047-4E40-93F6-A5DE3D7825FB}" type="parTrans" cxnId="{1CAE256D-F318-44DC-8537-44A4219D325F}">
      <dgm:prSet/>
      <dgm:spPr/>
      <dgm:t>
        <a:bodyPr/>
        <a:lstStyle/>
        <a:p>
          <a:endParaRPr lang="en-US"/>
        </a:p>
      </dgm:t>
    </dgm:pt>
    <dgm:pt modelId="{CFFB379B-3118-4AD8-BB1F-7CA19D7FF5CE}" type="sibTrans" cxnId="{1CAE256D-F318-44DC-8537-44A4219D325F}">
      <dgm:prSet/>
      <dgm:spPr/>
      <dgm:t>
        <a:bodyPr/>
        <a:lstStyle/>
        <a:p>
          <a:endParaRPr lang="en-US"/>
        </a:p>
      </dgm:t>
    </dgm:pt>
    <dgm:pt modelId="{43C8D296-90CB-496C-B249-813E78ECBD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propose using deep reinforcement learning (DRL) to analyze the dynamics of household wealth channels in response to changes in monetary policy. </a:t>
          </a:r>
          <a:br>
            <a:rPr lang="en-US" dirty="0"/>
          </a:br>
          <a:br>
            <a:rPr lang="en-US" dirty="0"/>
          </a:br>
          <a:r>
            <a:rPr lang="en-US" dirty="0"/>
            <a:t>DRL is well-suited for solving problems with high dimensionality and complexity. It also allows for heterogenous actions within a simulated environment, reflecting real choices of a household.</a:t>
          </a:r>
        </a:p>
      </dgm:t>
    </dgm:pt>
    <dgm:pt modelId="{6F5B4001-AD89-4D48-96A8-C369DB70D971}" type="parTrans" cxnId="{9E738061-BBF4-48D5-A7AF-AA94E4517824}">
      <dgm:prSet/>
      <dgm:spPr/>
      <dgm:t>
        <a:bodyPr/>
        <a:lstStyle/>
        <a:p>
          <a:endParaRPr lang="en-US"/>
        </a:p>
      </dgm:t>
    </dgm:pt>
    <dgm:pt modelId="{76860C6C-CE77-467E-8BAF-359F661C3734}" type="sibTrans" cxnId="{9E738061-BBF4-48D5-A7AF-AA94E4517824}">
      <dgm:prSet/>
      <dgm:spPr/>
      <dgm:t>
        <a:bodyPr/>
        <a:lstStyle/>
        <a:p>
          <a:endParaRPr lang="en-US"/>
        </a:p>
      </dgm:t>
    </dgm:pt>
    <dgm:pt modelId="{80B4A74F-B953-46EC-9615-D2A82FB16663}" type="pres">
      <dgm:prSet presAssocID="{9D1D523E-DF14-48CD-B2C3-0F75BE428F5D}" presName="root" presStyleCnt="0">
        <dgm:presLayoutVars>
          <dgm:dir/>
          <dgm:resizeHandles val="exact"/>
        </dgm:presLayoutVars>
      </dgm:prSet>
      <dgm:spPr/>
    </dgm:pt>
    <dgm:pt modelId="{321BA831-F8E2-4C8F-B009-F9CB33F3F942}" type="pres">
      <dgm:prSet presAssocID="{DBACF90D-8630-4597-BEEB-CCC6A67093AA}" presName="compNode" presStyleCnt="0"/>
      <dgm:spPr/>
    </dgm:pt>
    <dgm:pt modelId="{9C25A97B-D3CC-4B29-A0E3-C9A87B7BFF7D}" type="pres">
      <dgm:prSet presAssocID="{DBACF90D-8630-4597-BEEB-CCC6A67093A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ørgsmålstegn med massiv udfyldning"/>
        </a:ext>
      </dgm:extLst>
    </dgm:pt>
    <dgm:pt modelId="{0A3C39A3-5955-41F6-886A-2F4728FB7F57}" type="pres">
      <dgm:prSet presAssocID="{DBACF90D-8630-4597-BEEB-CCC6A67093AA}" presName="iconSpace" presStyleCnt="0"/>
      <dgm:spPr/>
    </dgm:pt>
    <dgm:pt modelId="{2C13FC31-7DBA-43C9-8473-31A813799B2C}" type="pres">
      <dgm:prSet presAssocID="{DBACF90D-8630-4597-BEEB-CCC6A67093AA}" presName="parTx" presStyleLbl="revTx" presStyleIdx="0" presStyleCnt="4">
        <dgm:presLayoutVars>
          <dgm:chMax val="0"/>
          <dgm:chPref val="0"/>
        </dgm:presLayoutVars>
      </dgm:prSet>
      <dgm:spPr/>
    </dgm:pt>
    <dgm:pt modelId="{08610847-5CEC-4BB3-8942-5FCD29E26AA1}" type="pres">
      <dgm:prSet presAssocID="{DBACF90D-8630-4597-BEEB-CCC6A67093AA}" presName="txSpace" presStyleCnt="0"/>
      <dgm:spPr/>
    </dgm:pt>
    <dgm:pt modelId="{9273524E-DBD4-4E29-897A-658181065B2E}" type="pres">
      <dgm:prSet presAssocID="{DBACF90D-8630-4597-BEEB-CCC6A67093AA}" presName="desTx" presStyleLbl="revTx" presStyleIdx="1" presStyleCnt="4">
        <dgm:presLayoutVars/>
      </dgm:prSet>
      <dgm:spPr/>
    </dgm:pt>
    <dgm:pt modelId="{99460B2D-5B4C-4798-8E62-87619E0F5229}" type="pres">
      <dgm:prSet presAssocID="{FC060B70-9AAF-4579-8923-C59A9B10114B}" presName="sibTrans" presStyleCnt="0"/>
      <dgm:spPr/>
    </dgm:pt>
    <dgm:pt modelId="{AEA683AF-9E9E-43B7-AE08-E0BEE2D4DCF3}" type="pres">
      <dgm:prSet presAssocID="{DCA2D8FE-9F79-4550-A834-2CA3E7CA4EB8}" presName="compNode" presStyleCnt="0"/>
      <dgm:spPr/>
    </dgm:pt>
    <dgm:pt modelId="{0C36D2CC-1FDE-4F44-88A2-977B7C1F86CE}" type="pres">
      <dgm:prSet presAssocID="{DCA2D8FE-9F79-4550-A834-2CA3E7CA4EB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lasseværelse"/>
        </a:ext>
      </dgm:extLst>
    </dgm:pt>
    <dgm:pt modelId="{5201D48B-C120-41A5-88C8-B53950B6A979}" type="pres">
      <dgm:prSet presAssocID="{DCA2D8FE-9F79-4550-A834-2CA3E7CA4EB8}" presName="iconSpace" presStyleCnt="0"/>
      <dgm:spPr/>
    </dgm:pt>
    <dgm:pt modelId="{B586A690-07C8-4E79-8568-129EAA48B0AC}" type="pres">
      <dgm:prSet presAssocID="{DCA2D8FE-9F79-4550-A834-2CA3E7CA4EB8}" presName="parTx" presStyleLbl="revTx" presStyleIdx="2" presStyleCnt="4">
        <dgm:presLayoutVars>
          <dgm:chMax val="0"/>
          <dgm:chPref val="0"/>
        </dgm:presLayoutVars>
      </dgm:prSet>
      <dgm:spPr/>
    </dgm:pt>
    <dgm:pt modelId="{EFC38472-AD02-4A22-AFC9-310143994CEA}" type="pres">
      <dgm:prSet presAssocID="{DCA2D8FE-9F79-4550-A834-2CA3E7CA4EB8}" presName="txSpace" presStyleCnt="0"/>
      <dgm:spPr/>
    </dgm:pt>
    <dgm:pt modelId="{40EE178D-448D-491E-8C18-5C3B79AA79C3}" type="pres">
      <dgm:prSet presAssocID="{DCA2D8FE-9F79-4550-A834-2CA3E7CA4EB8}" presName="desTx" presStyleLbl="revTx" presStyleIdx="3" presStyleCnt="4">
        <dgm:presLayoutVars/>
      </dgm:prSet>
      <dgm:spPr/>
    </dgm:pt>
  </dgm:ptLst>
  <dgm:cxnLst>
    <dgm:cxn modelId="{5927D120-7B0D-4F9A-B47C-9BE7B3FDBA51}" type="presOf" srcId="{A45EB936-DE71-448E-BD99-23A9D732FC55}" destId="{9273524E-DBD4-4E29-897A-658181065B2E}" srcOrd="0" destOrd="0" presId="urn:microsoft.com/office/officeart/2018/2/layout/IconLabelDescriptionList"/>
    <dgm:cxn modelId="{E6C77628-9551-4D6C-B0DE-2C6CEECDC3EE}" type="presOf" srcId="{DBACF90D-8630-4597-BEEB-CCC6A67093AA}" destId="{2C13FC31-7DBA-43C9-8473-31A813799B2C}" srcOrd="0" destOrd="0" presId="urn:microsoft.com/office/officeart/2018/2/layout/IconLabelDescriptionList"/>
    <dgm:cxn modelId="{BDED1834-0AC6-46D4-8E73-7AC2195C544B}" srcId="{9D1D523E-DF14-48CD-B2C3-0F75BE428F5D}" destId="{DBACF90D-8630-4597-BEEB-CCC6A67093AA}" srcOrd="0" destOrd="0" parTransId="{C27C9748-B165-43BA-B9CF-171949ED0DD7}" sibTransId="{FC060B70-9AAF-4579-8923-C59A9B10114B}"/>
    <dgm:cxn modelId="{9E738061-BBF4-48D5-A7AF-AA94E4517824}" srcId="{DCA2D8FE-9F79-4550-A834-2CA3E7CA4EB8}" destId="{43C8D296-90CB-496C-B249-813E78ECBD7B}" srcOrd="0" destOrd="0" parTransId="{6F5B4001-AD89-4D48-96A8-C369DB70D971}" sibTransId="{76860C6C-CE77-467E-8BAF-359F661C3734}"/>
    <dgm:cxn modelId="{2CF7B162-053F-437C-B78A-0A9CD63BF384}" type="presOf" srcId="{DCA2D8FE-9F79-4550-A834-2CA3E7CA4EB8}" destId="{B586A690-07C8-4E79-8568-129EAA48B0AC}" srcOrd="0" destOrd="0" presId="urn:microsoft.com/office/officeart/2018/2/layout/IconLabelDescriptionList"/>
    <dgm:cxn modelId="{1CAE256D-F318-44DC-8537-44A4219D325F}" srcId="{9D1D523E-DF14-48CD-B2C3-0F75BE428F5D}" destId="{DCA2D8FE-9F79-4550-A834-2CA3E7CA4EB8}" srcOrd="1" destOrd="0" parTransId="{7D64360F-B047-4E40-93F6-A5DE3D7825FB}" sibTransId="{CFFB379B-3118-4AD8-BB1F-7CA19D7FF5CE}"/>
    <dgm:cxn modelId="{74AB9698-8005-45D8-BB78-B4AD6C73D15A}" srcId="{DBACF90D-8630-4597-BEEB-CCC6A67093AA}" destId="{A45EB936-DE71-448E-BD99-23A9D732FC55}" srcOrd="0" destOrd="0" parTransId="{C3DF54C1-91CA-41D8-B7C1-8D127D7ACDEB}" sibTransId="{8C53EDB6-62C4-4EC3-889E-70D81DC9AD48}"/>
    <dgm:cxn modelId="{ADF8BA9B-073E-4C17-8463-BBBB0E846A1B}" type="presOf" srcId="{9D1D523E-DF14-48CD-B2C3-0F75BE428F5D}" destId="{80B4A74F-B953-46EC-9615-D2A82FB16663}" srcOrd="0" destOrd="0" presId="urn:microsoft.com/office/officeart/2018/2/layout/IconLabelDescriptionList"/>
    <dgm:cxn modelId="{5AEBA8BB-BCFA-4992-A7DB-A5A7A7F8DD6B}" type="presOf" srcId="{43C8D296-90CB-496C-B249-813E78ECBD7B}" destId="{40EE178D-448D-491E-8C18-5C3B79AA79C3}" srcOrd="0" destOrd="0" presId="urn:microsoft.com/office/officeart/2018/2/layout/IconLabelDescriptionList"/>
    <dgm:cxn modelId="{0D0B0FEE-C3C9-4607-93D2-EEFDDD0624C6}" type="presParOf" srcId="{80B4A74F-B953-46EC-9615-D2A82FB16663}" destId="{321BA831-F8E2-4C8F-B009-F9CB33F3F942}" srcOrd="0" destOrd="0" presId="urn:microsoft.com/office/officeart/2018/2/layout/IconLabelDescriptionList"/>
    <dgm:cxn modelId="{110ADB7D-4AF6-4343-9BA0-548136E8A7F9}" type="presParOf" srcId="{321BA831-F8E2-4C8F-B009-F9CB33F3F942}" destId="{9C25A97B-D3CC-4B29-A0E3-C9A87B7BFF7D}" srcOrd="0" destOrd="0" presId="urn:microsoft.com/office/officeart/2018/2/layout/IconLabelDescriptionList"/>
    <dgm:cxn modelId="{90975F71-7252-4921-A397-7739E3D9D202}" type="presParOf" srcId="{321BA831-F8E2-4C8F-B009-F9CB33F3F942}" destId="{0A3C39A3-5955-41F6-886A-2F4728FB7F57}" srcOrd="1" destOrd="0" presId="urn:microsoft.com/office/officeart/2018/2/layout/IconLabelDescriptionList"/>
    <dgm:cxn modelId="{E23D27D7-AFFE-4914-996C-5E5CACD42FB0}" type="presParOf" srcId="{321BA831-F8E2-4C8F-B009-F9CB33F3F942}" destId="{2C13FC31-7DBA-43C9-8473-31A813799B2C}" srcOrd="2" destOrd="0" presId="urn:microsoft.com/office/officeart/2018/2/layout/IconLabelDescriptionList"/>
    <dgm:cxn modelId="{0C4BD891-576D-4A23-9678-24C7623C7991}" type="presParOf" srcId="{321BA831-F8E2-4C8F-B009-F9CB33F3F942}" destId="{08610847-5CEC-4BB3-8942-5FCD29E26AA1}" srcOrd="3" destOrd="0" presId="urn:microsoft.com/office/officeart/2018/2/layout/IconLabelDescriptionList"/>
    <dgm:cxn modelId="{9A61474A-8986-454B-8770-F8D23A300B1E}" type="presParOf" srcId="{321BA831-F8E2-4C8F-B009-F9CB33F3F942}" destId="{9273524E-DBD4-4E29-897A-658181065B2E}" srcOrd="4" destOrd="0" presId="urn:microsoft.com/office/officeart/2018/2/layout/IconLabelDescriptionList"/>
    <dgm:cxn modelId="{AED309F7-BCE5-4745-A3FF-9CE9B6E7990C}" type="presParOf" srcId="{80B4A74F-B953-46EC-9615-D2A82FB16663}" destId="{99460B2D-5B4C-4798-8E62-87619E0F5229}" srcOrd="1" destOrd="0" presId="urn:microsoft.com/office/officeart/2018/2/layout/IconLabelDescriptionList"/>
    <dgm:cxn modelId="{C1C187DA-2372-4F24-B199-2DAFDE7BA0A2}" type="presParOf" srcId="{80B4A74F-B953-46EC-9615-D2A82FB16663}" destId="{AEA683AF-9E9E-43B7-AE08-E0BEE2D4DCF3}" srcOrd="2" destOrd="0" presId="urn:microsoft.com/office/officeart/2018/2/layout/IconLabelDescriptionList"/>
    <dgm:cxn modelId="{6D2B03BA-9D7C-424C-8B4F-402F01B29292}" type="presParOf" srcId="{AEA683AF-9E9E-43B7-AE08-E0BEE2D4DCF3}" destId="{0C36D2CC-1FDE-4F44-88A2-977B7C1F86CE}" srcOrd="0" destOrd="0" presId="urn:microsoft.com/office/officeart/2018/2/layout/IconLabelDescriptionList"/>
    <dgm:cxn modelId="{2513D3F2-96BC-4346-94D5-33EDE1299B7B}" type="presParOf" srcId="{AEA683AF-9E9E-43B7-AE08-E0BEE2D4DCF3}" destId="{5201D48B-C120-41A5-88C8-B53950B6A979}" srcOrd="1" destOrd="0" presId="urn:microsoft.com/office/officeart/2018/2/layout/IconLabelDescriptionList"/>
    <dgm:cxn modelId="{F4B71EE4-2FB9-46E8-ADD0-F88D3600698F}" type="presParOf" srcId="{AEA683AF-9E9E-43B7-AE08-E0BEE2D4DCF3}" destId="{B586A690-07C8-4E79-8568-129EAA48B0AC}" srcOrd="2" destOrd="0" presId="urn:microsoft.com/office/officeart/2018/2/layout/IconLabelDescriptionList"/>
    <dgm:cxn modelId="{3C775C58-F45F-43D1-B933-3F6E28A2C03F}" type="presParOf" srcId="{AEA683AF-9E9E-43B7-AE08-E0BEE2D4DCF3}" destId="{EFC38472-AD02-4A22-AFC9-310143994CEA}" srcOrd="3" destOrd="0" presId="urn:microsoft.com/office/officeart/2018/2/layout/IconLabelDescriptionList"/>
    <dgm:cxn modelId="{9670EC5F-0E9D-441E-B287-08D73E5503E8}" type="presParOf" srcId="{AEA683AF-9E9E-43B7-AE08-E0BEE2D4DCF3}" destId="{40EE178D-448D-491E-8C18-5C3B79AA79C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5A97B-D3CC-4B29-A0E3-C9A87B7BFF7D}">
      <dsp:nvSpPr>
        <dsp:cNvPr id="0" name=""/>
        <dsp:cNvSpPr/>
      </dsp:nvSpPr>
      <dsp:spPr>
        <a:xfrm>
          <a:off x="977931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10000" b="-10000"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3FC31-7DBA-43C9-8473-31A813799B2C}">
      <dsp:nvSpPr>
        <dsp:cNvPr id="0" name=""/>
        <dsp:cNvSpPr/>
      </dsp:nvSpPr>
      <dsp:spPr>
        <a:xfrm>
          <a:off x="977931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 dirty="0"/>
            <a:t>Research </a:t>
          </a:r>
          <a:r>
            <a:rPr lang="da-DK" sz="2100" kern="1200" dirty="0" err="1"/>
            <a:t>Question</a:t>
          </a:r>
          <a:r>
            <a:rPr lang="da-DK" sz="2100" kern="1200" dirty="0"/>
            <a:t> (</a:t>
          </a:r>
          <a:r>
            <a:rPr lang="da-DK" sz="2100" kern="1200" dirty="0" err="1"/>
            <a:t>temporarily</a:t>
          </a:r>
          <a:r>
            <a:rPr lang="da-DK" sz="2100" kern="1200" dirty="0"/>
            <a:t>)</a:t>
          </a:r>
          <a:endParaRPr lang="en-US" sz="2100" kern="1200" dirty="0"/>
        </a:p>
      </dsp:txBody>
      <dsp:txXfrm>
        <a:off x="977931" y="1752055"/>
        <a:ext cx="4315781" cy="569506"/>
      </dsp:txXfrm>
    </dsp:sp>
    <dsp:sp modelId="{9273524E-DBD4-4E29-897A-658181065B2E}">
      <dsp:nvSpPr>
        <dsp:cNvPr id="0" name=""/>
        <dsp:cNvSpPr/>
      </dsp:nvSpPr>
      <dsp:spPr>
        <a:xfrm>
          <a:off x="977931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600" kern="1200" dirty="0"/>
            <a:t>How </a:t>
          </a:r>
          <a:r>
            <a:rPr lang="da-DK" sz="1600" kern="1200" dirty="0" err="1"/>
            <a:t>does</a:t>
          </a:r>
          <a:r>
            <a:rPr lang="da-DK" sz="1600" kern="1200" dirty="0"/>
            <a:t> the transmission of </a:t>
          </a:r>
          <a:r>
            <a:rPr lang="da-DK" sz="1600" kern="1200" dirty="0" err="1"/>
            <a:t>monetary</a:t>
          </a:r>
          <a:r>
            <a:rPr lang="da-DK" sz="1600" kern="1200" dirty="0"/>
            <a:t> policy </a:t>
          </a:r>
          <a:r>
            <a:rPr lang="da-DK" sz="1600" kern="1200" dirty="0" err="1"/>
            <a:t>impact</a:t>
          </a:r>
          <a:r>
            <a:rPr lang="da-DK" sz="1600" kern="1200" dirty="0"/>
            <a:t> </a:t>
          </a:r>
          <a:r>
            <a:rPr lang="da-DK" sz="1600" kern="1200" dirty="0" err="1"/>
            <a:t>household</a:t>
          </a:r>
          <a:r>
            <a:rPr lang="da-DK" sz="1600" kern="1200" dirty="0"/>
            <a:t> </a:t>
          </a:r>
          <a:r>
            <a:rPr lang="da-DK" sz="1600" kern="1200" dirty="0" err="1"/>
            <a:t>wealth</a:t>
          </a:r>
          <a:r>
            <a:rPr lang="da-DK" sz="1600" kern="1200" dirty="0"/>
            <a:t> </a:t>
          </a:r>
          <a:r>
            <a:rPr lang="da-DK" sz="1600" kern="1200" dirty="0" err="1"/>
            <a:t>channels</a:t>
          </a:r>
          <a:r>
            <a:rPr lang="da-DK" sz="1600" kern="1200" dirty="0"/>
            <a:t>?</a:t>
          </a:r>
          <a:endParaRPr lang="en-US" sz="1600" kern="1200" dirty="0"/>
        </a:p>
      </dsp:txBody>
      <dsp:txXfrm>
        <a:off x="977931" y="2397571"/>
        <a:ext cx="4315781" cy="1662641"/>
      </dsp:txXfrm>
    </dsp:sp>
    <dsp:sp modelId="{0C36D2CC-1FDE-4F44-88A2-977B7C1F86CE}">
      <dsp:nvSpPr>
        <dsp:cNvPr id="0" name=""/>
        <dsp:cNvSpPr/>
      </dsp:nvSpPr>
      <dsp:spPr>
        <a:xfrm>
          <a:off x="6048974" y="259787"/>
          <a:ext cx="1510523" cy="13288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86A690-07C8-4E79-8568-129EAA48B0AC}">
      <dsp:nvSpPr>
        <dsp:cNvPr id="0" name=""/>
        <dsp:cNvSpPr/>
      </dsp:nvSpPr>
      <dsp:spPr>
        <a:xfrm>
          <a:off x="6048974" y="1752055"/>
          <a:ext cx="4315781" cy="5695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da-DK" sz="2100" kern="1200"/>
            <a:t>Method</a:t>
          </a:r>
          <a:endParaRPr lang="en-US" sz="2100" kern="1200"/>
        </a:p>
      </dsp:txBody>
      <dsp:txXfrm>
        <a:off x="6048974" y="1752055"/>
        <a:ext cx="4315781" cy="569506"/>
      </dsp:txXfrm>
    </dsp:sp>
    <dsp:sp modelId="{40EE178D-448D-491E-8C18-5C3B79AA79C3}">
      <dsp:nvSpPr>
        <dsp:cNvPr id="0" name=""/>
        <dsp:cNvSpPr/>
      </dsp:nvSpPr>
      <dsp:spPr>
        <a:xfrm>
          <a:off x="6048974" y="2397571"/>
          <a:ext cx="4315781" cy="16626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 propose using deep reinforcement learning (DRL) to analyze the dynamics of household wealth channels in response to changes in monetary policy. </a:t>
          </a:r>
          <a:br>
            <a:rPr lang="en-US" sz="1600" kern="1200" dirty="0"/>
          </a:br>
          <a:br>
            <a:rPr lang="en-US" sz="1600" kern="1200" dirty="0"/>
          </a:br>
          <a:r>
            <a:rPr lang="en-US" sz="1600" kern="1200" dirty="0"/>
            <a:t>DRL is well-suited for solving problems with high dimensionality and complexity. It also allows for heterogenous actions within a simulated environment, reflecting real choices of a household.</a:t>
          </a:r>
        </a:p>
      </dsp:txBody>
      <dsp:txXfrm>
        <a:off x="6048974" y="2397571"/>
        <a:ext cx="4315781" cy="1662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3FFB1A-3D03-4CAF-BD83-94BC0DD1D1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Header Placeholder 2">
            <a:extLst>
              <a:ext uri="{FF2B5EF4-FFF2-40B4-BE49-F238E27FC236}">
                <a16:creationId xmlns:a16="http://schemas.microsoft.com/office/drawing/2014/main" id="{F78585ED-E09F-4544-9D28-61960CDC78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3BD75-AA93-4F77-AAFD-71EBF7C5623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7EB61B-E5FA-43FF-BB59-404821AB4319}" type="datetime1">
              <a:rPr lang="en-GB" smtClean="0"/>
              <a:t>04/03/2025</a:t>
            </a:fld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1FA956-9989-4246-8A28-4D201CBFBA6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1E504-7D2F-4226-9493-8292EE5D077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79971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F185A3-66D2-4D10-89A9-2033FCB223F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Slide Image Placeholder 2">
            <a:extLst>
              <a:ext uri="{FF2B5EF4-FFF2-40B4-BE49-F238E27FC236}">
                <a16:creationId xmlns:a16="http://schemas.microsoft.com/office/drawing/2014/main" id="{C7B05EB1-0120-43C4-9E3F-C19C6476C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5E5836E-8170-4804-9800-6AE5EBBE422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AB016-25EA-425F-9A59-14BC385A1D1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00B73-84F4-41CE-B303-0764B0E55F0E}" type="datetime1">
              <a:rPr lang="en-GB" smtClean="0"/>
              <a:t>04/03/2025</a:t>
            </a:fld>
            <a:endParaRPr lang="en-GB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B41D9AB7-224F-42A1-8469-C71F2146F3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28F7B-22D6-4FFA-899B-97B397D45F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A5A2F-ECD0-4A51-A9E7-D8DA645BD5CD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601147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4DBBF935-641B-7CAE-904A-E0376C2391B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221236F8-290E-4086-9E9A-BDF84908B285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6" name="Pladsholder til sidefod 5" hidden="1">
            <a:extLst>
              <a:ext uri="{FF2B5EF4-FFF2-40B4-BE49-F238E27FC236}">
                <a16:creationId xmlns:a16="http://schemas.microsoft.com/office/drawing/2014/main" id="{34375229-2AE1-CA00-16E0-2DFE95C9C48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Pladsholder til slidenummer 6" hidden="1">
            <a:extLst>
              <a:ext uri="{FF2B5EF4-FFF2-40B4-BE49-F238E27FC236}">
                <a16:creationId xmlns:a16="http://schemas.microsoft.com/office/drawing/2014/main" id="{120C27ED-7146-18D5-C1C2-E17FD8A7A34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Baggrund"/>
          <p:cNvSpPr/>
          <p:nvPr userDrawn="1"/>
        </p:nvSpPr>
        <p:spPr bwMode="white">
          <a:xfrm>
            <a:off x="1" y="0"/>
            <a:ext cx="12192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GB" sz="1000" dirty="0" err="1"/>
          </a:p>
        </p:txBody>
      </p:sp>
      <p:sp>
        <p:nvSpPr>
          <p:cNvPr id="10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2492895"/>
            <a:ext cx="11341476" cy="870117"/>
          </a:xfrm>
        </p:spPr>
        <p:txBody>
          <a:bodyPr rIns="2160000" anchor="t" anchorCtr="0"/>
          <a:lstStyle>
            <a:lvl1pPr>
              <a:defRPr sz="3200" cap="none" baseline="0"/>
            </a:lvl1pPr>
          </a:lstStyle>
          <a:p>
            <a:r>
              <a:rPr lang="en-GB" dirty="0"/>
              <a:t>Klik for at indsætte </a:t>
            </a:r>
            <a:br>
              <a:rPr lang="da-DK" dirty="0"/>
            </a:br>
            <a:r>
              <a:rPr lang="en-GB" dirty="0"/>
              <a:t>overskrift i en eller to linjer</a:t>
            </a:r>
            <a:endParaRPr lang="en-GB"/>
          </a:p>
        </p:txBody>
      </p:sp>
      <p:sp>
        <p:nvSpPr>
          <p:cNvPr id="20" name="Pladsholder til tekst 2"/>
          <p:cNvSpPr>
            <a:spLocks noGrp="1"/>
          </p:cNvSpPr>
          <p:nvPr>
            <p:ph type="body" sz="quarter" idx="17" hasCustomPrompt="1"/>
          </p:nvPr>
        </p:nvSpPr>
        <p:spPr>
          <a:xfrm>
            <a:off x="424855" y="3822296"/>
            <a:ext cx="11341476" cy="470800"/>
          </a:xfrm>
        </p:spPr>
        <p:txBody>
          <a:bodyPr tIns="0" rIns="2160000" anchor="b"/>
          <a:lstStyle>
            <a:lvl1pPr marL="0" indent="0">
              <a:spcBef>
                <a:spcPts val="0"/>
              </a:spcBef>
              <a:buFontTx/>
              <a:buNone/>
              <a:defRPr sz="1400" b="0"/>
            </a:lvl1pPr>
          </a:lstStyle>
          <a:p>
            <a:pPr lvl="0"/>
            <a:r>
              <a:rPr lang="en-GB" dirty="0"/>
              <a:t>Klik her for at indsætte dato og evt. navn</a:t>
            </a:r>
            <a:endParaRPr lang="en-GB"/>
          </a:p>
        </p:txBody>
      </p:sp>
      <p:sp>
        <p:nvSpPr>
          <p:cNvPr id="14" name="Text Box 8"/>
          <p:cNvSpPr txBox="1">
            <a:spLocks noChangeArrowheads="1"/>
          </p:cNvSpPr>
          <p:nvPr userDrawn="1"/>
        </p:nvSpPr>
        <p:spPr bwMode="auto">
          <a:xfrm>
            <a:off x="424854" y="1268760"/>
            <a:ext cx="11341476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b"/>
          <a:lstStyle/>
          <a:p>
            <a:pPr algn="l">
              <a:lnSpc>
                <a:spcPts val="3000"/>
              </a:lnSpc>
            </a:pPr>
            <a:r>
              <a:rPr lang="en-GB" sz="3400" dirty="0">
                <a:latin typeface="Nationalbank" panose="020B0503040000020004" pitchFamily="2" charset="0"/>
              </a:rPr>
              <a:t>DANMARKS</a:t>
            </a:r>
            <a:br>
              <a:rPr lang="da-DK" sz="3400" dirty="0">
                <a:latin typeface="Nationalbank" panose="020B0503040000020004" pitchFamily="2" charset="0"/>
              </a:rPr>
            </a:br>
            <a:r>
              <a:rPr lang="en-GB" sz="3400" dirty="0">
                <a:latin typeface="Nationalbank" panose="020B0503040000020004" pitchFamily="2" charset="0"/>
              </a:rPr>
              <a:t>NATIONALBANK</a:t>
            </a:r>
            <a:endParaRPr lang="en-GB"/>
          </a:p>
        </p:txBody>
      </p:sp>
      <p:cxnSp>
        <p:nvCxnSpPr>
          <p:cNvPr id="18" name="Lige forbindelse 17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Logo">
            <a:extLst>
              <a:ext uri="{FF2B5EF4-FFF2-40B4-BE49-F238E27FC236}">
                <a16:creationId xmlns:a16="http://schemas.microsoft.com/office/drawing/2014/main" id="{3A70D1E8-BC43-530F-4338-218275C17AC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44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2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C93C218-7FF2-4F07-8780-EDA323FB52B1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03051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B902603-EAF6-42BD-9BF0-51D2D8FBA7EA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CA053A5B-7BE2-68E2-B7FE-8889F478459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7D0C241-7F62-7CC9-B156-EB903163D7BA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D7369D96-0516-2367-FAAF-A81AF874010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d96b8afa-50bc-4342-8bb2-986c92fc07cf&quot;}}">
            <a:extLst>
              <a:ext uri="{FF2B5EF4-FFF2-40B4-BE49-F238E27FC236}">
                <a16:creationId xmlns:a16="http://schemas.microsoft.com/office/drawing/2014/main" id="{4473CC7A-D808-549F-722D-0BA95490CC6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146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2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73F4E1D-5C32-49E7-97CB-D57621232114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8675F5D2-DC03-73FD-57EA-0631CB0390EE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5F0AEC1E-F916-D8C1-1A23-A3D896BA554F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B1BF75A9-69FE-FD86-A35F-01D9664FB6A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36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          Klik ENTER og derefter TAB for at se næste tekstformat                   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22252" y="1352550"/>
            <a:ext cx="55440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222252" y="1846799"/>
            <a:ext cx="5544000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22252" y="57492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22252" y="5878800"/>
            <a:ext cx="5544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053735" y="6426000"/>
            <a:ext cx="711977" cy="180000"/>
          </a:xfrm>
        </p:spPr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38274079-d70e-45f8-accc-2fa639e2ba3f&quot;}}">
            <a:extLst>
              <a:ext uri="{FF2B5EF4-FFF2-40B4-BE49-F238E27FC236}">
                <a16:creationId xmlns:a16="http://schemas.microsoft.com/office/drawing/2014/main" id="{63A728E3-D1FE-81F3-36A1-EDB263C3CE81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684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3 spalter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326B517-3B52-42D3-ACB9-392D6CA663F5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736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508D419-FD63-426C-A810-ABE1451036F9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01BA9263-E6A0-583C-1024-86C7DE6E50DA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B6F5CE89-0896-BE5A-F8D0-EAC40C59701E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9377A36B-E2AE-F575-0C7C-49FF1EED9D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b17a1e4b-d40c-4770-afd5-713e4a4630ce&quot;}}">
            <a:extLst>
              <a:ext uri="{FF2B5EF4-FFF2-40B4-BE49-F238E27FC236}">
                <a16:creationId xmlns:a16="http://schemas.microsoft.com/office/drawing/2014/main" id="{92510BFB-3800-C065-FF12-352475C7ECB3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730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3 spalter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A276B8E-E2A0-42EA-BD8F-0BDC2C46FF55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A516E237-BAAB-00D2-8DA6-EDAD73D8D766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2F80CED2-C571-EF6C-585A-5E5E2E81E324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0E3DB923-4F6C-F6DD-9C8E-2FAA0DE0A78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 Klik ENTER og derefter TAB for at se næste tekstformat           Klik SHIFT+TAB for at se foregående tekstformat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15" name="Pladsholder til tekst 14">
            <a:extLst>
              <a:ext uri="{FF2B5EF4-FFF2-40B4-BE49-F238E27FC236}">
                <a16:creationId xmlns:a16="http://schemas.microsoft.com/office/drawing/2014/main" id="{ED8A172C-6CE4-EDE5-284E-00F9DA3CCA8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91200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17" name="Pladsholder til indhold 16">
            <a:extLst>
              <a:ext uri="{FF2B5EF4-FFF2-40B4-BE49-F238E27FC236}">
                <a16:creationId xmlns:a16="http://schemas.microsoft.com/office/drawing/2014/main" id="{68683356-87BD-0DEF-D13C-03B7AF64C9A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291200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9" name="Pladsholder til tekst 18">
            <a:extLst>
              <a:ext uri="{FF2B5EF4-FFF2-40B4-BE49-F238E27FC236}">
                <a16:creationId xmlns:a16="http://schemas.microsoft.com/office/drawing/2014/main" id="{63BDC003-9528-B6B7-7E35-0E2FB88C9DB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91200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1" name="Pladsholder til tekst 20">
            <a:extLst>
              <a:ext uri="{FF2B5EF4-FFF2-40B4-BE49-F238E27FC236}">
                <a16:creationId xmlns:a16="http://schemas.microsoft.com/office/drawing/2014/main" id="{907A6E02-AF3C-BE99-3904-6F35E8FEBC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291200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tilføje Kilde:</a:t>
            </a:r>
            <a:endParaRPr lang="en-GB"/>
          </a:p>
        </p:txBody>
      </p:sp>
      <p:sp>
        <p:nvSpPr>
          <p:cNvPr id="23" name="Pladsholder til tekst 22">
            <a:extLst>
              <a:ext uri="{FF2B5EF4-FFF2-40B4-BE49-F238E27FC236}">
                <a16:creationId xmlns:a16="http://schemas.microsoft.com/office/drawing/2014/main" id="{CD9EABE3-31E8-CD1B-E725-89DCA3E7FC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55751" y="1352550"/>
            <a:ext cx="3610800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25" name="Pladsholder til indhold 24">
            <a:extLst>
              <a:ext uri="{FF2B5EF4-FFF2-40B4-BE49-F238E27FC236}">
                <a16:creationId xmlns:a16="http://schemas.microsoft.com/office/drawing/2014/main" id="{53193176-4FFD-804D-7C13-6B32E573BE9F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8155751" y="1846799"/>
            <a:ext cx="3610800" cy="383040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200"/>
            </a:lvl3pPr>
            <a:lvl4pPr>
              <a:defRPr sz="1800"/>
            </a:lvl4pPr>
            <a:lvl5pPr>
              <a:defRPr sz="18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Indsæt figur eller indsæt tekst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27" name="Pladsholder til tekst 26">
            <a:extLst>
              <a:ext uri="{FF2B5EF4-FFF2-40B4-BE49-F238E27FC236}">
                <a16:creationId xmlns:a16="http://schemas.microsoft.com/office/drawing/2014/main" id="{368C3C53-446B-EBB8-02BE-55C82429C79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55751" y="57492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29" name="Pladsholder til tekst 28">
            <a:extLst>
              <a:ext uri="{FF2B5EF4-FFF2-40B4-BE49-F238E27FC236}">
                <a16:creationId xmlns:a16="http://schemas.microsoft.com/office/drawing/2014/main" id="{6A5AA487-F3BB-7A85-1BFB-0503CA5CA1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55751" y="5878800"/>
            <a:ext cx="3610800" cy="1296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4633830a-fb84-44a5-a0df-73526a9e940b&quot;}}">
            <a:extLst>
              <a:ext uri="{FF2B5EF4-FFF2-40B4-BE49-F238E27FC236}">
                <a16:creationId xmlns:a16="http://schemas.microsoft.com/office/drawing/2014/main" id="{A57A193D-9F9F-B308-68FA-33567529EAC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1259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killeblad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ggrund"/>
          <p:cNvSpPr/>
          <p:nvPr userDrawn="1"/>
        </p:nvSpPr>
        <p:spPr bwMode="auto">
          <a:xfrm>
            <a:off x="1" y="0"/>
            <a:ext cx="12192000" cy="6858000"/>
          </a:xfrm>
          <a:prstGeom prst="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2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lt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 bwMode="white"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None/>
              <a:defRPr sz="2200" b="0">
                <a:solidFill>
                  <a:schemeClr val="bg1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pic>
        <p:nvPicPr>
          <p:cNvPr id="8" name="LogoNeg">
            <a:extLst>
              <a:ext uri="{FF2B5EF4-FFF2-40B4-BE49-F238E27FC236}">
                <a16:creationId xmlns:a16="http://schemas.microsoft.com/office/drawing/2014/main" id="{FF1BD0F0-38A1-18C1-5651-CD22444958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2800" y="6109200"/>
            <a:ext cx="1522799" cy="562350"/>
          </a:xfrm>
          <a:prstGeom prst="rect">
            <a:avLst/>
          </a:prstGeom>
        </p:spPr>
      </p:pic>
      <p:sp>
        <p:nvSpPr>
          <p:cNvPr id="11" name="Pladsholder til dato 10">
            <a:extLst>
              <a:ext uri="{FF2B5EF4-FFF2-40B4-BE49-F238E27FC236}">
                <a16:creationId xmlns:a16="http://schemas.microsoft.com/office/drawing/2014/main" id="{59DBCF50-6E69-4DC0-E5E6-FBB6AE8811D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12" name="Pladsholder til sidefod 11">
            <a:extLst>
              <a:ext uri="{FF2B5EF4-FFF2-40B4-BE49-F238E27FC236}">
                <a16:creationId xmlns:a16="http://schemas.microsoft.com/office/drawing/2014/main" id="{8A034D88-DCE1-E228-D431-DF367302366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3" name="Pladsholder til slidenummer 12">
            <a:extLst>
              <a:ext uri="{FF2B5EF4-FFF2-40B4-BE49-F238E27FC236}">
                <a16:creationId xmlns:a16="http://schemas.microsoft.com/office/drawing/2014/main" id="{DD152D9C-07B4-65F4-DA4A-7A7690FF0EF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14" name="Date" descr="{&quot;templafy&quot;:{&quot;id&quot;:&quot;ee9b3fc6-4a26-4545-b1eb-16ff1df59c4c&quot;}}">
            <a:extLst>
              <a:ext uri="{FF2B5EF4-FFF2-40B4-BE49-F238E27FC236}">
                <a16:creationId xmlns:a16="http://schemas.microsoft.com/office/drawing/2014/main" id="{0C006F02-5C1B-FF90-90A0-466D2D5BB54E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0564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killeblad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dsholder til dato 12" hidden="1">
            <a:extLst>
              <a:ext uri="{FF2B5EF4-FFF2-40B4-BE49-F238E27FC236}">
                <a16:creationId xmlns:a16="http://schemas.microsoft.com/office/drawing/2014/main" id="{C1BA4B5B-8DEB-AF2D-7DAE-8E53751A6C8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40D992D-30AB-4172-B2B1-51E5D34255DD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4800" y="1354138"/>
            <a:ext cx="9180000" cy="1357200"/>
          </a:xfrm>
        </p:spPr>
        <p:txBody>
          <a:bodyPr r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17" name="Pladsholder til tekst 16"/>
          <p:cNvSpPr>
            <a:spLocks noGrp="1"/>
          </p:cNvSpPr>
          <p:nvPr>
            <p:ph type="body" sz="quarter" idx="14" hasCustomPrompt="1"/>
          </p:nvPr>
        </p:nvSpPr>
        <p:spPr>
          <a:xfrm>
            <a:off x="428400" y="3240000"/>
            <a:ext cx="9180000" cy="2102400"/>
          </a:xfrm>
        </p:spPr>
        <p:txBody>
          <a:bodyPr tIns="0" rIns="0"/>
          <a:lstStyle>
            <a:lvl1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2200" b="0">
                <a:solidFill>
                  <a:schemeClr val="accent2"/>
                </a:solidFill>
              </a:defRPr>
            </a:lvl1pPr>
            <a:lvl2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2pPr>
            <a:lvl3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3pPr>
            <a:lvl4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4pPr>
            <a:lvl5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5pPr>
            <a:lvl6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6pPr>
            <a:lvl7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7pPr>
            <a:lvl8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8pPr>
            <a:lvl9pPr marL="0" indent="0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2200"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 dirty="0"/>
              <a:t>Klik for at indsætte tekst</a:t>
            </a:r>
            <a:endParaRPr lang="en-GB"/>
          </a:p>
        </p:txBody>
      </p:sp>
      <p:sp>
        <p:nvSpPr>
          <p:cNvPr id="14" name="Pladsholder til sidefod 13">
            <a:extLst>
              <a:ext uri="{FF2B5EF4-FFF2-40B4-BE49-F238E27FC236}">
                <a16:creationId xmlns:a16="http://schemas.microsoft.com/office/drawing/2014/main" id="{AFE7C8A7-CE6B-9618-54D0-B6C74424A3D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5" name="Pladsholder til slidenummer 14">
            <a:extLst>
              <a:ext uri="{FF2B5EF4-FFF2-40B4-BE49-F238E27FC236}">
                <a16:creationId xmlns:a16="http://schemas.microsoft.com/office/drawing/2014/main" id="{352F7897-F1E4-63E8-DD1E-ADC38E3C3E0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3" name="Date" descr="{&quot;templafy&quot;:{&quot;id&quot;:&quot;956dff95-a77e-4444-9a30-395a79deed2c&quot;}}">
            <a:extLst>
              <a:ext uri="{FF2B5EF4-FFF2-40B4-BE49-F238E27FC236}">
                <a16:creationId xmlns:a16="http://schemas.microsoft.com/office/drawing/2014/main" id="{05055FB6-676A-467D-BD53-C1DAB82D9CD9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65359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 hidden="1">
            <a:extLst>
              <a:ext uri="{FF2B5EF4-FFF2-40B4-BE49-F238E27FC236}">
                <a16:creationId xmlns:a16="http://schemas.microsoft.com/office/drawing/2014/main" id="{86F8E326-C08F-4A91-AC39-AC597CF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8699-8BBB-435B-9977-AD9205762614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1E843-D1B7-4A1B-88E0-600F68E23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D6CF0-63E8-4640-A2FA-617A92A1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9488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 hidden="1">
            <a:extLst>
              <a:ext uri="{FF2B5EF4-FFF2-40B4-BE49-F238E27FC236}">
                <a16:creationId xmlns:a16="http://schemas.microsoft.com/office/drawing/2014/main" id="{AED2B4DF-878F-FF9A-809E-C8E305377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14D71-1D5C-4DBB-9DF3-E84041097B91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424855" y="1124744"/>
            <a:ext cx="11341476" cy="995280"/>
          </a:xfrm>
        </p:spPr>
        <p:txBody>
          <a:bodyPr rIns="0" anchor="b" anchorCtr="0"/>
          <a:lstStyle>
            <a:lvl1pPr algn="ctr">
              <a:defRPr sz="3200" cap="none" baseline="0"/>
            </a:lvl1pPr>
          </a:lstStyle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cxnSp>
        <p:nvCxnSpPr>
          <p:cNvPr id="11" name="Lige forbindelse 10"/>
          <p:cNvCxnSpPr/>
          <p:nvPr userDrawn="1"/>
        </p:nvCxnSpPr>
        <p:spPr>
          <a:xfrm>
            <a:off x="424854" y="2256400"/>
            <a:ext cx="11773533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A4AF53A-C66B-DC8B-4B53-FF003F39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9F248BF-18A1-AA30-2171-CACD4C0DD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8298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hvid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77E83011-5AF9-4949-A20B-633CF9806B0B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tx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på rammen for at indsætte et mørkt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442800" y="3240000"/>
            <a:ext cx="5526200" cy="1656000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>
                <a:solidFill>
                  <a:schemeClr val="bg1"/>
                </a:solidFill>
              </a:defRPr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13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ugerguide 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3">
            <a:extLst>
              <a:ext uri="{FF2B5EF4-FFF2-40B4-BE49-F238E27FC236}">
                <a16:creationId xmlns:a16="http://schemas.microsoft.com/office/drawing/2014/main" id="{86940190-31B3-4285-B172-A74BDBF7AF5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89425" y="1127096"/>
            <a:ext cx="2772000" cy="544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BILLEDER</a:t>
            </a:r>
            <a:br>
              <a:rPr lang="da-DK" sz="1600" dirty="0"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fra Templafy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den blå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knap for at se vinduet til højre på skærmen, hvis det ikke allerede er der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898" b="0" kern="1200" noProof="1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rPr>
              <a:t>Vælg billedepladsholder, ved at klikke på rammen (helt ude i kanten)</a:t>
            </a:r>
            <a:endParaRPr lang="en-GB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3.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Klik på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Images</a:t>
            </a:r>
            <a:r>
              <a:rPr lang="en-GB" altLang="da-DK" sz="900" b="0" i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Templafy vinduet i højre side af skærmen og vælg billede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baseline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billede fra andre steder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På slides med billedpladsholder, klik på ikonet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for at søge efter billede</a:t>
            </a:r>
            <a:endParaRPr lang="en-GB"/>
          </a:p>
          <a:p>
            <a:pPr eaLnBrk="1" hangingPunct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 billede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Beskær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ændre billedets fokus/størrelse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Ønsker du at skalere billedet, så hold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-knappen nede, mens du trækker i billedets hjørner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Hvis du sletter billedet og indsætter et nyt, kan billedet lægge sig foran tekst og grafik. Hvis dette sker, højreklik på billedet og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Placer bagest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HJÆLPELINJER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Vis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og sæt hak ved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Hjælpelinjer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TIP: Alt + F9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hurtig visning af hjælpelinjer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Mac: </a:t>
            </a:r>
            <a:r>
              <a:rPr lang="en-GB" sz="900" b="0" i="0" dirty="0">
                <a:solidFill>
                  <a:srgbClr val="333333"/>
                </a:solidFill>
                <a:effectLst/>
                <a:latin typeface="Arial"/>
              </a:rPr>
              <a:t>⌘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+ option + ctrl + G</a:t>
            </a:r>
            <a:endParaRPr lang="en-GB" altLang="da-DK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3" name="Text Box 3">
            <a:extLst>
              <a:ext uri="{FF2B5EF4-FFF2-40B4-BE49-F238E27FC236}">
                <a16:creationId xmlns:a16="http://schemas.microsoft.com/office/drawing/2014/main" id="{16A5B6A0-03E8-41F0-86AC-378C5C3FB6B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54986" y="1127096"/>
            <a:ext cx="2772000" cy="467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36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SIDEHOVED &amp; -FOD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Gør dette som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det sidste i din præsentation, så ændringerne slår igennem på alle slides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Sidehoved og Sidefod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i fanen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(indtast evt. tekst i sidefod)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 på alle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Anvend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hvis det kun skal være på et enkelt slide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16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COPY/PASTE INDHOLD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Du har 2 muligheder, når du kopierer gammelt indhold over i din nye præsentation: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Best practice: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Opret et slide i din nye præsentation og kopier ét indholdselement ad gangen (fx kopier al tekst fra én tekstboks)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kopier et helt slide over i din nye præsentation og vælg derefter et passende layout. </a:t>
            </a:r>
            <a:r>
              <a:rPr lang="en-GB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Når din præsentation er klar, åbner du en tom præsentation (tryk Ctrl+N). Kopier alle dias fra den nye præsentation, indsæt dem i den tomme præsentation. Dette vil sikre, at der ikke er ekstra layouts</a:t>
            </a:r>
            <a:br>
              <a:rPr lang="da-DK" altLang="da-DK" sz="900" b="0" noProof="1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SLIDES &amp; SLIDE ELEMENTS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Indsæt prædefineret slides og elemENTER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Templafy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knappen. 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Slides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Slide elements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fra dropdown menuen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eller knapperne i Templafy vinduet i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højre side af skærmen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sp>
        <p:nvSpPr>
          <p:cNvPr id="28" name="Text Box 2">
            <a:extLst>
              <a:ext uri="{FF2B5EF4-FFF2-40B4-BE49-F238E27FC236}">
                <a16:creationId xmlns:a16="http://schemas.microsoft.com/office/drawing/2014/main" id="{51D73D8C-1A2D-434D-8578-06D3B043BE4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23864" y="1127096"/>
            <a:ext cx="2772000" cy="4682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144000" bIns="0" anchor="t" anchorCtr="0">
            <a:no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+mn-lt"/>
                <a:cs typeface="Arial" panose="020B0604020202020204" pitchFamily="34" charset="0"/>
              </a:rPr>
              <a:t>TYPOGRAFIER</a:t>
            </a:r>
            <a:endParaRPr lang="en-GB" altLang="da-DK" sz="16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Brug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TAB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frem i tekst-niveauer. Klik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ENTER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, derefter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TAB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skifte fra et niveau til et næste</a:t>
            </a:r>
            <a:endParaRPr lang="en-GB"/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gå tilbage i tekst-niveauer, brug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SHIFT+TAB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Alternativt kan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Forøg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og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Formindsk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listeniveau bruges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sz="900" b="1" noProof="1">
                <a:latin typeface="+mn-lt"/>
                <a:cs typeface="Arial" panose="020B0604020202020204" pitchFamily="34" charset="0"/>
              </a:rPr>
              <a:t>TIP: Brug</a:t>
            </a:r>
            <a:r>
              <a:rPr lang="en-GB" sz="900" b="1" baseline="0" noProof="1">
                <a:latin typeface="+mn-lt"/>
                <a:cs typeface="Arial" panose="020B0604020202020204" pitchFamily="34" charset="0"/>
              </a:rPr>
              <a:t> bullet knappen</a:t>
            </a:r>
            <a:endParaRPr lang="en-GB" sz="900" b="1" noProof="1">
              <a:latin typeface="+mn-lt"/>
              <a:cs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Fjern bullet for almindelig tekst.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bullet knappen for at sætte korrekt bullet igen.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1600" dirty="0">
                <a:latin typeface="+mn-lt"/>
                <a:cs typeface="Arial" panose="020B0604020202020204" pitchFamily="34" charset="0"/>
              </a:rPr>
              <a:t>SLIDES &amp; LAYOUTS</a:t>
            </a: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menupunktet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Nyt Slide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 for at indsætte nyt slide</a:t>
            </a: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Ændre layout</a:t>
            </a: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pilen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ved siden af </a:t>
            </a:r>
            <a:r>
              <a:rPr lang="en-GB" altLang="da-DK" sz="900" b="1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Layout </a:t>
            </a:r>
            <a:r>
              <a:rPr lang="en-GB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for at få vist en dropdown menu af mulige slides layout</a:t>
            </a: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br>
              <a:rPr lang="da-DK" altLang="da-DK" sz="900" b="0" baseline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</a:br>
            <a:r>
              <a:rPr lang="en-GB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 slide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1.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Klik på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knappen</a:t>
            </a:r>
            <a:endParaRPr lang="en-GB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lt"/>
              <a:buNone/>
              <a:tabLst/>
              <a:defRPr/>
            </a:pP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2. 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Vælg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Nulstil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for at nulstille placering, størrelse og formatering af pladsholdere til layoutets oprindelige design i </a:t>
            </a:r>
            <a:r>
              <a:rPr lang="en-GB" altLang="da-DK" sz="900" b="1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Hjem</a:t>
            </a:r>
            <a:r>
              <a:rPr lang="en-GB" altLang="da-DK" sz="900" b="0" noProof="1">
                <a:solidFill>
                  <a:schemeClr val="tx1"/>
                </a:solidFill>
                <a:latin typeface="+mn-lt"/>
                <a:cs typeface="Arial" panose="020B0604020202020204" pitchFamily="34" charset="0"/>
              </a:rPr>
              <a:t> fanen</a:t>
            </a:r>
            <a:endParaRPr lang="en-GB" sz="900" b="1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  <a:p>
            <a:pPr eaLnBrk="1" hangingPunct="1">
              <a:spcAft>
                <a:spcPts val="600"/>
              </a:spcAft>
              <a:defRPr/>
            </a:pPr>
            <a:endParaRPr lang="en-GB" altLang="da-DK" sz="900" b="0" noProof="1">
              <a:solidFill>
                <a:schemeClr val="tx1"/>
              </a:solidFill>
              <a:latin typeface="+mn-lt"/>
              <a:cs typeface="Arial" panose="020B0604020202020204" pitchFamily="34" charset="0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7CFEA91-5609-48D9-BC31-25A4F25022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6333" y="2886030"/>
            <a:ext cx="257143" cy="285714"/>
          </a:xfrm>
          <a:prstGeom prst="rect">
            <a:avLst/>
          </a:prstGeom>
        </p:spPr>
      </p:pic>
      <p:pic>
        <p:nvPicPr>
          <p:cNvPr id="32" name="Picture 29">
            <a:extLst>
              <a:ext uri="{FF2B5EF4-FFF2-40B4-BE49-F238E27FC236}">
                <a16:creationId xmlns:a16="http://schemas.microsoft.com/office/drawing/2014/main" id="{336B7D6F-306E-4198-B5D8-8300D5EEC9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16333" y="2149622"/>
            <a:ext cx="457143" cy="257143"/>
          </a:xfrm>
          <a:prstGeom prst="rect">
            <a:avLst/>
          </a:prstGeom>
        </p:spPr>
      </p:pic>
      <p:pic>
        <p:nvPicPr>
          <p:cNvPr id="34" name="Billede 33">
            <a:extLst>
              <a:ext uri="{FF2B5EF4-FFF2-40B4-BE49-F238E27FC236}">
                <a16:creationId xmlns:a16="http://schemas.microsoft.com/office/drawing/2014/main" id="{8B7D4B5D-5105-4B08-9F8D-29962C5C240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16333" y="3651009"/>
            <a:ext cx="308589" cy="528030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10574EF6-7E2E-460C-A32A-3DDD4B75BC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3031"/>
          <a:stretch/>
        </p:blipFill>
        <p:spPr>
          <a:xfrm>
            <a:off x="3116333" y="5336862"/>
            <a:ext cx="496606" cy="172842"/>
          </a:xfrm>
          <a:prstGeom prst="rect">
            <a:avLst/>
          </a:prstGeom>
        </p:spPr>
      </p:pic>
      <p:pic>
        <p:nvPicPr>
          <p:cNvPr id="38" name="Picture 33">
            <a:extLst>
              <a:ext uri="{FF2B5EF4-FFF2-40B4-BE49-F238E27FC236}">
                <a16:creationId xmlns:a16="http://schemas.microsoft.com/office/drawing/2014/main" id="{26F154F3-5A17-41F1-9B46-FCA4D9945F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3901" t="45142" r="62601" b="9046"/>
          <a:stretch/>
        </p:blipFill>
        <p:spPr>
          <a:xfrm>
            <a:off x="7095113" y="2985903"/>
            <a:ext cx="341204" cy="321707"/>
          </a:xfrm>
          <a:prstGeom prst="rect">
            <a:avLst/>
          </a:prstGeom>
        </p:spPr>
      </p:pic>
      <p:pic>
        <p:nvPicPr>
          <p:cNvPr id="39" name="Billede 38">
            <a:extLst>
              <a:ext uri="{FF2B5EF4-FFF2-40B4-BE49-F238E27FC236}">
                <a16:creationId xmlns:a16="http://schemas.microsoft.com/office/drawing/2014/main" id="{9BB80CE2-5590-41B1-90B8-FB96BC0E66DC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136614" y="4066798"/>
            <a:ext cx="366043" cy="480431"/>
          </a:xfrm>
          <a:prstGeom prst="rect">
            <a:avLst/>
          </a:prstGeom>
        </p:spPr>
      </p:pic>
      <p:sp>
        <p:nvSpPr>
          <p:cNvPr id="44" name="Fast overskrift">
            <a:extLst>
              <a:ext uri="{FF2B5EF4-FFF2-40B4-BE49-F238E27FC236}">
                <a16:creationId xmlns:a16="http://schemas.microsoft.com/office/drawing/2014/main" id="{7AE3BB46-77B5-4BE0-A557-B2DBAB09F17D}"/>
              </a:ext>
            </a:extLst>
          </p:cNvPr>
          <p:cNvSpPr txBox="1"/>
          <p:nvPr userDrawn="1"/>
        </p:nvSpPr>
        <p:spPr>
          <a:xfrm>
            <a:off x="423864" y="311200"/>
            <a:ext cx="11342686" cy="65017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r>
              <a:rPr lang="en-GB" sz="3200" b="0" noProof="1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TIPS &amp; TRICKS - DIN BRUGERGUIDE</a:t>
            </a:r>
            <a:endParaRPr lang="en-GB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96A17E0-59D7-48F4-8A7B-898B5B7B3361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3116333" y="4427206"/>
            <a:ext cx="475428" cy="176762"/>
          </a:xfrm>
          <a:prstGeom prst="rect">
            <a:avLst/>
          </a:prstGeom>
        </p:spPr>
      </p:pic>
      <p:pic>
        <p:nvPicPr>
          <p:cNvPr id="22" name="Billede 21">
            <a:extLst>
              <a:ext uri="{FF2B5EF4-FFF2-40B4-BE49-F238E27FC236}">
                <a16:creationId xmlns:a16="http://schemas.microsoft.com/office/drawing/2014/main" id="{9D257D03-9779-4535-98A8-F6E165A0B27F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10824334" y="1685258"/>
            <a:ext cx="440195" cy="543366"/>
          </a:xfrm>
          <a:prstGeom prst="rect">
            <a:avLst/>
          </a:prstGeom>
        </p:spPr>
      </p:pic>
      <p:sp>
        <p:nvSpPr>
          <p:cNvPr id="26" name="Date Placeholder 6" hidden="1">
            <a:extLst>
              <a:ext uri="{FF2B5EF4-FFF2-40B4-BE49-F238E27FC236}">
                <a16:creationId xmlns:a16="http://schemas.microsoft.com/office/drawing/2014/main" id="{77A12538-135F-4FF2-A008-DD8778997A8B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CF4554D5-0EAD-40BF-98B1-4B4FACDAD75E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30" name="Footer Placeholder 8" hidden="1">
            <a:extLst>
              <a:ext uri="{FF2B5EF4-FFF2-40B4-BE49-F238E27FC236}">
                <a16:creationId xmlns:a16="http://schemas.microsoft.com/office/drawing/2014/main" id="{A42D56E7-CDF6-4E80-AFF3-D415EB0F22A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31" name="Slide Number Placeholder 10" hidden="1">
            <a:extLst>
              <a:ext uri="{FF2B5EF4-FFF2-40B4-BE49-F238E27FC236}">
                <a16:creationId xmlns:a16="http://schemas.microsoft.com/office/drawing/2014/main" id="{42EB6738-FD94-43D4-9716-64D106B23C6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3AA811B-2EBD-4900-905E-5BE206449611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25" name="Billede 26">
            <a:extLst>
              <a:ext uri="{FF2B5EF4-FFF2-40B4-BE49-F238E27FC236}">
                <a16:creationId xmlns:a16="http://schemas.microsoft.com/office/drawing/2014/main" id="{9792A83C-2258-48A0-932F-70B2FEA4C109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094852" y="1510428"/>
            <a:ext cx="305786" cy="36585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9E26A3C-CAB2-4B09-9A1C-44C2BC07DE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l="50000" t="50000" b="4554"/>
          <a:stretch/>
        </p:blipFill>
        <p:spPr>
          <a:xfrm>
            <a:off x="7028991" y="2236720"/>
            <a:ext cx="437508" cy="365851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50AC19EB-0876-4AD2-A993-BF4251CF88A7}"/>
              </a:ext>
            </a:extLst>
          </p:cNvPr>
          <p:cNvGrpSpPr/>
          <p:nvPr userDrawn="1"/>
        </p:nvGrpSpPr>
        <p:grpSpPr>
          <a:xfrm>
            <a:off x="10363234" y="5348021"/>
            <a:ext cx="991746" cy="384654"/>
            <a:chOff x="10992821" y="4404000"/>
            <a:chExt cx="1588357" cy="61605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9B144DF-43C1-4F2A-846E-CE1C7215633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1" t="29690" r="1315"/>
            <a:stretch/>
          </p:blipFill>
          <p:spPr>
            <a:xfrm>
              <a:off x="10992821" y="4404000"/>
              <a:ext cx="1588357" cy="6160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FD2B8FD-2C72-40D1-A37C-6C49B7D2B8F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2"/>
            <a:srcRect l="21641" t="72894" r="72046" b="1834"/>
            <a:stretch/>
          </p:blipFill>
          <p:spPr>
            <a:xfrm>
              <a:off x="12479578" y="4785230"/>
              <a:ext cx="101600" cy="2214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58371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&gt;Brug ikke layouts efter dette &gt;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124504-36FD-4753-851D-5B7D02D4A2D1}"/>
              </a:ext>
            </a:extLst>
          </p:cNvPr>
          <p:cNvSpPr/>
          <p:nvPr userDrawn="1"/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6350" cap="rnd">
            <a:noFill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600"/>
              </a:spcBef>
              <a:buClr>
                <a:srgbClr val="003755"/>
              </a:buClr>
            </a:pPr>
            <a:endParaRPr lang="en-GB" sz="1400" dirty="0" err="1">
              <a:solidFill>
                <a:schemeClr val="tx1"/>
              </a:solidFill>
            </a:endParaRPr>
          </a:p>
        </p:txBody>
      </p:sp>
      <p:sp>
        <p:nvSpPr>
          <p:cNvPr id="5" name="Do not use"/>
          <p:cNvSpPr txBox="1"/>
          <p:nvPr userDrawn="1"/>
        </p:nvSpPr>
        <p:spPr>
          <a:xfrm>
            <a:off x="430213" y="656823"/>
            <a:ext cx="11356977" cy="28931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4400" b="0" noProof="1">
                <a:solidFill>
                  <a:schemeClr val="bg1"/>
                </a:solidFill>
              </a:rPr>
              <a:t>Hvis du ser andre </a:t>
            </a:r>
            <a:r>
              <a:rPr lang="en-GB" sz="4400" b="1" i="1" noProof="1">
                <a:solidFill>
                  <a:schemeClr val="bg1"/>
                </a:solidFill>
              </a:rPr>
              <a:t>layouts efter dette,</a:t>
            </a:r>
            <a:br>
              <a:rPr lang="da-DK" sz="4400" b="0" i="0" noProof="1">
                <a:solidFill>
                  <a:schemeClr val="bg1"/>
                </a:solidFill>
              </a:rPr>
            </a:br>
            <a:r>
              <a:rPr lang="en-GB" sz="4400" b="0" noProof="1">
                <a:solidFill>
                  <a:schemeClr val="bg1"/>
                </a:solidFill>
              </a:rPr>
              <a:t>brug dem ikke. Disse layouts </a:t>
            </a:r>
            <a:r>
              <a:rPr lang="en-GB" sz="4400" b="1" i="1" u="none" noProof="1">
                <a:solidFill>
                  <a:schemeClr val="bg1"/>
                </a:solidFill>
              </a:rPr>
              <a:t>tilhører ikke </a:t>
            </a:r>
            <a:r>
              <a:rPr lang="en-GB" sz="4400" b="0" i="0" u="none" noProof="1">
                <a:solidFill>
                  <a:schemeClr val="bg1"/>
                </a:solidFill>
              </a:rPr>
              <a:t>vores corporate </a:t>
            </a:r>
            <a:r>
              <a:rPr lang="en-GB" sz="4400" b="0" noProof="1">
                <a:solidFill>
                  <a:schemeClr val="bg1"/>
                </a:solidFill>
              </a:rPr>
              <a:t>skabelon.</a:t>
            </a:r>
            <a:br>
              <a:rPr lang="da-DK" sz="2800" b="0" noProof="1">
                <a:solidFill>
                  <a:schemeClr val="bg1"/>
                </a:solidFill>
              </a:rPr>
            </a:br>
            <a:br>
              <a:rPr lang="da-DK" sz="2800" b="0" noProof="1">
                <a:solidFill>
                  <a:schemeClr val="bg1"/>
                </a:solidFill>
              </a:rPr>
            </a:br>
            <a:endParaRPr lang="en-GB" sz="2800" b="0" noProof="1">
              <a:solidFill>
                <a:schemeClr val="bg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BEB5E5A-DA85-4D5B-80B9-F94482F55D76}"/>
              </a:ext>
            </a:extLst>
          </p:cNvPr>
          <p:cNvGrpSpPr/>
          <p:nvPr userDrawn="1"/>
        </p:nvGrpSpPr>
        <p:grpSpPr bwMode="black">
          <a:xfrm rot="8100000">
            <a:off x="10404874" y="3325226"/>
            <a:ext cx="1036788" cy="1036788"/>
            <a:chOff x="6096000" y="4963130"/>
            <a:chExt cx="1456719" cy="1456719"/>
          </a:xfrm>
          <a:solidFill>
            <a:schemeClr val="bg1"/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823227E-A862-4A7F-BC20-0D107430AB2C}"/>
                </a:ext>
              </a:extLst>
            </p:cNvPr>
            <p:cNvSpPr/>
            <p:nvPr userDrawn="1"/>
          </p:nvSpPr>
          <p:spPr bwMode="black">
            <a:xfrm rot="5400000">
              <a:off x="5534135" y="5524995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8501AE6-6504-4184-9443-E89AFACF769D}"/>
                </a:ext>
              </a:extLst>
            </p:cNvPr>
            <p:cNvSpPr/>
            <p:nvPr userDrawn="1"/>
          </p:nvSpPr>
          <p:spPr bwMode="black">
            <a:xfrm rot="10800000">
              <a:off x="6096000" y="4963130"/>
              <a:ext cx="1456719" cy="332990"/>
            </a:xfrm>
            <a:prstGeom prst="rect">
              <a:avLst/>
            </a:prstGeom>
            <a:grpFill/>
            <a:ln w="6350" cap="rnd">
              <a:noFill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spcBef>
                  <a:spcPts val="600"/>
                </a:spcBef>
                <a:buClr>
                  <a:srgbClr val="003755"/>
                </a:buClr>
              </a:pPr>
              <a:endParaRPr lang="en-GB" sz="1400" dirty="0" err="1">
                <a:solidFill>
                  <a:schemeClr val="tx1"/>
                </a:solidFill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67CEE09B-6EE1-4BF2-85A3-DE69E91BC4C6}"/>
              </a:ext>
            </a:extLst>
          </p:cNvPr>
          <p:cNvSpPr/>
          <p:nvPr userDrawn="1"/>
        </p:nvSpPr>
        <p:spPr>
          <a:xfrm>
            <a:off x="472536" y="2986685"/>
            <a:ext cx="1015234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0000" b="1" i="1" noProof="1">
                <a:solidFill>
                  <a:schemeClr val="bg1"/>
                </a:solidFill>
              </a:rPr>
              <a:t>Brug dem ikke </a:t>
            </a:r>
            <a:endParaRPr lang="en-GB" sz="10000" b="1" i="1" noProof="1"/>
          </a:p>
        </p:txBody>
      </p:sp>
      <p:sp>
        <p:nvSpPr>
          <p:cNvPr id="16" name="Do not use">
            <a:extLst>
              <a:ext uri="{FF2B5EF4-FFF2-40B4-BE49-F238E27FC236}">
                <a16:creationId xmlns:a16="http://schemas.microsoft.com/office/drawing/2014/main" id="{A8FA78FA-4D94-4717-B7C6-6F86378D6B01}"/>
              </a:ext>
            </a:extLst>
          </p:cNvPr>
          <p:cNvSpPr txBox="1"/>
          <p:nvPr userDrawn="1"/>
        </p:nvSpPr>
        <p:spPr>
          <a:xfrm>
            <a:off x="430214" y="5186455"/>
            <a:ext cx="11356974" cy="127727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Pga. PowerPoints standard Kopier/Indsæt funktionalitet kan ekstra uønskede layouts forekomme.</a:t>
            </a:r>
            <a:endParaRPr lang="en-GB"/>
          </a:p>
          <a:p>
            <a:pPr marL="0" marR="0" indent="0" algn="ctr" fontAlgn="auto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3755"/>
              </a:buClr>
              <a:buSzTx/>
              <a:buFontTx/>
              <a:buNone/>
              <a:tabLst/>
            </a:pPr>
            <a:r>
              <a:rPr lang="en-GB" sz="2000" b="0" noProof="1">
                <a:solidFill>
                  <a:schemeClr val="bg1"/>
                </a:solidFill>
              </a:rPr>
              <a:t>OBS! Layouts efter dette kan indeholde potentiel fortrolig information.</a:t>
            </a:r>
            <a:br>
              <a:rPr lang="da-DK" sz="1800" b="0" noProof="1">
                <a:solidFill>
                  <a:schemeClr val="bg1"/>
                </a:solidFill>
              </a:rPr>
            </a:br>
            <a:endParaRPr lang="en-GB" sz="1800" b="0" noProof="1">
              <a:solidFill>
                <a:schemeClr val="bg1"/>
              </a:solidFill>
            </a:endParaRPr>
          </a:p>
        </p:txBody>
      </p:sp>
      <p:sp>
        <p:nvSpPr>
          <p:cNvPr id="13" name="Date Placeholder 6" hidden="1">
            <a:extLst>
              <a:ext uri="{FF2B5EF4-FFF2-40B4-BE49-F238E27FC236}">
                <a16:creationId xmlns:a16="http://schemas.microsoft.com/office/drawing/2014/main" id="{64CEB7DD-E8FE-47C7-8823-750A10754EB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1CE23B-B84B-4486-83AC-A2D839CB69E9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14" name="Footer Placeholder 8" hidden="1">
            <a:extLst>
              <a:ext uri="{FF2B5EF4-FFF2-40B4-BE49-F238E27FC236}">
                <a16:creationId xmlns:a16="http://schemas.microsoft.com/office/drawing/2014/main" id="{06739825-D1B6-4F3A-8216-BA5B32BD19E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5" name="Slide Number Placeholder 10" hidden="1">
            <a:extLst>
              <a:ext uri="{FF2B5EF4-FFF2-40B4-BE49-F238E27FC236}">
                <a16:creationId xmlns:a16="http://schemas.microsoft.com/office/drawing/2014/main" id="{A2244AC4-18E1-41D9-B6D4-4D2415BE8C3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866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temningsfoto, sort tekst +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B97C4516-588C-403E-B742-5FE6AD05CE48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D35C298C-1B80-41BE-ACFE-0FFB678C561A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DE875E-CE70-411F-B255-D516DBDF49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17C46E79-ABB1-4BD8-AB72-6E0E6DE2D73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0" y="6858000"/>
            <a:ext cx="0" cy="0"/>
          </a:xfrm>
        </p:spPr>
        <p:txBody>
          <a:bodyPr/>
          <a:lstStyle>
            <a:lvl1pPr>
              <a:defRPr sz="100"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-1"/>
            <a:ext cx="12193200" cy="6861600"/>
          </a:xfrm>
          <a:solidFill>
            <a:schemeClr val="bg2"/>
          </a:solidFill>
        </p:spPr>
        <p:txBody>
          <a:bodyPr lIns="144000" tIns="108000"/>
          <a:lstStyle>
            <a:lvl1pPr marL="0" indent="0" algn="l">
              <a:lnSpc>
                <a:spcPct val="100000"/>
              </a:lnSpc>
              <a:spcAft>
                <a:spcPts val="0"/>
              </a:spcAft>
              <a:buNone/>
              <a:defRPr sz="1600"/>
            </a:lvl1pPr>
          </a:lstStyle>
          <a:p>
            <a:r>
              <a:rPr lang="en-GB" dirty="0"/>
              <a:t>Klik på rammen for at indsætte et lyst billede via Templafy Images/Billede</a:t>
            </a:r>
            <a:endParaRPr lang="en-GB"/>
          </a:p>
        </p:txBody>
      </p:sp>
      <p:sp>
        <p:nvSpPr>
          <p:cNvPr id="10" name="Placeholder Logo"/>
          <p:cNvSpPr>
            <a:spLocks noGrp="1"/>
          </p:cNvSpPr>
          <p:nvPr>
            <p:ph type="body" sz="quarter" idx="14" hasCustomPrompt="1"/>
          </p:nvPr>
        </p:nvSpPr>
        <p:spPr>
          <a:xfrm>
            <a:off x="442800" y="6109200"/>
            <a:ext cx="1522800" cy="562350"/>
          </a:xfrm>
          <a:blipFill dpi="0"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100">
                <a:noFill/>
              </a:defRPr>
            </a:lvl1pPr>
            <a:lvl2pPr>
              <a:defRPr sz="100"/>
            </a:lvl2pPr>
            <a:lvl3pPr>
              <a:defRPr sz="100"/>
            </a:lvl3pPr>
            <a:lvl4pPr>
              <a:defRPr sz="100"/>
            </a:lvl4pPr>
            <a:lvl5pPr>
              <a:defRPr sz="100"/>
            </a:lvl5pPr>
          </a:lstStyle>
          <a:p>
            <a:pPr lvl="0"/>
            <a:r>
              <a:rPr lang="en-GB" noProof="0" dirty="0"/>
              <a:t>.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23863" y="1353600"/>
            <a:ext cx="5545137" cy="1357200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GB" dirty="0"/>
              <a:t>Klik for at indsætte overskrift i en, to eller tre linjer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42800" y="3240000"/>
            <a:ext cx="5526200" cy="1655762"/>
          </a:xfrm>
        </p:spPr>
        <p:txBody>
          <a:bodyPr/>
          <a:lstStyle>
            <a:lvl1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/>
            </a:lvl1pPr>
            <a:lvl2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2pPr>
            <a:lvl3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3pPr>
            <a:lvl4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4pPr>
            <a:lvl5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5pPr>
            <a:lvl6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6pPr>
            <a:lvl7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7pPr>
            <a:lvl8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8pPr>
            <a:lvl9pPr marL="0" indent="0" algn="l">
              <a:lnSpc>
                <a:spcPct val="99000"/>
              </a:lnSpc>
              <a:spcBef>
                <a:spcPts val="20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sz="2200" b="0"/>
            </a:lvl9pPr>
          </a:lstStyle>
          <a:p>
            <a:r>
              <a:rPr lang="en-GB" dirty="0"/>
              <a:t>Klik for at indsætte underoverskrift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846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9180000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for at indsætte tekst                                                                   Klik ENTER og derefter TAB for at se næste tekstformat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011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lede 1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A8D7B535-415A-41F4-AFE0-6FFBBBD76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C9F3-8B9D-4744-9DBC-A4C825EC3C10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4D6E4538-3753-5192-B86F-20560C95FF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3863" y="1352550"/>
            <a:ext cx="11342687" cy="4320000"/>
          </a:xfrm>
        </p:spPr>
        <p:txBody>
          <a:bodyPr rIns="0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 noProof="0" dirty="0"/>
              <a:t>Klik på rammen for at indsætte billede via Templafy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FB2E6-561D-40B3-AC0C-DD0BE409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510CB-1580-43BE-BB77-910FF9E78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9" name="Lige forbindelse 8">
            <a:extLst>
              <a:ext uri="{FF2B5EF4-FFF2-40B4-BE49-F238E27FC236}">
                <a16:creationId xmlns:a16="http://schemas.microsoft.com/office/drawing/2014/main" id="{65065AAE-FEED-2B26-BB0E-C37D516725F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5702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/billede 2 spal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 hidden="1">
            <a:extLst>
              <a:ext uri="{FF2B5EF4-FFF2-40B4-BE49-F238E27FC236}">
                <a16:creationId xmlns:a16="http://schemas.microsoft.com/office/drawing/2014/main" id="{6FEB6DD9-734A-4FA8-A1CB-C1C36D645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F5F64-2DA4-475A-A8E9-D5C53A3EF46F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F50754-C2CE-4CB8-A5E2-AD2A724C0A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3863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4801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                                Klik for at indsætte tekst                     Klik ENTER og derefter TAB for at se næste tekstformat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17CE2ECF-AF40-4809-BD16-DFC59D53926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22350" y="1353600"/>
            <a:ext cx="5544200" cy="4320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dirty="0"/>
              <a:t>Klik på rammen for at indsætte billede via Templafy eller</a:t>
            </a:r>
            <a:endParaRPr lang="en-GB"/>
          </a:p>
          <a:p>
            <a:pPr lvl="1"/>
            <a:r>
              <a:rPr lang="en-GB" noProof="0" dirty="0"/>
              <a:t>Andet Niveau</a:t>
            </a:r>
            <a:endParaRPr lang="en-GB"/>
          </a:p>
          <a:p>
            <a:pPr lvl="2"/>
            <a:r>
              <a:rPr lang="en-GB" noProof="0" dirty="0"/>
              <a:t>Tredje Niveau</a:t>
            </a:r>
            <a:endParaRPr lang="en-GB"/>
          </a:p>
          <a:p>
            <a:pPr lvl="3"/>
            <a:r>
              <a:rPr lang="en-GB" noProof="0" dirty="0"/>
              <a:t>Fjerde Niveau</a:t>
            </a:r>
            <a:endParaRPr lang="en-GB"/>
          </a:p>
          <a:p>
            <a:pPr lvl="4"/>
            <a:r>
              <a:rPr lang="en-GB" noProof="0" dirty="0"/>
              <a:t>Femte Niveau</a:t>
            </a:r>
            <a:endParaRPr lang="en-GB"/>
          </a:p>
          <a:p>
            <a:pPr lvl="5"/>
            <a:r>
              <a:rPr lang="en-GB" noProof="0" dirty="0"/>
              <a:t>6 Niveau</a:t>
            </a:r>
            <a:endParaRPr lang="en-GB"/>
          </a:p>
          <a:p>
            <a:pPr lvl="6"/>
            <a:r>
              <a:rPr lang="en-GB" noProof="0" dirty="0"/>
              <a:t>7 Niveau</a:t>
            </a:r>
            <a:endParaRPr lang="en-GB"/>
          </a:p>
          <a:p>
            <a:pPr lvl="7"/>
            <a:r>
              <a:rPr lang="en-GB" noProof="0" dirty="0"/>
              <a:t>8 Niveau</a:t>
            </a:r>
            <a:endParaRPr lang="en-GB"/>
          </a:p>
          <a:p>
            <a:pPr lvl="8"/>
            <a:r>
              <a:rPr lang="en-GB" noProof="0" dirty="0"/>
              <a:t>9 Niveau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15D48-4ED7-45AA-998F-4E4EAC08E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F0DB9D-F098-4650-9BA3-F7CF306A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cxnSp>
        <p:nvCxnSpPr>
          <p:cNvPr id="8" name="Lige forbindelse 7">
            <a:extLst>
              <a:ext uri="{FF2B5EF4-FFF2-40B4-BE49-F238E27FC236}">
                <a16:creationId xmlns:a16="http://schemas.microsoft.com/office/drawing/2014/main" id="{FC87C363-C194-1652-B944-F4F491B63BA1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rgbClr val="D237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926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A4A3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, 1 spalte, hv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FCB603-C396-4B00-8583-A911AF0410C5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91336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1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lys rø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3CC9B0B-9B49-4785-B00F-166EC2D03963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6" name="Gruppe 5">
            <a:extLst>
              <a:ext uri="{FF2B5EF4-FFF2-40B4-BE49-F238E27FC236}">
                <a16:creationId xmlns:a16="http://schemas.microsoft.com/office/drawing/2014/main" id="{1AADD589-CB0C-78DB-D991-EE3E2DB6410F}"/>
              </a:ext>
            </a:extLst>
          </p:cNvPr>
          <p:cNvGrpSpPr/>
          <p:nvPr userDrawn="1"/>
        </p:nvGrpSpPr>
        <p:grpSpPr>
          <a:xfrm>
            <a:off x="-1" y="0"/>
            <a:ext cx="12193200" cy="6861600"/>
            <a:chOff x="-1" y="0"/>
            <a:chExt cx="12193200" cy="6861600"/>
          </a:xfrm>
        </p:grpSpPr>
        <p:sp>
          <p:nvSpPr>
            <p:cNvPr id="8" name="Baggrund">
              <a:extLst>
                <a:ext uri="{FF2B5EF4-FFF2-40B4-BE49-F238E27FC236}">
                  <a16:creationId xmlns:a16="http://schemas.microsoft.com/office/drawing/2014/main" id="{ED9A6D80-9063-542E-BF9B-68DDE730D1F6}"/>
                </a:ext>
              </a:extLst>
            </p:cNvPr>
            <p:cNvSpPr/>
            <p:nvPr userDrawn="1"/>
          </p:nvSpPr>
          <p:spPr>
            <a:xfrm>
              <a:off x="-1" y="0"/>
              <a:ext cx="12193200" cy="6861600"/>
            </a:xfrm>
            <a:prstGeom prst="rect">
              <a:avLst/>
            </a:prstGeom>
            <a:solidFill>
              <a:srgbClr val="F9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0" name="Logo">
              <a:extLst>
                <a:ext uri="{FF2B5EF4-FFF2-40B4-BE49-F238E27FC236}">
                  <a16:creationId xmlns:a16="http://schemas.microsoft.com/office/drawing/2014/main" id="{CBB335BF-CC2D-F3A3-35F3-1F8C86C944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Date" descr="{&quot;templafy&quot;:{&quot;id&quot;:&quot;0db91bea-2f63-48b2-9d5f-265510750755&quot;}}">
            <a:extLst>
              <a:ext uri="{FF2B5EF4-FFF2-40B4-BE49-F238E27FC236}">
                <a16:creationId xmlns:a16="http://schemas.microsoft.com/office/drawing/2014/main" id="{C49C20D4-295A-EA91-DE6D-587E02D1B854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525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gur, 1 spalte, gr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dato 3" hidden="1">
            <a:extLst>
              <a:ext uri="{FF2B5EF4-FFF2-40B4-BE49-F238E27FC236}">
                <a16:creationId xmlns:a16="http://schemas.microsoft.com/office/drawing/2014/main" id="{9CC5CD46-8DE9-4962-9534-25DF296EE7B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3548D0F-FD05-4B2A-835F-986DAA1C5630}" type="datetime2">
              <a:rPr lang="en-GB" smtClean="0"/>
              <a:t>Tuesday, 04 March 2025</a:t>
            </a:fld>
            <a:endParaRPr lang="en-GB" dirty="0"/>
          </a:p>
        </p:txBody>
      </p:sp>
      <p:grpSp>
        <p:nvGrpSpPr>
          <p:cNvPr id="16" name="Gruppe 15">
            <a:extLst>
              <a:ext uri="{FF2B5EF4-FFF2-40B4-BE49-F238E27FC236}">
                <a16:creationId xmlns:a16="http://schemas.microsoft.com/office/drawing/2014/main" id="{D6A4C236-4AAC-3A38-146D-B9CE8040A63D}"/>
              </a:ext>
            </a:extLst>
          </p:cNvPr>
          <p:cNvGrpSpPr/>
          <p:nvPr userDrawn="1"/>
        </p:nvGrpSpPr>
        <p:grpSpPr>
          <a:xfrm>
            <a:off x="0" y="0"/>
            <a:ext cx="12190413" cy="6858000"/>
            <a:chOff x="0" y="0"/>
            <a:chExt cx="12190413" cy="6858000"/>
          </a:xfrm>
        </p:grpSpPr>
        <p:sp>
          <p:nvSpPr>
            <p:cNvPr id="17" name="Baggrund">
              <a:extLst>
                <a:ext uri="{FF2B5EF4-FFF2-40B4-BE49-F238E27FC236}">
                  <a16:creationId xmlns:a16="http://schemas.microsoft.com/office/drawing/2014/main" id="{8C363A4A-DFE8-8E36-4408-6E078F28AB48}"/>
                </a:ext>
              </a:extLst>
            </p:cNvPr>
            <p:cNvSpPr/>
            <p:nvPr userDrawn="1"/>
          </p:nvSpPr>
          <p:spPr>
            <a:xfrm>
              <a:off x="0" y="0"/>
              <a:ext cx="12190413" cy="6858000"/>
            </a:xfrm>
            <a:prstGeom prst="rect">
              <a:avLst/>
            </a:prstGeom>
            <a:solidFill>
              <a:srgbClr val="E1E1E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GB" sz="1000" dirty="0" err="1"/>
            </a:p>
          </p:txBody>
        </p:sp>
        <p:pic>
          <p:nvPicPr>
            <p:cNvPr id="18" name="Logo">
              <a:extLst>
                <a:ext uri="{FF2B5EF4-FFF2-40B4-BE49-F238E27FC236}">
                  <a16:creationId xmlns:a16="http://schemas.microsoft.com/office/drawing/2014/main" id="{EE6AF6A3-4C9E-B092-13F4-524F0FD41B3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42800" y="6109200"/>
              <a:ext cx="1522800" cy="562350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41935CCA-9918-2ABC-7ED3-A2B13ECBF2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0" y="290513"/>
            <a:ext cx="9180000" cy="813600"/>
          </a:xfrm>
        </p:spPr>
        <p:txBody>
          <a:bodyPr/>
          <a:lstStyle/>
          <a:p>
            <a:r>
              <a:rPr lang="en-GB" dirty="0"/>
              <a:t>Klik for at indsætte overskrift i en eller to linjer</a:t>
            </a:r>
            <a:endParaRPr lang="en-GB"/>
          </a:p>
        </p:txBody>
      </p:sp>
      <p:sp>
        <p:nvSpPr>
          <p:cNvPr id="7" name="Pladsholder til tekst 6">
            <a:extLst>
              <a:ext uri="{FF2B5EF4-FFF2-40B4-BE49-F238E27FC236}">
                <a16:creationId xmlns:a16="http://schemas.microsoft.com/office/drawing/2014/main" id="{E8AFA47C-A95A-7BCC-2897-DEBAB2FBD4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4800" y="1352550"/>
            <a:ext cx="11341751" cy="360000"/>
          </a:xfrm>
        </p:spPr>
        <p:txBody>
          <a:bodyPr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None/>
              <a:defRPr sz="1200" b="1"/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5pPr>
            <a:lvl6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6pPr>
            <a:lvl7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7pPr>
            <a:lvl8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8pPr>
            <a:lvl9pPr marL="0" indent="0">
              <a:lnSpc>
                <a:spcPct val="97000"/>
              </a:lnSpc>
              <a:spcAft>
                <a:spcPts val="0"/>
              </a:spcAft>
              <a:buFont typeface="Nationalbank" panose="020B0503040000020004" pitchFamily="34" charset="0"/>
              <a:buChar char=" "/>
              <a:defRPr sz="1200" b="1"/>
            </a:lvl9pPr>
          </a:lstStyle>
          <a:p>
            <a:pPr lvl="0"/>
            <a:r>
              <a:rPr lang="en-GB" dirty="0"/>
              <a:t>Klik for at indsætte figuroverskrift i en eller to linjer</a:t>
            </a:r>
            <a:endParaRPr lang="en-GB"/>
          </a:p>
        </p:txBody>
      </p:sp>
      <p:sp>
        <p:nvSpPr>
          <p:cNvPr id="9" name="Pladsholder til indhold 8">
            <a:extLst>
              <a:ext uri="{FF2B5EF4-FFF2-40B4-BE49-F238E27FC236}">
                <a16:creationId xmlns:a16="http://schemas.microsoft.com/office/drawing/2014/main" id="{1F246CC2-69F7-9E97-785B-545649AFB98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24800" y="1846799"/>
            <a:ext cx="11341751" cy="3830400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500"/>
            </a:lvl3pPr>
            <a:lvl4pPr>
              <a:defRPr sz="2200"/>
            </a:lvl4pPr>
            <a:lvl5pPr>
              <a:defRPr sz="2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6000"/>
            </a:lvl9pPr>
          </a:lstStyle>
          <a:p>
            <a:pPr lvl="0"/>
            <a:r>
              <a:rPr lang="en-GB" dirty="0"/>
              <a:t>Klik for at indsætte figur</a:t>
            </a:r>
            <a:endParaRPr lang="en-GB"/>
          </a:p>
          <a:p>
            <a:pPr lvl="1"/>
            <a:r>
              <a:rPr lang="en-GB" dirty="0"/>
              <a:t>Andet niveau</a:t>
            </a:r>
            <a:endParaRPr lang="en-GB"/>
          </a:p>
          <a:p>
            <a:pPr lvl="2"/>
            <a:r>
              <a:rPr lang="en-GB" dirty="0"/>
              <a:t>Tredje niveau</a:t>
            </a:r>
            <a:endParaRPr lang="en-GB"/>
          </a:p>
          <a:p>
            <a:pPr lvl="3"/>
            <a:r>
              <a:rPr lang="en-GB" dirty="0"/>
              <a:t>Fjerde niveau</a:t>
            </a:r>
            <a:endParaRPr lang="en-GB"/>
          </a:p>
          <a:p>
            <a:pPr lvl="4"/>
            <a:r>
              <a:rPr lang="en-GB" dirty="0"/>
              <a:t>Femte niveau</a:t>
            </a:r>
            <a:endParaRPr lang="en-GB"/>
          </a:p>
          <a:p>
            <a:pPr lvl="5"/>
            <a:r>
              <a:rPr lang="en-GB" dirty="0"/>
              <a:t>6</a:t>
            </a:r>
            <a:endParaRPr lang="en-GB"/>
          </a:p>
          <a:p>
            <a:pPr lvl="6"/>
            <a:r>
              <a:rPr lang="en-GB" dirty="0"/>
              <a:t>7</a:t>
            </a:r>
            <a:endParaRPr lang="en-GB"/>
          </a:p>
          <a:p>
            <a:pPr lvl="7"/>
            <a:r>
              <a:rPr lang="en-GB" dirty="0"/>
              <a:t>8</a:t>
            </a:r>
            <a:endParaRPr lang="en-GB"/>
          </a:p>
          <a:p>
            <a:pPr lvl="8"/>
            <a:r>
              <a:rPr lang="en-GB" dirty="0"/>
              <a:t>9</a:t>
            </a:r>
            <a:endParaRPr lang="en-GB"/>
          </a:p>
        </p:txBody>
      </p:sp>
      <p:sp>
        <p:nvSpPr>
          <p:cNvPr id="11" name="Pladsholder til tekst 10">
            <a:extLst>
              <a:ext uri="{FF2B5EF4-FFF2-40B4-BE49-F238E27FC236}">
                <a16:creationId xmlns:a16="http://schemas.microsoft.com/office/drawing/2014/main" id="{339B49F8-D51D-1CBF-4E82-9B4B5ABD6AF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24800" y="57492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</a:t>
            </a:r>
            <a:r>
              <a:rPr lang="en-GB" dirty="0" err="1"/>
              <a:t>Anm</a:t>
            </a:r>
            <a:r>
              <a:rPr lang="en-GB" dirty="0"/>
              <a:t>.:</a:t>
            </a:r>
            <a:endParaRPr lang="en-GB"/>
          </a:p>
        </p:txBody>
      </p:sp>
      <p:sp>
        <p:nvSpPr>
          <p:cNvPr id="13" name="Pladsholder til tekst 12">
            <a:extLst>
              <a:ext uri="{FF2B5EF4-FFF2-40B4-BE49-F238E27FC236}">
                <a16:creationId xmlns:a16="http://schemas.microsoft.com/office/drawing/2014/main" id="{15FAD40F-976F-3E89-50A0-E800B01B5F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4800" y="5878800"/>
            <a:ext cx="11340000" cy="126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Nationalbank" panose="020B0503040000020004" pitchFamily="34" charset="0"/>
              <a:buChar char=" "/>
              <a:defRPr sz="800" b="0"/>
            </a:lvl9pPr>
          </a:lstStyle>
          <a:p>
            <a:pPr lvl="0"/>
            <a:r>
              <a:rPr lang="en-GB" dirty="0"/>
              <a:t>Klik for at indsætte Kilde:</a:t>
            </a:r>
            <a:endParaRPr lang="en-GB"/>
          </a:p>
        </p:txBody>
      </p:sp>
      <p:cxnSp>
        <p:nvCxnSpPr>
          <p:cNvPr id="30" name="Lige forbindelse 29">
            <a:extLst>
              <a:ext uri="{FF2B5EF4-FFF2-40B4-BE49-F238E27FC236}">
                <a16:creationId xmlns:a16="http://schemas.microsoft.com/office/drawing/2014/main" id="{9C3E12FA-EB48-3320-6383-D7001A453D18}"/>
              </a:ext>
            </a:extLst>
          </p:cNvPr>
          <p:cNvCxnSpPr/>
          <p:nvPr userDrawn="1"/>
        </p:nvCxnSpPr>
        <p:spPr>
          <a:xfrm>
            <a:off x="424799" y="1191600"/>
            <a:ext cx="117720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dsholder til slidenummer 2">
            <a:extLst>
              <a:ext uri="{FF2B5EF4-FFF2-40B4-BE49-F238E27FC236}">
                <a16:creationId xmlns:a16="http://schemas.microsoft.com/office/drawing/2014/main" id="{765E97B7-7EDD-1923-CBB1-7524BA4F633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D08D439-2ED9-39B7-9036-5E0AF1FA10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9" name="Date" descr="{&quot;templafy&quot;:{&quot;id&quot;:&quot;58858913-8293-4a35-9f2e-d140dd51e076&quot;}}">
            <a:extLst>
              <a:ext uri="{FF2B5EF4-FFF2-40B4-BE49-F238E27FC236}">
                <a16:creationId xmlns:a16="http://schemas.microsoft.com/office/drawing/2014/main" id="{6B0B0D26-32E1-2AA2-36DB-1D3244EA5366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08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63">
          <p15:clr>
            <a:srgbClr val="A4A3A4"/>
          </p15:clr>
        </p15:guide>
        <p15:guide id="2" orient="horz" pos="3620" userDrawn="1">
          <p15:clr>
            <a:srgbClr val="A4A3A4"/>
          </p15:clr>
        </p15:guide>
        <p15:guide id="3" orient="horz" pos="3703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C9392247-CE23-49BB-A39E-64C7575BE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GB" dirty="0"/>
              <a:t>Klik for at tilføje titel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4800" y="1353600"/>
            <a:ext cx="11342688" cy="4320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/>
              <a:t>Niveau 1                                                                                                                                          Klik ENTER og derefter TAB for at se næste tekstformat                                                                    Klik SHIFT+TAB for at se foregående tekstformat</a:t>
            </a:r>
            <a:endParaRPr lang="en-GB"/>
          </a:p>
          <a:p>
            <a:pPr lvl="1"/>
            <a:r>
              <a:rPr lang="en-GB" noProof="0" dirty="0"/>
              <a:t>Niveau 2</a:t>
            </a:r>
            <a:endParaRPr lang="en-GB"/>
          </a:p>
          <a:p>
            <a:pPr lvl="2"/>
            <a:r>
              <a:rPr lang="en-GB" noProof="0" dirty="0"/>
              <a:t>Niveau 3</a:t>
            </a:r>
            <a:endParaRPr lang="en-GB"/>
          </a:p>
          <a:p>
            <a:pPr lvl="3"/>
            <a:r>
              <a:rPr lang="en-GB" noProof="0" dirty="0"/>
              <a:t>Niveau 4, Overskrift</a:t>
            </a:r>
            <a:endParaRPr lang="en-GB"/>
          </a:p>
          <a:p>
            <a:pPr lvl="4"/>
            <a:r>
              <a:rPr lang="en-GB" noProof="0" dirty="0"/>
              <a:t>Niveau 5, Brødtekst</a:t>
            </a:r>
            <a:endParaRPr lang="en-GB"/>
          </a:p>
          <a:p>
            <a:pPr lvl="5"/>
            <a:r>
              <a:rPr lang="en-GB" noProof="0" dirty="0"/>
              <a:t>Niveau 6</a:t>
            </a:r>
            <a:endParaRPr lang="en-GB"/>
          </a:p>
          <a:p>
            <a:pPr lvl="6"/>
            <a:r>
              <a:rPr lang="en-GB" noProof="0" dirty="0"/>
              <a:t>Niveau 7, lille overskrift</a:t>
            </a:r>
            <a:endParaRPr lang="en-GB"/>
          </a:p>
          <a:p>
            <a:pPr lvl="7"/>
            <a:r>
              <a:rPr lang="en-GB" noProof="0" dirty="0"/>
              <a:t>Niveau 8, lille brødtekst</a:t>
            </a:r>
            <a:endParaRPr lang="en-GB"/>
          </a:p>
          <a:p>
            <a:pPr lvl="8"/>
            <a:r>
              <a:rPr lang="en-GB" noProof="0" dirty="0"/>
              <a:t>Niveau 9, Infografik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5510" y="6426000"/>
            <a:ext cx="71197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fld id="{24C8C45C-947F-4981-8B3F-4F32E973C901}" type="slidenum">
              <a:rPr lang="en-GB" smtClean="0"/>
              <a:pPr/>
              <a:t>‹nr.›</a:t>
            </a:fld>
            <a:endParaRPr lang="en-GB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F2562-DFA4-49A4-9C2A-FBAD02376B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858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lnSpc>
                <a:spcPct val="99000"/>
              </a:lnSpc>
              <a:defRPr sz="1000">
                <a:noFill/>
              </a:defRPr>
            </a:lvl1pPr>
          </a:lstStyle>
          <a:p>
            <a:fld id="{140D992D-30AB-4172-B2B1-51E5D34255DD}" type="datetime2">
              <a:rPr lang="en-GB" smtClean="0"/>
              <a:t>Tuesday, 04 March 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97FDF-4480-4092-8EF3-23AF214F48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21413" y="6426000"/>
            <a:ext cx="4834097" cy="18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lnSpc>
                <a:spcPct val="99000"/>
              </a:lnSpc>
              <a:defRPr sz="1000">
                <a:solidFill>
                  <a:srgbClr val="979797"/>
                </a:solidFill>
              </a:defRPr>
            </a:lvl1pPr>
          </a:lstStyle>
          <a:p>
            <a:endParaRPr lang="en-GB" dirty="0"/>
          </a:p>
        </p:txBody>
      </p:sp>
      <p:pic>
        <p:nvPicPr>
          <p:cNvPr id="31" name="Logo">
            <a:extLst>
              <a:ext uri="{FF2B5EF4-FFF2-40B4-BE49-F238E27FC236}">
                <a16:creationId xmlns:a16="http://schemas.microsoft.com/office/drawing/2014/main" id="{CC5E06D4-5E02-EE87-0012-3E83875F41E7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442800" y="6109200"/>
            <a:ext cx="1522800" cy="562350"/>
          </a:xfrm>
          <a:prstGeom prst="rect">
            <a:avLst/>
          </a:prstGeom>
        </p:spPr>
      </p:pic>
      <p:sp>
        <p:nvSpPr>
          <p:cNvPr id="10" name="Date" descr="{&quot;templafy&quot;:{&quot;id&quot;:&quot;0e2e5a9b-d7e8-4464-9c53-ee15333de781&quot;}}">
            <a:extLst>
              <a:ext uri="{FF2B5EF4-FFF2-40B4-BE49-F238E27FC236}">
                <a16:creationId xmlns:a16="http://schemas.microsoft.com/office/drawing/2014/main" id="{42943DDB-F3BE-8E24-F5FB-DBD274E0359D}"/>
              </a:ext>
            </a:extLst>
          </p:cNvPr>
          <p:cNvSpPr txBox="1">
            <a:spLocks/>
          </p:cNvSpPr>
          <p:nvPr userDrawn="1"/>
        </p:nvSpPr>
        <p:spPr>
          <a:xfrm>
            <a:off x="9834563" y="6274800"/>
            <a:ext cx="1944136" cy="158400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endParaRPr lang="en-GB" sz="1000" dirty="0">
              <a:solidFill>
                <a:srgbClr val="97979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9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30" r:id="rId2"/>
    <p:sldLayoutId id="2147483791" r:id="rId3"/>
    <p:sldLayoutId id="2147483732" r:id="rId4"/>
    <p:sldLayoutId id="2147483811" r:id="rId5"/>
    <p:sldLayoutId id="2147483755" r:id="rId6"/>
    <p:sldLayoutId id="2147483805" r:id="rId7"/>
    <p:sldLayoutId id="2147483806" r:id="rId8"/>
    <p:sldLayoutId id="2147483807" r:id="rId9"/>
    <p:sldLayoutId id="2147483800" r:id="rId10"/>
    <p:sldLayoutId id="2147483803" r:id="rId11"/>
    <p:sldLayoutId id="2147483804" r:id="rId12"/>
    <p:sldLayoutId id="2147483798" r:id="rId13"/>
    <p:sldLayoutId id="2147483801" r:id="rId14"/>
    <p:sldLayoutId id="2147483802" r:id="rId15"/>
    <p:sldLayoutId id="2147483808" r:id="rId16"/>
    <p:sldLayoutId id="2147483809" r:id="rId17"/>
    <p:sldLayoutId id="2147483744" r:id="rId18"/>
    <p:sldLayoutId id="2147483810" r:id="rId19"/>
    <p:sldLayoutId id="2147483780" r:id="rId20"/>
    <p:sldLayoutId id="2147483753" r:id="rId21"/>
  </p:sldLayoutIdLst>
  <p:hf hdr="0" ftr="0" dt="0"/>
  <p:txStyles>
    <p:titleStyle>
      <a:lvl1pPr algn="l" defTabSz="914400" rtl="0" eaLnBrk="1" latinLnBrk="0" hangingPunct="1">
        <a:lnSpc>
          <a:spcPct val="83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00" indent="-180000" algn="l" defTabSz="914400" rtl="0" eaLnBrk="1" latinLnBrk="0" hangingPunct="1">
        <a:lnSpc>
          <a:spcPct val="99000"/>
        </a:lnSpc>
        <a:spcBef>
          <a:spcPts val="2000"/>
        </a:spcBef>
        <a:spcAft>
          <a:spcPts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36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99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2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9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tabLst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18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b="1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​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Font typeface="Arial" panose="020B0604020202020204" pitchFamily="34" charset="0"/>
        <a:buChar char="​"/>
        <a:defRPr sz="5600" b="1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67">
          <p15:clr>
            <a:srgbClr val="A4A3A4"/>
          </p15:clr>
        </p15:guide>
        <p15:guide id="2" pos="1326">
          <p15:clr>
            <a:srgbClr val="A4A3A4"/>
          </p15:clr>
        </p15:guide>
        <p15:guide id="3" orient="horz" pos="183">
          <p15:clr>
            <a:srgbClr val="A4A3A4"/>
          </p15:clr>
        </p15:guide>
        <p15:guide id="4" orient="horz" pos="3778">
          <p15:clr>
            <a:srgbClr val="A4A3A4"/>
          </p15:clr>
        </p15:guide>
        <p15:guide id="5" pos="1484">
          <p15:clr>
            <a:srgbClr val="A4A3A4"/>
          </p15:clr>
        </p15:guide>
        <p15:guide id="6" pos="2543">
          <p15:clr>
            <a:srgbClr val="A4A3A4"/>
          </p15:clr>
        </p15:guide>
        <p15:guide id="7" pos="2702">
          <p15:clr>
            <a:srgbClr val="A4A3A4"/>
          </p15:clr>
        </p15:guide>
        <p15:guide id="8" pos="3760">
          <p15:clr>
            <a:srgbClr val="A4A3A4"/>
          </p15:clr>
        </p15:guide>
        <p15:guide id="9" pos="3919">
          <p15:clr>
            <a:srgbClr val="A4A3A4"/>
          </p15:clr>
        </p15:guide>
        <p15:guide id="10" pos="4977">
          <p15:clr>
            <a:srgbClr val="A4A3A4"/>
          </p15:clr>
        </p15:guide>
        <p15:guide id="11" pos="5136">
          <p15:clr>
            <a:srgbClr val="A4A3A4"/>
          </p15:clr>
        </p15:guide>
        <p15:guide id="12" pos="6195">
          <p15:clr>
            <a:srgbClr val="A4A3A4"/>
          </p15:clr>
        </p15:guide>
        <p15:guide id="13" pos="6353">
          <p15:clr>
            <a:srgbClr val="A4A3A4"/>
          </p15:clr>
        </p15:guide>
        <p15:guide id="14" pos="7412">
          <p15:clr>
            <a:srgbClr val="A4A3A4"/>
          </p15:clr>
        </p15:guide>
        <p15:guide id="15" orient="horz" pos="696">
          <p15:clr>
            <a:srgbClr val="A4A3A4"/>
          </p15:clr>
        </p15:guide>
        <p15:guide id="16" orient="horz" pos="852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A9ABF-8A55-247D-ADB5-1B7A8C3DD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Transmission of Monetary Policy to Household Wealth Channels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28D4D3B-647A-3E24-7F7E-FC31650C9F2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Method: Deep Reinforcement Learning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89A7363-3AA3-DE41-9955-D7E0370C478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555614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799" y="290513"/>
            <a:ext cx="9180000" cy="813600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GB" b="1" kern="1200" dirty="0">
                <a:latin typeface="+mj-lt"/>
                <a:ea typeface="+mj-ea"/>
                <a:cs typeface="+mj-cs"/>
              </a:rPr>
              <a:t>The Transmission of Monetary Policy to Household Wealth Channels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5510" y="6426000"/>
            <a:ext cx="711977" cy="180000"/>
          </a:xfrm>
        </p:spPr>
        <p:txBody>
          <a:bodyPr vert="horz" lIns="0" tIns="0" rIns="0" bIns="0" rtlCol="0" anchor="t" anchorCtr="0">
            <a:normAutofit/>
          </a:bodyPr>
          <a:lstStyle/>
          <a:p>
            <a:pPr>
              <a:spcAft>
                <a:spcPts val="600"/>
              </a:spcAft>
            </a:pPr>
            <a:fld id="{24C8C45C-947F-4981-8B3F-4F32E973C901}" type="slidenum">
              <a:rPr lang="en-GB" smtClean="0"/>
              <a:pPr>
                <a:spcAft>
                  <a:spcPts val="600"/>
                </a:spcAft>
              </a:pPr>
              <a:t>2</a:t>
            </a:fld>
            <a:endParaRPr lang="en-GB"/>
          </a:p>
        </p:txBody>
      </p:sp>
      <p:graphicFrame>
        <p:nvGraphicFramePr>
          <p:cNvPr id="8" name="Tekstfelt 2">
            <a:extLst>
              <a:ext uri="{FF2B5EF4-FFF2-40B4-BE49-F238E27FC236}">
                <a16:creationId xmlns:a16="http://schemas.microsoft.com/office/drawing/2014/main" id="{33401BF6-5F48-25B0-11C4-B8E23E743F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2482924"/>
              </p:ext>
            </p:extLst>
          </p:nvPr>
        </p:nvGraphicFramePr>
        <p:xfrm>
          <a:off x="423863" y="1352550"/>
          <a:ext cx="11342687" cy="4320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554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3</a:t>
            </a:fld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0D1A80-622F-7316-073E-CBF653DD4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0659" y="2185261"/>
            <a:ext cx="2941279" cy="2847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747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Deep </a:t>
            </a:r>
            <a:r>
              <a:rPr lang="da-DK" dirty="0" err="1"/>
              <a:t>Reinforcement</a:t>
            </a:r>
            <a:r>
              <a:rPr lang="da-DK" dirty="0"/>
              <a:t> Learning (DRL): A simple case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4</a:t>
            </a:fld>
            <a:endParaRPr lang="en-GB" dirty="0"/>
          </a:p>
        </p:txBody>
      </p:sp>
      <p:pic>
        <p:nvPicPr>
          <p:cNvPr id="8" name="Billede 7" descr="Et billede, der indeholder lys&#10;&#10;Indhold genereret af kunstig intelligens kan være forkert.">
            <a:extLst>
              <a:ext uri="{FF2B5EF4-FFF2-40B4-BE49-F238E27FC236}">
                <a16:creationId xmlns:a16="http://schemas.microsoft.com/office/drawing/2014/main" id="{EC8E4B8B-DA75-9BDC-68EC-827455F854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4" y="1959285"/>
            <a:ext cx="5789457" cy="3859638"/>
          </a:xfrm>
          <a:prstGeom prst="rect">
            <a:avLst/>
          </a:prstGeom>
        </p:spPr>
      </p:pic>
      <p:pic>
        <p:nvPicPr>
          <p:cNvPr id="12" name="Billede 11">
            <a:extLst>
              <a:ext uri="{FF2B5EF4-FFF2-40B4-BE49-F238E27FC236}">
                <a16:creationId xmlns:a16="http://schemas.microsoft.com/office/drawing/2014/main" id="{311F2237-8B07-6FA3-D017-E971610C8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10" y="1385766"/>
            <a:ext cx="5495925" cy="4400550"/>
          </a:xfrm>
          <a:prstGeom prst="rect">
            <a:avLst/>
          </a:prstGeom>
        </p:spPr>
      </p:pic>
      <p:pic>
        <p:nvPicPr>
          <p:cNvPr id="5" name="Billede 4" descr="Et billede, der indeholder tandstikker/hakke, værktøj&#10;&#10;Indhold genereret af kunstig intelligens kan være forkert.">
            <a:extLst>
              <a:ext uri="{FF2B5EF4-FFF2-40B4-BE49-F238E27FC236}">
                <a16:creationId xmlns:a16="http://schemas.microsoft.com/office/drawing/2014/main" id="{25458034-C07C-B6DC-6030-B7778C6A5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0833" y="2008923"/>
            <a:ext cx="5715000" cy="3810000"/>
          </a:xfrm>
          <a:prstGeom prst="rect">
            <a:avLst/>
          </a:prstGeom>
        </p:spPr>
      </p:pic>
      <p:pic>
        <p:nvPicPr>
          <p:cNvPr id="7" name="Billede 6">
            <a:extLst>
              <a:ext uri="{FF2B5EF4-FFF2-40B4-BE49-F238E27FC236}">
                <a16:creationId xmlns:a16="http://schemas.microsoft.com/office/drawing/2014/main" id="{B7F99095-7549-BC01-13AD-470B647010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0832" y="1968928"/>
            <a:ext cx="5789457" cy="3833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Connecting</a:t>
            </a:r>
            <a:r>
              <a:rPr lang="da-DK" dirty="0"/>
              <a:t> DRL to </a:t>
            </a:r>
            <a:r>
              <a:rPr lang="da-DK" dirty="0" err="1"/>
              <a:t>Economics</a:t>
            </a:r>
            <a:r>
              <a:rPr lang="da-DK" dirty="0"/>
              <a:t> (and the RQ)</a:t>
            </a:r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1228DA75-B453-3D2E-9317-BC39D190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4D514596-FF49-3877-5342-E8966FC89A58}"/>
              </a:ext>
            </a:extLst>
          </p:cNvPr>
          <p:cNvSpPr/>
          <p:nvPr/>
        </p:nvSpPr>
        <p:spPr>
          <a:xfrm>
            <a:off x="4634953" y="4754864"/>
            <a:ext cx="3182543" cy="1851134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A8670D67-99DC-2668-5595-62C567B7A668}"/>
              </a:ext>
            </a:extLst>
          </p:cNvPr>
          <p:cNvSpPr/>
          <p:nvPr/>
        </p:nvSpPr>
        <p:spPr>
          <a:xfrm>
            <a:off x="4591997" y="1378785"/>
            <a:ext cx="3268458" cy="2625970"/>
          </a:xfrm>
          <a:prstGeom prst="round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cxnSp>
        <p:nvCxnSpPr>
          <p:cNvPr id="10" name="Lige forbindelse 9">
            <a:extLst>
              <a:ext uri="{FF2B5EF4-FFF2-40B4-BE49-F238E27FC236}">
                <a16:creationId xmlns:a16="http://schemas.microsoft.com/office/drawing/2014/main" id="{F00CF61B-AF63-7923-B2BD-8FCD891D1AE5}"/>
              </a:ext>
            </a:extLst>
          </p:cNvPr>
          <p:cNvCxnSpPr/>
          <p:nvPr/>
        </p:nvCxnSpPr>
        <p:spPr>
          <a:xfrm>
            <a:off x="3097036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Lige pilforbindelse 10">
            <a:extLst>
              <a:ext uri="{FF2B5EF4-FFF2-40B4-BE49-F238E27FC236}">
                <a16:creationId xmlns:a16="http://schemas.microsoft.com/office/drawing/2014/main" id="{9B65D1E8-9128-CFC1-2156-8A708CED1892}"/>
              </a:ext>
            </a:extLst>
          </p:cNvPr>
          <p:cNvCxnSpPr>
            <a:cxnSpLocks/>
          </p:cNvCxnSpPr>
          <p:nvPr/>
        </p:nvCxnSpPr>
        <p:spPr>
          <a:xfrm>
            <a:off x="3097036" y="2060298"/>
            <a:ext cx="20905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Rektangel 11">
            <a:extLst>
              <a:ext uri="{FF2B5EF4-FFF2-40B4-BE49-F238E27FC236}">
                <a16:creationId xmlns:a16="http://schemas.microsoft.com/office/drawing/2014/main" id="{C99B078F-ED72-4BF2-509F-77029DDE5A42}"/>
              </a:ext>
            </a:extLst>
          </p:cNvPr>
          <p:cNvSpPr/>
          <p:nvPr/>
        </p:nvSpPr>
        <p:spPr>
          <a:xfrm>
            <a:off x="5270885" y="1658319"/>
            <a:ext cx="1910681" cy="1198424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b="1" dirty="0"/>
              <a:t>Policy by Neural Network: </a:t>
            </a:r>
            <a:br>
              <a:rPr lang="en-GB" sz="1300" dirty="0"/>
            </a:br>
            <a:r>
              <a:rPr lang="en-GB" sz="1300" dirty="0"/>
              <a:t>Consume, labour hours, debt, investments</a:t>
            </a:r>
            <a:br>
              <a:rPr lang="en-GB" sz="1300" dirty="0"/>
            </a:br>
            <a:r>
              <a:rPr lang="en-GB" sz="1300" dirty="0"/>
              <a:t>Estimated by ANN</a:t>
            </a:r>
            <a:endParaRPr lang="en-DK" sz="1300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C26866EA-278E-8773-5106-54A2EBFE4A1D}"/>
              </a:ext>
            </a:extLst>
          </p:cNvPr>
          <p:cNvSpPr txBox="1"/>
          <p:nvPr/>
        </p:nvSpPr>
        <p:spPr>
          <a:xfrm>
            <a:off x="1444388" y="3477215"/>
            <a:ext cx="8250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States</a:t>
            </a:r>
            <a:r>
              <a:rPr lang="en-GB" sz="1600" b="1" dirty="0"/>
              <a:t>:</a:t>
            </a:r>
            <a:endParaRPr lang="en-DK" b="1" dirty="0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99C4F2AA-CF0D-1E0C-C5F3-23F6F1AD7530}"/>
              </a:ext>
            </a:extLst>
          </p:cNvPr>
          <p:cNvSpPr txBox="1"/>
          <p:nvPr/>
        </p:nvSpPr>
        <p:spPr>
          <a:xfrm>
            <a:off x="5051291" y="1375808"/>
            <a:ext cx="229772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b="1" dirty="0"/>
              <a:t>Agent</a:t>
            </a:r>
            <a:r>
              <a:rPr lang="en-GB" sz="1600" dirty="0"/>
              <a:t> = Household</a:t>
            </a:r>
            <a:endParaRPr lang="en-DK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/>
              <p:nvPr/>
            </p:nvSpPr>
            <p:spPr>
              <a:xfrm>
                <a:off x="830104" y="3812917"/>
                <a:ext cx="2182761" cy="5589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a-D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da-D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endParaRPr lang="en-DK" dirty="0"/>
              </a:p>
            </p:txBody>
          </p:sp>
        </mc:Choice>
        <mc:Fallback xmlns="">
          <p:sp>
            <p:nvSpPr>
              <p:cNvPr id="15" name="Tekstfelt 14">
                <a:extLst>
                  <a:ext uri="{FF2B5EF4-FFF2-40B4-BE49-F238E27FC236}">
                    <a16:creationId xmlns:a16="http://schemas.microsoft.com/office/drawing/2014/main" id="{2C3D5F57-6CF4-F644-7194-DAF0C121C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04" y="3812917"/>
                <a:ext cx="2182761" cy="558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E6692775-A392-D05A-4932-B884A0D283BF}"/>
              </a:ext>
            </a:extLst>
          </p:cNvPr>
          <p:cNvCxnSpPr>
            <a:cxnSpLocks/>
          </p:cNvCxnSpPr>
          <p:nvPr/>
        </p:nvCxnSpPr>
        <p:spPr>
          <a:xfrm flipH="1">
            <a:off x="3097036" y="5417647"/>
            <a:ext cx="15379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Lige pilforbindelse 16">
            <a:extLst>
              <a:ext uri="{FF2B5EF4-FFF2-40B4-BE49-F238E27FC236}">
                <a16:creationId xmlns:a16="http://schemas.microsoft.com/office/drawing/2014/main" id="{26F28598-225E-AFA1-91D2-8E245886BDFA}"/>
              </a:ext>
            </a:extLst>
          </p:cNvPr>
          <p:cNvCxnSpPr>
            <a:cxnSpLocks/>
            <a:stCxn id="7" idx="0"/>
            <a:endCxn id="9" idx="2"/>
          </p:cNvCxnSpPr>
          <p:nvPr/>
        </p:nvCxnSpPr>
        <p:spPr>
          <a:xfrm flipV="1">
            <a:off x="6226225" y="4004755"/>
            <a:ext cx="1" cy="7501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kstfelt 17">
            <a:extLst>
              <a:ext uri="{FF2B5EF4-FFF2-40B4-BE49-F238E27FC236}">
                <a16:creationId xmlns:a16="http://schemas.microsoft.com/office/drawing/2014/main" id="{17CABAA3-B00F-FB00-644F-18961F2BD049}"/>
              </a:ext>
            </a:extLst>
          </p:cNvPr>
          <p:cNvSpPr txBox="1"/>
          <p:nvPr/>
        </p:nvSpPr>
        <p:spPr>
          <a:xfrm>
            <a:off x="6146472" y="4043603"/>
            <a:ext cx="33420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Reward:</a:t>
            </a:r>
            <a:r>
              <a:rPr lang="en-GB" sz="1400" dirty="0"/>
              <a:t> Based on consumption, house holdings and disutility from labour hours</a:t>
            </a:r>
            <a:endParaRPr lang="en-DK" sz="1400" dirty="0"/>
          </a:p>
        </p:txBody>
      </p:sp>
      <p:cxnSp>
        <p:nvCxnSpPr>
          <p:cNvPr id="19" name="Lige forbindelse 18">
            <a:extLst>
              <a:ext uri="{FF2B5EF4-FFF2-40B4-BE49-F238E27FC236}">
                <a16:creationId xmlns:a16="http://schemas.microsoft.com/office/drawing/2014/main" id="{03BD5BB5-6AA8-B490-C68C-150FDF1DD8CA}"/>
              </a:ext>
            </a:extLst>
          </p:cNvPr>
          <p:cNvCxnSpPr>
            <a:cxnSpLocks/>
          </p:cNvCxnSpPr>
          <p:nvPr/>
        </p:nvCxnSpPr>
        <p:spPr>
          <a:xfrm>
            <a:off x="9314199" y="2060298"/>
            <a:ext cx="0" cy="335734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Lige forbindelse 19">
            <a:extLst>
              <a:ext uri="{FF2B5EF4-FFF2-40B4-BE49-F238E27FC236}">
                <a16:creationId xmlns:a16="http://schemas.microsoft.com/office/drawing/2014/main" id="{0E3B44FD-69A9-2FA8-0242-A79BAD2144FD}"/>
              </a:ext>
            </a:extLst>
          </p:cNvPr>
          <p:cNvCxnSpPr>
            <a:cxnSpLocks/>
          </p:cNvCxnSpPr>
          <p:nvPr/>
        </p:nvCxnSpPr>
        <p:spPr>
          <a:xfrm>
            <a:off x="7181566" y="2060298"/>
            <a:ext cx="213263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Lige pilforbindelse 20">
            <a:extLst>
              <a:ext uri="{FF2B5EF4-FFF2-40B4-BE49-F238E27FC236}">
                <a16:creationId xmlns:a16="http://schemas.microsoft.com/office/drawing/2014/main" id="{DEEA4FA1-0D49-1F87-56A4-809B3FA9E6B9}"/>
              </a:ext>
            </a:extLst>
          </p:cNvPr>
          <p:cNvCxnSpPr>
            <a:cxnSpLocks/>
          </p:cNvCxnSpPr>
          <p:nvPr/>
        </p:nvCxnSpPr>
        <p:spPr>
          <a:xfrm flipH="1">
            <a:off x="7837574" y="5417647"/>
            <a:ext cx="147662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kstfelt 21">
            <a:extLst>
              <a:ext uri="{FF2B5EF4-FFF2-40B4-BE49-F238E27FC236}">
                <a16:creationId xmlns:a16="http://schemas.microsoft.com/office/drawing/2014/main" id="{235E497C-807A-F9BA-7AFA-C3716ECFAE66}"/>
              </a:ext>
            </a:extLst>
          </p:cNvPr>
          <p:cNvSpPr txBox="1"/>
          <p:nvPr/>
        </p:nvSpPr>
        <p:spPr>
          <a:xfrm>
            <a:off x="9398371" y="3154427"/>
            <a:ext cx="261455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Action:</a:t>
            </a:r>
          </a:p>
          <a:p>
            <a:pPr marL="342900" indent="-342900">
              <a:buAutoNum type="arabicPeriod"/>
            </a:pPr>
            <a:r>
              <a:rPr lang="en-GB" sz="1400" dirty="0"/>
              <a:t>Consumption</a:t>
            </a:r>
          </a:p>
          <a:p>
            <a:pPr marL="342900" indent="-342900">
              <a:buAutoNum type="arabicPeriod"/>
            </a:pPr>
            <a:r>
              <a:rPr lang="en-GB" sz="1400" dirty="0"/>
              <a:t>Labour hours</a:t>
            </a:r>
          </a:p>
          <a:p>
            <a:pPr marL="342900" indent="-342900">
              <a:buAutoNum type="arabicPeriod"/>
            </a:pPr>
            <a:r>
              <a:rPr lang="en-GB" sz="1400" dirty="0"/>
              <a:t>Obtain debt</a:t>
            </a:r>
          </a:p>
          <a:p>
            <a:pPr marL="342900" indent="-342900">
              <a:buAutoNum type="arabicPeriod"/>
            </a:pPr>
            <a:r>
              <a:rPr lang="en-GB" sz="1400" dirty="0"/>
              <a:t>Allocate resources to investments (bonds, equities and housing)</a:t>
            </a:r>
            <a:endParaRPr lang="en-DK" sz="16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42FF8344-D3C8-CD02-3B93-416CE1779266}"/>
              </a:ext>
            </a:extLst>
          </p:cNvPr>
          <p:cNvSpPr txBox="1"/>
          <p:nvPr/>
        </p:nvSpPr>
        <p:spPr>
          <a:xfrm>
            <a:off x="5270885" y="4774141"/>
            <a:ext cx="2105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b="1" dirty="0"/>
              <a:t>Environment</a:t>
            </a:r>
            <a:br>
              <a:rPr lang="en-GB" sz="1400" b="1" dirty="0"/>
            </a:br>
            <a:r>
              <a:rPr lang="en-GB" sz="1400" b="1" dirty="0"/>
              <a:t>Actions and Shocks</a:t>
            </a:r>
            <a:endParaRPr lang="en-DK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/>
              <p:nvPr/>
            </p:nvSpPr>
            <p:spPr>
              <a:xfrm>
                <a:off x="4715419" y="5245697"/>
                <a:ext cx="3037984" cy="15152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da-DK" sz="1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da-DK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𝑎𝑐𝑡𝑖𝑜𝑛𝑠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𝑠h𝑜𝑐𝑘𝑠</m:t>
                      </m:r>
                      <m:r>
                        <a:rPr lang="da-DK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1400" b="0" dirty="0"/>
              </a:p>
              <a:p>
                <a:pPr algn="ctr"/>
                <a:r>
                  <a:rPr lang="en-GB" sz="1400" b="0" dirty="0"/>
                  <a:t>Shocks to wage, inflation, Monetary Policy (affects money next period through equity, bond, house price returns)</a:t>
                </a:r>
              </a:p>
              <a:p>
                <a:endParaRPr lang="en-DK" sz="1400" dirty="0"/>
              </a:p>
            </p:txBody>
          </p:sp>
        </mc:Choice>
        <mc:Fallback>
          <p:sp>
            <p:nvSpPr>
              <p:cNvPr id="24" name="Tekstfelt 23">
                <a:extLst>
                  <a:ext uri="{FF2B5EF4-FFF2-40B4-BE49-F238E27FC236}">
                    <a16:creationId xmlns:a16="http://schemas.microsoft.com/office/drawing/2014/main" id="{8171C10F-D5CD-85AC-C9E8-32BAF21F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5419" y="5245697"/>
                <a:ext cx="3037984" cy="1515287"/>
              </a:xfrm>
              <a:prstGeom prst="rect">
                <a:avLst/>
              </a:prstGeom>
              <a:blipFill>
                <a:blip r:embed="rId3"/>
                <a:stretch>
                  <a:fillRect l="-1406" r="-32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Lige forbindelse 25">
            <a:extLst>
              <a:ext uri="{FF2B5EF4-FFF2-40B4-BE49-F238E27FC236}">
                <a16:creationId xmlns:a16="http://schemas.microsoft.com/office/drawing/2014/main" id="{3FAE3C65-8B87-220F-45EA-1E636613E90C}"/>
              </a:ext>
            </a:extLst>
          </p:cNvPr>
          <p:cNvCxnSpPr>
            <a:cxnSpLocks/>
          </p:cNvCxnSpPr>
          <p:nvPr/>
        </p:nvCxnSpPr>
        <p:spPr>
          <a:xfrm>
            <a:off x="4808101" y="2060298"/>
            <a:ext cx="0" cy="14005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793D3A9A-A12D-B718-7334-BA04DABCB375}"/>
              </a:ext>
            </a:extLst>
          </p:cNvPr>
          <p:cNvCxnSpPr>
            <a:cxnSpLocks/>
          </p:cNvCxnSpPr>
          <p:nvPr/>
        </p:nvCxnSpPr>
        <p:spPr>
          <a:xfrm>
            <a:off x="4808101" y="3469051"/>
            <a:ext cx="3794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23DE37EB-1AB4-0209-088F-C9D0C3D0A5F7}"/>
              </a:ext>
            </a:extLst>
          </p:cNvPr>
          <p:cNvCxnSpPr>
            <a:cxnSpLocks/>
          </p:cNvCxnSpPr>
          <p:nvPr/>
        </p:nvCxnSpPr>
        <p:spPr>
          <a:xfrm>
            <a:off x="7633423" y="2060298"/>
            <a:ext cx="0" cy="141691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Lige pilforbindelse 28">
            <a:extLst>
              <a:ext uri="{FF2B5EF4-FFF2-40B4-BE49-F238E27FC236}">
                <a16:creationId xmlns:a16="http://schemas.microsoft.com/office/drawing/2014/main" id="{4120295E-4482-E9CA-47EE-A968FD6939FF}"/>
              </a:ext>
            </a:extLst>
          </p:cNvPr>
          <p:cNvCxnSpPr>
            <a:cxnSpLocks/>
          </p:cNvCxnSpPr>
          <p:nvPr/>
        </p:nvCxnSpPr>
        <p:spPr>
          <a:xfrm flipH="1">
            <a:off x="7264857" y="3469051"/>
            <a:ext cx="368566" cy="8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ktangel 29">
            <a:extLst>
              <a:ext uri="{FF2B5EF4-FFF2-40B4-BE49-F238E27FC236}">
                <a16:creationId xmlns:a16="http://schemas.microsoft.com/office/drawing/2014/main" id="{471C0E60-B95C-8F54-1ACE-150F3FB159F6}"/>
              </a:ext>
            </a:extLst>
          </p:cNvPr>
          <p:cNvSpPr/>
          <p:nvPr/>
        </p:nvSpPr>
        <p:spPr>
          <a:xfrm>
            <a:off x="5270885" y="3248677"/>
            <a:ext cx="1910681" cy="502693"/>
          </a:xfrm>
          <a:prstGeom prst="rect">
            <a:avLst/>
          </a:prstGeom>
          <a:ln>
            <a:solidFill>
              <a:srgbClr val="00B0F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Reinforcement Learning</a:t>
            </a:r>
            <a:endParaRPr lang="en-DK" sz="1400" b="1" dirty="0"/>
          </a:p>
        </p:txBody>
      </p:sp>
      <p:cxnSp>
        <p:nvCxnSpPr>
          <p:cNvPr id="31" name="Lige pilforbindelse 30">
            <a:extLst>
              <a:ext uri="{FF2B5EF4-FFF2-40B4-BE49-F238E27FC236}">
                <a16:creationId xmlns:a16="http://schemas.microsoft.com/office/drawing/2014/main" id="{30ED6418-3A87-BBBC-021C-BE056BDD2D72}"/>
              </a:ext>
            </a:extLst>
          </p:cNvPr>
          <p:cNvCxnSpPr>
            <a:cxnSpLocks/>
          </p:cNvCxnSpPr>
          <p:nvPr/>
        </p:nvCxnSpPr>
        <p:spPr>
          <a:xfrm flipV="1">
            <a:off x="6200153" y="2856743"/>
            <a:ext cx="0" cy="391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kstfelt 32">
            <a:extLst>
              <a:ext uri="{FF2B5EF4-FFF2-40B4-BE49-F238E27FC236}">
                <a16:creationId xmlns:a16="http://schemas.microsoft.com/office/drawing/2014/main" id="{F3B5F6AE-127F-A664-EA98-979BB18D615E}"/>
              </a:ext>
            </a:extLst>
          </p:cNvPr>
          <p:cNvSpPr txBox="1"/>
          <p:nvPr/>
        </p:nvSpPr>
        <p:spPr>
          <a:xfrm>
            <a:off x="6152792" y="2900385"/>
            <a:ext cx="15086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Policy update</a:t>
            </a:r>
            <a:endParaRPr lang="en-DK" sz="1600" b="1" dirty="0"/>
          </a:p>
        </p:txBody>
      </p:sp>
      <p:sp>
        <p:nvSpPr>
          <p:cNvPr id="34" name="Pil: bøjet 33">
            <a:extLst>
              <a:ext uri="{FF2B5EF4-FFF2-40B4-BE49-F238E27FC236}">
                <a16:creationId xmlns:a16="http://schemas.microsoft.com/office/drawing/2014/main" id="{9A12AF3F-C48C-1F82-8135-FD60CF1F2EE4}"/>
              </a:ext>
            </a:extLst>
          </p:cNvPr>
          <p:cNvSpPr/>
          <p:nvPr/>
        </p:nvSpPr>
        <p:spPr>
          <a:xfrm rot="3239975">
            <a:off x="7942902" y="1700250"/>
            <a:ext cx="2361314" cy="1289876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decide</a:t>
            </a:r>
            <a:r>
              <a:rPr lang="da-DK" dirty="0">
                <a:solidFill>
                  <a:schemeClr val="tx1"/>
                </a:solidFill>
              </a:rPr>
              <a:t> actions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5" name="Pil: bøjet 34">
            <a:extLst>
              <a:ext uri="{FF2B5EF4-FFF2-40B4-BE49-F238E27FC236}">
                <a16:creationId xmlns:a16="http://schemas.microsoft.com/office/drawing/2014/main" id="{80795F6D-EA9D-90D6-AF23-FFB3A52AA1D2}"/>
              </a:ext>
            </a:extLst>
          </p:cNvPr>
          <p:cNvSpPr/>
          <p:nvPr/>
        </p:nvSpPr>
        <p:spPr>
          <a:xfrm rot="21014156">
            <a:off x="1725173" y="1885501"/>
            <a:ext cx="2449894" cy="1123055"/>
          </a:xfrm>
          <a:prstGeom prst="bentArrow">
            <a:avLst>
              <a:gd name="adj1" fmla="val 25000"/>
              <a:gd name="adj2" fmla="val 2195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br>
              <a:rPr lang="da-DK" dirty="0">
                <a:solidFill>
                  <a:schemeClr val="tx1"/>
                </a:solidFill>
              </a:rPr>
            </a:br>
            <a:r>
              <a:rPr lang="da-DK" dirty="0">
                <a:solidFill>
                  <a:schemeClr val="tx1"/>
                </a:solidFill>
              </a:rPr>
              <a:t>Agent </a:t>
            </a:r>
            <a:r>
              <a:rPr lang="da-DK" dirty="0" err="1">
                <a:solidFill>
                  <a:schemeClr val="tx1"/>
                </a:solidFill>
              </a:rPr>
              <a:t>Observes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state</a:t>
            </a:r>
            <a:endParaRPr lang="en-DK" dirty="0">
              <a:solidFill>
                <a:schemeClr val="tx1"/>
              </a:solidFill>
            </a:endParaRPr>
          </a:p>
        </p:txBody>
      </p:sp>
      <p:sp>
        <p:nvSpPr>
          <p:cNvPr id="37" name="Pil: venstre-opadgående 36">
            <a:extLst>
              <a:ext uri="{FF2B5EF4-FFF2-40B4-BE49-F238E27FC236}">
                <a16:creationId xmlns:a16="http://schemas.microsoft.com/office/drawing/2014/main" id="{22C3D752-5A70-A91F-5873-5CC24EBA38BA}"/>
              </a:ext>
            </a:extLst>
          </p:cNvPr>
          <p:cNvSpPr/>
          <p:nvPr/>
        </p:nvSpPr>
        <p:spPr>
          <a:xfrm rot="2526010">
            <a:off x="8880930" y="4637122"/>
            <a:ext cx="1174536" cy="823918"/>
          </a:xfrm>
          <a:prstGeom prst="leftUpArrow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108000" rIns="108000" bIns="108000" rtlCol="0" anchor="ctr"/>
          <a:lstStyle/>
          <a:p>
            <a:pPr algn="ctr"/>
            <a:endParaRPr lang="en-US" sz="1500" noProof="0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729C07A8-7606-ABF5-492A-208EE3AC7A9B}"/>
              </a:ext>
            </a:extLst>
          </p:cNvPr>
          <p:cNvSpPr txBox="1"/>
          <p:nvPr/>
        </p:nvSpPr>
        <p:spPr>
          <a:xfrm>
            <a:off x="8752875" y="5523902"/>
            <a:ext cx="2614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Agent </a:t>
            </a:r>
            <a:r>
              <a:rPr lang="da-DK" dirty="0" err="1"/>
              <a:t>recieves</a:t>
            </a:r>
            <a:r>
              <a:rPr lang="da-DK" dirty="0"/>
              <a:t> </a:t>
            </a:r>
            <a:r>
              <a:rPr lang="da-DK" dirty="0" err="1"/>
              <a:t>reward</a:t>
            </a:r>
            <a:r>
              <a:rPr lang="da-DK" dirty="0"/>
              <a:t> from actions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57557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5" grpId="0"/>
      <p:bldP spid="18" grpId="0"/>
      <p:bldP spid="22" grpId="0"/>
      <p:bldP spid="23" grpId="0"/>
      <p:bldP spid="24" grpId="0"/>
      <p:bldP spid="30" grpId="0" animBg="1"/>
      <p:bldP spid="33" grpId="0"/>
      <p:bldP spid="34" grpId="0" animBg="1"/>
      <p:bldP spid="35" grpId="0" animBg="1"/>
      <p:bldP spid="37" grpId="0" animBg="1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Bellman Equation (The household optimization problem)</a:t>
            </a:r>
            <a:endParaRPr lang="da-DK" dirty="0"/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C6355AE-6F5E-7197-DEFE-9D4C18F05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822" y="1724025"/>
            <a:ext cx="5895975" cy="3409950"/>
          </a:xfrm>
          <a:prstGeom prst="rect">
            <a:avLst/>
          </a:prstGeom>
        </p:spPr>
      </p:pic>
      <p:sp>
        <p:nvSpPr>
          <p:cNvPr id="3" name="Tekstfelt 2">
            <a:extLst>
              <a:ext uri="{FF2B5EF4-FFF2-40B4-BE49-F238E27FC236}">
                <a16:creationId xmlns:a16="http://schemas.microsoft.com/office/drawing/2014/main" id="{0664E9D2-CBA4-687B-2E34-0061072A99B1}"/>
              </a:ext>
            </a:extLst>
          </p:cNvPr>
          <p:cNvSpPr txBox="1"/>
          <p:nvPr/>
        </p:nvSpPr>
        <p:spPr>
          <a:xfrm>
            <a:off x="892250" y="2529937"/>
            <a:ext cx="4122549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dirty="0"/>
              <a:t>Your take on the current Bellman Equation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Improvements to the current problem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Economic sense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Reflecting a semi-real-world scenario</a:t>
            </a:r>
          </a:p>
        </p:txBody>
      </p:sp>
    </p:spTree>
    <p:extLst>
      <p:ext uri="{BB962C8B-B14F-4D97-AF65-F5344CB8AC3E}">
        <p14:creationId xmlns:p14="http://schemas.microsoft.com/office/powerpoint/2010/main" val="2587505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39B0E-F5FA-9BD4-0EA8-2A8E1FE99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Bellman Equation (The </a:t>
            </a:r>
            <a:r>
              <a:rPr lang="da-DK" dirty="0" err="1"/>
              <a:t>household</a:t>
            </a:r>
            <a:r>
              <a:rPr lang="da-DK" dirty="0"/>
              <a:t> </a:t>
            </a:r>
            <a:r>
              <a:rPr lang="da-DK" dirty="0" err="1"/>
              <a:t>optimization</a:t>
            </a:r>
            <a:r>
              <a:rPr lang="da-DK" dirty="0"/>
              <a:t> problem)</a:t>
            </a:r>
          </a:p>
        </p:txBody>
      </p:sp>
      <p:pic>
        <p:nvPicPr>
          <p:cNvPr id="8" name="Billede 7">
            <a:extLst>
              <a:ext uri="{FF2B5EF4-FFF2-40B4-BE49-F238E27FC236}">
                <a16:creationId xmlns:a16="http://schemas.microsoft.com/office/drawing/2014/main" id="{38E58845-007A-B9D4-25F0-8FD62DE10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9931" y="1863509"/>
            <a:ext cx="5179920" cy="813600"/>
          </a:xfrm>
          <a:prstGeom prst="rect">
            <a:avLst/>
          </a:prstGeom>
        </p:spPr>
      </p:pic>
      <p:pic>
        <p:nvPicPr>
          <p:cNvPr id="32" name="Billede 31">
            <a:extLst>
              <a:ext uri="{FF2B5EF4-FFF2-40B4-BE49-F238E27FC236}">
                <a16:creationId xmlns:a16="http://schemas.microsoft.com/office/drawing/2014/main" id="{14EC51D6-B399-14B9-EA6D-BD3AFD8E2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391" y="3138487"/>
            <a:ext cx="4953000" cy="581025"/>
          </a:xfrm>
          <a:prstGeom prst="rect">
            <a:avLst/>
          </a:prstGeom>
        </p:spPr>
      </p:pic>
      <p:pic>
        <p:nvPicPr>
          <p:cNvPr id="36" name="Billede 35">
            <a:extLst>
              <a:ext uri="{FF2B5EF4-FFF2-40B4-BE49-F238E27FC236}">
                <a16:creationId xmlns:a16="http://schemas.microsoft.com/office/drawing/2014/main" id="{AB7CEB88-6B4E-5C75-CB63-85634135C5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932" y="4074439"/>
            <a:ext cx="5288782" cy="699039"/>
          </a:xfrm>
          <a:prstGeom prst="rect">
            <a:avLst/>
          </a:prstGeom>
        </p:spPr>
      </p:pic>
      <p:pic>
        <p:nvPicPr>
          <p:cNvPr id="38" name="Billede 37">
            <a:extLst>
              <a:ext uri="{FF2B5EF4-FFF2-40B4-BE49-F238E27FC236}">
                <a16:creationId xmlns:a16="http://schemas.microsoft.com/office/drawing/2014/main" id="{48FC2D76-2FEF-D5E0-BA3A-407211A1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498" y="5192506"/>
            <a:ext cx="5095216" cy="784573"/>
          </a:xfrm>
          <a:prstGeom prst="rect">
            <a:avLst/>
          </a:prstGeom>
        </p:spPr>
      </p:pic>
      <p:pic>
        <p:nvPicPr>
          <p:cNvPr id="40" name="Billede 39">
            <a:extLst>
              <a:ext uri="{FF2B5EF4-FFF2-40B4-BE49-F238E27FC236}">
                <a16:creationId xmlns:a16="http://schemas.microsoft.com/office/drawing/2014/main" id="{22C6C134-36E8-8895-A058-741FA77A05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19" y="1917834"/>
            <a:ext cx="5505450" cy="1704975"/>
          </a:xfrm>
          <a:prstGeom prst="rect">
            <a:avLst/>
          </a:prstGeom>
        </p:spPr>
      </p:pic>
      <p:pic>
        <p:nvPicPr>
          <p:cNvPr id="42" name="Billede 41">
            <a:extLst>
              <a:ext uri="{FF2B5EF4-FFF2-40B4-BE49-F238E27FC236}">
                <a16:creationId xmlns:a16="http://schemas.microsoft.com/office/drawing/2014/main" id="{38708287-6CE8-01ED-9BBB-FC5349B4D6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9820" y="3694076"/>
            <a:ext cx="5495925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096569"/>
      </p:ext>
    </p:extLst>
  </p:cSld>
  <p:clrMapOvr>
    <a:masterClrMapping/>
  </p:clrMapOvr>
</p:sld>
</file>

<file path=ppt/theme/theme1.xml><?xml version="1.0" encoding="utf-8"?>
<a:theme xmlns:a="http://schemas.openxmlformats.org/drawingml/2006/main" name="Danmarks Nationalbank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solidFill>
            <a:schemeClr val="accent2"/>
          </a:solidFill>
        </a:ln>
      </a:spPr>
      <a:bodyPr lIns="108000" tIns="108000" rIns="108000" bIns="108000" rtlCol="0" anchor="ctr"/>
      <a:lstStyle>
        <a:defPPr algn="ctr">
          <a:defRPr sz="1500" noProof="0" dirty="0" err="1" smtClean="0">
            <a:solidFill>
              <a:schemeClr val="bg1"/>
            </a:solidFill>
            <a:latin typeface="+mn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sz="1000" dirty="0"/>
        </a:defPPr>
      </a:lstStyle>
    </a:txDef>
  </a:objectDefaults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BaseTemplate 16-9 DK TAW-MTC.potx" id="{E2CFA5DB-BC2F-4068-9FA9-16D27BA09D41}" vid="{18A5D593-3F51-447C-81EF-58CBA1D0D7DC}"/>
    </a:ext>
  </a:extLst>
</a:theme>
</file>

<file path=ppt/theme/theme2.xml><?xml version="1.0" encoding="utf-8"?>
<a:theme xmlns:a="http://schemas.openxmlformats.org/drawingml/2006/main" name="Office-tema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Danmarks Nationalbank">
      <a:dk1>
        <a:srgbClr val="000000"/>
      </a:dk1>
      <a:lt1>
        <a:srgbClr val="FFFFFF"/>
      </a:lt1>
      <a:dk2>
        <a:srgbClr val="4C4D4A"/>
      </a:dk2>
      <a:lt2>
        <a:srgbClr val="F0F0F0"/>
      </a:lt2>
      <a:accent1>
        <a:srgbClr val="6D6F6D"/>
      </a:accent1>
      <a:accent2>
        <a:srgbClr val="D23757"/>
      </a:accent2>
      <a:accent3>
        <a:srgbClr val="EEB2BB"/>
      </a:accent3>
      <a:accent4>
        <a:srgbClr val="755A36"/>
      </a:accent4>
      <a:accent5>
        <a:srgbClr val="7EC0C0"/>
      </a:accent5>
      <a:accent6>
        <a:srgbClr val="4C4D4A"/>
      </a:accent6>
      <a:hlink>
        <a:srgbClr val="4C4D4A"/>
      </a:hlink>
      <a:folHlink>
        <a:srgbClr val="A8A9A6"/>
      </a:folHlink>
    </a:clrScheme>
    <a:fontScheme name="Danmarks Nationalbank">
      <a:majorFont>
        <a:latin typeface="Nationalbank"/>
        <a:ea typeface=""/>
        <a:cs typeface=""/>
      </a:majorFont>
      <a:minorFont>
        <a:latin typeface="Nationalban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N GRÅ">
      <a:srgbClr val="6D6F6D"/>
    </a:custClr>
    <a:custClr name="DN HVID">
      <a:srgbClr val="FFFFFF"/>
    </a:custClr>
    <a:custClr name="DN RØD">
      <a:srgbClr val="D23757"/>
    </a:custClr>
    <a:custClr name="DN LYS RØD">
      <a:srgbClr val="EEB2BB"/>
    </a:custClr>
    <a:custClr name="DN GULD">
      <a:srgbClr val="755A36"/>
    </a:custClr>
    <a:custClr name="DN GRØN">
      <a:srgbClr val="7EC0C0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GRÅ 1">
      <a:srgbClr val="4C4D4A"/>
    </a:custClr>
    <a:custClr name="DN GRÅ 2">
      <a:srgbClr val="A8A9A6"/>
    </a:custClr>
    <a:custClr name="DN GRÅ 3">
      <a:srgbClr val="D2D3D1"/>
    </a:custClr>
    <a:custClr name="DN GRÅ 4">
      <a:srgbClr val="F2F2F1"/>
    </a:custClr>
    <a:custClr name="DN RØD 1">
      <a:srgbClr val="E88C9E"/>
    </a:custClr>
    <a:custClr name="DN GULD 1">
      <a:srgbClr val="9C815A"/>
    </a:custClr>
    <a:custClr name="DN GULD 2">
      <a:srgbClr val="E8CCB3"/>
    </a:custClr>
    <a:custClr name="DN GRØN 1">
      <a:srgbClr val="A5D3D3"/>
    </a:custClr>
    <a:custClr name="DN GRØN 2">
      <a:srgbClr val="D2F1EE"/>
    </a:custClr>
    <a:custClr name="DN HVID">
      <a:srgbClr val="FFFFFF"/>
    </a:custClr>
    <a:custClr name="DN SORT">
      <a:srgbClr val="303030"/>
    </a:custClr>
    <a:custClr name="DN TRAFIKLYS 1">
      <a:srgbClr val="DA174B"/>
    </a:custClr>
    <a:custClr name="DN MELLEM RØD">
      <a:srgbClr val="E27880"/>
    </a:custClr>
    <a:custClr name="DN TRAFIKLYS 3">
      <a:srgbClr val="3D9F83"/>
    </a:custClr>
    <a:custClr name="DN TRAFIKLYS 2">
      <a:srgbClr val="EBDF37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  <a:custClr name="DN HVID">
      <a:srgbClr val="FFFFFF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TemplafySlideTemplateConfiguration><![CDATA[{"slideVersion":1,"isValidatorEnabled":false,"isLocked":false,"elementsMetadata":[],"slideId":"638276943455641444","enableDocumentContentUpdater":false,"version":"2.0"}]]></TemplafySlideTemplateConfiguration>
</file>

<file path=customXml/item2.xml><?xml version="1.0" encoding="utf-8"?>
<TemplafyFormConfiguration><![CDATA[{"formFields":[{"required":false,"helpTexts":{},"spacing":{},"shareValue":false,"type":"datePicker","name":"Date","label":"Date"}],"formDataEntries":[{"name":"Date","value":"8wUdYmbHjM4l3jAPgqS3nQ=="}]}]]></TemplafyFormConfiguration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TemplateConfiguration><![CDATA[{"elementsMetadata":[{"type":"shape","id":"0e2e5a9b-d7e8-4464-9c53-ee15333de781","elementConfiguration":{"binding":"{{FormatDateTime(Form.Date,Translate(\"DateGeneral\"),DocumentLanguage)}}","visibility":"","type":"text","disableUpdates":false}},{"type":"shape","id":"0db91bea-2f63-48b2-9d5f-265510750755","elementConfiguration":{"binding":"{{FormatDateTime(Form.Date,Translate(\"DateGeneral\"),DocumentLanguage)}}","visibility":"","type":"text","disableUpdates":false}},{"type":"shape","id":"38274079-d70e-45f8-accc-2fa639e2ba3f","elementConfiguration":{"binding":"{{FormatDateTime(Form.Date,Translate(\"DateGeneral\"),DocumentLanguage)}}","visibility":"","type":"text","disableUpdates":false}},{"type":"shape","id":"956dff95-a77e-4444-9a30-395a79deed2c","elementConfiguration":{"binding":"{{FormatDateTime(Form.Date,Translate(\"DateGeneral\"),DocumentLanguage)}}","visibility":"","type":"text","disableUpdates":false}},{"type":"shape","id":"ee9b3fc6-4a26-4545-b1eb-16ff1df59c4c","elementConfiguration":{"binding":"{{FormatDateTime(Form.Date,Translate(\"DateGeneral\"),DocumentLanguage)}}","visibility":"","type":"text","disableUpdates":false}},{"type":"shape","id":"d96b8afa-50bc-4342-8bb2-986c92fc07cf","elementConfiguration":{"binding":"{{FormatDateTime(Form.Date,Translate(\"DateGeneral\"),DocumentLanguage)}}","visibility":"","type":"text","disableUpdates":false}},{"type":"shape","id":"4633830a-fb84-44a5-a0df-73526a9e940b","elementConfiguration":{"binding":"{{FormatDateTime(Form.Date,Translate(\"DateGeneral\"),DocumentLanguage)}}","visibility":"","type":"text","disableUpdates":false}},{"type":"shape","id":"58858913-8293-4a35-9f2e-d140dd51e076","elementConfiguration":{"binding":"{{FormatDateTime(Form.Date,Translate(\"DateGeneral\"),DocumentLanguage)}}","visibility":"","type":"text","disableUpdates":false}},{"type":"shape","id":"b17a1e4b-d40c-4770-afd5-713e4a4630ce","elementConfiguration":{"binding":"{{FormatDateTime(Form.Date,Translate(\"DateGeneral\"),DocumentLanguage)}}","visibility":"","type":"text","disableUpdates":false}}],"transformationConfigurations":[{"language":"{{DocumentLanguage}}","disableUpdates":false,"type":"proofingLanguage"}],"templateName":"Blank_præsentation","templateDescription":"","enableDocumentContentUpdater":true,"version":"2.0"}]]></TemplafyTemplateConfiguration>
</file>

<file path=customXml/itemProps1.xml><?xml version="1.0" encoding="utf-8"?>
<ds:datastoreItem xmlns:ds="http://schemas.openxmlformats.org/officeDocument/2006/customXml" ds:itemID="{08396AA3-520D-4277-9CCB-1B00D2AB4A0C}">
  <ds:schemaRefs/>
</ds:datastoreItem>
</file>

<file path=customXml/itemProps2.xml><?xml version="1.0" encoding="utf-8"?>
<ds:datastoreItem xmlns:ds="http://schemas.openxmlformats.org/officeDocument/2006/customXml" ds:itemID="{B4589A9E-E29E-440F-BA26-B0C9BFB8BB70}">
  <ds:schemaRefs/>
</ds:datastoreItem>
</file>

<file path=customXml/itemProps3.xml><?xml version="1.0" encoding="utf-8"?>
<ds:datastoreItem xmlns:ds="http://schemas.openxmlformats.org/officeDocument/2006/customXml" ds:itemID="{ADC837BD-D3DA-4E17-83F8-2A0F8CC85839}">
  <ds:schemaRefs/>
</ds:datastoreItem>
</file>

<file path=customXml/itemProps4.xml><?xml version="1.0" encoding="utf-8"?>
<ds:datastoreItem xmlns:ds="http://schemas.openxmlformats.org/officeDocument/2006/customXml" ds:itemID="{CE8CC1C0-FE44-49CF-B6C7-190E223374E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BaseTemplate 16-9 DK</Template>
  <TotalTime>0</TotalTime>
  <Words>282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Cambria Math</vt:lpstr>
      <vt:lpstr>Nationalbank</vt:lpstr>
      <vt:lpstr>Arial</vt:lpstr>
      <vt:lpstr>Danmarks Nationalbank</vt:lpstr>
      <vt:lpstr>The Transmission of Monetary Policy to Household Wealth Channels</vt:lpstr>
      <vt:lpstr>The Transmission of Monetary Policy to Household Wealth Channels</vt:lpstr>
      <vt:lpstr>Deep Reinforcement Learning (DRL): A simple case</vt:lpstr>
      <vt:lpstr>Deep Reinforcement Learning (DRL): A simple case</vt:lpstr>
      <vt:lpstr>Connecting DRL to Economics (and the RQ)</vt:lpstr>
      <vt:lpstr>Bellman Equation (The household optimization problem)</vt:lpstr>
      <vt:lpstr>Bellman Equation (The household optimization problem)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2024-11-26T13:32:55Z</dcterms:created>
  <dcterms:modified xsi:type="dcterms:W3CDTF">2025-03-04T17:23:52Z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 by">
    <vt:lpwstr>omnidocs.com</vt:lpwstr>
  </property>
  <property fmtid="{D5CDD505-2E9C-101B-9397-08002B2CF9AE}" pid="3" name="TemplafyTimeStamp">
    <vt:lpwstr>2023-08-15T11:05:45</vt:lpwstr>
  </property>
  <property fmtid="{D5CDD505-2E9C-101B-9397-08002B2CF9AE}" pid="4" name="TemplafyTenantId">
    <vt:lpwstr>dntemp</vt:lpwstr>
  </property>
  <property fmtid="{D5CDD505-2E9C-101B-9397-08002B2CF9AE}" pid="5" name="TemplafyTemplateId">
    <vt:lpwstr>709857952978174996</vt:lpwstr>
  </property>
  <property fmtid="{D5CDD505-2E9C-101B-9397-08002B2CF9AE}" pid="6" name="TemplafyUserProfileId">
    <vt:lpwstr>835843809963409737</vt:lpwstr>
  </property>
  <property fmtid="{D5CDD505-2E9C-101B-9397-08002B2CF9AE}" pid="7" name="TemplafyLanguageCode">
    <vt:lpwstr>en-GB</vt:lpwstr>
  </property>
  <property fmtid="{D5CDD505-2E9C-101B-9397-08002B2CF9AE}" pid="8" name="TemplafyFromBlank">
    <vt:bool>true</vt:bool>
  </property>
</Properties>
</file>