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1076" autoAdjust="0"/>
  </p:normalViewPr>
  <p:slideViewPr>
    <p:cSldViewPr snapToGrid="0">
      <p:cViewPr varScale="1">
        <p:scale>
          <a:sx n="58" d="100"/>
          <a:sy n="58" d="100"/>
        </p:scale>
        <p:origin x="1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FC60E-36D4-44EE-975C-ECBE5E4CF4B4}"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CE830-AE8E-4B5C-8832-CE58CFD3070A}" type="slidenum">
              <a:rPr lang="en-US" smtClean="0"/>
              <a:t>‹#›</a:t>
            </a:fld>
            <a:endParaRPr lang="en-US"/>
          </a:p>
        </p:txBody>
      </p:sp>
    </p:spTree>
    <p:extLst>
      <p:ext uri="{BB962C8B-B14F-4D97-AF65-F5344CB8AC3E}">
        <p14:creationId xmlns:p14="http://schemas.microsoft.com/office/powerpoint/2010/main" val="292681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rule button displays a simple text popup with rules for the hacking game -  which is what the fortress is.  They include limiting the scope to the application and data, not the server, not to modify data in offensive ways, and to remember that by hacking the target sight, they recognize that they may be identified in logs.  (Not a crime to hack the test site but being able to capture the attacking IP is a part of cyber defenses.)</a:t>
            </a:r>
          </a:p>
        </p:txBody>
      </p:sp>
      <p:sp>
        <p:nvSpPr>
          <p:cNvPr id="4" name="Slide Number Placeholder 3"/>
          <p:cNvSpPr>
            <a:spLocks noGrp="1"/>
          </p:cNvSpPr>
          <p:nvPr>
            <p:ph type="sldNum" sz="quarter" idx="5"/>
          </p:nvPr>
        </p:nvSpPr>
        <p:spPr/>
        <p:txBody>
          <a:bodyPr/>
          <a:lstStyle/>
          <a:p>
            <a:fld id="{323CE830-AE8E-4B5C-8832-CE58CFD3070A}" type="slidenum">
              <a:rPr lang="en-US" smtClean="0"/>
              <a:t>1</a:t>
            </a:fld>
            <a:endParaRPr lang="en-US"/>
          </a:p>
        </p:txBody>
      </p:sp>
    </p:spTree>
    <p:extLst>
      <p:ext uri="{BB962C8B-B14F-4D97-AF65-F5344CB8AC3E}">
        <p14:creationId xmlns:p14="http://schemas.microsoft.com/office/powerpoint/2010/main" val="404550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rank associated with the login name determines the next screen.</a:t>
            </a:r>
          </a:p>
        </p:txBody>
      </p:sp>
      <p:sp>
        <p:nvSpPr>
          <p:cNvPr id="4" name="Slide Number Placeholder 3"/>
          <p:cNvSpPr>
            <a:spLocks noGrp="1"/>
          </p:cNvSpPr>
          <p:nvPr>
            <p:ph type="sldNum" sz="quarter" idx="5"/>
          </p:nvPr>
        </p:nvSpPr>
        <p:spPr/>
        <p:txBody>
          <a:bodyPr/>
          <a:lstStyle/>
          <a:p>
            <a:fld id="{323CE830-AE8E-4B5C-8832-CE58CFD3070A}" type="slidenum">
              <a:rPr lang="en-US" smtClean="0"/>
              <a:t>2</a:t>
            </a:fld>
            <a:endParaRPr lang="en-US"/>
          </a:p>
        </p:txBody>
      </p:sp>
    </p:spTree>
    <p:extLst>
      <p:ext uri="{BB962C8B-B14F-4D97-AF65-F5344CB8AC3E}">
        <p14:creationId xmlns:p14="http://schemas.microsoft.com/office/powerpoint/2010/main" val="411989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beyond MVP the private will need to toggle between duties and equipment list, but access to the database remains limit to personal information and is read-only.</a:t>
            </a:r>
          </a:p>
        </p:txBody>
      </p:sp>
      <p:sp>
        <p:nvSpPr>
          <p:cNvPr id="4" name="Slide Number Placeholder 3"/>
          <p:cNvSpPr>
            <a:spLocks noGrp="1"/>
          </p:cNvSpPr>
          <p:nvPr>
            <p:ph type="sldNum" sz="quarter" idx="5"/>
          </p:nvPr>
        </p:nvSpPr>
        <p:spPr/>
        <p:txBody>
          <a:bodyPr/>
          <a:lstStyle/>
          <a:p>
            <a:fld id="{323CE830-AE8E-4B5C-8832-CE58CFD3070A}" type="slidenum">
              <a:rPr lang="en-US" smtClean="0"/>
              <a:t>3</a:t>
            </a:fld>
            <a:endParaRPr lang="en-US"/>
          </a:p>
        </p:txBody>
      </p:sp>
    </p:spTree>
    <p:extLst>
      <p:ext uri="{BB962C8B-B14F-4D97-AF65-F5344CB8AC3E}">
        <p14:creationId xmlns:p14="http://schemas.microsoft.com/office/powerpoint/2010/main" val="269522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duties will be grayed out unless an individual soldier is displayed as a search result or selected in a table.  Clicking a button brings up a dialogue box if additional input is needed, such as a search idea, a duty to assign or remove, etc.  Either the captain or the lieutenant can initiate the removal process, but separation of duties applies.  There will need to be a note in the private’s data to show if this process has been started and by which officer.</a:t>
            </a:r>
          </a:p>
        </p:txBody>
      </p:sp>
      <p:sp>
        <p:nvSpPr>
          <p:cNvPr id="4" name="Slide Number Placeholder 3"/>
          <p:cNvSpPr>
            <a:spLocks noGrp="1"/>
          </p:cNvSpPr>
          <p:nvPr>
            <p:ph type="sldNum" sz="quarter" idx="5"/>
          </p:nvPr>
        </p:nvSpPr>
        <p:spPr/>
        <p:txBody>
          <a:bodyPr/>
          <a:lstStyle/>
          <a:p>
            <a:fld id="{323CE830-AE8E-4B5C-8832-CE58CFD3070A}" type="slidenum">
              <a:rPr lang="en-US" smtClean="0"/>
              <a:t>4</a:t>
            </a:fld>
            <a:endParaRPr lang="en-US"/>
          </a:p>
        </p:txBody>
      </p:sp>
    </p:spTree>
    <p:extLst>
      <p:ext uri="{BB962C8B-B14F-4D97-AF65-F5344CB8AC3E}">
        <p14:creationId xmlns:p14="http://schemas.microsoft.com/office/powerpoint/2010/main" val="354853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duties will be grayed out unless an individual soldier is displayed as a search result or selected in a table.  Clicking a button brings up a dialogue box if additional input is needed, such as a search idea, a duty to assign or remove, etc.  Either the captain or the lieutenant can initiate the removal process, but separation of duties applies.  There will need to be a note in the private’s data to show if this process has been started and by which officer.</a:t>
            </a:r>
          </a:p>
        </p:txBody>
      </p:sp>
      <p:sp>
        <p:nvSpPr>
          <p:cNvPr id="4" name="Slide Number Placeholder 3"/>
          <p:cNvSpPr>
            <a:spLocks noGrp="1"/>
          </p:cNvSpPr>
          <p:nvPr>
            <p:ph type="sldNum" sz="quarter" idx="5"/>
          </p:nvPr>
        </p:nvSpPr>
        <p:spPr/>
        <p:txBody>
          <a:bodyPr/>
          <a:lstStyle/>
          <a:p>
            <a:fld id="{323CE830-AE8E-4B5C-8832-CE58CFD3070A}" type="slidenum">
              <a:rPr lang="en-US" smtClean="0"/>
              <a:t>5</a:t>
            </a:fld>
            <a:endParaRPr lang="en-US"/>
          </a:p>
        </p:txBody>
      </p:sp>
    </p:spTree>
    <p:extLst>
      <p:ext uri="{BB962C8B-B14F-4D97-AF65-F5344CB8AC3E}">
        <p14:creationId xmlns:p14="http://schemas.microsoft.com/office/powerpoint/2010/main" val="289898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839D-3FD2-4268-B6C3-24448DA40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26858-8F93-4E69-9A2E-EAAFFAA57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6376B-ACAC-4897-9251-E28BAD988346}"/>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5" name="Footer Placeholder 4">
            <a:extLst>
              <a:ext uri="{FF2B5EF4-FFF2-40B4-BE49-F238E27FC236}">
                <a16:creationId xmlns:a16="http://schemas.microsoft.com/office/drawing/2014/main" id="{F4018151-A826-40A9-8FB0-6762D2DE8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2F2BB-539E-499B-A695-14B0CF52B5A0}"/>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95183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E8A5-2898-4393-B7C8-7CE538164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96A9E-5338-4F10-9931-CE77601E6A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267D8-E127-4E1C-9E04-46B8E2C3D5FC}"/>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5" name="Footer Placeholder 4">
            <a:extLst>
              <a:ext uri="{FF2B5EF4-FFF2-40B4-BE49-F238E27FC236}">
                <a16:creationId xmlns:a16="http://schemas.microsoft.com/office/drawing/2014/main" id="{080F9586-8FB9-43F2-915F-E086E5B9C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0F6E4-3E8A-46BF-A928-397D21AA86B3}"/>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61497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25F68-494A-4760-B209-F84719BF1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852B19-1A33-4FE8-BDAF-8FBBC3E09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C8AC9-695A-458E-A153-9584261815D5}"/>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5" name="Footer Placeholder 4">
            <a:extLst>
              <a:ext uri="{FF2B5EF4-FFF2-40B4-BE49-F238E27FC236}">
                <a16:creationId xmlns:a16="http://schemas.microsoft.com/office/drawing/2014/main" id="{BF20BB7D-FAC2-4CE4-90C6-812C4A09F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3D9B9-93F8-41BE-8193-F74C5D207A73}"/>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214911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E90-6331-45F7-968C-1FDFE6700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54EF2-3089-43BD-9FA7-7BE01E04E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14371-9F48-4538-86E8-180F41DBA37F}"/>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5" name="Footer Placeholder 4">
            <a:extLst>
              <a:ext uri="{FF2B5EF4-FFF2-40B4-BE49-F238E27FC236}">
                <a16:creationId xmlns:a16="http://schemas.microsoft.com/office/drawing/2014/main" id="{05CF81B4-77BD-406F-B144-C48493EB1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2DB3D-24BD-4EA5-BD09-1962B87D5EF8}"/>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219116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E61C-D18C-4E31-8714-DF6D08E1A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3BB6ED-9C4A-4467-8EBA-AA05A9F2F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04F8E2-A227-4983-968F-F2036C7706C3}"/>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5" name="Footer Placeholder 4">
            <a:extLst>
              <a:ext uri="{FF2B5EF4-FFF2-40B4-BE49-F238E27FC236}">
                <a16:creationId xmlns:a16="http://schemas.microsoft.com/office/drawing/2014/main" id="{7F53027F-BDB8-4974-ABC3-CA4353404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85912-E6F9-4EE5-A4B5-69F8D23ACF7F}"/>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429276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05E0-2A9A-475F-ABAA-CE930FD79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7B649-6397-4504-8537-A9A1A8D5C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CDB56B-A0CD-4974-AD05-608005A1D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D7F86-D0DF-4D17-9336-4D2AC6F5A3B1}"/>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6" name="Footer Placeholder 5">
            <a:extLst>
              <a:ext uri="{FF2B5EF4-FFF2-40B4-BE49-F238E27FC236}">
                <a16:creationId xmlns:a16="http://schemas.microsoft.com/office/drawing/2014/main" id="{CD21113C-313E-4CEB-881D-410145120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CB1C-18EC-4238-ADD7-C21431CE09EC}"/>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41484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32F-5944-4718-BD93-26B775C7AA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3A4A05-7773-4576-86C2-22CF88D4F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88862-97BA-4DA9-A0CD-D3FCCC382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BB4FDD-4951-4FF1-AABD-885864049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27C8F-BBE8-4A13-9922-140823C6BA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C0DD6-31A3-4323-97DE-AEF8742834A6}"/>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8" name="Footer Placeholder 7">
            <a:extLst>
              <a:ext uri="{FF2B5EF4-FFF2-40B4-BE49-F238E27FC236}">
                <a16:creationId xmlns:a16="http://schemas.microsoft.com/office/drawing/2014/main" id="{9E57B527-F9E4-4FB2-834B-06FA584B1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19B9B-AEBF-43C4-A6CD-63889469590C}"/>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422545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0619-9658-45E5-B227-318D16714C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377292-B3CC-4379-908A-B890CBF21B6A}"/>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4" name="Footer Placeholder 3">
            <a:extLst>
              <a:ext uri="{FF2B5EF4-FFF2-40B4-BE49-F238E27FC236}">
                <a16:creationId xmlns:a16="http://schemas.microsoft.com/office/drawing/2014/main" id="{5C55044B-F542-4B28-9759-B58A2090F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4CB1A-736A-4F57-94EF-EA7B558651D8}"/>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386970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3C8E29-0725-4F10-9E0B-CDD67040A381}"/>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3" name="Footer Placeholder 2">
            <a:extLst>
              <a:ext uri="{FF2B5EF4-FFF2-40B4-BE49-F238E27FC236}">
                <a16:creationId xmlns:a16="http://schemas.microsoft.com/office/drawing/2014/main" id="{AD2F6F9C-1272-4187-9A3D-7B23216EA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6D0F3D-3800-43F4-B19A-89E3530528E3}"/>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352888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5038-3F97-46BD-89B5-B943617D0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DA2440-0DC1-4151-8EF6-73DBD5298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88AF6B-509E-49AA-8B0A-DA941C194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E857F-604A-45F3-95E3-49781005A768}"/>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6" name="Footer Placeholder 5">
            <a:extLst>
              <a:ext uri="{FF2B5EF4-FFF2-40B4-BE49-F238E27FC236}">
                <a16:creationId xmlns:a16="http://schemas.microsoft.com/office/drawing/2014/main" id="{AE4A54B5-01D3-4B1E-B14C-500322E0C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43249-98C2-49ED-8475-4E2232CFA035}"/>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208418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9017-DD02-4850-AFD7-82180541C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C2F695-D9FA-422E-9DAB-775CC54BC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BA5CC-3C65-475D-A228-7F632A10F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CE63A-A3DD-4B13-9FE1-88164D3603A9}"/>
              </a:ext>
            </a:extLst>
          </p:cNvPr>
          <p:cNvSpPr>
            <a:spLocks noGrp="1"/>
          </p:cNvSpPr>
          <p:nvPr>
            <p:ph type="dt" sz="half" idx="10"/>
          </p:nvPr>
        </p:nvSpPr>
        <p:spPr/>
        <p:txBody>
          <a:bodyPr/>
          <a:lstStyle/>
          <a:p>
            <a:fld id="{8038140F-8FC8-4089-84D1-4D17ECD42289}" type="datetimeFigureOut">
              <a:rPr lang="en-US" smtClean="0"/>
              <a:t>9/22/2020</a:t>
            </a:fld>
            <a:endParaRPr lang="en-US"/>
          </a:p>
        </p:txBody>
      </p:sp>
      <p:sp>
        <p:nvSpPr>
          <p:cNvPr id="6" name="Footer Placeholder 5">
            <a:extLst>
              <a:ext uri="{FF2B5EF4-FFF2-40B4-BE49-F238E27FC236}">
                <a16:creationId xmlns:a16="http://schemas.microsoft.com/office/drawing/2014/main" id="{092F2481-38F2-4984-9491-DBD01E7F4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A1F8A-5019-4AA4-91C8-70BAD9E11C66}"/>
              </a:ext>
            </a:extLst>
          </p:cNvPr>
          <p:cNvSpPr>
            <a:spLocks noGrp="1"/>
          </p:cNvSpPr>
          <p:nvPr>
            <p:ph type="sldNum" sz="quarter" idx="12"/>
          </p:nvPr>
        </p:nvSpPr>
        <p:spPr/>
        <p:txBody>
          <a:bodyPr/>
          <a:lstStyle/>
          <a:p>
            <a:fld id="{8DEEAE83-27B9-44B9-9263-D3AA666BFD23}" type="slidenum">
              <a:rPr lang="en-US" smtClean="0"/>
              <a:t>‹#›</a:t>
            </a:fld>
            <a:endParaRPr lang="en-US"/>
          </a:p>
        </p:txBody>
      </p:sp>
    </p:spTree>
    <p:extLst>
      <p:ext uri="{BB962C8B-B14F-4D97-AF65-F5344CB8AC3E}">
        <p14:creationId xmlns:p14="http://schemas.microsoft.com/office/powerpoint/2010/main" val="140428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000" r="-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49B884-EED3-4497-BDD6-335764191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F28B79-D164-4630-A72F-98EAEAC29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0C0B5-889E-4FF3-9E9F-F991F22DA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8140F-8FC8-4089-84D1-4D17ECD42289}" type="datetimeFigureOut">
              <a:rPr lang="en-US" smtClean="0"/>
              <a:t>9/22/2020</a:t>
            </a:fld>
            <a:endParaRPr lang="en-US"/>
          </a:p>
        </p:txBody>
      </p:sp>
      <p:sp>
        <p:nvSpPr>
          <p:cNvPr id="5" name="Footer Placeholder 4">
            <a:extLst>
              <a:ext uri="{FF2B5EF4-FFF2-40B4-BE49-F238E27FC236}">
                <a16:creationId xmlns:a16="http://schemas.microsoft.com/office/drawing/2014/main" id="{3F5675FC-05CC-4793-91CF-F62F63BC5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B55BB9-C1F6-454C-A00E-306E8BD8A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EAE83-27B9-44B9-9263-D3AA666BFD23}" type="slidenum">
              <a:rPr lang="en-US" smtClean="0"/>
              <a:t>‹#›</a:t>
            </a:fld>
            <a:endParaRPr lang="en-US"/>
          </a:p>
        </p:txBody>
      </p:sp>
    </p:spTree>
    <p:extLst>
      <p:ext uri="{BB962C8B-B14F-4D97-AF65-F5344CB8AC3E}">
        <p14:creationId xmlns:p14="http://schemas.microsoft.com/office/powerpoint/2010/main" val="31024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ACD9-8D09-4013-9280-ACE3F0FD62E8}"/>
              </a:ext>
            </a:extLst>
          </p:cNvPr>
          <p:cNvSpPr>
            <a:spLocks noGrp="1"/>
          </p:cNvSpPr>
          <p:nvPr>
            <p:ph type="ctrTitle"/>
          </p:nvPr>
        </p:nvSpPr>
        <p:spPr/>
        <p:txBody>
          <a:bodyPr/>
          <a:lstStyle/>
          <a:p>
            <a:r>
              <a:rPr lang="en-US" dirty="0"/>
              <a:t>Can You Hack The Fortress</a:t>
            </a:r>
          </a:p>
        </p:txBody>
      </p:sp>
      <p:sp>
        <p:nvSpPr>
          <p:cNvPr id="3" name="Subtitle 2">
            <a:extLst>
              <a:ext uri="{FF2B5EF4-FFF2-40B4-BE49-F238E27FC236}">
                <a16:creationId xmlns:a16="http://schemas.microsoft.com/office/drawing/2014/main" id="{59B8CF47-620D-44B1-A509-5D477271AC26}"/>
              </a:ext>
            </a:extLst>
          </p:cNvPr>
          <p:cNvSpPr>
            <a:spLocks noGrp="1"/>
          </p:cNvSpPr>
          <p:nvPr>
            <p:ph type="subTitle" idx="1"/>
          </p:nvPr>
        </p:nvSpPr>
        <p:spPr/>
        <p:txBody>
          <a:bodyPr/>
          <a:lstStyle/>
          <a:p>
            <a:r>
              <a:rPr lang="en-US" dirty="0"/>
              <a:t>It’s legal to try if you follow the rules</a:t>
            </a:r>
          </a:p>
        </p:txBody>
      </p:sp>
      <p:sp>
        <p:nvSpPr>
          <p:cNvPr id="4" name="Rectangle: Rounded Corners 3">
            <a:extLst>
              <a:ext uri="{FF2B5EF4-FFF2-40B4-BE49-F238E27FC236}">
                <a16:creationId xmlns:a16="http://schemas.microsoft.com/office/drawing/2014/main" id="{3B6476F8-6DB8-466E-A110-708F090CB86F}"/>
              </a:ext>
            </a:extLst>
          </p:cNvPr>
          <p:cNvSpPr/>
          <p:nvPr/>
        </p:nvSpPr>
        <p:spPr>
          <a:xfrm>
            <a:off x="4951828" y="4121834"/>
            <a:ext cx="2293034" cy="8018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6C9C6418-1854-40DA-A5DB-80D694CD6102}"/>
              </a:ext>
            </a:extLst>
          </p:cNvPr>
          <p:cNvSpPr txBox="1"/>
          <p:nvPr/>
        </p:nvSpPr>
        <p:spPr>
          <a:xfrm>
            <a:off x="5134708" y="4304714"/>
            <a:ext cx="1955408" cy="383400"/>
          </a:xfrm>
          <a:prstGeom prst="rect">
            <a:avLst/>
          </a:prstGeom>
          <a:noFill/>
        </p:spPr>
        <p:txBody>
          <a:bodyPr wrap="square" rtlCol="0">
            <a:spAutoFit/>
          </a:bodyPr>
          <a:lstStyle/>
          <a:p>
            <a:r>
              <a:rPr lang="en-US" b="1" dirty="0">
                <a:solidFill>
                  <a:schemeClr val="bg1"/>
                </a:solidFill>
              </a:rPr>
              <a:t>Rule Button</a:t>
            </a:r>
          </a:p>
        </p:txBody>
      </p:sp>
      <p:sp>
        <p:nvSpPr>
          <p:cNvPr id="7" name="Rectangle: Rounded Corners 6">
            <a:extLst>
              <a:ext uri="{FF2B5EF4-FFF2-40B4-BE49-F238E27FC236}">
                <a16:creationId xmlns:a16="http://schemas.microsoft.com/office/drawing/2014/main" id="{8F632716-8F7D-4D77-A045-D1D361C1DD52}"/>
              </a:ext>
            </a:extLst>
          </p:cNvPr>
          <p:cNvSpPr/>
          <p:nvPr/>
        </p:nvSpPr>
        <p:spPr>
          <a:xfrm>
            <a:off x="4965895" y="5257800"/>
            <a:ext cx="2293034" cy="8018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Login Button</a:t>
            </a:r>
          </a:p>
        </p:txBody>
      </p:sp>
    </p:spTree>
    <p:extLst>
      <p:ext uri="{BB962C8B-B14F-4D97-AF65-F5344CB8AC3E}">
        <p14:creationId xmlns:p14="http://schemas.microsoft.com/office/powerpoint/2010/main" val="70425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433F-FB1E-46BB-9793-10950EB3261F}"/>
              </a:ext>
            </a:extLst>
          </p:cNvPr>
          <p:cNvSpPr>
            <a:spLocks noGrp="1"/>
          </p:cNvSpPr>
          <p:nvPr>
            <p:ph type="title"/>
          </p:nvPr>
        </p:nvSpPr>
        <p:spPr/>
        <p:txBody>
          <a:bodyPr/>
          <a:lstStyle/>
          <a:p>
            <a:r>
              <a:rPr lang="en-US" dirty="0"/>
              <a:t>Log In If You Can!</a:t>
            </a:r>
          </a:p>
        </p:txBody>
      </p:sp>
      <p:sp>
        <p:nvSpPr>
          <p:cNvPr id="3" name="Content Placeholder 2">
            <a:extLst>
              <a:ext uri="{FF2B5EF4-FFF2-40B4-BE49-F238E27FC236}">
                <a16:creationId xmlns:a16="http://schemas.microsoft.com/office/drawing/2014/main" id="{31691F72-BFE3-421B-ACFE-7C22D87D65C2}"/>
              </a:ext>
            </a:extLst>
          </p:cNvPr>
          <p:cNvSpPr>
            <a:spLocks noGrp="1"/>
          </p:cNvSpPr>
          <p:nvPr>
            <p:ph idx="1"/>
          </p:nvPr>
        </p:nvSpPr>
        <p:spPr>
          <a:xfrm>
            <a:off x="4037428" y="1825625"/>
            <a:ext cx="3854547" cy="4351338"/>
          </a:xfrm>
        </p:spPr>
        <p:txBody>
          <a:bodyPr/>
          <a:lstStyle/>
          <a:p>
            <a:pPr marL="0" indent="0">
              <a:buNone/>
            </a:pPr>
            <a:r>
              <a:rPr lang="en-US" dirty="0"/>
              <a:t>Enter Credentials </a:t>
            </a:r>
          </a:p>
        </p:txBody>
      </p:sp>
      <p:sp>
        <p:nvSpPr>
          <p:cNvPr id="4" name="TextBox 3">
            <a:extLst>
              <a:ext uri="{FF2B5EF4-FFF2-40B4-BE49-F238E27FC236}">
                <a16:creationId xmlns:a16="http://schemas.microsoft.com/office/drawing/2014/main" id="{12951C4F-E274-460C-BE7F-05398ADC4290}"/>
              </a:ext>
            </a:extLst>
          </p:cNvPr>
          <p:cNvSpPr txBox="1"/>
          <p:nvPr/>
        </p:nvSpPr>
        <p:spPr>
          <a:xfrm>
            <a:off x="4543865" y="2278966"/>
            <a:ext cx="2954215" cy="369332"/>
          </a:xfrm>
          <a:prstGeom prst="rect">
            <a:avLst/>
          </a:prstGeom>
          <a:solidFill>
            <a:schemeClr val="bg1"/>
          </a:solidFill>
        </p:spPr>
        <p:txBody>
          <a:bodyPr wrap="square" rtlCol="0">
            <a:spAutoFit/>
          </a:bodyPr>
          <a:lstStyle/>
          <a:p>
            <a:r>
              <a:rPr lang="en-US" dirty="0"/>
              <a:t>Username</a:t>
            </a:r>
          </a:p>
        </p:txBody>
      </p:sp>
      <p:sp>
        <p:nvSpPr>
          <p:cNvPr id="5" name="TextBox 4">
            <a:extLst>
              <a:ext uri="{FF2B5EF4-FFF2-40B4-BE49-F238E27FC236}">
                <a16:creationId xmlns:a16="http://schemas.microsoft.com/office/drawing/2014/main" id="{A9C5AA49-8958-48A2-93A9-B16F26BF13E1}"/>
              </a:ext>
            </a:extLst>
          </p:cNvPr>
          <p:cNvSpPr txBox="1"/>
          <p:nvPr/>
        </p:nvSpPr>
        <p:spPr>
          <a:xfrm>
            <a:off x="4543865" y="2968283"/>
            <a:ext cx="2954215" cy="369332"/>
          </a:xfrm>
          <a:prstGeom prst="rect">
            <a:avLst/>
          </a:prstGeom>
          <a:solidFill>
            <a:schemeClr val="bg1"/>
          </a:solidFill>
        </p:spPr>
        <p:txBody>
          <a:bodyPr wrap="square" rtlCol="0">
            <a:spAutoFit/>
          </a:bodyPr>
          <a:lstStyle/>
          <a:p>
            <a:r>
              <a:rPr lang="en-US" dirty="0"/>
              <a:t>Password</a:t>
            </a:r>
          </a:p>
        </p:txBody>
      </p:sp>
      <p:sp>
        <p:nvSpPr>
          <p:cNvPr id="6" name="TextBox 5">
            <a:extLst>
              <a:ext uri="{FF2B5EF4-FFF2-40B4-BE49-F238E27FC236}">
                <a16:creationId xmlns:a16="http://schemas.microsoft.com/office/drawing/2014/main" id="{D1264556-315E-4EB6-8BF9-CB70C342244A}"/>
              </a:ext>
            </a:extLst>
          </p:cNvPr>
          <p:cNvSpPr txBox="1"/>
          <p:nvPr/>
        </p:nvSpPr>
        <p:spPr>
          <a:xfrm>
            <a:off x="337625" y="5711483"/>
            <a:ext cx="10916529" cy="646331"/>
          </a:xfrm>
          <a:prstGeom prst="rect">
            <a:avLst/>
          </a:prstGeom>
          <a:solidFill>
            <a:schemeClr val="bg1"/>
          </a:solidFill>
        </p:spPr>
        <p:txBody>
          <a:bodyPr wrap="square" rtlCol="0">
            <a:spAutoFit/>
          </a:bodyPr>
          <a:lstStyle/>
          <a:p>
            <a:r>
              <a:rPr lang="en-US" dirty="0"/>
              <a:t>Hint: Privates </a:t>
            </a:r>
            <a:r>
              <a:rPr lang="en-US" dirty="0" err="1"/>
              <a:t>jdoe</a:t>
            </a:r>
            <a:r>
              <a:rPr lang="en-US" dirty="0"/>
              <a:t> and </a:t>
            </a:r>
            <a:r>
              <a:rPr lang="en-US" dirty="0" err="1"/>
              <a:t>msmith</a:t>
            </a:r>
            <a:r>
              <a:rPr lang="en-US" dirty="0"/>
              <a:t> have really dumb passwords, so try using a wordlist.  That’s the last hint we have for you, because this is a defend-the-flag exercise for students, not a classic capture-the-flag challenge.</a:t>
            </a:r>
          </a:p>
        </p:txBody>
      </p:sp>
    </p:spTree>
    <p:extLst>
      <p:ext uri="{BB962C8B-B14F-4D97-AF65-F5344CB8AC3E}">
        <p14:creationId xmlns:p14="http://schemas.microsoft.com/office/powerpoint/2010/main" val="421314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BE59-9636-426A-8D20-1F68FC08864D}"/>
              </a:ext>
            </a:extLst>
          </p:cNvPr>
          <p:cNvSpPr>
            <a:spLocks noGrp="1"/>
          </p:cNvSpPr>
          <p:nvPr>
            <p:ph type="title"/>
          </p:nvPr>
        </p:nvSpPr>
        <p:spPr>
          <a:xfrm>
            <a:off x="838200" y="365125"/>
            <a:ext cx="8573086" cy="1325563"/>
          </a:xfrm>
        </p:spPr>
        <p:txBody>
          <a:bodyPr/>
          <a:lstStyle/>
          <a:p>
            <a:r>
              <a:rPr lang="en-US" dirty="0"/>
              <a:t>Private</a:t>
            </a:r>
          </a:p>
        </p:txBody>
      </p:sp>
      <p:sp>
        <p:nvSpPr>
          <p:cNvPr id="3" name="Content Placeholder 2">
            <a:extLst>
              <a:ext uri="{FF2B5EF4-FFF2-40B4-BE49-F238E27FC236}">
                <a16:creationId xmlns:a16="http://schemas.microsoft.com/office/drawing/2014/main" id="{5533839E-D9EF-4217-9217-CA5CA6A9A444}"/>
              </a:ext>
            </a:extLst>
          </p:cNvPr>
          <p:cNvSpPr>
            <a:spLocks noGrp="1"/>
          </p:cNvSpPr>
          <p:nvPr>
            <p:ph idx="1"/>
          </p:nvPr>
        </p:nvSpPr>
        <p:spPr/>
        <p:txBody>
          <a:bodyPr/>
          <a:lstStyle/>
          <a:p>
            <a:r>
              <a:rPr lang="en-US" dirty="0"/>
              <a:t>Display personal information as a header</a:t>
            </a:r>
          </a:p>
          <a:p>
            <a:r>
              <a:rPr lang="en-US" dirty="0"/>
              <a:t>Display list of duties</a:t>
            </a:r>
          </a:p>
          <a:p>
            <a:r>
              <a:rPr lang="en-US" dirty="0"/>
              <a:t>Private’s landing page is non-interactive except for logout.</a:t>
            </a:r>
          </a:p>
        </p:txBody>
      </p:sp>
      <p:sp>
        <p:nvSpPr>
          <p:cNvPr id="5" name="TextBox 4">
            <a:extLst>
              <a:ext uri="{FF2B5EF4-FFF2-40B4-BE49-F238E27FC236}">
                <a16:creationId xmlns:a16="http://schemas.microsoft.com/office/drawing/2014/main" id="{EFF2B7E2-430F-4288-B384-71D5FC2E3EF6}"/>
              </a:ext>
            </a:extLst>
          </p:cNvPr>
          <p:cNvSpPr txBox="1"/>
          <p:nvPr/>
        </p:nvSpPr>
        <p:spPr>
          <a:xfrm>
            <a:off x="9734843" y="506437"/>
            <a:ext cx="1618957" cy="646331"/>
          </a:xfrm>
          <a:prstGeom prst="rect">
            <a:avLst/>
          </a:prstGeom>
          <a:noFill/>
        </p:spPr>
        <p:txBody>
          <a:bodyPr wrap="square" rtlCol="0">
            <a:spAutoFit/>
          </a:bodyPr>
          <a:lstStyle/>
          <a:p>
            <a:r>
              <a:rPr lang="en-US" dirty="0"/>
              <a:t>Private Rank Insignia</a:t>
            </a:r>
          </a:p>
        </p:txBody>
      </p:sp>
    </p:spTree>
    <p:extLst>
      <p:ext uri="{BB962C8B-B14F-4D97-AF65-F5344CB8AC3E}">
        <p14:creationId xmlns:p14="http://schemas.microsoft.com/office/powerpoint/2010/main" val="148930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B6DD-1CE4-4AD9-9854-686BBC134783}"/>
              </a:ext>
            </a:extLst>
          </p:cNvPr>
          <p:cNvSpPr>
            <a:spLocks noGrp="1"/>
          </p:cNvSpPr>
          <p:nvPr>
            <p:ph type="title"/>
          </p:nvPr>
        </p:nvSpPr>
        <p:spPr>
          <a:xfrm>
            <a:off x="838200" y="365125"/>
            <a:ext cx="8502748" cy="1325563"/>
          </a:xfrm>
        </p:spPr>
        <p:txBody>
          <a:bodyPr/>
          <a:lstStyle/>
          <a:p>
            <a:r>
              <a:rPr lang="en-US" dirty="0"/>
              <a:t>Lieutenant’s Landing Page</a:t>
            </a:r>
          </a:p>
        </p:txBody>
      </p:sp>
      <p:sp>
        <p:nvSpPr>
          <p:cNvPr id="3" name="Content Placeholder 2">
            <a:extLst>
              <a:ext uri="{FF2B5EF4-FFF2-40B4-BE49-F238E27FC236}">
                <a16:creationId xmlns:a16="http://schemas.microsoft.com/office/drawing/2014/main" id="{34547AB0-E8A2-4721-88BA-F858BD9E406D}"/>
              </a:ext>
            </a:extLst>
          </p:cNvPr>
          <p:cNvSpPr>
            <a:spLocks noGrp="1"/>
          </p:cNvSpPr>
          <p:nvPr>
            <p:ph sz="half" idx="1"/>
          </p:nvPr>
        </p:nvSpPr>
        <p:spPr>
          <a:xfrm>
            <a:off x="838200" y="1825625"/>
            <a:ext cx="3832274" cy="3351286"/>
          </a:xfrm>
        </p:spPr>
        <p:txBody>
          <a:bodyPr/>
          <a:lstStyle/>
          <a:p>
            <a:pPr marL="0" indent="0">
              <a:buNone/>
            </a:pPr>
            <a:r>
              <a:rPr lang="en-US" dirty="0"/>
              <a:t>Option buttons</a:t>
            </a:r>
          </a:p>
          <a:p>
            <a:r>
              <a:rPr lang="en-US" dirty="0"/>
              <a:t>Search for Soldier</a:t>
            </a:r>
          </a:p>
          <a:p>
            <a:r>
              <a:rPr lang="en-US" dirty="0"/>
              <a:t>Display Platoon</a:t>
            </a:r>
          </a:p>
          <a:p>
            <a:r>
              <a:rPr lang="en-US" dirty="0">
                <a:solidFill>
                  <a:schemeClr val="bg1">
                    <a:lumMod val="65000"/>
                  </a:schemeClr>
                </a:solidFill>
              </a:rPr>
              <a:t>Assign Duties</a:t>
            </a:r>
          </a:p>
          <a:p>
            <a:r>
              <a:rPr lang="en-US" dirty="0"/>
              <a:t>Remove Duties</a:t>
            </a:r>
          </a:p>
          <a:p>
            <a:r>
              <a:rPr lang="en-US" dirty="0"/>
              <a:t>Recommend dismissal*</a:t>
            </a:r>
          </a:p>
        </p:txBody>
      </p:sp>
      <p:sp>
        <p:nvSpPr>
          <p:cNvPr id="4" name="Content Placeholder 3">
            <a:extLst>
              <a:ext uri="{FF2B5EF4-FFF2-40B4-BE49-F238E27FC236}">
                <a16:creationId xmlns:a16="http://schemas.microsoft.com/office/drawing/2014/main" id="{77CBFD3A-9F4F-44AE-9164-4660B855DA55}"/>
              </a:ext>
            </a:extLst>
          </p:cNvPr>
          <p:cNvSpPr>
            <a:spLocks noGrp="1"/>
          </p:cNvSpPr>
          <p:nvPr>
            <p:ph sz="half" idx="2"/>
          </p:nvPr>
        </p:nvSpPr>
        <p:spPr>
          <a:xfrm>
            <a:off x="4797083" y="1825625"/>
            <a:ext cx="6556717" cy="4351338"/>
          </a:xfrm>
        </p:spPr>
        <p:txBody>
          <a:bodyPr/>
          <a:lstStyle/>
          <a:p>
            <a:r>
              <a:rPr lang="en-US" dirty="0"/>
              <a:t>Displays either an individual soldier data or that of the whole platoon, with the later case requiring a scroll bar.  When one soldier is displayed, the duties are listed below the personal data.</a:t>
            </a:r>
          </a:p>
        </p:txBody>
      </p:sp>
      <p:sp>
        <p:nvSpPr>
          <p:cNvPr id="5" name="TextBox 4">
            <a:extLst>
              <a:ext uri="{FF2B5EF4-FFF2-40B4-BE49-F238E27FC236}">
                <a16:creationId xmlns:a16="http://schemas.microsoft.com/office/drawing/2014/main" id="{EDEF6792-7769-4CE5-9A4B-FA1736EB4BDF}"/>
              </a:ext>
            </a:extLst>
          </p:cNvPr>
          <p:cNvSpPr txBox="1"/>
          <p:nvPr/>
        </p:nvSpPr>
        <p:spPr>
          <a:xfrm>
            <a:off x="9551963" y="379828"/>
            <a:ext cx="1801837" cy="646331"/>
          </a:xfrm>
          <a:prstGeom prst="rect">
            <a:avLst/>
          </a:prstGeom>
          <a:noFill/>
        </p:spPr>
        <p:txBody>
          <a:bodyPr wrap="square" rtlCol="0">
            <a:spAutoFit/>
          </a:bodyPr>
          <a:lstStyle/>
          <a:p>
            <a:r>
              <a:rPr lang="en-US" dirty="0"/>
              <a:t>Lieutenant Rank Insignia</a:t>
            </a:r>
          </a:p>
        </p:txBody>
      </p:sp>
      <p:sp>
        <p:nvSpPr>
          <p:cNvPr id="6" name="TextBox 5">
            <a:extLst>
              <a:ext uri="{FF2B5EF4-FFF2-40B4-BE49-F238E27FC236}">
                <a16:creationId xmlns:a16="http://schemas.microsoft.com/office/drawing/2014/main" id="{49B2F5C2-CFCD-45D6-B998-8DC1918520A7}"/>
              </a:ext>
            </a:extLst>
          </p:cNvPr>
          <p:cNvSpPr txBox="1"/>
          <p:nvPr/>
        </p:nvSpPr>
        <p:spPr>
          <a:xfrm>
            <a:off x="838200" y="5570806"/>
            <a:ext cx="4746674" cy="369332"/>
          </a:xfrm>
          <a:prstGeom prst="rect">
            <a:avLst/>
          </a:prstGeom>
          <a:noFill/>
        </p:spPr>
        <p:txBody>
          <a:bodyPr wrap="square" rtlCol="0">
            <a:spAutoFit/>
          </a:bodyPr>
          <a:lstStyle/>
          <a:p>
            <a:r>
              <a:rPr lang="en-US" dirty="0"/>
              <a:t>*Captain must approve</a:t>
            </a:r>
          </a:p>
        </p:txBody>
      </p:sp>
    </p:spTree>
    <p:extLst>
      <p:ext uri="{BB962C8B-B14F-4D97-AF65-F5344CB8AC3E}">
        <p14:creationId xmlns:p14="http://schemas.microsoft.com/office/powerpoint/2010/main" val="256873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B6DD-1CE4-4AD9-9854-686BBC134783}"/>
              </a:ext>
            </a:extLst>
          </p:cNvPr>
          <p:cNvSpPr>
            <a:spLocks noGrp="1"/>
          </p:cNvSpPr>
          <p:nvPr>
            <p:ph type="title"/>
          </p:nvPr>
        </p:nvSpPr>
        <p:spPr>
          <a:xfrm>
            <a:off x="838200" y="365125"/>
            <a:ext cx="8502748" cy="1325563"/>
          </a:xfrm>
        </p:spPr>
        <p:txBody>
          <a:bodyPr/>
          <a:lstStyle/>
          <a:p>
            <a:r>
              <a:rPr lang="en-US" dirty="0"/>
              <a:t>Captain’s Landing Page</a:t>
            </a:r>
          </a:p>
        </p:txBody>
      </p:sp>
      <p:sp>
        <p:nvSpPr>
          <p:cNvPr id="3" name="Content Placeholder 2">
            <a:extLst>
              <a:ext uri="{FF2B5EF4-FFF2-40B4-BE49-F238E27FC236}">
                <a16:creationId xmlns:a16="http://schemas.microsoft.com/office/drawing/2014/main" id="{34547AB0-E8A2-4721-88BA-F858BD9E406D}"/>
              </a:ext>
            </a:extLst>
          </p:cNvPr>
          <p:cNvSpPr>
            <a:spLocks noGrp="1"/>
          </p:cNvSpPr>
          <p:nvPr>
            <p:ph sz="half" idx="1"/>
          </p:nvPr>
        </p:nvSpPr>
        <p:spPr>
          <a:xfrm>
            <a:off x="838200" y="1825625"/>
            <a:ext cx="3832274" cy="3351286"/>
          </a:xfrm>
        </p:spPr>
        <p:txBody>
          <a:bodyPr>
            <a:normAutofit fontScale="92500" lnSpcReduction="20000"/>
          </a:bodyPr>
          <a:lstStyle/>
          <a:p>
            <a:pPr marL="0" indent="0">
              <a:buNone/>
            </a:pPr>
            <a:r>
              <a:rPr lang="en-US" dirty="0"/>
              <a:t>Option buttons</a:t>
            </a:r>
          </a:p>
          <a:p>
            <a:r>
              <a:rPr lang="en-US" dirty="0"/>
              <a:t>Search for Soldier</a:t>
            </a:r>
          </a:p>
          <a:p>
            <a:r>
              <a:rPr lang="en-US" dirty="0"/>
              <a:t>Display Company</a:t>
            </a:r>
          </a:p>
          <a:p>
            <a:r>
              <a:rPr lang="en-US" dirty="0">
                <a:solidFill>
                  <a:schemeClr val="bg1">
                    <a:lumMod val="65000"/>
                  </a:schemeClr>
                </a:solidFill>
              </a:rPr>
              <a:t>Assign Duties</a:t>
            </a:r>
          </a:p>
          <a:p>
            <a:r>
              <a:rPr lang="en-US" dirty="0"/>
              <a:t>Remove Duties</a:t>
            </a:r>
          </a:p>
          <a:p>
            <a:r>
              <a:rPr lang="en-US" dirty="0"/>
              <a:t>Define new duty</a:t>
            </a:r>
          </a:p>
          <a:p>
            <a:r>
              <a:rPr lang="en-US" dirty="0"/>
              <a:t>Enter new soldier</a:t>
            </a:r>
          </a:p>
          <a:p>
            <a:r>
              <a:rPr lang="en-US" dirty="0"/>
              <a:t>Recommend dismissal*</a:t>
            </a:r>
          </a:p>
        </p:txBody>
      </p:sp>
      <p:sp>
        <p:nvSpPr>
          <p:cNvPr id="4" name="Content Placeholder 3">
            <a:extLst>
              <a:ext uri="{FF2B5EF4-FFF2-40B4-BE49-F238E27FC236}">
                <a16:creationId xmlns:a16="http://schemas.microsoft.com/office/drawing/2014/main" id="{77CBFD3A-9F4F-44AE-9164-4660B855DA55}"/>
              </a:ext>
            </a:extLst>
          </p:cNvPr>
          <p:cNvSpPr>
            <a:spLocks noGrp="1"/>
          </p:cNvSpPr>
          <p:nvPr>
            <p:ph sz="half" idx="2"/>
          </p:nvPr>
        </p:nvSpPr>
        <p:spPr>
          <a:xfrm>
            <a:off x="4797083" y="1825625"/>
            <a:ext cx="6556717" cy="4351338"/>
          </a:xfrm>
        </p:spPr>
        <p:txBody>
          <a:bodyPr>
            <a:normAutofit fontScale="92500" lnSpcReduction="20000"/>
          </a:bodyPr>
          <a:lstStyle/>
          <a:p>
            <a:r>
              <a:rPr lang="en-US" dirty="0"/>
              <a:t>Displays either an individual soldier data or that of the whole company, with the later case requiring a scroll bar.  When one soldier is displayed, the duties are listed below the personal data.</a:t>
            </a:r>
          </a:p>
        </p:txBody>
      </p:sp>
      <p:sp>
        <p:nvSpPr>
          <p:cNvPr id="5" name="TextBox 4">
            <a:extLst>
              <a:ext uri="{FF2B5EF4-FFF2-40B4-BE49-F238E27FC236}">
                <a16:creationId xmlns:a16="http://schemas.microsoft.com/office/drawing/2014/main" id="{EDEF6792-7769-4CE5-9A4B-FA1736EB4BDF}"/>
              </a:ext>
            </a:extLst>
          </p:cNvPr>
          <p:cNvSpPr txBox="1"/>
          <p:nvPr/>
        </p:nvSpPr>
        <p:spPr>
          <a:xfrm>
            <a:off x="9551963" y="379828"/>
            <a:ext cx="1801837" cy="646331"/>
          </a:xfrm>
          <a:prstGeom prst="rect">
            <a:avLst/>
          </a:prstGeom>
          <a:noFill/>
        </p:spPr>
        <p:txBody>
          <a:bodyPr wrap="square" rtlCol="0">
            <a:spAutoFit/>
          </a:bodyPr>
          <a:lstStyle/>
          <a:p>
            <a:r>
              <a:rPr lang="en-US" dirty="0"/>
              <a:t>Captain Rank Insignia</a:t>
            </a:r>
          </a:p>
        </p:txBody>
      </p:sp>
      <p:sp>
        <p:nvSpPr>
          <p:cNvPr id="6" name="TextBox 5">
            <a:extLst>
              <a:ext uri="{FF2B5EF4-FFF2-40B4-BE49-F238E27FC236}">
                <a16:creationId xmlns:a16="http://schemas.microsoft.com/office/drawing/2014/main" id="{49B2F5C2-CFCD-45D6-B998-8DC1918520A7}"/>
              </a:ext>
            </a:extLst>
          </p:cNvPr>
          <p:cNvSpPr txBox="1"/>
          <p:nvPr/>
        </p:nvSpPr>
        <p:spPr>
          <a:xfrm>
            <a:off x="838200" y="5570806"/>
            <a:ext cx="4746674" cy="369332"/>
          </a:xfrm>
          <a:prstGeom prst="rect">
            <a:avLst/>
          </a:prstGeom>
          <a:noFill/>
        </p:spPr>
        <p:txBody>
          <a:bodyPr wrap="square" rtlCol="0">
            <a:spAutoFit/>
          </a:bodyPr>
          <a:lstStyle/>
          <a:p>
            <a:r>
              <a:rPr lang="en-US" dirty="0"/>
              <a:t>*Lieutenant must approve</a:t>
            </a:r>
          </a:p>
        </p:txBody>
      </p:sp>
    </p:spTree>
    <p:extLst>
      <p:ext uri="{BB962C8B-B14F-4D97-AF65-F5344CB8AC3E}">
        <p14:creationId xmlns:p14="http://schemas.microsoft.com/office/powerpoint/2010/main" val="529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5447-A719-4233-B656-C8D15D1AA640}"/>
              </a:ext>
            </a:extLst>
          </p:cNvPr>
          <p:cNvSpPr>
            <a:spLocks noGrp="1"/>
          </p:cNvSpPr>
          <p:nvPr>
            <p:ph type="title"/>
          </p:nvPr>
        </p:nvSpPr>
        <p:spPr/>
        <p:txBody>
          <a:bodyPr/>
          <a:lstStyle/>
          <a:p>
            <a:r>
              <a:rPr lang="en-US" dirty="0"/>
              <a:t>General Flow</a:t>
            </a:r>
          </a:p>
        </p:txBody>
      </p:sp>
      <p:sp>
        <p:nvSpPr>
          <p:cNvPr id="3" name="Content Placeholder 2">
            <a:extLst>
              <a:ext uri="{FF2B5EF4-FFF2-40B4-BE49-F238E27FC236}">
                <a16:creationId xmlns:a16="http://schemas.microsoft.com/office/drawing/2014/main" id="{C3FC081E-5DE3-467E-9159-C6E2E63D8943}"/>
              </a:ext>
            </a:extLst>
          </p:cNvPr>
          <p:cNvSpPr>
            <a:spLocks noGrp="1"/>
          </p:cNvSpPr>
          <p:nvPr>
            <p:ph sz="half" idx="1"/>
          </p:nvPr>
        </p:nvSpPr>
        <p:spPr/>
        <p:txBody>
          <a:bodyPr/>
          <a:lstStyle/>
          <a:p>
            <a:r>
              <a:rPr lang="en-US" dirty="0"/>
              <a:t>Landing page</a:t>
            </a:r>
          </a:p>
          <a:p>
            <a:pPr lvl="1"/>
            <a:r>
              <a:rPr lang="en-US" dirty="0"/>
              <a:t>User may view rules or bring up logon</a:t>
            </a:r>
          </a:p>
          <a:p>
            <a:r>
              <a:rPr lang="en-US" dirty="0"/>
              <a:t>Logon Page</a:t>
            </a:r>
          </a:p>
          <a:p>
            <a:r>
              <a:rPr lang="en-US" dirty="0"/>
              <a:t>Rank of user determines home page</a:t>
            </a:r>
          </a:p>
          <a:p>
            <a:pPr lvl="1"/>
            <a:r>
              <a:rPr lang="en-US" dirty="0"/>
              <a:t>Private</a:t>
            </a:r>
          </a:p>
          <a:p>
            <a:pPr lvl="1"/>
            <a:r>
              <a:rPr lang="en-US" dirty="0"/>
              <a:t>Lieutenant</a:t>
            </a:r>
          </a:p>
          <a:p>
            <a:pPr lvl="1"/>
            <a:r>
              <a:rPr lang="en-US" dirty="0"/>
              <a:t>Captain </a:t>
            </a:r>
          </a:p>
        </p:txBody>
      </p:sp>
      <p:sp>
        <p:nvSpPr>
          <p:cNvPr id="4" name="Content Placeholder 3">
            <a:extLst>
              <a:ext uri="{FF2B5EF4-FFF2-40B4-BE49-F238E27FC236}">
                <a16:creationId xmlns:a16="http://schemas.microsoft.com/office/drawing/2014/main" id="{85811D9B-E6E8-4E80-ACC0-026D9534F7A5}"/>
              </a:ext>
            </a:extLst>
          </p:cNvPr>
          <p:cNvSpPr>
            <a:spLocks noGrp="1"/>
          </p:cNvSpPr>
          <p:nvPr>
            <p:ph sz="half" idx="2"/>
          </p:nvPr>
        </p:nvSpPr>
        <p:spPr/>
        <p:txBody>
          <a:bodyPr/>
          <a:lstStyle/>
          <a:p>
            <a:pPr marL="0" indent="0">
              <a:buNone/>
            </a:pPr>
            <a:r>
              <a:rPr lang="en-US" dirty="0"/>
              <a:t>With so much effort required for security, the amount of work required for pages and navigation must be kept to minimum class requirements.  Data is displayed back on the same page.  Input is in simple </a:t>
            </a:r>
            <a:r>
              <a:rPr lang="en-US"/>
              <a:t>dialogue boxes.</a:t>
            </a:r>
          </a:p>
        </p:txBody>
      </p:sp>
    </p:spTree>
    <p:extLst>
      <p:ext uri="{BB962C8B-B14F-4D97-AF65-F5344CB8AC3E}">
        <p14:creationId xmlns:p14="http://schemas.microsoft.com/office/powerpoint/2010/main" val="261713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605</Words>
  <Application>Microsoft Office PowerPoint</Application>
  <PresentationFormat>Widescreen</PresentationFormat>
  <Paragraphs>55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Can You Hack The Fortress</vt:lpstr>
      <vt:lpstr>Log In If You Can!</vt:lpstr>
      <vt:lpstr>Private</vt:lpstr>
      <vt:lpstr>Lieutenant’s Landing Page</vt:lpstr>
      <vt:lpstr>Captain’s Landing Page</vt:lpstr>
      <vt:lpstr>General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Hack The Fortress</dc:title>
  <dc:creator>Julie Johnson</dc:creator>
  <cp:lastModifiedBy>Julie Johnson</cp:lastModifiedBy>
  <cp:revision>6</cp:revision>
  <dcterms:created xsi:type="dcterms:W3CDTF">2020-09-23T01:38:52Z</dcterms:created>
  <dcterms:modified xsi:type="dcterms:W3CDTF">2020-09-23T02:40:20Z</dcterms:modified>
</cp:coreProperties>
</file>