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383" r:id="rId2"/>
    <p:sldId id="306" r:id="rId3"/>
    <p:sldId id="386" r:id="rId4"/>
    <p:sldId id="462" r:id="rId5"/>
    <p:sldId id="472" r:id="rId6"/>
    <p:sldId id="473" r:id="rId7"/>
    <p:sldId id="494" r:id="rId8"/>
    <p:sldId id="495" r:id="rId9"/>
    <p:sldId id="496" r:id="rId10"/>
    <p:sldId id="497" r:id="rId11"/>
    <p:sldId id="498" r:id="rId12"/>
    <p:sldId id="500" r:id="rId13"/>
    <p:sldId id="546" r:id="rId14"/>
    <p:sldId id="547" r:id="rId15"/>
    <p:sldId id="548" r:id="rId16"/>
    <p:sldId id="466" r:id="rId17"/>
    <p:sldId id="502" r:id="rId18"/>
    <p:sldId id="503" r:id="rId19"/>
    <p:sldId id="504" r:id="rId20"/>
    <p:sldId id="505" r:id="rId21"/>
    <p:sldId id="506" r:id="rId22"/>
    <p:sldId id="549" r:id="rId23"/>
    <p:sldId id="550" r:id="rId24"/>
    <p:sldId id="551" r:id="rId25"/>
    <p:sldId id="552" r:id="rId26"/>
    <p:sldId id="507" r:id="rId27"/>
    <p:sldId id="508" r:id="rId28"/>
    <p:sldId id="509" r:id="rId29"/>
    <p:sldId id="553" r:id="rId30"/>
    <p:sldId id="555" r:id="rId31"/>
    <p:sldId id="556" r:id="rId32"/>
    <p:sldId id="557" r:id="rId33"/>
    <p:sldId id="558" r:id="rId34"/>
    <p:sldId id="559" r:id="rId35"/>
    <p:sldId id="560" r:id="rId36"/>
    <p:sldId id="561" r:id="rId37"/>
    <p:sldId id="562" r:id="rId38"/>
    <p:sldId id="563" r:id="rId39"/>
    <p:sldId id="564" r:id="rId40"/>
    <p:sldId id="565" r:id="rId41"/>
    <p:sldId id="571" r:id="rId42"/>
    <p:sldId id="568" r:id="rId43"/>
    <p:sldId id="569" r:id="rId44"/>
    <p:sldId id="570" r:id="rId45"/>
    <p:sldId id="572" r:id="rId46"/>
    <p:sldId id="573" r:id="rId47"/>
    <p:sldId id="574" r:id="rId48"/>
    <p:sldId id="567" r:id="rId49"/>
    <p:sldId id="575" r:id="rId50"/>
    <p:sldId id="578" r:id="rId51"/>
    <p:sldId id="579" r:id="rId52"/>
    <p:sldId id="580" r:id="rId53"/>
    <p:sldId id="581" r:id="rId54"/>
    <p:sldId id="531" r:id="rId55"/>
    <p:sldId id="532" r:id="rId56"/>
    <p:sldId id="533" r:id="rId57"/>
    <p:sldId id="534" r:id="rId58"/>
    <p:sldId id="535" r:id="rId59"/>
    <p:sldId id="536" r:id="rId60"/>
    <p:sldId id="537" r:id="rId61"/>
    <p:sldId id="538" r:id="rId62"/>
    <p:sldId id="539" r:id="rId63"/>
    <p:sldId id="540" r:id="rId64"/>
    <p:sldId id="541" r:id="rId65"/>
    <p:sldId id="582" r:id="rId66"/>
    <p:sldId id="583" r:id="rId67"/>
    <p:sldId id="584" r:id="rId68"/>
    <p:sldId id="576" r:id="rId69"/>
    <p:sldId id="586" r:id="rId70"/>
    <p:sldId id="585" r:id="rId71"/>
    <p:sldId id="588" r:id="rId72"/>
    <p:sldId id="589" r:id="rId73"/>
  </p:sldIdLst>
  <p:sldSz cx="9144000" cy="6858000" type="screen4x3"/>
  <p:notesSz cx="6858000" cy="9144000"/>
  <p:custDataLst>
    <p:tags r:id="rId75"/>
  </p:custDataLst>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D6"/>
    <a:srgbClr val="D5F4FF"/>
    <a:srgbClr val="3BCCFF"/>
    <a:srgbClr val="D5F2FF"/>
    <a:srgbClr val="EAEAEA"/>
    <a:srgbClr val="FFFF00"/>
    <a:srgbClr val="A3D3FF"/>
    <a:srgbClr val="D5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5" autoAdjust="0"/>
    <p:restoredTop sz="98063" autoAdjust="0"/>
  </p:normalViewPr>
  <p:slideViewPr>
    <p:cSldViewPr snapToGrid="0" snapToObjects="1">
      <p:cViewPr>
        <p:scale>
          <a:sx n="89" d="100"/>
          <a:sy n="89" d="100"/>
        </p:scale>
        <p:origin x="-1086" y="-48"/>
      </p:cViewPr>
      <p:guideLst>
        <p:guide orient="horz" pos="2113"/>
        <p:guide pos="2881"/>
      </p:guideLst>
    </p:cSldViewPr>
  </p:slideViewPr>
  <p:notesTextViewPr>
    <p:cViewPr>
      <p:scale>
        <a:sx n="1" d="1"/>
        <a:sy n="1" d="1"/>
      </p:scale>
      <p:origin x="0" y="0"/>
    </p:cViewPr>
  </p:notesTextViewPr>
  <p:sorterViewPr>
    <p:cViewPr>
      <p:scale>
        <a:sx n="100" d="100"/>
        <a:sy n="100" d="100"/>
      </p:scale>
      <p:origin x="0" y="3804"/>
    </p:cViewPr>
  </p:sorter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9CA35E61-DEFB-44A7-90C6-2D5B1243039C}" type="datetimeFigureOut">
              <a:rPr lang="zh-CN" altLang="en-US"/>
              <a:pPr>
                <a:defRPr/>
              </a:pPr>
              <a:t>2016/1/9</a:t>
            </a:fld>
            <a:endParaRPr lang="en-US"/>
          </a:p>
        </p:txBody>
      </p:sp>
      <p:sp>
        <p:nvSpPr>
          <p:cNvPr id="56324"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fld id="{399479CD-D95B-4631-9A63-04C266923D84}" type="slidenum">
              <a:rPr lang="zh-CN" altLang="en-US"/>
              <a:pPr>
                <a:defRPr/>
              </a:pPr>
              <a:t>‹#›</a:t>
            </a:fld>
            <a:endParaRPr lang="en-US" altLang="zh-CN"/>
          </a:p>
        </p:txBody>
      </p:sp>
    </p:spTree>
    <p:extLst>
      <p:ext uri="{BB962C8B-B14F-4D97-AF65-F5344CB8AC3E}">
        <p14:creationId xmlns:p14="http://schemas.microsoft.com/office/powerpoint/2010/main" val="3591195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99479CD-D95B-4631-9A63-04C266923D84}" type="slidenum">
              <a:rPr lang="zh-CN" altLang="en-US" smtClean="0"/>
              <a:pPr>
                <a:defRPr/>
              </a:pPr>
              <a:t>1</a:t>
            </a:fld>
            <a:endParaRPr lang="en-US" altLang="zh-CN"/>
          </a:p>
        </p:txBody>
      </p:sp>
    </p:spTree>
    <p:extLst>
      <p:ext uri="{BB962C8B-B14F-4D97-AF65-F5344CB8AC3E}">
        <p14:creationId xmlns:p14="http://schemas.microsoft.com/office/powerpoint/2010/main" val="230379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p:sp>
      <p:sp>
        <p:nvSpPr>
          <p:cNvPr id="119811" name="备注占位符 2"/>
          <p:cNvSpPr>
            <a:spLocks noGrp="1"/>
          </p:cNvSpPr>
          <p:nvPr>
            <p:ph type="body" idx="1"/>
          </p:nvPr>
        </p:nvSpPr>
        <p:spPr>
          <a:noFill/>
        </p:spPr>
        <p:txBody>
          <a:bodyPr/>
          <a:lstStyle/>
          <a:p>
            <a:endParaRPr lang="zh-CN" altLang="en-US" smtClean="0"/>
          </a:p>
        </p:txBody>
      </p:sp>
      <p:sp>
        <p:nvSpPr>
          <p:cNvPr id="119812"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fld id="{1282A34A-A2C8-427C-847D-078E83D606D8}" type="slidenum">
              <a:rPr lang="zh-CN" altLang="en-US" smtClean="0"/>
              <a:pPr>
                <a:buFont typeface="Arial" pitchFamily="34" charset="0"/>
                <a:buNone/>
              </a:pPr>
              <a:t>71</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p:sp>
      <p:sp>
        <p:nvSpPr>
          <p:cNvPr id="120835" name="备注占位符 2"/>
          <p:cNvSpPr>
            <a:spLocks noGrp="1"/>
          </p:cNvSpPr>
          <p:nvPr>
            <p:ph type="body" idx="1"/>
          </p:nvPr>
        </p:nvSpPr>
        <p:spPr>
          <a:noFill/>
        </p:spPr>
        <p:txBody>
          <a:bodyPr/>
          <a:lstStyle/>
          <a:p>
            <a:endParaRPr lang="zh-CN" altLang="en-US" smtClean="0"/>
          </a:p>
        </p:txBody>
      </p:sp>
      <p:sp>
        <p:nvSpPr>
          <p:cNvPr id="120836"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buFont typeface="Arial" pitchFamily="34" charset="0"/>
              <a:buNone/>
            </a:pPr>
            <a:fld id="{3065D449-1858-40E1-B380-ADC6B75D8768}" type="slidenum">
              <a:rPr lang="zh-CN" altLang="en-US" smtClean="0"/>
              <a:pPr>
                <a:buFont typeface="Arial" pitchFamily="34" charset="0"/>
                <a:buNone/>
              </a:pPr>
              <a:t>72</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grpSp>
        <p:nvGrpSpPr>
          <p:cNvPr id="4" name="Group 5"/>
          <p:cNvGrpSpPr>
            <a:grpSpLocks/>
          </p:cNvGrpSpPr>
          <p:nvPr userDrawn="1"/>
        </p:nvGrpSpPr>
        <p:grpSpPr bwMode="auto">
          <a:xfrm>
            <a:off x="5286375" y="-6350"/>
            <a:ext cx="3863975" cy="641350"/>
            <a:chOff x="80" y="0"/>
            <a:chExt cx="6086" cy="1010"/>
          </a:xfrm>
        </p:grpSpPr>
        <p:pic>
          <p:nvPicPr>
            <p:cNvPr id="5" name="Picture 6"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5"/>
            <p:cNvSpPr>
              <a:spLocks noChangeArrowheads="1"/>
            </p:cNvSpPr>
            <p:nvPr/>
          </p:nvSpPr>
          <p:spPr bwMode="auto">
            <a:xfrm>
              <a:off x="80" y="415"/>
              <a:ext cx="5353"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600" dirty="0" smtClean="0">
                  <a:solidFill>
                    <a:srgbClr val="00ACE6"/>
                  </a:solidFill>
                  <a:latin typeface="微软雅黑" panose="020B0503020204020204" pitchFamily="34" charset="-122"/>
                  <a:ea typeface="微软雅黑" panose="020B0503020204020204" pitchFamily="34" charset="-122"/>
                  <a:sym typeface="Calibri" panose="020F0502020204030204" pitchFamily="34" charset="0"/>
                </a:rPr>
                <a:t>让</a:t>
              </a:r>
              <a:r>
                <a:rPr lang="en-US" altLang="zh-CN" sz="1600" dirty="0" smtClean="0">
                  <a:solidFill>
                    <a:srgbClr val="00ACE6"/>
                  </a:solidFill>
                  <a:latin typeface="微软雅黑" panose="020B0503020204020204" pitchFamily="34" charset="-122"/>
                  <a:ea typeface="微软雅黑" panose="020B0503020204020204" pitchFamily="34" charset="-122"/>
                  <a:sym typeface="Calibri" panose="020F0502020204030204" pitchFamily="34" charset="0"/>
                </a:rPr>
                <a:t>IT</a:t>
              </a:r>
              <a:r>
                <a:rPr lang="zh-CN" altLang="en-US" sz="1600" dirty="0" smtClean="0">
                  <a:solidFill>
                    <a:srgbClr val="00ACE6"/>
                  </a:solidFill>
                  <a:latin typeface="微软雅黑" panose="020B0503020204020204" pitchFamily="34" charset="-122"/>
                  <a:ea typeface="微软雅黑" panose="020B0503020204020204" pitchFamily="34" charset="-122"/>
                  <a:sym typeface="Calibri" panose="020F0502020204030204" pitchFamily="34" charset="0"/>
                </a:rPr>
                <a:t>教学更简单，让</a:t>
              </a:r>
              <a:r>
                <a:rPr lang="en-US" altLang="zh-CN" sz="1600" dirty="0" smtClean="0">
                  <a:solidFill>
                    <a:srgbClr val="00ACE6"/>
                  </a:solidFill>
                  <a:latin typeface="微软雅黑" panose="020B0503020204020204" pitchFamily="34" charset="-122"/>
                  <a:ea typeface="微软雅黑" panose="020B0503020204020204" pitchFamily="34" charset="-122"/>
                  <a:sym typeface="Calibri" panose="020F0502020204030204" pitchFamily="34" charset="0"/>
                </a:rPr>
                <a:t>IT</a:t>
              </a:r>
              <a:r>
                <a:rPr lang="zh-CN" altLang="en-US" sz="1600" dirty="0" smtClean="0">
                  <a:solidFill>
                    <a:srgbClr val="00ACE6"/>
                  </a:solidFill>
                  <a:latin typeface="微软雅黑" panose="020B0503020204020204" pitchFamily="34" charset="-122"/>
                  <a:ea typeface="微软雅黑" panose="020B0503020204020204" pitchFamily="34" charset="-122"/>
                  <a:sym typeface="Calibri" panose="020F0502020204030204" pitchFamily="34" charset="0"/>
                </a:rPr>
                <a:t>学习更有效</a:t>
              </a:r>
              <a:endParaRPr lang="en-US" altLang="zh-CN" sz="1600" dirty="0" smtClean="0">
                <a:solidFill>
                  <a:srgbClr val="00ACE6"/>
                </a:solidFill>
                <a:latin typeface="微软雅黑" panose="020B0503020204020204" pitchFamily="34" charset="-122"/>
                <a:ea typeface="微软雅黑" panose="020B0503020204020204" pitchFamily="34" charset="-122"/>
                <a:sym typeface="Calibri" panose="020F0502020204030204" pitchFamily="34" charset="0"/>
              </a:endParaRPr>
            </a:p>
          </p:txBody>
        </p:sp>
      </p:grpSp>
      <p:pic>
        <p:nvPicPr>
          <p:cNvPr id="7" name="图片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69863"/>
            <a:ext cx="9144000" cy="7165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0" y="2463803"/>
            <a:ext cx="7772400" cy="939799"/>
          </a:xfrm>
          <a:prstGeom prst="rect">
            <a:avLst/>
          </a:prstGeom>
        </p:spPr>
        <p:txBody>
          <a:bodyPr/>
          <a:lstStyle>
            <a:lvl1pPr algn="l">
              <a:defRPr sz="48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743200" y="3886200"/>
            <a:ext cx="6400800" cy="1058333"/>
          </a:xfrm>
          <a:prstGeom prst="rect">
            <a:avLst/>
          </a:prstGeom>
        </p:spPr>
        <p:txBody>
          <a:bodyPr/>
          <a:lstStyle>
            <a:lvl1pPr marL="457200" indent="-457200" algn="l">
              <a:buFont typeface="Arial" panose="020B0604020202020204" pitchFamily="34" charset="0"/>
              <a:buChar char="•"/>
              <a:defRPr sz="2000" b="1">
                <a:solidFill>
                  <a:srgbClr val="FFFF00"/>
                </a:solidFill>
                <a:latin typeface="微软雅黑" panose="020B0503020204020204" pitchFamily="34" charset="-122"/>
                <a:ea typeface="微软雅黑" panose="020B0503020204020204"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32122023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7402211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330426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小结">
    <p:spTree>
      <p:nvGrpSpPr>
        <p:cNvPr id="1" name=""/>
        <p:cNvGrpSpPr/>
        <p:nvPr/>
      </p:nvGrpSpPr>
      <p:grpSpPr>
        <a:xfrm>
          <a:off x="0" y="0"/>
          <a:ext cx="0" cy="0"/>
          <a:chOff x="0" y="0"/>
          <a:chExt cx="0" cy="0"/>
        </a:xfrm>
      </p:grpSpPr>
      <p:sp>
        <p:nvSpPr>
          <p:cNvPr id="4" name="标题 1"/>
          <p:cNvSpPr>
            <a:spLocks noChangeArrowheads="1"/>
          </p:cNvSpPr>
          <p:nvPr userDrawn="1"/>
        </p:nvSpPr>
        <p:spPr bwMode="auto">
          <a:xfrm>
            <a:off x="174625" y="10160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defRPr/>
            </a:pPr>
            <a:r>
              <a:rPr lang="en-US" altLang="zh-CN" sz="3600" b="1" spc="30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3600" b="1" spc="30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本章小结</a:t>
            </a:r>
            <a:endParaRPr lang="zh-CN" altLang="en-US" sz="3600" b="1" spc="300" dirty="0" smtClean="0">
              <a:solidFill>
                <a:srgbClr val="FFFF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60731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028254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内容背景"/>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165100"/>
            <a:ext cx="9144000" cy="702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5"/>
          <p:cNvGrpSpPr>
            <a:grpSpLocks/>
          </p:cNvGrpSpPr>
          <p:nvPr userDrawn="1"/>
        </p:nvGrpSpPr>
        <p:grpSpPr bwMode="auto">
          <a:xfrm>
            <a:off x="5286375" y="-6350"/>
            <a:ext cx="3863975" cy="641350"/>
            <a:chOff x="80" y="0"/>
            <a:chExt cx="6086" cy="1010"/>
          </a:xfrm>
        </p:grpSpPr>
        <p:pic>
          <p:nvPicPr>
            <p:cNvPr id="1028" name="Picture 6" descr="D:\幻灯片\图片\logo2.pnglogo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5"/>
            <p:cNvSpPr>
              <a:spLocks noChangeArrowheads="1"/>
            </p:cNvSpPr>
            <p:nvPr/>
          </p:nvSpPr>
          <p:spPr bwMode="auto">
            <a:xfrm>
              <a:off x="80" y="415"/>
              <a:ext cx="5353"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600" dirty="0" smtClean="0">
                  <a:solidFill>
                    <a:srgbClr val="00ACE6"/>
                  </a:solidFill>
                  <a:latin typeface="微软雅黑" panose="020B0503020204020204" pitchFamily="34" charset="-122"/>
                  <a:ea typeface="微软雅黑" panose="020B0503020204020204" pitchFamily="34" charset="-122"/>
                  <a:sym typeface="Calibri" panose="020F0502020204030204" pitchFamily="34" charset="0"/>
                </a:rPr>
                <a:t>让</a:t>
              </a:r>
              <a:r>
                <a:rPr lang="en-US" altLang="zh-CN" sz="1600" dirty="0" smtClean="0">
                  <a:solidFill>
                    <a:srgbClr val="00ACE6"/>
                  </a:solidFill>
                  <a:latin typeface="微软雅黑" panose="020B0503020204020204" pitchFamily="34" charset="-122"/>
                  <a:ea typeface="微软雅黑" panose="020B0503020204020204" pitchFamily="34" charset="-122"/>
                  <a:sym typeface="Calibri" panose="020F0502020204030204" pitchFamily="34" charset="0"/>
                </a:rPr>
                <a:t>IT</a:t>
              </a:r>
              <a:r>
                <a:rPr lang="zh-CN" altLang="en-US" sz="1600" dirty="0" smtClean="0">
                  <a:solidFill>
                    <a:srgbClr val="00ACE6"/>
                  </a:solidFill>
                  <a:latin typeface="微软雅黑" panose="020B0503020204020204" pitchFamily="34" charset="-122"/>
                  <a:ea typeface="微软雅黑" panose="020B0503020204020204" pitchFamily="34" charset="-122"/>
                  <a:sym typeface="Calibri" panose="020F0502020204030204" pitchFamily="34" charset="0"/>
                </a:rPr>
                <a:t>教学更简单，让</a:t>
              </a:r>
              <a:r>
                <a:rPr lang="en-US" altLang="zh-CN" sz="1600" dirty="0" smtClean="0">
                  <a:solidFill>
                    <a:srgbClr val="00ACE6"/>
                  </a:solidFill>
                  <a:latin typeface="微软雅黑" panose="020B0503020204020204" pitchFamily="34" charset="-122"/>
                  <a:ea typeface="微软雅黑" panose="020B0503020204020204" pitchFamily="34" charset="-122"/>
                  <a:sym typeface="Calibri" panose="020F0502020204030204" pitchFamily="34" charset="0"/>
                </a:rPr>
                <a:t>IT</a:t>
              </a:r>
              <a:r>
                <a:rPr lang="zh-CN" altLang="en-US" sz="1600" dirty="0" smtClean="0">
                  <a:solidFill>
                    <a:srgbClr val="00ACE6"/>
                  </a:solidFill>
                  <a:latin typeface="微软雅黑" panose="020B0503020204020204" pitchFamily="34" charset="-122"/>
                  <a:ea typeface="微软雅黑" panose="020B0503020204020204" pitchFamily="34" charset="-122"/>
                  <a:sym typeface="Calibri" panose="020F0502020204030204" pitchFamily="34" charset="0"/>
                </a:rPr>
                <a:t>学习更有效</a:t>
              </a:r>
              <a:endParaRPr lang="en-US" altLang="zh-CN" sz="1600" dirty="0" smtClean="0">
                <a:solidFill>
                  <a:srgbClr val="00ACE6"/>
                </a:solidFill>
                <a:latin typeface="微软雅黑" panose="020B0503020204020204" pitchFamily="34" charset="-122"/>
                <a:ea typeface="微软雅黑" panose="020B0503020204020204" pitchFamily="34" charset="-122"/>
                <a:sym typeface="Calibri" panose="020F0502020204030204" pitchFamily="34" charset="0"/>
              </a:endParaRPr>
            </a:p>
          </p:txBody>
        </p:sp>
      </p:gr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3" r:id="rId3"/>
    <p:sldLayoutId id="2147483726" r:id="rId4"/>
    <p:sldLayoutId id="2147483727" r:id="rId5"/>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hyperlink" Target="chapter01/1-1.doc" TargetMode="Externa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2.doc"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3.doc"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chapter01/1-5.doc" TargetMode="External"/><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6.doc"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7.doc"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8.doc"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8.doc" TargetMode="External"/><Relationship Id="rId1" Type="http://schemas.openxmlformats.org/officeDocument/2006/relationships/slideLayout" Target="../slideLayouts/slideLayout3.xml"/><Relationship Id="rId4" Type="http://schemas.openxmlformats.org/officeDocument/2006/relationships/hyperlink" Target="chapter01/1-9.doc"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10.doc"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11.doc"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12.doc"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13.doc"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14.doc"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15.doc"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2" Type="http://schemas.openxmlformats.org/officeDocument/2006/relationships/hyperlink" Target="http://www.itcast.cn/images/logo.gif" TargetMode="Externa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16.doc"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apter01/1-17.doc"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chapter01/1-18.doc" TargetMode="External"/><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3.xml"/><Relationship Id="rId7" Type="http://schemas.openxmlformats.org/officeDocument/2006/relationships/image" Target="../media/image24.png"/><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675" y="5145088"/>
            <a:ext cx="2211388"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3" name="Group 5"/>
          <p:cNvGrpSpPr>
            <a:grpSpLocks/>
          </p:cNvGrpSpPr>
          <p:nvPr/>
        </p:nvGrpSpPr>
        <p:grpSpPr bwMode="auto">
          <a:xfrm>
            <a:off x="5172075" y="44450"/>
            <a:ext cx="3863975" cy="687388"/>
            <a:chOff x="80" y="0"/>
            <a:chExt cx="6086" cy="1082"/>
          </a:xfrm>
        </p:grpSpPr>
        <p:pic>
          <p:nvPicPr>
            <p:cNvPr id="5127" name="Picture 6" descr="D:\幻灯片\图片\logo2.pnglogo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矩形 15"/>
            <p:cNvSpPr>
              <a:spLocks noChangeArrowheads="1"/>
            </p:cNvSpPr>
            <p:nvPr/>
          </p:nvSpPr>
          <p:spPr bwMode="auto">
            <a:xfrm>
              <a:off x="80" y="55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rgbClr val="00ACE6"/>
                  </a:solidFill>
                  <a:latin typeface="微软雅黑" pitchFamily="34" charset="-122"/>
                  <a:ea typeface="微软雅黑" pitchFamily="34" charset="-122"/>
                  <a:sym typeface="Calibri" pitchFamily="34" charset="0"/>
                </a:rPr>
                <a:t>让</a:t>
              </a:r>
              <a:r>
                <a:rPr lang="en-US" altLang="zh-CN" sz="1600">
                  <a:solidFill>
                    <a:srgbClr val="00ACE6"/>
                  </a:solidFill>
                  <a:latin typeface="微软雅黑" pitchFamily="34" charset="-122"/>
                  <a:ea typeface="微软雅黑" pitchFamily="34" charset="-122"/>
                  <a:sym typeface="Calibri" pitchFamily="34" charset="0"/>
                </a:rPr>
                <a:t>IT</a:t>
              </a:r>
              <a:r>
                <a:rPr lang="zh-CN" altLang="en-US" sz="1600">
                  <a:solidFill>
                    <a:srgbClr val="00ACE6"/>
                  </a:solidFill>
                  <a:latin typeface="微软雅黑" pitchFamily="34" charset="-122"/>
                  <a:ea typeface="微软雅黑" pitchFamily="34" charset="-122"/>
                  <a:sym typeface="Calibri" pitchFamily="34" charset="0"/>
                </a:rPr>
                <a:t>教学更简单，让</a:t>
              </a:r>
              <a:r>
                <a:rPr lang="en-US" altLang="zh-CN" sz="1600">
                  <a:solidFill>
                    <a:srgbClr val="00ACE6"/>
                  </a:solidFill>
                  <a:latin typeface="微软雅黑" pitchFamily="34" charset="-122"/>
                  <a:ea typeface="微软雅黑" pitchFamily="34" charset="-122"/>
                  <a:sym typeface="Calibri" pitchFamily="34" charset="0"/>
                </a:rPr>
                <a:t>IT</a:t>
              </a:r>
              <a:r>
                <a:rPr lang="zh-CN" altLang="en-US" sz="1600">
                  <a:solidFill>
                    <a:srgbClr val="00ACE6"/>
                  </a:solidFill>
                  <a:latin typeface="微软雅黑" pitchFamily="34" charset="-122"/>
                  <a:ea typeface="微软雅黑" pitchFamily="34" charset="-122"/>
                  <a:sym typeface="Calibri" pitchFamily="34" charset="0"/>
                </a:rPr>
                <a:t>学习更有效</a:t>
              </a: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124" name="标题 2"/>
          <p:cNvSpPr>
            <a:spLocks noGrp="1"/>
          </p:cNvSpPr>
          <p:nvPr>
            <p:ph type="ctrTitle"/>
          </p:nvPr>
        </p:nvSpPr>
        <p:spPr bwMode="auto">
          <a:xfrm>
            <a:off x="159654" y="2696024"/>
            <a:ext cx="9144000" cy="142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600" dirty="0" smtClean="0">
                <a:sym typeface="微软雅黑" pitchFamily="34" charset="-122"/>
              </a:rPr>
              <a:t>第一章  初</a:t>
            </a:r>
            <a:r>
              <a:rPr lang="zh-CN" altLang="en-US" sz="4600" dirty="0">
                <a:sym typeface="微软雅黑" pitchFamily="34" charset="-122"/>
              </a:rPr>
              <a:t>识</a:t>
            </a:r>
            <a:r>
              <a:rPr lang="en-US" altLang="zh-CN" sz="4600" dirty="0">
                <a:sym typeface="微软雅黑" pitchFamily="34" charset="-122"/>
              </a:rPr>
              <a:t>HTML5</a:t>
            </a:r>
            <a:endParaRPr lang="zh-CN" altLang="en-US" sz="4600" dirty="0" smtClean="0"/>
          </a:p>
        </p:txBody>
      </p:sp>
      <p:sp>
        <p:nvSpPr>
          <p:cNvPr id="5125" name="副标题 3"/>
          <p:cNvSpPr>
            <a:spLocks noGrp="1"/>
          </p:cNvSpPr>
          <p:nvPr>
            <p:ph type="subTitle" idx="1"/>
          </p:nvPr>
        </p:nvSpPr>
        <p:spPr bwMode="auto">
          <a:xfrm>
            <a:off x="1811117" y="3777960"/>
            <a:ext cx="3360958" cy="1058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eaLnBrk="1" hangingPunct="1">
              <a:lnSpc>
                <a:spcPct val="150000"/>
              </a:lnSpc>
              <a:buFontTx/>
              <a:buChar char="•"/>
            </a:pPr>
            <a:r>
              <a:rPr lang="en-US" altLang="zh-CN" dirty="0" smtClean="0"/>
              <a:t>HTML5</a:t>
            </a:r>
            <a:r>
              <a:rPr lang="zh-CN" altLang="en-US" dirty="0"/>
              <a:t>发展</a:t>
            </a:r>
            <a:r>
              <a:rPr lang="zh-CN" altLang="en-US" dirty="0" smtClean="0"/>
              <a:t>历程</a:t>
            </a:r>
            <a:endParaRPr lang="en-US" altLang="zh-CN" dirty="0" smtClean="0"/>
          </a:p>
        </p:txBody>
      </p:sp>
      <p:sp>
        <p:nvSpPr>
          <p:cNvPr id="9" name="副标题 3"/>
          <p:cNvSpPr txBox="1">
            <a:spLocks/>
          </p:cNvSpPr>
          <p:nvPr/>
        </p:nvSpPr>
        <p:spPr bwMode="auto">
          <a:xfrm>
            <a:off x="5182833" y="3763485"/>
            <a:ext cx="3360958" cy="1058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0" fontAlgn="base" hangingPunct="0">
              <a:spcBef>
                <a:spcPct val="20000"/>
              </a:spcBef>
              <a:spcAft>
                <a:spcPct val="0"/>
              </a:spcAft>
              <a:buFont typeface="Arial" panose="020B0604020202020204" pitchFamily="34" charset="0"/>
              <a:buChar char="•"/>
              <a:defRPr sz="2000" b="1">
                <a:solidFill>
                  <a:srgbClr val="FFFF00"/>
                </a:solidFill>
                <a:latin typeface="微软雅黑" panose="020B0503020204020204" pitchFamily="34" charset="-122"/>
                <a:ea typeface="微软雅黑" panose="020B0503020204020204" pitchFamily="34" charset="-122"/>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marL="342900" indent="-342900" eaLnBrk="1" hangingPunct="1">
              <a:lnSpc>
                <a:spcPct val="150000"/>
              </a:lnSpc>
              <a:buFontTx/>
              <a:buChar char="•"/>
            </a:pPr>
            <a:r>
              <a:rPr lang="en-US" altLang="zh-CN" kern="0" dirty="0" smtClean="0"/>
              <a:t>HTML5</a:t>
            </a:r>
            <a:r>
              <a:rPr lang="zh-CN" altLang="en-US" kern="0" dirty="0"/>
              <a:t>基本语法</a:t>
            </a:r>
            <a:endParaRPr lang="en-US" altLang="zh-CN" kern="0" dirty="0" smtClean="0"/>
          </a:p>
        </p:txBody>
      </p:sp>
      <p:sp>
        <p:nvSpPr>
          <p:cNvPr id="10" name="副标题 3"/>
          <p:cNvSpPr txBox="1">
            <a:spLocks/>
          </p:cNvSpPr>
          <p:nvPr/>
        </p:nvSpPr>
        <p:spPr bwMode="auto">
          <a:xfrm>
            <a:off x="1802146" y="4282158"/>
            <a:ext cx="6018663" cy="1058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0" fontAlgn="base" hangingPunct="0">
              <a:spcBef>
                <a:spcPct val="20000"/>
              </a:spcBef>
              <a:spcAft>
                <a:spcPct val="0"/>
              </a:spcAft>
              <a:buFont typeface="Arial" panose="020B0604020202020204" pitchFamily="34" charset="0"/>
              <a:buChar char="•"/>
              <a:defRPr sz="2000" b="1">
                <a:solidFill>
                  <a:srgbClr val="FFFF00"/>
                </a:solidFill>
                <a:latin typeface="微软雅黑" panose="020B0503020204020204" pitchFamily="34" charset="-122"/>
                <a:ea typeface="微软雅黑" panose="020B0503020204020204" pitchFamily="34" charset="-122"/>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marL="342900" indent="-342900" eaLnBrk="1" hangingPunct="1">
              <a:lnSpc>
                <a:spcPct val="150000"/>
              </a:lnSpc>
              <a:buFontTx/>
              <a:buChar char="•"/>
            </a:pPr>
            <a:r>
              <a:rPr lang="zh-CN" altLang="en-US" kern="0" dirty="0" smtClean="0"/>
              <a:t>文本</a:t>
            </a:r>
            <a:r>
              <a:rPr lang="zh-CN" altLang="en-US" kern="0" dirty="0"/>
              <a:t>控制标记、图像标记、超链接标记</a:t>
            </a:r>
            <a:endParaRPr lang="en-US" altLang="zh-CN"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1.1 </a:t>
            </a:r>
            <a:r>
              <a:rPr lang="zh-CN" altLang="en-US" sz="2400" dirty="0" smtClean="0">
                <a:sym typeface="宋体" charset="-122"/>
              </a:rPr>
              <a:t>知识点讲解</a:t>
            </a:r>
            <a:endParaRPr lang="zh-CN" altLang="en-US" sz="2400" dirty="0"/>
          </a:p>
        </p:txBody>
      </p:sp>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914400" eaLnBrk="1">
              <a:buFont typeface="Arial" panose="020B0604020202020204" pitchFamily="34" charset="0"/>
              <a:buChar char="•"/>
            </a:pPr>
            <a:r>
              <a:rPr lang="en-US" altLang="zh-CN" sz="1800" dirty="0">
                <a:solidFill>
                  <a:srgbClr val="009ED6"/>
                </a:solidFill>
              </a:rPr>
              <a:t>IE</a:t>
            </a:r>
            <a:r>
              <a:rPr lang="zh-CN" altLang="en-US" sz="1800" dirty="0" smtClean="0">
                <a:solidFill>
                  <a:srgbClr val="009ED6"/>
                </a:solidFill>
              </a:rPr>
              <a:t>浏览器</a:t>
            </a:r>
            <a:endParaRPr lang="en-US" altLang="zh-CN" sz="1800" dirty="0" smtClean="0">
              <a:solidFill>
                <a:srgbClr val="009ED6"/>
              </a:solidFill>
            </a:endParaRPr>
          </a:p>
          <a:p>
            <a:pPr marL="0" indent="457200" eaLnBrk="1">
              <a:buNone/>
            </a:pPr>
            <a:r>
              <a:rPr lang="en-US" altLang="zh-CN" sz="1800" dirty="0"/>
              <a:t>2010</a:t>
            </a:r>
            <a:r>
              <a:rPr lang="zh-CN" altLang="zh-CN" sz="1800" dirty="0"/>
              <a:t>年</a:t>
            </a:r>
            <a:r>
              <a:rPr lang="en-US" altLang="zh-CN" sz="1800" dirty="0"/>
              <a:t>3</a:t>
            </a:r>
            <a:r>
              <a:rPr lang="zh-CN" altLang="zh-CN" sz="1800" dirty="0"/>
              <a:t>月</a:t>
            </a:r>
            <a:r>
              <a:rPr lang="en-US" altLang="zh-CN" sz="1800" dirty="0"/>
              <a:t>16</a:t>
            </a:r>
            <a:r>
              <a:rPr lang="zh-CN" altLang="zh-CN" sz="1800" dirty="0"/>
              <a:t>日，微软于</a:t>
            </a:r>
            <a:r>
              <a:rPr lang="en-US" altLang="zh-CN" sz="1800" dirty="0"/>
              <a:t>MIX10</a:t>
            </a:r>
            <a:r>
              <a:rPr lang="zh-CN" altLang="zh-CN" sz="1800" dirty="0"/>
              <a:t>技术大会上宣布，其推出的</a:t>
            </a:r>
            <a:r>
              <a:rPr lang="en-US" altLang="zh-CN" sz="1800" dirty="0">
                <a:solidFill>
                  <a:srgbClr val="009ED6"/>
                </a:solidFill>
              </a:rPr>
              <a:t>IE9</a:t>
            </a:r>
            <a:r>
              <a:rPr lang="zh-CN" altLang="zh-CN" sz="1800" dirty="0">
                <a:solidFill>
                  <a:srgbClr val="009ED6"/>
                </a:solidFill>
              </a:rPr>
              <a:t>浏览器</a:t>
            </a:r>
            <a:r>
              <a:rPr lang="zh-CN" altLang="zh-CN" sz="1800" dirty="0"/>
              <a:t>已经支持</a:t>
            </a:r>
            <a:r>
              <a:rPr lang="en-US" altLang="zh-CN" sz="1800" dirty="0"/>
              <a:t>HTML5</a:t>
            </a:r>
            <a:r>
              <a:rPr lang="zh-CN" altLang="zh-CN" sz="1800" dirty="0"/>
              <a:t>。同时还声称，随后将更多地支持</a:t>
            </a:r>
            <a:r>
              <a:rPr lang="en-US" altLang="zh-CN" sz="1800" dirty="0"/>
              <a:t>HTML5</a:t>
            </a:r>
            <a:r>
              <a:rPr lang="zh-CN" altLang="zh-CN" sz="1800" dirty="0"/>
              <a:t>新标准和</a:t>
            </a:r>
            <a:r>
              <a:rPr lang="en-US" altLang="zh-CN" sz="1800" dirty="0"/>
              <a:t>CSS3</a:t>
            </a:r>
            <a:r>
              <a:rPr lang="zh-CN" altLang="zh-CN" sz="1800" dirty="0"/>
              <a:t>新特性</a:t>
            </a:r>
            <a:r>
              <a:rPr lang="zh-CN" altLang="zh-CN" sz="1800" dirty="0" smtClean="0"/>
              <a:t>。</a:t>
            </a:r>
            <a:endParaRPr lang="en-US" altLang="zh-CN" sz="1800" dirty="0" smtClean="0"/>
          </a:p>
          <a:p>
            <a:pPr marL="914400" eaLnBrk="1">
              <a:buFont typeface="Arial" panose="020B0604020202020204" pitchFamily="34" charset="0"/>
              <a:buChar char="•"/>
            </a:pPr>
            <a:r>
              <a:rPr lang="zh-CN" altLang="en-US" sz="1800" dirty="0">
                <a:solidFill>
                  <a:srgbClr val="009ED6"/>
                </a:solidFill>
              </a:rPr>
              <a:t>火狐</a:t>
            </a:r>
            <a:r>
              <a:rPr lang="zh-CN" altLang="en-US" sz="1800" dirty="0" smtClean="0">
                <a:solidFill>
                  <a:srgbClr val="009ED6"/>
                </a:solidFill>
              </a:rPr>
              <a:t>浏览器</a:t>
            </a:r>
            <a:endParaRPr lang="en-US" altLang="zh-CN" sz="1800" dirty="0" smtClean="0">
              <a:solidFill>
                <a:srgbClr val="009ED6"/>
              </a:solidFill>
            </a:endParaRPr>
          </a:p>
          <a:p>
            <a:pPr marL="0" indent="457200" eaLnBrk="1">
              <a:buNone/>
            </a:pPr>
            <a:r>
              <a:rPr lang="en-US" altLang="zh-CN" sz="1800" dirty="0"/>
              <a:t>2010</a:t>
            </a:r>
            <a:r>
              <a:rPr lang="zh-CN" altLang="zh-CN" sz="1800" dirty="0"/>
              <a:t>年</a:t>
            </a:r>
            <a:r>
              <a:rPr lang="en-US" altLang="zh-CN" sz="1800" dirty="0"/>
              <a:t>7</a:t>
            </a:r>
            <a:r>
              <a:rPr lang="zh-CN" altLang="zh-CN" sz="1800" dirty="0"/>
              <a:t>月，</a:t>
            </a:r>
            <a:r>
              <a:rPr lang="en-US" altLang="zh-CN" sz="1800" dirty="0"/>
              <a:t>Mozilla</a:t>
            </a:r>
            <a:r>
              <a:rPr lang="zh-CN" altLang="zh-CN" sz="1800" dirty="0"/>
              <a:t>基金会发布了即将推出的</a:t>
            </a:r>
            <a:r>
              <a:rPr lang="en-US" altLang="zh-CN" sz="1800" dirty="0"/>
              <a:t>Firefox4</a:t>
            </a:r>
            <a:r>
              <a:rPr lang="zh-CN" altLang="zh-CN" sz="1800" dirty="0"/>
              <a:t>浏览器的第一个早期测试版。该版本中的</a:t>
            </a:r>
            <a:r>
              <a:rPr lang="en-US" altLang="zh-CN" sz="1800" dirty="0"/>
              <a:t>Firefox</a:t>
            </a:r>
            <a:r>
              <a:rPr lang="zh-CN" altLang="zh-CN" sz="1800" dirty="0"/>
              <a:t>浏览器中进行了大幅改进，包括新的</a:t>
            </a:r>
            <a:r>
              <a:rPr lang="en-US" altLang="zh-CN" sz="1800" dirty="0">
                <a:solidFill>
                  <a:srgbClr val="009ED6"/>
                </a:solidFill>
              </a:rPr>
              <a:t>HTML5</a:t>
            </a:r>
            <a:r>
              <a:rPr lang="zh-CN" altLang="zh-CN" sz="1800" dirty="0">
                <a:solidFill>
                  <a:srgbClr val="009ED6"/>
                </a:solidFill>
              </a:rPr>
              <a:t>语法</a:t>
            </a:r>
            <a:r>
              <a:rPr lang="zh-CN" altLang="zh-CN" sz="1800" dirty="0"/>
              <a:t>分析器，以及支持更多</a:t>
            </a:r>
            <a:r>
              <a:rPr lang="en-US" altLang="zh-CN" sz="1800" dirty="0"/>
              <a:t>HTML5</a:t>
            </a:r>
            <a:r>
              <a:rPr lang="zh-CN" altLang="zh-CN" sz="1800" dirty="0"/>
              <a:t>形式的控制等。从官方文档来看，</a:t>
            </a:r>
            <a:r>
              <a:rPr lang="en-US" altLang="zh-CN" sz="1800" dirty="0"/>
              <a:t>Firefox4</a:t>
            </a:r>
            <a:r>
              <a:rPr lang="zh-CN" altLang="zh-CN" sz="1800" dirty="0"/>
              <a:t>对</a:t>
            </a:r>
            <a:r>
              <a:rPr lang="en-US" altLang="zh-CN" sz="1800" dirty="0"/>
              <a:t>HTML5</a:t>
            </a:r>
            <a:r>
              <a:rPr lang="zh-CN" altLang="zh-CN" sz="1800" dirty="0"/>
              <a:t>是完全级别的支持。目前，包括</a:t>
            </a:r>
            <a:r>
              <a:rPr lang="zh-CN" altLang="zh-CN" sz="1800" dirty="0">
                <a:solidFill>
                  <a:srgbClr val="009ED6"/>
                </a:solidFill>
              </a:rPr>
              <a:t>在线视频</a:t>
            </a:r>
            <a:r>
              <a:rPr lang="zh-CN" altLang="zh-CN" sz="1800" dirty="0"/>
              <a:t>、</a:t>
            </a:r>
            <a:r>
              <a:rPr lang="zh-CN" altLang="zh-CN" sz="1800" dirty="0">
                <a:solidFill>
                  <a:srgbClr val="009ED6"/>
                </a:solidFill>
              </a:rPr>
              <a:t>在线音频</a:t>
            </a:r>
            <a:r>
              <a:rPr lang="zh-CN" altLang="zh-CN" sz="1800" dirty="0"/>
              <a:t>在内的多种应用都已在该版本中实现。</a:t>
            </a:r>
            <a:endParaRPr lang="en-US" altLang="zh-CN" sz="1800" dirty="0" smtClean="0"/>
          </a:p>
          <a:p>
            <a:pPr marL="0" indent="457200" eaLnBrk="1">
              <a:buNone/>
            </a:pPr>
            <a:endParaRPr lang="en-US" altLang="zh-CN" dirty="0" smtClean="0"/>
          </a:p>
        </p:txBody>
      </p:sp>
      <p:sp>
        <p:nvSpPr>
          <p:cNvPr id="5" name="TextBox 4"/>
          <p:cNvSpPr txBox="1"/>
          <p:nvPr/>
        </p:nvSpPr>
        <p:spPr>
          <a:xfrm>
            <a:off x="385583" y="1322024"/>
            <a:ext cx="6544019" cy="461665"/>
          </a:xfrm>
          <a:prstGeom prst="rect">
            <a:avLst/>
          </a:prstGeom>
          <a:noFill/>
        </p:spPr>
        <p:txBody>
          <a:bodyPr wrap="square" rtlCol="0">
            <a:spAutoFit/>
          </a:bodyPr>
          <a:lstStyle/>
          <a:p>
            <a:pPr marL="0" lvl="1" indent="457200">
              <a:buFontTx/>
              <a:buNone/>
              <a:defRPr/>
            </a:pPr>
            <a:r>
              <a:rPr lang="en-US" altLang="zh-CN" sz="2400" b="1" dirty="0" smtClean="0">
                <a:solidFill>
                  <a:srgbClr val="009ED6"/>
                </a:solidFill>
              </a:rPr>
              <a:t>3</a:t>
            </a:r>
            <a:r>
              <a:rPr lang="zh-CN" altLang="en-US" sz="2400" b="1" dirty="0" smtClean="0">
                <a:solidFill>
                  <a:srgbClr val="009ED6"/>
                </a:solidFill>
              </a:rPr>
              <a:t>、</a:t>
            </a:r>
            <a:r>
              <a:rPr lang="en-US" altLang="zh-CN" sz="2400" b="1" dirty="0">
                <a:solidFill>
                  <a:srgbClr val="009ED6"/>
                </a:solidFill>
              </a:rPr>
              <a:t>HTML5</a:t>
            </a:r>
            <a:r>
              <a:rPr lang="zh-CN" altLang="en-US" sz="2400" b="1" dirty="0">
                <a:solidFill>
                  <a:srgbClr val="009ED6"/>
                </a:solidFill>
              </a:rPr>
              <a:t>浏览器支持情况</a:t>
            </a:r>
            <a:endParaRPr lang="en-US" altLang="zh-CN" sz="2400" b="1" dirty="0">
              <a:solidFill>
                <a:srgbClr val="009ED6"/>
              </a:solidFill>
            </a:endParaRPr>
          </a:p>
        </p:txBody>
      </p:sp>
    </p:spTree>
    <p:extLst>
      <p:ext uri="{BB962C8B-B14F-4D97-AF65-F5344CB8AC3E}">
        <p14:creationId xmlns:p14="http://schemas.microsoft.com/office/powerpoint/2010/main" val="14264954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1.1 </a:t>
            </a:r>
            <a:r>
              <a:rPr lang="zh-CN" altLang="en-US" sz="2400" dirty="0" smtClean="0">
                <a:sym typeface="宋体" charset="-122"/>
              </a:rPr>
              <a:t>知识点讲解</a:t>
            </a:r>
            <a:endParaRPr lang="zh-CN" altLang="en-US" sz="2400" dirty="0"/>
          </a:p>
        </p:txBody>
      </p:sp>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914400" eaLnBrk="1">
              <a:buFont typeface="Arial" panose="020B0604020202020204" pitchFamily="34" charset="0"/>
              <a:buChar char="•"/>
            </a:pPr>
            <a:r>
              <a:rPr lang="en-US" altLang="zh-CN" sz="1800" dirty="0" smtClean="0">
                <a:solidFill>
                  <a:srgbClr val="009ED6"/>
                </a:solidFill>
              </a:rPr>
              <a:t>Google</a:t>
            </a:r>
            <a:r>
              <a:rPr lang="zh-CN" altLang="en-US" sz="1800" dirty="0">
                <a:solidFill>
                  <a:srgbClr val="009ED6"/>
                </a:solidFill>
              </a:rPr>
              <a:t>浏览器</a:t>
            </a:r>
            <a:endParaRPr lang="en-US" altLang="zh-CN" sz="1800" dirty="0" smtClean="0">
              <a:solidFill>
                <a:srgbClr val="009ED6"/>
              </a:solidFill>
            </a:endParaRPr>
          </a:p>
          <a:p>
            <a:pPr marL="0" indent="457200" eaLnBrk="1">
              <a:buNone/>
            </a:pPr>
            <a:r>
              <a:rPr lang="en-US" altLang="zh-CN" sz="1800" dirty="0"/>
              <a:t>2010</a:t>
            </a:r>
            <a:r>
              <a:rPr lang="zh-CN" altLang="en-US" sz="1800" dirty="0"/>
              <a:t>年</a:t>
            </a:r>
            <a:r>
              <a:rPr lang="en-US" altLang="zh-CN" sz="1800" dirty="0"/>
              <a:t>2</a:t>
            </a:r>
            <a:r>
              <a:rPr lang="zh-CN" altLang="en-US" sz="1800" dirty="0"/>
              <a:t>月</a:t>
            </a:r>
            <a:r>
              <a:rPr lang="en-US" altLang="zh-CN" sz="1800" dirty="0"/>
              <a:t>19</a:t>
            </a:r>
            <a:r>
              <a:rPr lang="zh-CN" altLang="en-US" sz="1800" dirty="0"/>
              <a:t>日，谷歌</a:t>
            </a:r>
            <a:r>
              <a:rPr lang="en-US" altLang="zh-CN" sz="1800" dirty="0"/>
              <a:t>Gears</a:t>
            </a:r>
            <a:r>
              <a:rPr lang="zh-CN" altLang="en-US" sz="1800" dirty="0"/>
              <a:t>项目经理伊安</a:t>
            </a:r>
            <a:r>
              <a:rPr lang="en-US" altLang="zh-CN" sz="1800" dirty="0"/>
              <a:t>·</a:t>
            </a:r>
            <a:r>
              <a:rPr lang="zh-CN" altLang="en-US" sz="1800" dirty="0"/>
              <a:t>费特通过微博宣布，谷歌将放弃对</a:t>
            </a:r>
            <a:r>
              <a:rPr lang="en-US" altLang="zh-CN" sz="1800" dirty="0">
                <a:solidFill>
                  <a:srgbClr val="009ED6"/>
                </a:solidFill>
              </a:rPr>
              <a:t>Gears</a:t>
            </a:r>
            <a:r>
              <a:rPr lang="zh-CN" altLang="en-US" sz="1800" dirty="0">
                <a:solidFill>
                  <a:srgbClr val="009ED6"/>
                </a:solidFill>
              </a:rPr>
              <a:t>浏览器插件项目</a:t>
            </a:r>
            <a:r>
              <a:rPr lang="zh-CN" altLang="en-US" sz="1800" dirty="0"/>
              <a:t>的支持，以重点开发</a:t>
            </a:r>
            <a:r>
              <a:rPr lang="en-US" altLang="zh-CN" sz="1800" dirty="0">
                <a:solidFill>
                  <a:srgbClr val="009ED6"/>
                </a:solidFill>
              </a:rPr>
              <a:t>HTML5</a:t>
            </a:r>
            <a:r>
              <a:rPr lang="zh-CN" altLang="en-US" sz="1800" dirty="0"/>
              <a:t>项目</a:t>
            </a:r>
            <a:r>
              <a:rPr lang="zh-CN" altLang="en-US" sz="1800" dirty="0" smtClean="0"/>
              <a:t>。因为，</a:t>
            </a:r>
            <a:r>
              <a:rPr lang="en-US" altLang="zh-CN" sz="1800" dirty="0"/>
              <a:t>Gears</a:t>
            </a:r>
            <a:r>
              <a:rPr lang="zh-CN" altLang="en-US" sz="1800" dirty="0"/>
              <a:t>应用与</a:t>
            </a:r>
            <a:r>
              <a:rPr lang="en-US" altLang="zh-CN" sz="1800" dirty="0"/>
              <a:t>HTML5</a:t>
            </a:r>
            <a:r>
              <a:rPr lang="zh-CN" altLang="en-US" sz="1800" dirty="0"/>
              <a:t>的诸多创新非常相似</a:t>
            </a:r>
            <a:r>
              <a:rPr lang="zh-CN" altLang="en-US" sz="1800" dirty="0" smtClean="0"/>
              <a:t>，并且，</a:t>
            </a:r>
            <a:r>
              <a:rPr lang="en-US" altLang="zh-CN" sz="1800" dirty="0"/>
              <a:t>Gears</a:t>
            </a:r>
            <a:r>
              <a:rPr lang="zh-CN" altLang="en-US" sz="1800" dirty="0"/>
              <a:t>面临的需求也在日益</a:t>
            </a:r>
            <a:r>
              <a:rPr lang="zh-CN" altLang="en-US" sz="1800" dirty="0" smtClean="0"/>
              <a:t>下降。</a:t>
            </a:r>
            <a:endParaRPr lang="en-US" altLang="zh-CN" sz="1800" dirty="0" smtClean="0"/>
          </a:p>
          <a:p>
            <a:pPr marL="914400" eaLnBrk="1">
              <a:buFont typeface="Arial" panose="020B0604020202020204" pitchFamily="34" charset="0"/>
              <a:buChar char="•"/>
            </a:pPr>
            <a:r>
              <a:rPr lang="en-US" altLang="zh-CN" sz="1800" dirty="0" smtClean="0">
                <a:solidFill>
                  <a:srgbClr val="009ED6"/>
                </a:solidFill>
              </a:rPr>
              <a:t>Safari</a:t>
            </a:r>
            <a:r>
              <a:rPr lang="zh-CN" altLang="en-US" sz="1800" dirty="0">
                <a:solidFill>
                  <a:srgbClr val="009ED6"/>
                </a:solidFill>
              </a:rPr>
              <a:t>浏览器</a:t>
            </a:r>
            <a:endParaRPr lang="en-US" altLang="zh-CN" sz="1800" dirty="0" smtClean="0">
              <a:solidFill>
                <a:srgbClr val="009ED6"/>
              </a:solidFill>
            </a:endParaRPr>
          </a:p>
          <a:p>
            <a:pPr marL="0" indent="457200" eaLnBrk="1">
              <a:buNone/>
            </a:pPr>
            <a:r>
              <a:rPr lang="en-US" altLang="zh-CN" sz="1800" dirty="0"/>
              <a:t>2010</a:t>
            </a:r>
            <a:r>
              <a:rPr lang="zh-CN" altLang="en-US" sz="1800" dirty="0"/>
              <a:t>年</a:t>
            </a:r>
            <a:r>
              <a:rPr lang="en-US" altLang="zh-CN" sz="1800" dirty="0"/>
              <a:t>6</a:t>
            </a:r>
            <a:r>
              <a:rPr lang="zh-CN" altLang="en-US" sz="1800" dirty="0"/>
              <a:t>月</a:t>
            </a:r>
            <a:r>
              <a:rPr lang="en-US" altLang="zh-CN" sz="1800" dirty="0"/>
              <a:t>7</a:t>
            </a:r>
            <a:r>
              <a:rPr lang="zh-CN" altLang="en-US" sz="1800" dirty="0"/>
              <a:t>日，苹果在开发者大会的会后发布了</a:t>
            </a:r>
            <a:r>
              <a:rPr lang="en-US" altLang="zh-CN" sz="1800" dirty="0">
                <a:solidFill>
                  <a:srgbClr val="009ED6"/>
                </a:solidFill>
              </a:rPr>
              <a:t>Safari5</a:t>
            </a:r>
            <a:r>
              <a:rPr lang="zh-CN" altLang="en-US" sz="1800" dirty="0"/>
              <a:t>，这款浏览器支持</a:t>
            </a:r>
            <a:r>
              <a:rPr lang="en-US" altLang="zh-CN" sz="1800" dirty="0"/>
              <a:t>10</a:t>
            </a:r>
            <a:r>
              <a:rPr lang="zh-CN" altLang="en-US" sz="1800" dirty="0"/>
              <a:t>个以上的</a:t>
            </a:r>
            <a:r>
              <a:rPr lang="en-US" altLang="zh-CN" sz="1800" dirty="0">
                <a:solidFill>
                  <a:srgbClr val="009ED6"/>
                </a:solidFill>
              </a:rPr>
              <a:t>HTML5</a:t>
            </a:r>
            <a:r>
              <a:rPr lang="zh-CN" altLang="en-US" sz="1800" dirty="0">
                <a:solidFill>
                  <a:srgbClr val="009ED6"/>
                </a:solidFill>
              </a:rPr>
              <a:t>新技术</a:t>
            </a:r>
            <a:r>
              <a:rPr lang="zh-CN" altLang="en-US" sz="1800" dirty="0"/>
              <a:t>，包括全屏幕播放、</a:t>
            </a:r>
            <a:r>
              <a:rPr lang="en-US" altLang="zh-CN" sz="1800" dirty="0">
                <a:solidFill>
                  <a:srgbClr val="009ED6"/>
                </a:solidFill>
              </a:rPr>
              <a:t>HTML5</a:t>
            </a:r>
            <a:r>
              <a:rPr lang="zh-CN" altLang="en-US" sz="1800" dirty="0">
                <a:solidFill>
                  <a:srgbClr val="009ED6"/>
                </a:solidFill>
              </a:rPr>
              <a:t>视频</a:t>
            </a:r>
            <a:r>
              <a:rPr lang="zh-CN" altLang="en-US" sz="1800" dirty="0"/>
              <a:t>、</a:t>
            </a:r>
            <a:r>
              <a:rPr lang="en-US" altLang="zh-CN" sz="1800" dirty="0">
                <a:solidFill>
                  <a:srgbClr val="009ED6"/>
                </a:solidFill>
              </a:rPr>
              <a:t>HTML5</a:t>
            </a:r>
            <a:r>
              <a:rPr lang="zh-CN" altLang="en-US" sz="1800" dirty="0">
                <a:solidFill>
                  <a:srgbClr val="009ED6"/>
                </a:solidFill>
              </a:rPr>
              <a:t>地理位置</a:t>
            </a:r>
            <a:r>
              <a:rPr lang="zh-CN" altLang="en-US" sz="1800" dirty="0"/>
              <a:t>、</a:t>
            </a:r>
            <a:r>
              <a:rPr lang="en-US" altLang="zh-CN" sz="1800" dirty="0"/>
              <a:t>HTML5</a:t>
            </a:r>
            <a:r>
              <a:rPr lang="zh-CN" altLang="en-US" sz="1800" dirty="0"/>
              <a:t>切片元素、</a:t>
            </a:r>
            <a:r>
              <a:rPr lang="en-US" altLang="zh-CN" sz="1800" dirty="0">
                <a:solidFill>
                  <a:srgbClr val="009ED6"/>
                </a:solidFill>
              </a:rPr>
              <a:t>HTML5</a:t>
            </a:r>
            <a:r>
              <a:rPr lang="zh-CN" altLang="en-US" sz="1800" dirty="0">
                <a:solidFill>
                  <a:srgbClr val="009ED6"/>
                </a:solidFill>
              </a:rPr>
              <a:t>的可拖动属性</a:t>
            </a:r>
            <a:r>
              <a:rPr lang="zh-CN" altLang="en-US" sz="1800" dirty="0"/>
              <a:t>、</a:t>
            </a:r>
            <a:r>
              <a:rPr lang="en-US" altLang="zh-CN" sz="1800" dirty="0"/>
              <a:t>HTML5</a:t>
            </a:r>
            <a:r>
              <a:rPr lang="zh-CN" altLang="en-US" sz="1800" dirty="0"/>
              <a:t>的形式验证、</a:t>
            </a:r>
            <a:r>
              <a:rPr lang="en-US" altLang="zh-CN" sz="1800" dirty="0"/>
              <a:t>HTML5</a:t>
            </a:r>
            <a:r>
              <a:rPr lang="zh-CN" altLang="en-US" sz="1800" dirty="0"/>
              <a:t>的</a:t>
            </a:r>
            <a:r>
              <a:rPr lang="en-US" altLang="zh-CN" sz="1800" dirty="0"/>
              <a:t>Ruby</a:t>
            </a:r>
            <a:r>
              <a:rPr lang="zh-CN" altLang="en-US" sz="1800" dirty="0"/>
              <a:t>、</a:t>
            </a:r>
            <a:r>
              <a:rPr lang="en-US" altLang="zh-CN" sz="1800" dirty="0"/>
              <a:t>HTML5</a:t>
            </a:r>
            <a:r>
              <a:rPr lang="zh-CN" altLang="en-US" sz="1800" dirty="0"/>
              <a:t>的</a:t>
            </a:r>
            <a:r>
              <a:rPr lang="en-US" altLang="zh-CN" sz="1800" dirty="0"/>
              <a:t>Ajax</a:t>
            </a:r>
            <a:r>
              <a:rPr lang="zh-CN" altLang="en-US" sz="1800" dirty="0"/>
              <a:t>历史和</a:t>
            </a:r>
            <a:r>
              <a:rPr lang="en-US" altLang="zh-CN" sz="1800" dirty="0" err="1"/>
              <a:t>WebSocket</a:t>
            </a:r>
            <a:r>
              <a:rPr lang="zh-CN" altLang="en-US" sz="1800" dirty="0"/>
              <a:t>字幕。</a:t>
            </a:r>
            <a:endParaRPr lang="en-US" altLang="zh-CN" dirty="0" smtClean="0"/>
          </a:p>
        </p:txBody>
      </p:sp>
      <p:sp>
        <p:nvSpPr>
          <p:cNvPr id="5" name="TextBox 4"/>
          <p:cNvSpPr txBox="1"/>
          <p:nvPr/>
        </p:nvSpPr>
        <p:spPr>
          <a:xfrm>
            <a:off x="385583" y="1322024"/>
            <a:ext cx="6544019" cy="461665"/>
          </a:xfrm>
          <a:prstGeom prst="rect">
            <a:avLst/>
          </a:prstGeom>
          <a:noFill/>
        </p:spPr>
        <p:txBody>
          <a:bodyPr wrap="square" rtlCol="0">
            <a:spAutoFit/>
          </a:bodyPr>
          <a:lstStyle/>
          <a:p>
            <a:pPr marL="0" lvl="1" indent="457200">
              <a:buFontTx/>
              <a:buNone/>
              <a:defRPr/>
            </a:pPr>
            <a:r>
              <a:rPr lang="en-US" altLang="zh-CN" sz="2400" b="1" dirty="0" smtClean="0">
                <a:solidFill>
                  <a:srgbClr val="009ED6"/>
                </a:solidFill>
              </a:rPr>
              <a:t>3</a:t>
            </a:r>
            <a:r>
              <a:rPr lang="zh-CN" altLang="en-US" sz="2400" b="1" dirty="0" smtClean="0">
                <a:solidFill>
                  <a:srgbClr val="009ED6"/>
                </a:solidFill>
              </a:rPr>
              <a:t>、</a:t>
            </a:r>
            <a:r>
              <a:rPr lang="en-US" altLang="zh-CN" sz="2400" b="1" dirty="0">
                <a:solidFill>
                  <a:srgbClr val="009ED6"/>
                </a:solidFill>
              </a:rPr>
              <a:t>HTML5</a:t>
            </a:r>
            <a:r>
              <a:rPr lang="zh-CN" altLang="en-US" sz="2400" b="1" dirty="0">
                <a:solidFill>
                  <a:srgbClr val="009ED6"/>
                </a:solidFill>
              </a:rPr>
              <a:t>浏览器支持情况</a:t>
            </a:r>
            <a:endParaRPr lang="en-US" altLang="zh-CN" sz="2400" b="1" dirty="0">
              <a:solidFill>
                <a:srgbClr val="009ED6"/>
              </a:solidFill>
            </a:endParaRPr>
          </a:p>
        </p:txBody>
      </p:sp>
    </p:spTree>
    <p:extLst>
      <p:ext uri="{BB962C8B-B14F-4D97-AF65-F5344CB8AC3E}">
        <p14:creationId xmlns:p14="http://schemas.microsoft.com/office/powerpoint/2010/main" val="12528119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1.1 </a:t>
            </a:r>
            <a:r>
              <a:rPr lang="zh-CN" altLang="en-US" sz="2400" dirty="0" smtClean="0">
                <a:sym typeface="宋体" charset="-122"/>
              </a:rPr>
              <a:t>知识点讲解</a:t>
            </a:r>
            <a:endParaRPr lang="zh-CN" altLang="en-US" sz="2400" dirty="0"/>
          </a:p>
        </p:txBody>
      </p:sp>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914400" eaLnBrk="1">
              <a:buFont typeface="Arial" panose="020B0604020202020204" pitchFamily="34" charset="0"/>
              <a:buChar char="•"/>
            </a:pPr>
            <a:r>
              <a:rPr lang="en-US" altLang="zh-CN" sz="1800" dirty="0" smtClean="0">
                <a:solidFill>
                  <a:srgbClr val="009ED6"/>
                </a:solidFill>
              </a:rPr>
              <a:t>Opera</a:t>
            </a:r>
            <a:r>
              <a:rPr lang="zh-CN" altLang="en-US" sz="1800" dirty="0" smtClean="0">
                <a:solidFill>
                  <a:srgbClr val="009ED6"/>
                </a:solidFill>
              </a:rPr>
              <a:t>浏览器</a:t>
            </a:r>
          </a:p>
          <a:p>
            <a:pPr marL="0" indent="457200" eaLnBrk="1">
              <a:buNone/>
            </a:pPr>
            <a:r>
              <a:rPr lang="en-US" altLang="zh-CN" sz="1800" dirty="0"/>
              <a:t>2010</a:t>
            </a:r>
            <a:r>
              <a:rPr lang="zh-CN" altLang="en-US" sz="1800" dirty="0"/>
              <a:t>年</a:t>
            </a:r>
            <a:r>
              <a:rPr lang="en-US" altLang="zh-CN" sz="1800" dirty="0"/>
              <a:t>5</a:t>
            </a:r>
            <a:r>
              <a:rPr lang="zh-CN" altLang="en-US" sz="1800" dirty="0"/>
              <a:t>月</a:t>
            </a:r>
            <a:r>
              <a:rPr lang="en-US" altLang="zh-CN" sz="1800" dirty="0"/>
              <a:t>5</a:t>
            </a:r>
            <a:r>
              <a:rPr lang="zh-CN" altLang="en-US" sz="1800" dirty="0"/>
              <a:t>日，</a:t>
            </a:r>
            <a:r>
              <a:rPr lang="en-US" altLang="zh-CN" sz="1800" dirty="0"/>
              <a:t>Opera</a:t>
            </a:r>
            <a:r>
              <a:rPr lang="zh-CN" altLang="en-US" sz="1800" dirty="0"/>
              <a:t>软件公司首席技术官，号称“</a:t>
            </a:r>
            <a:r>
              <a:rPr lang="en-US" altLang="zh-CN" sz="1800" dirty="0"/>
              <a:t>CSS</a:t>
            </a:r>
            <a:r>
              <a:rPr lang="zh-CN" altLang="en-US" sz="1800" dirty="0"/>
              <a:t>之父”的</a:t>
            </a:r>
            <a:r>
              <a:rPr lang="en-US" altLang="zh-CN" sz="1800" dirty="0" err="1"/>
              <a:t>Hakon</a:t>
            </a:r>
            <a:r>
              <a:rPr lang="en-US" altLang="zh-CN" sz="1800" dirty="0"/>
              <a:t> </a:t>
            </a:r>
            <a:r>
              <a:rPr lang="en-US" altLang="zh-CN" sz="1800" dirty="0" err="1"/>
              <a:t>Wium</a:t>
            </a:r>
            <a:r>
              <a:rPr lang="en-US" altLang="zh-CN" sz="1800" dirty="0"/>
              <a:t> Lie</a:t>
            </a:r>
            <a:r>
              <a:rPr lang="zh-CN" altLang="en-US" sz="1800" dirty="0"/>
              <a:t>认为，</a:t>
            </a:r>
            <a:r>
              <a:rPr lang="en-US" altLang="zh-CN" sz="1800" dirty="0">
                <a:solidFill>
                  <a:srgbClr val="009ED6"/>
                </a:solidFill>
              </a:rPr>
              <a:t>HTML5</a:t>
            </a:r>
            <a:r>
              <a:rPr lang="zh-CN" altLang="en-US" sz="1800" dirty="0"/>
              <a:t>和</a:t>
            </a:r>
            <a:r>
              <a:rPr lang="en-US" altLang="zh-CN" sz="1800" dirty="0">
                <a:solidFill>
                  <a:srgbClr val="009ED6"/>
                </a:solidFill>
              </a:rPr>
              <a:t>CSS3</a:t>
            </a:r>
            <a:r>
              <a:rPr lang="zh-CN" altLang="en-US" sz="1800" dirty="0"/>
              <a:t>将是全球互联网发展的未来趋势，目前包括</a:t>
            </a:r>
            <a:r>
              <a:rPr lang="en-US" altLang="zh-CN" sz="1800" dirty="0"/>
              <a:t>Opera</a:t>
            </a:r>
            <a:r>
              <a:rPr lang="zh-CN" altLang="en-US" sz="1800" dirty="0"/>
              <a:t>在内的诸多浏览器厂商，纷纷研发</a:t>
            </a:r>
            <a:r>
              <a:rPr lang="en-US" altLang="zh-CN" sz="1800" dirty="0"/>
              <a:t>HTML5</a:t>
            </a:r>
            <a:r>
              <a:rPr lang="zh-CN" altLang="en-US" sz="1800" dirty="0"/>
              <a:t>相关产品，</a:t>
            </a:r>
            <a:r>
              <a:rPr lang="en-US" altLang="zh-CN" sz="1800" dirty="0"/>
              <a:t>Web</a:t>
            </a:r>
            <a:r>
              <a:rPr lang="zh-CN" altLang="en-US" sz="1800" dirty="0"/>
              <a:t>的未来属于</a:t>
            </a:r>
            <a:r>
              <a:rPr lang="en-US" altLang="zh-CN" sz="1800" dirty="0"/>
              <a:t>HTML5</a:t>
            </a:r>
            <a:r>
              <a:rPr lang="zh-CN" altLang="en-US" sz="1800" dirty="0"/>
              <a:t>。</a:t>
            </a:r>
          </a:p>
          <a:p>
            <a:pPr marL="0" indent="457200" eaLnBrk="1">
              <a:buNone/>
            </a:pPr>
            <a:r>
              <a:rPr lang="zh-CN" altLang="en-US" sz="1800" dirty="0"/>
              <a:t>综上所述，目前这些浏览器纷纷朝着</a:t>
            </a:r>
            <a:r>
              <a:rPr lang="en-US" altLang="zh-CN" sz="1800" dirty="0"/>
              <a:t>HTML5</a:t>
            </a:r>
            <a:r>
              <a:rPr lang="zh-CN" altLang="en-US" sz="1800" dirty="0"/>
              <a:t>的方向迈进，</a:t>
            </a:r>
            <a:r>
              <a:rPr lang="en-US" altLang="zh-CN" sz="1800" dirty="0"/>
              <a:t>HTML5</a:t>
            </a:r>
            <a:r>
              <a:rPr lang="zh-CN" altLang="en-US" sz="1800" dirty="0"/>
              <a:t>的时代即将来临。</a:t>
            </a:r>
            <a:endParaRPr lang="en-US" altLang="zh-CN" dirty="0" smtClean="0"/>
          </a:p>
        </p:txBody>
      </p:sp>
      <p:sp>
        <p:nvSpPr>
          <p:cNvPr id="5" name="TextBox 4"/>
          <p:cNvSpPr txBox="1"/>
          <p:nvPr/>
        </p:nvSpPr>
        <p:spPr>
          <a:xfrm>
            <a:off x="385583" y="1322024"/>
            <a:ext cx="6544019" cy="461665"/>
          </a:xfrm>
          <a:prstGeom prst="rect">
            <a:avLst/>
          </a:prstGeom>
          <a:noFill/>
        </p:spPr>
        <p:txBody>
          <a:bodyPr wrap="square" rtlCol="0">
            <a:spAutoFit/>
          </a:bodyPr>
          <a:lstStyle/>
          <a:p>
            <a:pPr marL="0" lvl="1" indent="457200">
              <a:buFontTx/>
              <a:buNone/>
              <a:defRPr/>
            </a:pPr>
            <a:r>
              <a:rPr lang="en-US" altLang="zh-CN" sz="2400" b="1" dirty="0" smtClean="0">
                <a:solidFill>
                  <a:srgbClr val="009ED6"/>
                </a:solidFill>
              </a:rPr>
              <a:t>3</a:t>
            </a:r>
            <a:r>
              <a:rPr lang="zh-CN" altLang="en-US" sz="2400" b="1" dirty="0" smtClean="0">
                <a:solidFill>
                  <a:srgbClr val="009ED6"/>
                </a:solidFill>
              </a:rPr>
              <a:t>、</a:t>
            </a:r>
            <a:r>
              <a:rPr lang="en-US" altLang="zh-CN" sz="2400" b="1" dirty="0">
                <a:solidFill>
                  <a:srgbClr val="009ED6"/>
                </a:solidFill>
              </a:rPr>
              <a:t>HTML5</a:t>
            </a:r>
            <a:r>
              <a:rPr lang="zh-CN" altLang="en-US" sz="2400" b="1" dirty="0">
                <a:solidFill>
                  <a:srgbClr val="009ED6"/>
                </a:solidFill>
              </a:rPr>
              <a:t>浏览器支持情况</a:t>
            </a:r>
            <a:endParaRPr lang="en-US" altLang="zh-CN" sz="2400" b="1" dirty="0">
              <a:solidFill>
                <a:srgbClr val="009ED6"/>
              </a:solidFill>
            </a:endParaRPr>
          </a:p>
        </p:txBody>
      </p:sp>
    </p:spTree>
    <p:extLst>
      <p:ext uri="{BB962C8B-B14F-4D97-AF65-F5344CB8AC3E}">
        <p14:creationId xmlns:p14="http://schemas.microsoft.com/office/powerpoint/2010/main" val="273531808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a:t>1.1 </a:t>
            </a:r>
            <a:r>
              <a:rPr lang="zh-CN" altLang="en-US" sz="2400" dirty="0">
                <a:sym typeface="宋体" charset="-122"/>
              </a:rPr>
              <a:t>知识点讲解</a:t>
            </a:r>
            <a:endParaRPr lang="zh-CN" altLang="en-US" sz="2400" dirty="0"/>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lvl="0" indent="0">
              <a:buNone/>
            </a:pPr>
            <a:r>
              <a:rPr lang="en-US" altLang="zh-CN" sz="2400" b="1" dirty="0" smtClean="0">
                <a:solidFill>
                  <a:srgbClr val="009ED6"/>
                </a:solidFill>
              </a:rPr>
              <a:t>4</a:t>
            </a:r>
            <a:r>
              <a:rPr lang="zh-CN" altLang="en-US" sz="2400" b="1" dirty="0" smtClean="0">
                <a:solidFill>
                  <a:srgbClr val="009ED6"/>
                </a:solidFill>
              </a:rPr>
              <a:t>、</a:t>
            </a:r>
            <a:r>
              <a:rPr lang="en-US" altLang="zh-CN" sz="2400" dirty="0" smtClean="0"/>
              <a:t> </a:t>
            </a:r>
            <a:r>
              <a:rPr lang="zh-CN" altLang="en-US" sz="2400" b="1" dirty="0" smtClean="0">
                <a:solidFill>
                  <a:srgbClr val="009ED6"/>
                </a:solidFill>
              </a:rPr>
              <a:t>创建</a:t>
            </a:r>
            <a:r>
              <a:rPr lang="zh-CN" altLang="en-US" sz="2400" b="1" dirty="0">
                <a:solidFill>
                  <a:srgbClr val="009ED6"/>
                </a:solidFill>
              </a:rPr>
              <a:t>第一个</a:t>
            </a:r>
            <a:r>
              <a:rPr lang="en-US" altLang="zh-CN" sz="2400" b="1" dirty="0">
                <a:solidFill>
                  <a:srgbClr val="009ED6"/>
                </a:solidFill>
              </a:rPr>
              <a:t>HTML5</a:t>
            </a:r>
            <a:r>
              <a:rPr lang="zh-CN" altLang="en-US" sz="2400" b="1" dirty="0">
                <a:solidFill>
                  <a:srgbClr val="009ED6"/>
                </a:solidFill>
              </a:rPr>
              <a:t>页面</a:t>
            </a:r>
            <a:endParaRPr lang="zh-CN" altLang="zh-CN" sz="2400" b="1" dirty="0">
              <a:solidFill>
                <a:srgbClr val="009ED6"/>
              </a:solidFill>
            </a:endParaRPr>
          </a:p>
        </p:txBody>
      </p:sp>
      <p:sp>
        <p:nvSpPr>
          <p:cNvPr id="9"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buNone/>
            </a:pPr>
            <a:r>
              <a:rPr lang="zh-CN" altLang="en-US" sz="1800" dirty="0" smtClean="0"/>
              <a:t>      网页</a:t>
            </a:r>
            <a:r>
              <a:rPr lang="zh-CN" altLang="en-US" sz="1800" dirty="0"/>
              <a:t>制作过程中，为了开发方便，通常我们会选择一些较便捷的工具，如</a:t>
            </a:r>
            <a:r>
              <a:rPr lang="en-US" altLang="zh-CN" sz="1800" dirty="0" err="1">
                <a:solidFill>
                  <a:srgbClr val="009ED6"/>
                </a:solidFill>
              </a:rPr>
              <a:t>Editplus</a:t>
            </a:r>
            <a:r>
              <a:rPr lang="zh-CN" altLang="en-US" sz="1800" dirty="0"/>
              <a:t>、</a:t>
            </a:r>
            <a:r>
              <a:rPr lang="en-US" altLang="zh-CN" sz="1800" dirty="0">
                <a:solidFill>
                  <a:srgbClr val="009ED6"/>
                </a:solidFill>
              </a:rPr>
              <a:t>notepad++</a:t>
            </a:r>
            <a:r>
              <a:rPr lang="zh-CN" altLang="en-US" sz="1800" dirty="0"/>
              <a:t>、</a:t>
            </a:r>
            <a:r>
              <a:rPr lang="en-US" altLang="zh-CN" sz="1800" dirty="0">
                <a:solidFill>
                  <a:srgbClr val="009ED6"/>
                </a:solidFill>
              </a:rPr>
              <a:t>sublime</a:t>
            </a:r>
            <a:r>
              <a:rPr lang="zh-CN" altLang="en-US" sz="1800" dirty="0"/>
              <a:t>、</a:t>
            </a:r>
            <a:r>
              <a:rPr lang="en-US" altLang="zh-CN" sz="1800" dirty="0">
                <a:solidFill>
                  <a:srgbClr val="009ED6"/>
                </a:solidFill>
              </a:rPr>
              <a:t>Dreamweaver</a:t>
            </a:r>
            <a:r>
              <a:rPr lang="zh-CN" altLang="en-US" sz="1800" dirty="0"/>
              <a:t>等。实际工作中，最常用的网页制作工具是</a:t>
            </a:r>
            <a:r>
              <a:rPr lang="en-US" altLang="zh-CN" sz="1800" dirty="0"/>
              <a:t>Dreamweaver</a:t>
            </a:r>
            <a:r>
              <a:rPr lang="zh-CN" altLang="en-US" sz="1800" dirty="0"/>
              <a:t>，本书中的案例将全部使用</a:t>
            </a:r>
            <a:r>
              <a:rPr lang="en-US" altLang="zh-CN" sz="1800" dirty="0">
                <a:solidFill>
                  <a:srgbClr val="009ED6"/>
                </a:solidFill>
              </a:rPr>
              <a:t>Adobe Dreamweaver CS6</a:t>
            </a:r>
            <a:r>
              <a:rPr lang="zh-CN" altLang="en-US" sz="1800" dirty="0"/>
              <a:t>。接下来使用</a:t>
            </a:r>
            <a:r>
              <a:rPr lang="en-US" altLang="zh-CN" sz="1800" dirty="0"/>
              <a:t>Dreamweaver CS6</a:t>
            </a:r>
            <a:r>
              <a:rPr lang="zh-CN" altLang="en-US" sz="1800" dirty="0"/>
              <a:t>来创建一个</a:t>
            </a:r>
            <a:r>
              <a:rPr lang="en-US" altLang="zh-CN" sz="1800" dirty="0"/>
              <a:t>HTML5</a:t>
            </a:r>
            <a:r>
              <a:rPr lang="zh-CN" altLang="en-US" sz="1800" dirty="0"/>
              <a:t>页面。</a:t>
            </a:r>
            <a:endParaRPr lang="en-US" altLang="zh-CN" dirty="0" smtClean="0"/>
          </a:p>
        </p:txBody>
      </p:sp>
    </p:spTree>
    <p:extLst>
      <p:ext uri="{BB962C8B-B14F-4D97-AF65-F5344CB8AC3E}">
        <p14:creationId xmlns:p14="http://schemas.microsoft.com/office/powerpoint/2010/main" val="334340281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1.1 </a:t>
            </a:r>
            <a:r>
              <a:rPr lang="zh-CN" altLang="en-US" sz="2400" dirty="0" smtClean="0">
                <a:sym typeface="宋体" charset="-122"/>
              </a:rPr>
              <a:t>知识点讲解</a:t>
            </a:r>
            <a:endParaRPr lang="zh-CN" altLang="en-US" sz="2400" dirty="0"/>
          </a:p>
        </p:txBody>
      </p:sp>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zh-CN" altLang="en-US" sz="1800" dirty="0"/>
              <a:t>新建</a:t>
            </a:r>
            <a:r>
              <a:rPr lang="en-US" altLang="zh-CN" sz="1800" dirty="0" smtClean="0"/>
              <a:t>HTML5</a:t>
            </a:r>
            <a:r>
              <a:rPr lang="zh-CN" altLang="en-US" sz="1800" dirty="0" smtClean="0"/>
              <a:t>文档</a:t>
            </a:r>
            <a:r>
              <a:rPr lang="zh-CN" altLang="en-US" sz="1800" dirty="0"/>
              <a:t>：</a:t>
            </a:r>
            <a:endParaRPr lang="en-US" altLang="zh-CN" sz="1800" dirty="0"/>
          </a:p>
        </p:txBody>
      </p:sp>
      <p:pic>
        <p:nvPicPr>
          <p:cNvPr id="8" name="图片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9161" y="2535591"/>
            <a:ext cx="5926215" cy="395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标注 8"/>
          <p:cNvSpPr/>
          <p:nvPr/>
        </p:nvSpPr>
        <p:spPr bwMode="auto">
          <a:xfrm>
            <a:off x="3608388" y="1765300"/>
            <a:ext cx="5527675" cy="1770063"/>
          </a:xfrm>
          <a:prstGeom prst="wedgeRoundRectCallout">
            <a:avLst>
              <a:gd name="adj1" fmla="val -57105"/>
              <a:gd name="adj2" fmla="val 13468"/>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a:defRPr/>
            </a:pPr>
            <a:r>
              <a:rPr lang="zh-CN" altLang="zh-CN" dirty="0">
                <a:ea typeface="宋体" pitchFamily="2" charset="-122"/>
              </a:rPr>
              <a:t>选择菜单栏中的【文件】→【新建】选项，会出现“新建文档”窗口。这时，在文档类型下拉选项中</a:t>
            </a:r>
            <a:r>
              <a:rPr lang="zh-CN" altLang="zh-CN" dirty="0" smtClean="0">
                <a:ea typeface="宋体" pitchFamily="2" charset="-122"/>
              </a:rPr>
              <a:t>选择</a:t>
            </a:r>
            <a:r>
              <a:rPr lang="en-US" altLang="zh-CN" dirty="0" smtClean="0">
                <a:ea typeface="宋体" pitchFamily="2" charset="-122"/>
              </a:rPr>
              <a:t>HTML5</a:t>
            </a:r>
            <a:r>
              <a:rPr lang="zh-CN" altLang="zh-CN" dirty="0" smtClean="0">
                <a:ea typeface="宋体" pitchFamily="2" charset="-122"/>
              </a:rPr>
              <a:t>，</a:t>
            </a:r>
            <a:r>
              <a:rPr lang="zh-CN" altLang="zh-CN" dirty="0">
                <a:ea typeface="宋体" pitchFamily="2" charset="-122"/>
              </a:rPr>
              <a:t>点击【创建】按钮，即可创建一个空白的</a:t>
            </a:r>
            <a:r>
              <a:rPr lang="en-US" altLang="zh-CN" dirty="0" smtClean="0">
                <a:ea typeface="宋体" pitchFamily="2" charset="-122"/>
              </a:rPr>
              <a:t>HTML5</a:t>
            </a:r>
            <a:r>
              <a:rPr lang="zh-CN" altLang="zh-CN" dirty="0" smtClean="0">
                <a:ea typeface="宋体" pitchFamily="2" charset="-122"/>
              </a:rPr>
              <a:t>文档</a:t>
            </a:r>
            <a:r>
              <a:rPr lang="zh-CN" altLang="zh-CN" dirty="0">
                <a:ea typeface="宋体" pitchFamily="2" charset="-122"/>
              </a:rPr>
              <a:t>。</a:t>
            </a:r>
          </a:p>
        </p:txBody>
      </p:sp>
      <p:sp>
        <p:nvSpPr>
          <p:cNvPr id="7" name="TextBox 6"/>
          <p:cNvSpPr txBox="1"/>
          <p:nvPr/>
        </p:nvSpPr>
        <p:spPr>
          <a:xfrm>
            <a:off x="385582" y="1322024"/>
            <a:ext cx="7711815" cy="461665"/>
          </a:xfrm>
          <a:prstGeom prst="rect">
            <a:avLst/>
          </a:prstGeom>
          <a:noFill/>
        </p:spPr>
        <p:txBody>
          <a:bodyPr wrap="square" rtlCol="0">
            <a:spAutoFit/>
          </a:bodyPr>
          <a:lstStyle/>
          <a:p>
            <a:pPr marL="457200" lvl="0" indent="0">
              <a:buNone/>
            </a:pPr>
            <a:r>
              <a:rPr lang="en-US" altLang="zh-CN" sz="2400" b="1" dirty="0" smtClean="0">
                <a:solidFill>
                  <a:srgbClr val="009ED6"/>
                </a:solidFill>
              </a:rPr>
              <a:t>4</a:t>
            </a:r>
            <a:r>
              <a:rPr lang="zh-CN" altLang="en-US" sz="2400" b="1" dirty="0" smtClean="0">
                <a:solidFill>
                  <a:srgbClr val="009ED6"/>
                </a:solidFill>
              </a:rPr>
              <a:t>、</a:t>
            </a:r>
            <a:r>
              <a:rPr lang="en-US" altLang="zh-CN" sz="2400" dirty="0" smtClean="0"/>
              <a:t> </a:t>
            </a:r>
            <a:r>
              <a:rPr lang="zh-CN" altLang="en-US" sz="2400" b="1" dirty="0" smtClean="0">
                <a:solidFill>
                  <a:srgbClr val="009ED6"/>
                </a:solidFill>
              </a:rPr>
              <a:t>创建</a:t>
            </a:r>
            <a:r>
              <a:rPr lang="zh-CN" altLang="en-US" sz="2400" b="1" dirty="0">
                <a:solidFill>
                  <a:srgbClr val="009ED6"/>
                </a:solidFill>
              </a:rPr>
              <a:t>第一个</a:t>
            </a:r>
            <a:r>
              <a:rPr lang="en-US" altLang="zh-CN" sz="2400" b="1" dirty="0">
                <a:solidFill>
                  <a:srgbClr val="009ED6"/>
                </a:solidFill>
              </a:rPr>
              <a:t>HTML5</a:t>
            </a:r>
            <a:r>
              <a:rPr lang="zh-CN" altLang="en-US" sz="2400" b="1" dirty="0">
                <a:solidFill>
                  <a:srgbClr val="009ED6"/>
                </a:solidFill>
              </a:rPr>
              <a:t>页面</a:t>
            </a:r>
            <a:endParaRPr lang="zh-CN" altLang="zh-CN" sz="2400" b="1" dirty="0">
              <a:solidFill>
                <a:srgbClr val="009ED6"/>
              </a:solidFill>
            </a:endParaRPr>
          </a:p>
        </p:txBody>
      </p:sp>
    </p:spTree>
    <p:extLst>
      <p:ext uri="{BB962C8B-B14F-4D97-AF65-F5344CB8AC3E}">
        <p14:creationId xmlns:p14="http://schemas.microsoft.com/office/powerpoint/2010/main" val="11456552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1.1 </a:t>
            </a:r>
            <a:r>
              <a:rPr lang="zh-CN" altLang="en-US" sz="2400" dirty="0" smtClean="0">
                <a:sym typeface="宋体" charset="-122"/>
              </a:rPr>
              <a:t>知识点讲解</a:t>
            </a:r>
            <a:endParaRPr lang="zh-CN" altLang="en-US" sz="2400" dirty="0"/>
          </a:p>
        </p:txBody>
      </p:sp>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zh-CN" altLang="en-US" sz="1800" dirty="0"/>
              <a:t>操作界面：</a:t>
            </a:r>
            <a:endParaRPr lang="en-US" altLang="zh-CN" sz="1800" dirty="0"/>
          </a:p>
        </p:txBody>
      </p:sp>
      <p:sp>
        <p:nvSpPr>
          <p:cNvPr id="6" name="TextBox 5"/>
          <p:cNvSpPr txBox="1"/>
          <p:nvPr/>
        </p:nvSpPr>
        <p:spPr>
          <a:xfrm>
            <a:off x="385582" y="1322024"/>
            <a:ext cx="7711815" cy="461665"/>
          </a:xfrm>
          <a:prstGeom prst="rect">
            <a:avLst/>
          </a:prstGeom>
          <a:noFill/>
        </p:spPr>
        <p:txBody>
          <a:bodyPr wrap="square" rtlCol="0">
            <a:spAutoFit/>
          </a:bodyPr>
          <a:lstStyle/>
          <a:p>
            <a:pPr marL="457200" lvl="0" indent="0">
              <a:buNone/>
            </a:pPr>
            <a:r>
              <a:rPr lang="en-US" altLang="zh-CN" sz="2400" b="1" dirty="0" smtClean="0">
                <a:solidFill>
                  <a:srgbClr val="009ED6"/>
                </a:solidFill>
              </a:rPr>
              <a:t>4</a:t>
            </a:r>
            <a:r>
              <a:rPr lang="zh-CN" altLang="en-US" sz="2400" b="1" dirty="0" smtClean="0">
                <a:solidFill>
                  <a:srgbClr val="009ED6"/>
                </a:solidFill>
              </a:rPr>
              <a:t>、</a:t>
            </a:r>
            <a:r>
              <a:rPr lang="en-US" altLang="zh-CN" sz="2400" dirty="0" smtClean="0"/>
              <a:t> </a:t>
            </a:r>
            <a:r>
              <a:rPr lang="zh-CN" altLang="en-US" sz="2400" b="1" dirty="0" smtClean="0">
                <a:solidFill>
                  <a:srgbClr val="009ED6"/>
                </a:solidFill>
              </a:rPr>
              <a:t>创建</a:t>
            </a:r>
            <a:r>
              <a:rPr lang="zh-CN" altLang="en-US" sz="2400" b="1" dirty="0">
                <a:solidFill>
                  <a:srgbClr val="009ED6"/>
                </a:solidFill>
              </a:rPr>
              <a:t>第一个</a:t>
            </a:r>
            <a:r>
              <a:rPr lang="en-US" altLang="zh-CN" sz="2400" b="1" dirty="0">
                <a:solidFill>
                  <a:srgbClr val="009ED6"/>
                </a:solidFill>
              </a:rPr>
              <a:t>HTML5</a:t>
            </a:r>
            <a:r>
              <a:rPr lang="zh-CN" altLang="en-US" sz="2400" b="1" dirty="0">
                <a:solidFill>
                  <a:srgbClr val="009ED6"/>
                </a:solidFill>
              </a:rPr>
              <a:t>页面</a:t>
            </a:r>
            <a:endParaRPr lang="zh-CN" altLang="zh-CN" sz="2400" b="1" dirty="0">
              <a:solidFill>
                <a:srgbClr val="009ED6"/>
              </a:solidFill>
            </a:endParaRP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510353006"/>
              </p:ext>
            </p:extLst>
          </p:nvPr>
        </p:nvGraphicFramePr>
        <p:xfrm>
          <a:off x="1403978" y="2549558"/>
          <a:ext cx="5787905" cy="3514837"/>
        </p:xfrm>
        <a:graphic>
          <a:graphicData uri="http://schemas.openxmlformats.org/presentationml/2006/ole">
            <mc:AlternateContent xmlns:mc="http://schemas.openxmlformats.org/markup-compatibility/2006">
              <mc:Choice xmlns:v="urn:schemas-microsoft-com:vml" Requires="v">
                <p:oleObj spid="_x0000_s12343" name="Visio" r:id="rId3" imgW="9473220" imgH="5757593" progId="Visio.Drawing.11">
                  <p:embed/>
                </p:oleObj>
              </mc:Choice>
              <mc:Fallback>
                <p:oleObj name="Visio" r:id="rId3" imgW="9473220" imgH="575759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978" y="2549558"/>
                        <a:ext cx="5787905" cy="3514837"/>
                      </a:xfrm>
                      <a:prstGeom prst="rect">
                        <a:avLst/>
                      </a:prstGeom>
                      <a:noFill/>
                    </p:spPr>
                  </p:pic>
                </p:oleObj>
              </mc:Fallback>
            </mc:AlternateContent>
          </a:graphicData>
        </a:graphic>
      </p:graphicFrame>
      <p:pic>
        <p:nvPicPr>
          <p:cNvPr id="9" name="图片 8">
            <a:hlinkClick r:id="rId5" action="ppaction://hlinkfile"/>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65738" y="1388226"/>
            <a:ext cx="2120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60267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1.2 </a:t>
            </a:r>
            <a:r>
              <a:rPr lang="en-US" altLang="zh-CN" sz="2400" dirty="0">
                <a:sym typeface="宋体" charset="-122"/>
              </a:rPr>
              <a:t>HTML5</a:t>
            </a:r>
            <a:r>
              <a:rPr lang="zh-CN" altLang="en-US" sz="2400" dirty="0">
                <a:sym typeface="宋体" charset="-122"/>
              </a:rPr>
              <a:t>基础</a:t>
            </a:r>
            <a:endParaRPr lang="zh-CN" altLang="en-US" sz="2400" dirty="0"/>
          </a:p>
        </p:txBody>
      </p:sp>
      <p:grpSp>
        <p:nvGrpSpPr>
          <p:cNvPr id="7" name="组合 1"/>
          <p:cNvGrpSpPr>
            <a:grpSpLocks/>
          </p:cNvGrpSpPr>
          <p:nvPr/>
        </p:nvGrpSpPr>
        <p:grpSpPr bwMode="auto">
          <a:xfrm>
            <a:off x="4604069" y="1673365"/>
            <a:ext cx="4273228" cy="507813"/>
            <a:chOff x="1710670" y="1252383"/>
            <a:chExt cx="5435501" cy="611808"/>
          </a:xfrm>
        </p:grpSpPr>
        <p:grpSp>
          <p:nvGrpSpPr>
            <p:cNvPr id="8" name="组合 29"/>
            <p:cNvGrpSpPr>
              <a:grpSpLocks/>
            </p:cNvGrpSpPr>
            <p:nvPr/>
          </p:nvGrpSpPr>
          <p:grpSpPr bwMode="auto">
            <a:xfrm rot="-12767">
              <a:off x="1710670" y="1263647"/>
              <a:ext cx="886228" cy="600544"/>
              <a:chOff x="1936619" y="1275594"/>
              <a:chExt cx="1298808" cy="1751335"/>
            </a:xfrm>
          </p:grpSpPr>
          <p:grpSp>
            <p:nvGrpSpPr>
              <p:cNvPr id="12" name="组合 31"/>
              <p:cNvGrpSpPr>
                <a:grpSpLocks/>
              </p:cNvGrpSpPr>
              <p:nvPr/>
            </p:nvGrpSpPr>
            <p:grpSpPr bwMode="auto">
              <a:xfrm>
                <a:off x="1936619" y="1275594"/>
                <a:ext cx="1288371" cy="1733075"/>
                <a:chOff x="1907703" y="1275594"/>
                <a:chExt cx="1288371" cy="1733075"/>
              </a:xfrm>
            </p:grpSpPr>
            <p:sp>
              <p:nvSpPr>
                <p:cNvPr id="14" name="圆角矩形 13"/>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smtClean="0">
                      <a:solidFill>
                        <a:prstClr val="white"/>
                      </a:solidFill>
                      <a:latin typeface="Cambria Math" panose="02040503050406030204" pitchFamily="18" charset="0"/>
                      <a:ea typeface="汉仪综艺体简" panose="02010609000101010101" pitchFamily="49" charset="-122"/>
                    </a:rPr>
                    <a:t>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15" name="圆角矩形 14"/>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3"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9" name="直接连接符 8"/>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0" name="矩形 35"/>
            <p:cNvSpPr>
              <a:spLocks noChangeArrowheads="1"/>
            </p:cNvSpPr>
            <p:nvPr/>
          </p:nvSpPr>
          <p:spPr bwMode="auto">
            <a:xfrm>
              <a:off x="2823293" y="1252383"/>
              <a:ext cx="4322878"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indent="0">
                <a:buNone/>
              </a:pPr>
              <a:r>
                <a:rPr lang="en-US" altLang="zh-CN" sz="2000" b="1" dirty="0">
                  <a:solidFill>
                    <a:srgbClr val="009ED6"/>
                  </a:solidFill>
                </a:rPr>
                <a:t>HTML5</a:t>
              </a:r>
              <a:r>
                <a:rPr lang="zh-CN" altLang="en-US" sz="2000" b="1" dirty="0">
                  <a:solidFill>
                    <a:srgbClr val="009ED6"/>
                  </a:solidFill>
                </a:rPr>
                <a:t>文档基本格式</a:t>
              </a:r>
              <a:endParaRPr lang="zh-CN" altLang="zh-CN" sz="2000" b="1" dirty="0">
                <a:solidFill>
                  <a:srgbClr val="009ED6"/>
                </a:solidFill>
              </a:endParaRPr>
            </a:p>
          </p:txBody>
        </p:sp>
      </p:grpSp>
      <p:grpSp>
        <p:nvGrpSpPr>
          <p:cNvPr id="17" name="组合 1"/>
          <p:cNvGrpSpPr>
            <a:grpSpLocks/>
          </p:cNvGrpSpPr>
          <p:nvPr/>
        </p:nvGrpSpPr>
        <p:grpSpPr bwMode="auto">
          <a:xfrm>
            <a:off x="4629469" y="2635215"/>
            <a:ext cx="3827937" cy="498464"/>
            <a:chOff x="1710670" y="1263647"/>
            <a:chExt cx="4869094" cy="600544"/>
          </a:xfrm>
        </p:grpSpPr>
        <p:grpSp>
          <p:nvGrpSpPr>
            <p:cNvPr id="18" name="组合 29"/>
            <p:cNvGrpSpPr>
              <a:grpSpLocks/>
            </p:cNvGrpSpPr>
            <p:nvPr/>
          </p:nvGrpSpPr>
          <p:grpSpPr bwMode="auto">
            <a:xfrm rot="-12767">
              <a:off x="1710670" y="1263647"/>
              <a:ext cx="886228" cy="600544"/>
              <a:chOff x="1936619" y="1275594"/>
              <a:chExt cx="1298808" cy="1751335"/>
            </a:xfrm>
          </p:grpSpPr>
          <p:grpSp>
            <p:nvGrpSpPr>
              <p:cNvPr id="21" name="组合 31"/>
              <p:cNvGrpSpPr>
                <a:grpSpLocks/>
              </p:cNvGrpSpPr>
              <p:nvPr/>
            </p:nvGrpSpPr>
            <p:grpSpPr bwMode="auto">
              <a:xfrm>
                <a:off x="1936619" y="1275594"/>
                <a:ext cx="1288371" cy="1733075"/>
                <a:chOff x="1907703" y="1275594"/>
                <a:chExt cx="1288371" cy="1733075"/>
              </a:xfrm>
            </p:grpSpPr>
            <p:sp>
              <p:nvSpPr>
                <p:cNvPr id="23" name="圆角矩形 22"/>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4" name="圆角矩形 23"/>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2"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9" name="直接连接符 18"/>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0" name="矩形 35"/>
            <p:cNvSpPr>
              <a:spLocks noChangeArrowheads="1"/>
            </p:cNvSpPr>
            <p:nvPr/>
          </p:nvSpPr>
          <p:spPr bwMode="auto">
            <a:xfrm>
              <a:off x="2871757" y="1267684"/>
              <a:ext cx="3667022"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indent="0">
                <a:buNone/>
              </a:pPr>
              <a:r>
                <a:rPr lang="en-US" altLang="zh-CN" sz="2000" b="1" dirty="0">
                  <a:solidFill>
                    <a:srgbClr val="009ED6"/>
                  </a:solidFill>
                </a:rPr>
                <a:t>HTML5</a:t>
              </a:r>
              <a:r>
                <a:rPr lang="zh-CN" altLang="en-US" sz="2000" b="1" dirty="0">
                  <a:solidFill>
                    <a:srgbClr val="009ED6"/>
                  </a:solidFill>
                </a:rPr>
                <a:t>语法</a:t>
              </a:r>
              <a:endParaRPr lang="en-US" altLang="zh-CN" sz="2000" dirty="0">
                <a:solidFill>
                  <a:srgbClr val="009ED6"/>
                </a:solidFill>
              </a:endParaRPr>
            </a:p>
          </p:txBody>
        </p:sp>
      </p:grpSp>
      <p:grpSp>
        <p:nvGrpSpPr>
          <p:cNvPr id="25" name="组合 1"/>
          <p:cNvGrpSpPr>
            <a:grpSpLocks/>
          </p:cNvGrpSpPr>
          <p:nvPr/>
        </p:nvGrpSpPr>
        <p:grpSpPr bwMode="auto">
          <a:xfrm>
            <a:off x="4642169" y="3565665"/>
            <a:ext cx="3827937" cy="507813"/>
            <a:chOff x="1710670" y="1252383"/>
            <a:chExt cx="4869094" cy="611808"/>
          </a:xfrm>
        </p:grpSpPr>
        <p:grpSp>
          <p:nvGrpSpPr>
            <p:cNvPr id="26" name="组合 29"/>
            <p:cNvGrpSpPr>
              <a:grpSpLocks/>
            </p:cNvGrpSpPr>
            <p:nvPr/>
          </p:nvGrpSpPr>
          <p:grpSpPr bwMode="auto">
            <a:xfrm rot="-12767">
              <a:off x="1710670" y="1263647"/>
              <a:ext cx="886228" cy="600544"/>
              <a:chOff x="1936619" y="1275594"/>
              <a:chExt cx="1298808" cy="1751335"/>
            </a:xfrm>
          </p:grpSpPr>
          <p:grpSp>
            <p:nvGrpSpPr>
              <p:cNvPr id="29" name="组合 31"/>
              <p:cNvGrpSpPr>
                <a:grpSpLocks/>
              </p:cNvGrpSpPr>
              <p:nvPr/>
            </p:nvGrpSpPr>
            <p:grpSpPr bwMode="auto">
              <a:xfrm>
                <a:off x="1936619" y="1275594"/>
                <a:ext cx="1288371" cy="1733075"/>
                <a:chOff x="1907703" y="1275594"/>
                <a:chExt cx="1288371" cy="1733075"/>
              </a:xfrm>
            </p:grpSpPr>
            <p:sp>
              <p:nvSpPr>
                <p:cNvPr id="31" name="圆角矩形 30"/>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31"/>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7" name="直接连接符 26"/>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8" name="矩形 35"/>
            <p:cNvSpPr>
              <a:spLocks noChangeArrowheads="1"/>
            </p:cNvSpPr>
            <p:nvPr/>
          </p:nvSpPr>
          <p:spPr bwMode="auto">
            <a:xfrm>
              <a:off x="2871757" y="1252383"/>
              <a:ext cx="3667022"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indent="0">
                <a:buFontTx/>
                <a:buNone/>
                <a:defRPr/>
              </a:pPr>
              <a:r>
                <a:rPr lang="en-US" altLang="zh-CN" sz="2000" b="1" dirty="0" smtClean="0">
                  <a:solidFill>
                    <a:srgbClr val="009ED6"/>
                  </a:solidFill>
                </a:rPr>
                <a:t>HTML</a:t>
              </a:r>
              <a:r>
                <a:rPr lang="zh-CN" altLang="en-US" sz="2000" b="1" dirty="0" smtClean="0">
                  <a:solidFill>
                    <a:srgbClr val="009ED6"/>
                  </a:solidFill>
                </a:rPr>
                <a:t>标记</a:t>
              </a:r>
              <a:endParaRPr lang="en-US" altLang="zh-CN" sz="2000" b="1" dirty="0">
                <a:solidFill>
                  <a:srgbClr val="009ED6"/>
                </a:solidFill>
              </a:endParaRPr>
            </a:p>
          </p:txBody>
        </p:sp>
      </p:grpSp>
      <p:sp>
        <p:nvSpPr>
          <p:cNvPr id="33" name="TextBox 32"/>
          <p:cNvSpPr txBox="1"/>
          <p:nvPr/>
        </p:nvSpPr>
        <p:spPr>
          <a:xfrm>
            <a:off x="656882" y="2022511"/>
            <a:ext cx="1883118" cy="584775"/>
          </a:xfrm>
          <a:prstGeom prst="rect">
            <a:avLst/>
          </a:prstGeom>
          <a:noFill/>
          <a:scene3d>
            <a:camera prst="orthographicFront">
              <a:rot lat="0" lon="0" rev="0"/>
            </a:camera>
            <a:lightRig rig="threePt" dir="t"/>
          </a:scene3d>
          <a:sp3d>
            <a:bevelT w="38100"/>
          </a:sp3d>
        </p:spPr>
        <p:txBody>
          <a:bodyPr wrap="square" rtlCol="0">
            <a:spAutoFit/>
          </a:bodyPr>
          <a:lstStyle/>
          <a:p>
            <a:r>
              <a:rPr lang="zh-CN" altLang="en-US" sz="3100" b="1" dirty="0">
                <a:solidFill>
                  <a:schemeClr val="bg1"/>
                </a:solidFill>
                <a:latin typeface="微软雅黑" panose="020B0503020204020204" pitchFamily="34" charset="-122"/>
                <a:ea typeface="微软雅黑" panose="020B0503020204020204" pitchFamily="34" charset="-122"/>
              </a:rPr>
              <a:t>知识</a:t>
            </a:r>
            <a:r>
              <a:rPr lang="zh-CN" altLang="en-US" sz="3100" b="1" dirty="0" smtClean="0">
                <a:solidFill>
                  <a:schemeClr val="bg1"/>
                </a:solidFill>
                <a:latin typeface="微软雅黑" panose="020B0503020204020204" pitchFamily="34" charset="-122"/>
                <a:ea typeface="微软雅黑" panose="020B0503020204020204" pitchFamily="34" charset="-122"/>
              </a:rPr>
              <a:t>引入</a:t>
            </a:r>
            <a:endParaRPr lang="zh-CN" altLang="en-US" sz="3100" b="1" dirty="0">
              <a:solidFill>
                <a:schemeClr val="bg1"/>
              </a:solidFill>
              <a:latin typeface="微软雅黑" panose="020B0503020204020204" pitchFamily="34" charset="-122"/>
              <a:ea typeface="微软雅黑" panose="020B0503020204020204" pitchFamily="34" charset="-122"/>
            </a:endParaRPr>
          </a:p>
        </p:txBody>
      </p:sp>
      <p:pic>
        <p:nvPicPr>
          <p:cNvPr id="7170" name="图片 71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51" y="1310466"/>
            <a:ext cx="4280664" cy="4468033"/>
          </a:xfrm>
          <a:prstGeom prst="rect">
            <a:avLst/>
          </a:prstGeom>
        </p:spPr>
      </p:pic>
      <p:grpSp>
        <p:nvGrpSpPr>
          <p:cNvPr id="34" name="组合 1"/>
          <p:cNvGrpSpPr>
            <a:grpSpLocks/>
          </p:cNvGrpSpPr>
          <p:nvPr/>
        </p:nvGrpSpPr>
        <p:grpSpPr bwMode="auto">
          <a:xfrm>
            <a:off x="4667569" y="4480065"/>
            <a:ext cx="3827937" cy="507813"/>
            <a:chOff x="1710670" y="1252383"/>
            <a:chExt cx="4869094" cy="611808"/>
          </a:xfrm>
        </p:grpSpPr>
        <p:grpSp>
          <p:nvGrpSpPr>
            <p:cNvPr id="35" name="组合 29"/>
            <p:cNvGrpSpPr>
              <a:grpSpLocks/>
            </p:cNvGrpSpPr>
            <p:nvPr/>
          </p:nvGrpSpPr>
          <p:grpSpPr bwMode="auto">
            <a:xfrm rot="-12767">
              <a:off x="1710670" y="1263647"/>
              <a:ext cx="886228" cy="600544"/>
              <a:chOff x="1936619" y="1275594"/>
              <a:chExt cx="1298808" cy="1751335"/>
            </a:xfrm>
          </p:grpSpPr>
          <p:grpSp>
            <p:nvGrpSpPr>
              <p:cNvPr id="38" name="组合 31"/>
              <p:cNvGrpSpPr>
                <a:grpSpLocks/>
              </p:cNvGrpSpPr>
              <p:nvPr/>
            </p:nvGrpSpPr>
            <p:grpSpPr bwMode="auto">
              <a:xfrm>
                <a:off x="1936619" y="1275594"/>
                <a:ext cx="1288371" cy="1733075"/>
                <a:chOff x="1907703" y="1275594"/>
                <a:chExt cx="1288371" cy="1733075"/>
              </a:xfrm>
            </p:grpSpPr>
            <p:sp>
              <p:nvSpPr>
                <p:cNvPr id="40" name="圆角矩形 39"/>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smtClean="0">
                      <a:solidFill>
                        <a:prstClr val="white"/>
                      </a:solidFill>
                      <a:latin typeface="Cambria Math" panose="02040503050406030204" pitchFamily="18" charset="0"/>
                      <a:ea typeface="汉仪综艺体简" panose="02010609000101010101" pitchFamily="49" charset="-122"/>
                    </a:rPr>
                    <a:t>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1" name="圆角矩形 40"/>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9"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36" name="直接连接符 35"/>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7" name="矩形 35"/>
            <p:cNvSpPr>
              <a:spLocks noChangeArrowheads="1"/>
            </p:cNvSpPr>
            <p:nvPr/>
          </p:nvSpPr>
          <p:spPr bwMode="auto">
            <a:xfrm>
              <a:off x="2871757" y="1252383"/>
              <a:ext cx="3667022"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indent="0">
                <a:buFontTx/>
                <a:buNone/>
                <a:defRPr/>
              </a:pPr>
              <a:r>
                <a:rPr lang="zh-CN" altLang="en-US" sz="2000" b="1" dirty="0">
                  <a:solidFill>
                    <a:srgbClr val="009ED6"/>
                  </a:solidFill>
                </a:rPr>
                <a:t>标记的属性</a:t>
              </a:r>
              <a:endParaRPr lang="en-US" altLang="zh-CN" sz="2000" b="1" dirty="0">
                <a:solidFill>
                  <a:srgbClr val="009ED6"/>
                </a:solidFill>
              </a:endParaRPr>
            </a:p>
          </p:txBody>
        </p:sp>
      </p:grpSp>
      <p:grpSp>
        <p:nvGrpSpPr>
          <p:cNvPr id="42" name="组合 1"/>
          <p:cNvGrpSpPr>
            <a:grpSpLocks/>
          </p:cNvGrpSpPr>
          <p:nvPr/>
        </p:nvGrpSpPr>
        <p:grpSpPr bwMode="auto">
          <a:xfrm>
            <a:off x="4680115" y="5374767"/>
            <a:ext cx="4291763" cy="507813"/>
            <a:chOff x="1710670" y="1252383"/>
            <a:chExt cx="5459076" cy="611808"/>
          </a:xfrm>
        </p:grpSpPr>
        <p:grpSp>
          <p:nvGrpSpPr>
            <p:cNvPr id="43" name="组合 29"/>
            <p:cNvGrpSpPr>
              <a:grpSpLocks/>
            </p:cNvGrpSpPr>
            <p:nvPr/>
          </p:nvGrpSpPr>
          <p:grpSpPr bwMode="auto">
            <a:xfrm rot="-12767">
              <a:off x="1710670" y="1263647"/>
              <a:ext cx="886228" cy="600544"/>
              <a:chOff x="1936619" y="1275594"/>
              <a:chExt cx="1298808" cy="1751335"/>
            </a:xfrm>
          </p:grpSpPr>
          <p:grpSp>
            <p:nvGrpSpPr>
              <p:cNvPr id="46" name="组合 31"/>
              <p:cNvGrpSpPr>
                <a:grpSpLocks/>
              </p:cNvGrpSpPr>
              <p:nvPr/>
            </p:nvGrpSpPr>
            <p:grpSpPr bwMode="auto">
              <a:xfrm>
                <a:off x="1936619" y="1275594"/>
                <a:ext cx="1288371" cy="1733075"/>
                <a:chOff x="1907703" y="1275594"/>
                <a:chExt cx="1288371" cy="1733075"/>
              </a:xfrm>
            </p:grpSpPr>
            <p:sp>
              <p:nvSpPr>
                <p:cNvPr id="48" name="圆角矩形 47"/>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48"/>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44" name="直接连接符 43"/>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5" name="矩形 35"/>
            <p:cNvSpPr>
              <a:spLocks noChangeArrowheads="1"/>
            </p:cNvSpPr>
            <p:nvPr/>
          </p:nvSpPr>
          <p:spPr bwMode="auto">
            <a:xfrm>
              <a:off x="2871756" y="1252383"/>
              <a:ext cx="4297990"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indent="0">
                <a:buFontTx/>
                <a:buNone/>
                <a:defRPr/>
              </a:pPr>
              <a:r>
                <a:rPr lang="en-US" altLang="zh-CN" sz="2000" b="1" dirty="0">
                  <a:solidFill>
                    <a:srgbClr val="009ED6"/>
                  </a:solidFill>
                </a:rPr>
                <a:t>HTML5</a:t>
              </a:r>
              <a:r>
                <a:rPr lang="zh-CN" altLang="en-US" sz="2000" b="1" dirty="0">
                  <a:solidFill>
                    <a:srgbClr val="009ED6"/>
                  </a:solidFill>
                </a:rPr>
                <a:t>文档头部相关标记</a:t>
              </a:r>
              <a:endParaRPr lang="en-US" altLang="zh-CN" sz="2000" b="1" dirty="0">
                <a:solidFill>
                  <a:srgbClr val="009ED6"/>
                </a:solidFill>
              </a:endParaRPr>
            </a:p>
          </p:txBody>
        </p:sp>
      </p:grpSp>
    </p:spTree>
    <p:extLst>
      <p:ext uri="{BB962C8B-B14F-4D97-AF65-F5344CB8AC3E}">
        <p14:creationId xmlns:p14="http://schemas.microsoft.com/office/powerpoint/2010/main" val="254666866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zh-CN" sz="1800" dirty="0" smtClean="0"/>
              <a:t>学习</a:t>
            </a:r>
            <a:r>
              <a:rPr lang="zh-CN" altLang="zh-CN" sz="1800" dirty="0"/>
              <a:t>任何一门语言，都要首先掌握它的基本格式，就像写信需要符合书信的格式要求一样。</a:t>
            </a:r>
            <a:r>
              <a:rPr lang="en-US" altLang="zh-CN" sz="1800" dirty="0" smtClean="0"/>
              <a:t>HTML5</a:t>
            </a:r>
            <a:r>
              <a:rPr lang="zh-CN" altLang="zh-CN" sz="1800" dirty="0" smtClean="0"/>
              <a:t>标记</a:t>
            </a:r>
            <a:r>
              <a:rPr lang="zh-CN" altLang="zh-CN" sz="1800" dirty="0"/>
              <a:t>语言也不例外，同样需要遵从一定的规范。接下来将具体讲解</a:t>
            </a:r>
            <a:r>
              <a:rPr lang="en-US" altLang="zh-CN" sz="1800" dirty="0" smtClean="0">
                <a:solidFill>
                  <a:srgbClr val="009ED6"/>
                </a:solidFill>
              </a:rPr>
              <a:t>HTML5</a:t>
            </a:r>
            <a:r>
              <a:rPr lang="zh-CN" altLang="zh-CN" sz="1800" dirty="0" smtClean="0">
                <a:solidFill>
                  <a:srgbClr val="009ED6"/>
                </a:solidFill>
              </a:rPr>
              <a:t>文档</a:t>
            </a:r>
            <a:r>
              <a:rPr lang="zh-CN" altLang="zh-CN" sz="1800" dirty="0">
                <a:solidFill>
                  <a:srgbClr val="009ED6"/>
                </a:solidFill>
              </a:rPr>
              <a:t>的基本格式</a:t>
            </a:r>
            <a:r>
              <a:rPr lang="zh-CN" altLang="zh-CN" sz="1800" dirty="0"/>
              <a:t>。</a:t>
            </a:r>
          </a:p>
          <a:p>
            <a:pPr marL="0" lvl="1" indent="457200" eaLnBrk="1">
              <a:buFontTx/>
              <a:buNone/>
              <a:defRPr/>
            </a:pPr>
            <a:r>
              <a:rPr lang="en-US" altLang="zh-CN" sz="1800" dirty="0" smtClean="0"/>
              <a:t>HTML5</a:t>
            </a:r>
            <a:r>
              <a:rPr lang="zh-CN" altLang="zh-CN" sz="1800" dirty="0" smtClean="0"/>
              <a:t>文档</a:t>
            </a:r>
            <a:r>
              <a:rPr lang="zh-CN" altLang="zh-CN" sz="1800" dirty="0"/>
              <a:t>的基本</a:t>
            </a:r>
            <a:r>
              <a:rPr lang="zh-CN" altLang="zh-CN" sz="1800" dirty="0" smtClean="0"/>
              <a:t>格式主要</a:t>
            </a:r>
            <a:r>
              <a:rPr lang="zh-CN" altLang="zh-CN" sz="1800" dirty="0"/>
              <a:t>包括</a:t>
            </a:r>
            <a:r>
              <a:rPr lang="en-US" altLang="zh-CN" sz="1800" dirty="0">
                <a:solidFill>
                  <a:srgbClr val="009ED6"/>
                </a:solidFill>
              </a:rPr>
              <a:t>&lt;!DOCTYPE&gt;</a:t>
            </a:r>
            <a:r>
              <a:rPr lang="zh-CN" altLang="zh-CN" sz="1800" dirty="0"/>
              <a:t>文档类型声明、</a:t>
            </a:r>
            <a:r>
              <a:rPr lang="en-US" altLang="zh-CN" sz="1800" dirty="0">
                <a:solidFill>
                  <a:srgbClr val="009ED6"/>
                </a:solidFill>
              </a:rPr>
              <a:t>&lt;html&gt;</a:t>
            </a:r>
            <a:r>
              <a:rPr lang="zh-CN" altLang="zh-CN" sz="1800" dirty="0"/>
              <a:t>根标记、</a:t>
            </a:r>
            <a:r>
              <a:rPr lang="en-US" altLang="zh-CN" sz="1800" dirty="0">
                <a:solidFill>
                  <a:srgbClr val="009ED6"/>
                </a:solidFill>
              </a:rPr>
              <a:t>&lt;head&gt;</a:t>
            </a:r>
            <a:r>
              <a:rPr lang="zh-CN" altLang="zh-CN" sz="1800" dirty="0"/>
              <a:t>头部标记、</a:t>
            </a:r>
            <a:r>
              <a:rPr lang="en-US" altLang="zh-CN" sz="1800" dirty="0">
                <a:solidFill>
                  <a:srgbClr val="009ED6"/>
                </a:solidFill>
              </a:rPr>
              <a:t>&lt;body&gt;</a:t>
            </a:r>
            <a:r>
              <a:rPr lang="zh-CN" altLang="zh-CN" sz="1800" dirty="0"/>
              <a:t>主体标记，具体介绍如下</a:t>
            </a:r>
            <a:r>
              <a:rPr lang="zh-CN" altLang="zh-CN" sz="1800" dirty="0" smtClean="0"/>
              <a:t>：</a:t>
            </a:r>
            <a:endParaRPr lang="en-US" altLang="zh-CN" dirty="0" smtClean="0"/>
          </a:p>
        </p:txBody>
      </p:sp>
      <p:pic>
        <p:nvPicPr>
          <p:cNvPr id="3" name="图片 2">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755" y="2937600"/>
            <a:ext cx="2121233" cy="387882"/>
          </a:xfrm>
          <a:prstGeom prst="rect">
            <a:avLst/>
          </a:prstGeom>
        </p:spPr>
      </p:pic>
      <p:sp>
        <p:nvSpPr>
          <p:cNvPr id="5" name="TextBox 4"/>
          <p:cNvSpPr txBox="1"/>
          <p:nvPr/>
        </p:nvSpPr>
        <p:spPr>
          <a:xfrm>
            <a:off x="385583" y="1322024"/>
            <a:ext cx="6544019" cy="461665"/>
          </a:xfrm>
          <a:prstGeom prst="rect">
            <a:avLst/>
          </a:prstGeom>
          <a:noFill/>
        </p:spPr>
        <p:txBody>
          <a:bodyPr wrap="square" rtlCol="0">
            <a:spAutoFit/>
          </a:bodyPr>
          <a:lstStyle/>
          <a:p>
            <a:pPr marL="0" lvl="1" indent="457200">
              <a:buFontTx/>
              <a:buNone/>
              <a:defRPr/>
            </a:pPr>
            <a:r>
              <a:rPr lang="en-US" altLang="zh-CN" sz="2400" b="1" dirty="0">
                <a:solidFill>
                  <a:srgbClr val="009ED6"/>
                </a:solidFill>
              </a:rPr>
              <a:t>1</a:t>
            </a:r>
            <a:r>
              <a:rPr lang="zh-CN" altLang="en-US" sz="2400" b="1" dirty="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基本格式</a:t>
            </a:r>
            <a:endParaRPr lang="en-US" altLang="zh-CN" sz="2400" b="1" dirty="0">
              <a:solidFill>
                <a:srgbClr val="009ED6"/>
              </a:solidFill>
            </a:endParaRPr>
          </a:p>
        </p:txBody>
      </p:sp>
      <p:sp>
        <p:nvSpPr>
          <p:cNvPr id="8" name="标题 1"/>
          <p:cNvSpPr>
            <a:spLocks noGrp="1"/>
          </p:cNvSpPr>
          <p:nvPr>
            <p:ph type="title"/>
          </p:nvPr>
        </p:nvSpPr>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178838394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1" indent="457200" eaLnBrk="1">
              <a:spcBef>
                <a:spcPts val="423"/>
              </a:spcBef>
              <a:buFontTx/>
              <a:buNone/>
              <a:defRPr/>
            </a:pPr>
            <a:r>
              <a:rPr lang="zh-CN" altLang="en-US" sz="1800" b="1" dirty="0" smtClean="0">
                <a:solidFill>
                  <a:srgbClr val="009ED6"/>
                </a:solidFill>
              </a:rPr>
              <a:t>（</a:t>
            </a:r>
            <a:r>
              <a:rPr lang="en-US" altLang="zh-CN" sz="1800" b="1" dirty="0" smtClean="0">
                <a:solidFill>
                  <a:srgbClr val="009ED6"/>
                </a:solidFill>
              </a:rPr>
              <a:t>1</a:t>
            </a:r>
            <a:r>
              <a:rPr lang="zh-CN" altLang="en-US" sz="1800" b="1" dirty="0" smtClean="0">
                <a:solidFill>
                  <a:srgbClr val="009ED6"/>
                </a:solidFill>
              </a:rPr>
              <a:t>）</a:t>
            </a:r>
            <a:r>
              <a:rPr lang="en-US" altLang="zh-CN" sz="1800" b="1" dirty="0">
                <a:solidFill>
                  <a:srgbClr val="009ED6"/>
                </a:solidFill>
                <a:latin typeface="宋体" panose="02010600030101010101" pitchFamily="2" charset="-122"/>
              </a:rPr>
              <a:t> </a:t>
            </a:r>
            <a:r>
              <a:rPr lang="en-US" altLang="zh-CN" sz="1800" b="1" dirty="0" smtClean="0">
                <a:solidFill>
                  <a:srgbClr val="009ED6"/>
                </a:solidFill>
              </a:rPr>
              <a:t>&lt;!</a:t>
            </a:r>
            <a:r>
              <a:rPr lang="en-US" altLang="zh-CN" sz="1800" b="1" dirty="0">
                <a:solidFill>
                  <a:srgbClr val="009ED6"/>
                </a:solidFill>
              </a:rPr>
              <a:t>DOCTYPE&gt;</a:t>
            </a:r>
            <a:r>
              <a:rPr lang="zh-CN" altLang="zh-CN" sz="1800" b="1" dirty="0">
                <a:solidFill>
                  <a:srgbClr val="009ED6"/>
                </a:solidFill>
              </a:rPr>
              <a:t>标记</a:t>
            </a:r>
            <a:endParaRPr lang="en-US" altLang="zh-CN" sz="1800" b="1" dirty="0" smtClean="0">
              <a:solidFill>
                <a:srgbClr val="009ED6"/>
              </a:solidFill>
            </a:endParaRPr>
          </a:p>
          <a:p>
            <a:pPr marL="0" lvl="1" indent="457200" eaLnBrk="1">
              <a:spcBef>
                <a:spcPts val="423"/>
              </a:spcBef>
              <a:buFontTx/>
              <a:buNone/>
              <a:defRPr/>
            </a:pPr>
            <a:r>
              <a:rPr lang="en-US" altLang="zh-CN" sz="1800" dirty="0"/>
              <a:t>&lt;!DOCTYPE&gt;</a:t>
            </a:r>
            <a:r>
              <a:rPr lang="zh-CN" altLang="en-US" sz="1800" dirty="0"/>
              <a:t>标记标记位于文档的最前面，用于向浏览器说明当前文档使用哪种 </a:t>
            </a:r>
            <a:r>
              <a:rPr lang="en-US" altLang="zh-CN" sz="1800" dirty="0"/>
              <a:t>HTML</a:t>
            </a:r>
            <a:r>
              <a:rPr lang="zh-CN" altLang="en-US" sz="1800" dirty="0"/>
              <a:t>或</a:t>
            </a:r>
            <a:r>
              <a:rPr lang="en-US" altLang="zh-CN" sz="1800" dirty="0"/>
              <a:t>XHTML</a:t>
            </a:r>
            <a:r>
              <a:rPr lang="zh-CN" altLang="en-US" sz="1800" dirty="0"/>
              <a:t>标准规范，</a:t>
            </a:r>
            <a:r>
              <a:rPr lang="en-US" altLang="zh-CN" sz="1800" dirty="0"/>
              <a:t>HTML5</a:t>
            </a:r>
            <a:r>
              <a:rPr lang="zh-CN" altLang="en-US" sz="1800" dirty="0"/>
              <a:t>文档中的</a:t>
            </a:r>
            <a:r>
              <a:rPr lang="en-US" altLang="zh-CN" sz="1800" dirty="0"/>
              <a:t>DOCTYPE</a:t>
            </a:r>
            <a:r>
              <a:rPr lang="zh-CN" altLang="en-US" sz="1800" dirty="0"/>
              <a:t>声明非常简单，代码如下：</a:t>
            </a:r>
          </a:p>
          <a:p>
            <a:pPr marL="0" lvl="1" indent="457200" eaLnBrk="1">
              <a:spcBef>
                <a:spcPts val="423"/>
              </a:spcBef>
              <a:buFontTx/>
              <a:buNone/>
              <a:defRPr/>
            </a:pPr>
            <a:endParaRPr lang="en-US" altLang="zh-CN" sz="1800" dirty="0" smtClean="0"/>
          </a:p>
          <a:p>
            <a:pPr marL="0" lvl="1" indent="457200" eaLnBrk="1">
              <a:spcBef>
                <a:spcPts val="423"/>
              </a:spcBef>
              <a:buFontTx/>
              <a:buNone/>
              <a:defRPr/>
            </a:pPr>
            <a:r>
              <a:rPr lang="zh-CN" altLang="en-US" sz="1800" dirty="0" smtClean="0"/>
              <a:t>只有</a:t>
            </a:r>
            <a:r>
              <a:rPr lang="zh-CN" altLang="en-US" sz="1800" dirty="0"/>
              <a:t>在开头处使用</a:t>
            </a:r>
            <a:r>
              <a:rPr lang="en-US" altLang="zh-CN" sz="1800" dirty="0">
                <a:solidFill>
                  <a:srgbClr val="009ED6"/>
                </a:solidFill>
              </a:rPr>
              <a:t>&lt;!DOCTYPE</a:t>
            </a:r>
            <a:r>
              <a:rPr lang="en-US" altLang="zh-CN" sz="1800" dirty="0"/>
              <a:t>&gt;</a:t>
            </a:r>
            <a:r>
              <a:rPr lang="zh-CN" altLang="en-US" sz="1800" dirty="0"/>
              <a:t>声明，浏览器才能将该网页作为有效的</a:t>
            </a:r>
            <a:r>
              <a:rPr lang="en-US" altLang="zh-CN" sz="1800" dirty="0"/>
              <a:t>HTML</a:t>
            </a:r>
            <a:r>
              <a:rPr lang="zh-CN" altLang="en-US" sz="1800" dirty="0"/>
              <a:t>文档，并按指定的文档类型进行解析。使用</a:t>
            </a:r>
            <a:r>
              <a:rPr lang="en-US" altLang="zh-CN" sz="1800" dirty="0"/>
              <a:t>HTML5</a:t>
            </a:r>
            <a:r>
              <a:rPr lang="zh-CN" altLang="en-US" sz="1800" dirty="0"/>
              <a:t>的</a:t>
            </a:r>
            <a:r>
              <a:rPr lang="en-US" altLang="zh-CN" sz="1800" dirty="0"/>
              <a:t>DOCTYPE</a:t>
            </a:r>
            <a:r>
              <a:rPr lang="zh-CN" altLang="en-US" sz="1800" dirty="0"/>
              <a:t>声明，会触发浏览器以标准兼容模式来显示页面</a:t>
            </a:r>
            <a:r>
              <a:rPr lang="zh-CN" altLang="en-US" sz="1800" dirty="0" smtClean="0"/>
              <a:t>。</a:t>
            </a:r>
            <a:endParaRPr lang="zh-CN" altLang="en-US"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lvl="1" eaLnBrk="1" latinLnBrk="1" hangingPunct="1">
              <a:spcBef>
                <a:spcPts val="423"/>
              </a:spcBef>
              <a:defRPr/>
            </a:pPr>
            <a:r>
              <a:rPr lang="en-US" altLang="zh-CN" sz="2400" b="1" dirty="0">
                <a:solidFill>
                  <a:srgbClr val="009ED6"/>
                </a:solidFill>
              </a:rPr>
              <a:t>1</a:t>
            </a:r>
            <a:r>
              <a:rPr lang="zh-CN" altLang="en-US" sz="2400" b="1" dirty="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基本</a:t>
            </a:r>
            <a:r>
              <a:rPr lang="zh-CN" altLang="zh-CN" sz="2400" b="1" dirty="0" smtClean="0">
                <a:solidFill>
                  <a:srgbClr val="009ED6"/>
                </a:solidFill>
              </a:rPr>
              <a:t>格式</a:t>
            </a:r>
            <a:endParaRPr lang="en-US" altLang="zh-CN" sz="2400" b="1" dirty="0">
              <a:solidFill>
                <a:srgbClr val="009ED6"/>
              </a:solidFill>
            </a:endParaRPr>
          </a:p>
        </p:txBody>
      </p:sp>
      <p:sp>
        <p:nvSpPr>
          <p:cNvPr id="7"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
        <p:nvSpPr>
          <p:cNvPr id="9" name="矩形 6"/>
          <p:cNvSpPr>
            <a:spLocks noChangeArrowheads="1"/>
          </p:cNvSpPr>
          <p:nvPr/>
        </p:nvSpPr>
        <p:spPr bwMode="auto">
          <a:xfrm>
            <a:off x="1030288" y="3891679"/>
            <a:ext cx="7231585"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indent="0"/>
            <a:r>
              <a:rPr lang="en-US" altLang="zh-CN" dirty="0"/>
              <a:t>&lt;!</a:t>
            </a:r>
            <a:r>
              <a:rPr lang="en-US" altLang="zh-CN" dirty="0" err="1"/>
              <a:t>doctype</a:t>
            </a:r>
            <a:r>
              <a:rPr lang="en-US" altLang="zh-CN" dirty="0"/>
              <a:t> html&gt;</a:t>
            </a:r>
          </a:p>
        </p:txBody>
      </p:sp>
    </p:spTree>
    <p:extLst>
      <p:ext uri="{BB962C8B-B14F-4D97-AF65-F5344CB8AC3E}">
        <p14:creationId xmlns:p14="http://schemas.microsoft.com/office/powerpoint/2010/main" val="54429788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FontTx/>
              <a:buNone/>
              <a:defRPr/>
            </a:pPr>
            <a:r>
              <a:rPr lang="zh-CN" altLang="en-US" sz="1800" b="1" dirty="0" smtClean="0">
                <a:solidFill>
                  <a:srgbClr val="009ED6"/>
                </a:solidFill>
              </a:rPr>
              <a:t>（</a:t>
            </a:r>
            <a:r>
              <a:rPr lang="en-US" altLang="zh-CN" sz="1800" b="1" dirty="0" smtClean="0">
                <a:solidFill>
                  <a:srgbClr val="009ED6"/>
                </a:solidFill>
              </a:rPr>
              <a:t>2</a:t>
            </a:r>
            <a:r>
              <a:rPr lang="zh-CN" altLang="en-US" sz="1800" b="1" dirty="0" smtClean="0">
                <a:solidFill>
                  <a:srgbClr val="009ED6"/>
                </a:solidFill>
              </a:rPr>
              <a:t>）</a:t>
            </a:r>
            <a:r>
              <a:rPr lang="en-US" altLang="zh-CN" sz="1800" b="1" dirty="0" smtClean="0">
                <a:solidFill>
                  <a:srgbClr val="009ED6"/>
                </a:solidFill>
                <a:latin typeface="宋体" panose="02010600030101010101" pitchFamily="2" charset="-122"/>
              </a:rPr>
              <a:t> </a:t>
            </a:r>
            <a:r>
              <a:rPr lang="en-US" altLang="zh-CN" sz="1800" b="1" dirty="0" smtClean="0">
                <a:solidFill>
                  <a:srgbClr val="009ED6"/>
                </a:solidFill>
              </a:rPr>
              <a:t>&lt;html</a:t>
            </a:r>
            <a:r>
              <a:rPr lang="en-US" altLang="zh-CN" sz="1800" b="1" dirty="0">
                <a:solidFill>
                  <a:srgbClr val="009ED6"/>
                </a:solidFill>
              </a:rPr>
              <a:t>&gt;&lt;/html&gt;</a:t>
            </a:r>
            <a:r>
              <a:rPr lang="zh-CN" altLang="zh-CN" sz="1800" b="1" dirty="0">
                <a:solidFill>
                  <a:srgbClr val="009ED6"/>
                </a:solidFill>
              </a:rPr>
              <a:t>标记</a:t>
            </a:r>
            <a:r>
              <a:rPr lang="en-US" altLang="zh-CN" sz="1800" b="1" dirty="0">
                <a:solidFill>
                  <a:srgbClr val="009ED6"/>
                </a:solidFill>
              </a:rPr>
              <a:t> </a:t>
            </a:r>
            <a:endParaRPr lang="en-US" altLang="zh-CN" sz="1800" b="1" dirty="0" smtClean="0">
              <a:solidFill>
                <a:srgbClr val="009ED6"/>
              </a:solidFill>
            </a:endParaRPr>
          </a:p>
          <a:p>
            <a:pPr marL="0" indent="457200">
              <a:buFontTx/>
              <a:buNone/>
              <a:defRPr/>
            </a:pPr>
            <a:r>
              <a:rPr lang="en-US" altLang="zh-CN" sz="1800" dirty="0" smtClean="0">
                <a:solidFill>
                  <a:srgbClr val="009ED6"/>
                </a:solidFill>
              </a:rPr>
              <a:t>&lt;</a:t>
            </a:r>
            <a:r>
              <a:rPr lang="en-US" altLang="zh-CN" sz="1800" dirty="0">
                <a:solidFill>
                  <a:srgbClr val="009ED6"/>
                </a:solidFill>
              </a:rPr>
              <a:t>html&gt;</a:t>
            </a:r>
            <a:r>
              <a:rPr lang="zh-CN" altLang="zh-CN" sz="1800" dirty="0"/>
              <a:t>标记位于</a:t>
            </a:r>
            <a:r>
              <a:rPr lang="en-US" altLang="zh-CN" sz="1800" dirty="0">
                <a:solidFill>
                  <a:srgbClr val="009ED6"/>
                </a:solidFill>
              </a:rPr>
              <a:t>&lt;!DOCTYPE&gt; </a:t>
            </a:r>
            <a:r>
              <a:rPr lang="zh-CN" altLang="zh-CN" sz="1800" dirty="0">
                <a:solidFill>
                  <a:srgbClr val="009ED6"/>
                </a:solidFill>
              </a:rPr>
              <a:t>标记之后</a:t>
            </a:r>
            <a:r>
              <a:rPr lang="zh-CN" altLang="zh-CN" sz="1800" dirty="0"/>
              <a:t>，也称为</a:t>
            </a:r>
            <a:r>
              <a:rPr lang="zh-CN" altLang="zh-CN" sz="1800" dirty="0">
                <a:solidFill>
                  <a:srgbClr val="009ED6"/>
                </a:solidFill>
              </a:rPr>
              <a:t>根标记</a:t>
            </a:r>
            <a:r>
              <a:rPr lang="zh-CN" altLang="zh-CN" sz="1800" dirty="0"/>
              <a:t>，用于告知浏览器其自身是一个</a:t>
            </a:r>
            <a:r>
              <a:rPr lang="en-US" altLang="zh-CN" sz="1800" dirty="0"/>
              <a:t> HTML </a:t>
            </a:r>
            <a:r>
              <a:rPr lang="zh-CN" altLang="zh-CN" sz="1800" dirty="0"/>
              <a:t>文档，</a:t>
            </a:r>
            <a:r>
              <a:rPr lang="en-US" altLang="zh-CN" sz="1800" dirty="0"/>
              <a:t> </a:t>
            </a:r>
            <a:r>
              <a:rPr lang="en-US" altLang="zh-CN" sz="1800" dirty="0">
                <a:solidFill>
                  <a:srgbClr val="009ED6"/>
                </a:solidFill>
              </a:rPr>
              <a:t>&lt;html&gt;</a:t>
            </a:r>
            <a:r>
              <a:rPr lang="zh-CN" altLang="zh-CN" sz="1800" dirty="0"/>
              <a:t>标记标志着</a:t>
            </a:r>
            <a:r>
              <a:rPr lang="en-US" altLang="zh-CN" sz="1800" dirty="0"/>
              <a:t>HTML</a:t>
            </a:r>
            <a:r>
              <a:rPr lang="zh-CN" altLang="zh-CN" sz="1800" dirty="0"/>
              <a:t>文档的</a:t>
            </a:r>
            <a:r>
              <a:rPr lang="zh-CN" altLang="zh-CN" sz="1800" dirty="0">
                <a:solidFill>
                  <a:srgbClr val="009ED6"/>
                </a:solidFill>
              </a:rPr>
              <a:t>开始</a:t>
            </a:r>
            <a:r>
              <a:rPr lang="zh-CN" altLang="zh-CN" sz="1800" dirty="0"/>
              <a:t>，</a:t>
            </a:r>
            <a:r>
              <a:rPr lang="en-US" altLang="zh-CN" sz="1800" dirty="0">
                <a:solidFill>
                  <a:srgbClr val="009ED6"/>
                </a:solidFill>
              </a:rPr>
              <a:t>&lt;/html&gt;</a:t>
            </a:r>
            <a:r>
              <a:rPr lang="zh-CN" altLang="zh-CN" sz="1800" dirty="0"/>
              <a:t>标记标志着</a:t>
            </a:r>
            <a:r>
              <a:rPr lang="en-US" altLang="zh-CN" sz="1800" dirty="0"/>
              <a:t>HTML</a:t>
            </a:r>
            <a:r>
              <a:rPr lang="zh-CN" altLang="zh-CN" sz="1800" dirty="0"/>
              <a:t>文档的</a:t>
            </a:r>
            <a:r>
              <a:rPr lang="zh-CN" altLang="zh-CN" sz="1800" dirty="0">
                <a:solidFill>
                  <a:srgbClr val="009ED6"/>
                </a:solidFill>
              </a:rPr>
              <a:t>结束</a:t>
            </a:r>
            <a:r>
              <a:rPr lang="zh-CN" altLang="zh-CN" sz="1800" dirty="0"/>
              <a:t>，在它们</a:t>
            </a:r>
            <a:r>
              <a:rPr lang="zh-CN" altLang="zh-CN" sz="1800" dirty="0">
                <a:solidFill>
                  <a:srgbClr val="009ED6"/>
                </a:solidFill>
              </a:rPr>
              <a:t>之间</a:t>
            </a:r>
            <a:r>
              <a:rPr lang="zh-CN" altLang="zh-CN" sz="1800" dirty="0"/>
              <a:t>的是文档的</a:t>
            </a:r>
            <a:r>
              <a:rPr lang="zh-CN" altLang="zh-CN" sz="1800" dirty="0">
                <a:solidFill>
                  <a:srgbClr val="009ED6"/>
                </a:solidFill>
              </a:rPr>
              <a:t>头部</a:t>
            </a:r>
            <a:r>
              <a:rPr lang="zh-CN" altLang="zh-CN" sz="1800" dirty="0"/>
              <a:t>和</a:t>
            </a:r>
            <a:r>
              <a:rPr lang="zh-CN" altLang="zh-CN" sz="1800" dirty="0">
                <a:solidFill>
                  <a:srgbClr val="009ED6"/>
                </a:solidFill>
              </a:rPr>
              <a:t>主体</a:t>
            </a:r>
            <a:r>
              <a:rPr lang="zh-CN" altLang="zh-CN" sz="1800" dirty="0"/>
              <a:t>内容</a:t>
            </a:r>
            <a:r>
              <a:rPr lang="zh-CN" altLang="zh-CN" sz="1800" dirty="0" smtClean="0"/>
              <a:t>。</a:t>
            </a:r>
            <a:endParaRPr lang="en-US" altLang="zh-CN" sz="1800" dirty="0" smtClean="0"/>
          </a:p>
        </p:txBody>
      </p:sp>
      <p:sp>
        <p:nvSpPr>
          <p:cNvPr id="5" name="TextBox 4"/>
          <p:cNvSpPr txBox="1"/>
          <p:nvPr/>
        </p:nvSpPr>
        <p:spPr>
          <a:xfrm>
            <a:off x="385583" y="1322024"/>
            <a:ext cx="7645713" cy="461665"/>
          </a:xfrm>
          <a:prstGeom prst="rect">
            <a:avLst/>
          </a:prstGeom>
          <a:noFill/>
        </p:spPr>
        <p:txBody>
          <a:bodyPr wrap="square" rtlCol="0">
            <a:spAutoFit/>
          </a:bodyPr>
          <a:lstStyle/>
          <a:p>
            <a:pPr lvl="1" eaLnBrk="1" latinLnBrk="1" hangingPunct="1">
              <a:spcBef>
                <a:spcPts val="423"/>
              </a:spcBef>
              <a:defRPr/>
            </a:pPr>
            <a:r>
              <a:rPr lang="en-US" altLang="zh-CN" sz="2400" b="1" dirty="0">
                <a:solidFill>
                  <a:srgbClr val="009ED6"/>
                </a:solidFill>
              </a:rPr>
              <a:t>1</a:t>
            </a:r>
            <a:r>
              <a:rPr lang="zh-CN" altLang="en-US" sz="2400" b="1" dirty="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基本</a:t>
            </a:r>
            <a:r>
              <a:rPr lang="zh-CN" altLang="zh-CN" sz="2400" b="1" dirty="0" smtClean="0">
                <a:solidFill>
                  <a:srgbClr val="009ED6"/>
                </a:solidFill>
              </a:rPr>
              <a:t>格式</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238442104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63" name="组合 29"/>
          <p:cNvGrpSpPr>
            <a:grpSpLocks/>
          </p:cNvGrpSpPr>
          <p:nvPr/>
        </p:nvGrpSpPr>
        <p:grpSpPr bwMode="auto">
          <a:xfrm rot="21587233">
            <a:off x="1711325" y="1155608"/>
            <a:ext cx="884265" cy="593725"/>
            <a:chOff x="1936620" y="1275606"/>
            <a:chExt cx="1296144" cy="1728192"/>
          </a:xfrm>
        </p:grpSpPr>
        <p:grpSp>
          <p:nvGrpSpPr>
            <p:cNvPr id="6166" name="组合 31"/>
            <p:cNvGrpSpPr>
              <a:grpSpLocks/>
            </p:cNvGrpSpPr>
            <p:nvPr/>
          </p:nvGrpSpPr>
          <p:grpSpPr bwMode="auto">
            <a:xfrm>
              <a:off x="1936620" y="1275606"/>
              <a:ext cx="1296142" cy="1728192"/>
              <a:chOff x="1907704" y="1275606"/>
              <a:chExt cx="1296142" cy="1728192"/>
            </a:xfrm>
          </p:grpSpPr>
          <p:sp>
            <p:nvSpPr>
              <p:cNvPr id="34" name="圆角矩形 33"/>
              <p:cNvSpPr/>
              <p:nvPr/>
            </p:nvSpPr>
            <p:spPr>
              <a:xfrm>
                <a:off x="1907704" y="1275606"/>
                <a:ext cx="129610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a:t>
                </a:r>
                <a:r>
                  <a:rPr lang="en-US" altLang="zh-CN" sz="3200" b="1" kern="0" dirty="0" smtClean="0">
                    <a:solidFill>
                      <a:prstClr val="white"/>
                    </a:solidFill>
                    <a:latin typeface="Cambria Math" panose="02040503050406030204" pitchFamily="18" charset="0"/>
                    <a:ea typeface="汉仪综艺体简" panose="02010609000101010101" pitchFamily="49" charset="-122"/>
                  </a:rPr>
                  <a:t>.1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5" name="圆角矩形 34"/>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3" name="圆角矩形 5"/>
            <p:cNvSpPr/>
            <p:nvPr/>
          </p:nvSpPr>
          <p:spPr>
            <a:xfrm>
              <a:off x="1931232" y="2065724"/>
              <a:ext cx="1293777" cy="933409"/>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7" name="直接连接符 6"/>
          <p:cNvCxnSpPr/>
          <p:nvPr/>
        </p:nvCxnSpPr>
        <p:spPr bwMode="auto">
          <a:xfrm>
            <a:off x="2809875" y="1654083"/>
            <a:ext cx="2054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65" name="矩形 35"/>
          <p:cNvSpPr>
            <a:spLocks noChangeArrowheads="1"/>
          </p:cNvSpPr>
          <p:nvPr/>
        </p:nvSpPr>
        <p:spPr bwMode="auto">
          <a:xfrm>
            <a:off x="2788037" y="1178814"/>
            <a:ext cx="18565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dirty="0">
                <a:latin typeface="微软雅黑" pitchFamily="34" charset="-122"/>
                <a:ea typeface="微软雅黑" pitchFamily="34" charset="-122"/>
              </a:rPr>
              <a:t>HTML5</a:t>
            </a:r>
            <a:r>
              <a:rPr lang="zh-CN" altLang="en-US" sz="2400" dirty="0">
                <a:latin typeface="微软雅黑" pitchFamily="34" charset="-122"/>
                <a:ea typeface="微软雅黑" pitchFamily="34" charset="-122"/>
              </a:rPr>
              <a:t>概述</a:t>
            </a:r>
            <a:endParaRPr lang="zh-CN" altLang="en-US" sz="2400" dirty="0">
              <a:solidFill>
                <a:srgbClr val="00B0F0"/>
              </a:solidFill>
              <a:latin typeface="微软雅黑" pitchFamily="34" charset="-122"/>
              <a:ea typeface="微软雅黑" pitchFamily="34" charset="-122"/>
            </a:endParaRPr>
          </a:p>
        </p:txBody>
      </p:sp>
      <p:grpSp>
        <p:nvGrpSpPr>
          <p:cNvPr id="6147" name="组合 195"/>
          <p:cNvGrpSpPr>
            <a:grpSpLocks/>
          </p:cNvGrpSpPr>
          <p:nvPr/>
        </p:nvGrpSpPr>
        <p:grpSpPr bwMode="auto">
          <a:xfrm>
            <a:off x="2909336" y="3714585"/>
            <a:ext cx="3263267" cy="592138"/>
            <a:chOff x="1710657" y="1263652"/>
            <a:chExt cx="3263806" cy="592608"/>
          </a:xfrm>
        </p:grpSpPr>
        <p:grpSp>
          <p:nvGrpSpPr>
            <p:cNvPr id="6156" name="组合 29"/>
            <p:cNvGrpSpPr>
              <a:grpSpLocks/>
            </p:cNvGrpSpPr>
            <p:nvPr/>
          </p:nvGrpSpPr>
          <p:grpSpPr bwMode="auto">
            <a:xfrm rot="-12767">
              <a:off x="1710657" y="1263652"/>
              <a:ext cx="884411" cy="592608"/>
              <a:chOff x="1936620" y="1275606"/>
              <a:chExt cx="1296144" cy="1728192"/>
            </a:xfrm>
          </p:grpSpPr>
          <p:grpSp>
            <p:nvGrpSpPr>
              <p:cNvPr id="6159" name="组合 31"/>
              <p:cNvGrpSpPr>
                <a:grpSpLocks/>
              </p:cNvGrpSpPr>
              <p:nvPr/>
            </p:nvGrpSpPr>
            <p:grpSpPr bwMode="auto">
              <a:xfrm>
                <a:off x="1936620" y="1275606"/>
                <a:ext cx="1296142" cy="1728192"/>
                <a:chOff x="1907704" y="1275606"/>
                <a:chExt cx="1296142" cy="1728192"/>
              </a:xfrm>
            </p:grpSpPr>
            <p:sp>
              <p:nvSpPr>
                <p:cNvPr id="217" name="圆角矩形 216"/>
                <p:cNvSpPr/>
                <p:nvPr/>
              </p:nvSpPr>
              <p:spPr>
                <a:xfrm>
                  <a:off x="1907704" y="1275606"/>
                  <a:ext cx="129610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smtClean="0">
                      <a:solidFill>
                        <a:prstClr val="white"/>
                      </a:solidFill>
                      <a:latin typeface="Cambria Math" panose="02040503050406030204" pitchFamily="18" charset="0"/>
                      <a:ea typeface="汉仪综艺体简" panose="02010609000101010101" pitchFamily="49" charset="-122"/>
                    </a:rPr>
                    <a:t>1.4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20" name="圆角矩形 219"/>
                <p:cNvSpPr/>
                <p:nvPr/>
              </p:nvSpPr>
              <p:spPr>
                <a:xfrm>
                  <a:off x="1961224" y="1349737"/>
                  <a:ext cx="1189063" cy="157992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13" name="圆角矩形 5"/>
              <p:cNvSpPr/>
              <p:nvPr/>
            </p:nvSpPr>
            <p:spPr>
              <a:xfrm>
                <a:off x="1931236" y="2063207"/>
                <a:ext cx="1293777" cy="93591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3" name="直接连接符 202"/>
            <p:cNvCxnSpPr/>
            <p:nvPr/>
          </p:nvCxnSpPr>
          <p:spPr bwMode="auto">
            <a:xfrm>
              <a:off x="2809389" y="1760934"/>
              <a:ext cx="2165074"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58" name="矩形 35"/>
            <p:cNvSpPr>
              <a:spLocks noChangeArrowheads="1"/>
            </p:cNvSpPr>
            <p:nvPr/>
          </p:nvSpPr>
          <p:spPr bwMode="auto">
            <a:xfrm>
              <a:off x="2836056" y="1286814"/>
              <a:ext cx="1416006" cy="46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dirty="0">
                  <a:latin typeface="微软雅黑" pitchFamily="34" charset="-122"/>
                  <a:ea typeface="微软雅黑" pitchFamily="34" charset="-122"/>
                </a:rPr>
                <a:t>图像标记</a:t>
              </a:r>
              <a:endParaRPr lang="en-US" altLang="zh-CN" sz="2400" dirty="0">
                <a:latin typeface="微软雅黑" pitchFamily="34" charset="-122"/>
                <a:ea typeface="微软雅黑" pitchFamily="34" charset="-122"/>
              </a:endParaRPr>
            </a:p>
          </p:txBody>
        </p:sp>
      </p:grpSp>
      <p:grpSp>
        <p:nvGrpSpPr>
          <p:cNvPr id="6148" name="组合 221"/>
          <p:cNvGrpSpPr>
            <a:grpSpLocks/>
          </p:cNvGrpSpPr>
          <p:nvPr/>
        </p:nvGrpSpPr>
        <p:grpSpPr bwMode="auto">
          <a:xfrm>
            <a:off x="1708150" y="2805684"/>
            <a:ext cx="4959350" cy="593725"/>
            <a:chOff x="1710657" y="1263652"/>
            <a:chExt cx="4960169" cy="592608"/>
          </a:xfrm>
        </p:grpSpPr>
        <p:grpSp>
          <p:nvGrpSpPr>
            <p:cNvPr id="6149" name="组合 29"/>
            <p:cNvGrpSpPr>
              <a:grpSpLocks/>
            </p:cNvGrpSpPr>
            <p:nvPr/>
          </p:nvGrpSpPr>
          <p:grpSpPr bwMode="auto">
            <a:xfrm rot="-12767">
              <a:off x="1710657" y="1263652"/>
              <a:ext cx="884411" cy="592608"/>
              <a:chOff x="1936620" y="1275606"/>
              <a:chExt cx="1296144" cy="1728192"/>
            </a:xfrm>
          </p:grpSpPr>
          <p:grpSp>
            <p:nvGrpSpPr>
              <p:cNvPr id="6152" name="组合 31"/>
              <p:cNvGrpSpPr>
                <a:grpSpLocks/>
              </p:cNvGrpSpPr>
              <p:nvPr/>
            </p:nvGrpSpPr>
            <p:grpSpPr bwMode="auto">
              <a:xfrm>
                <a:off x="1936620" y="1275606"/>
                <a:ext cx="1296142" cy="1728192"/>
                <a:chOff x="1907704" y="1275606"/>
                <a:chExt cx="1296142" cy="1728192"/>
              </a:xfrm>
            </p:grpSpPr>
            <p:sp>
              <p:nvSpPr>
                <p:cNvPr id="233" name="圆角矩形 232"/>
                <p:cNvSpPr/>
                <p:nvPr/>
              </p:nvSpPr>
              <p:spPr>
                <a:xfrm>
                  <a:off x="1907704" y="1275606"/>
                  <a:ext cx="129610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a:t>
                  </a:r>
                  <a:r>
                    <a:rPr lang="en-US" altLang="zh-CN" sz="3200" b="1" kern="0" dirty="0" smtClean="0">
                      <a:solidFill>
                        <a:prstClr val="white"/>
                      </a:solidFill>
                      <a:latin typeface="Cambria Math" panose="02040503050406030204" pitchFamily="18" charset="0"/>
                      <a:ea typeface="汉仪综艺体简" panose="02010609000101010101" pitchFamily="49" charset="-122"/>
                    </a:rPr>
                    <a:t>.3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34" name="圆角矩形 233"/>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32" name="圆角矩形 5"/>
              <p:cNvSpPr/>
              <p:nvPr/>
            </p:nvSpPr>
            <p:spPr>
              <a:xfrm>
                <a:off x="1931232" y="2065724"/>
                <a:ext cx="1293777" cy="933409"/>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29" name="直接连接符 228"/>
            <p:cNvCxnSpPr/>
            <p:nvPr/>
          </p:nvCxnSpPr>
          <p:spPr bwMode="auto">
            <a:xfrm>
              <a:off x="2809389" y="1761189"/>
              <a:ext cx="3861437"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51" name="矩形 35"/>
            <p:cNvSpPr>
              <a:spLocks noChangeArrowheads="1"/>
            </p:cNvSpPr>
            <p:nvPr/>
          </p:nvSpPr>
          <p:spPr bwMode="auto">
            <a:xfrm>
              <a:off x="2836056" y="1286814"/>
              <a:ext cx="2031660" cy="46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dirty="0">
                  <a:latin typeface="微软雅黑" pitchFamily="34" charset="-122"/>
                  <a:ea typeface="微软雅黑" pitchFamily="34" charset="-122"/>
                </a:rPr>
                <a:t>文本控制标记</a:t>
              </a:r>
              <a:endParaRPr lang="en-US" altLang="zh-CN" sz="2400" dirty="0">
                <a:latin typeface="微软雅黑" pitchFamily="34" charset="-122"/>
                <a:ea typeface="微软雅黑" pitchFamily="34" charset="-122"/>
              </a:endParaRPr>
            </a:p>
          </p:txBody>
        </p:sp>
      </p:grpSp>
      <p:sp>
        <p:nvSpPr>
          <p:cNvPr id="26" name="标题 1"/>
          <p:cNvSpPr>
            <a:spLocks noChangeArrowheads="1"/>
          </p:cNvSpPr>
          <p:nvPr/>
        </p:nvSpPr>
        <p:spPr bwMode="auto">
          <a:xfrm>
            <a:off x="174625" y="35498"/>
            <a:ext cx="860961"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defRPr/>
            </a:pPr>
            <a:r>
              <a:rPr lang="en-US" altLang="zh-CN" sz="4000" b="1" spc="300" dirty="0" smtClean="0">
                <a:solidFill>
                  <a:srgbClr val="FFFF00"/>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sz="2800" b="1" spc="300" dirty="0" smtClean="0">
              <a:solidFill>
                <a:srgbClr val="FFFF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TextBox 1"/>
          <p:cNvSpPr txBox="1"/>
          <p:nvPr/>
        </p:nvSpPr>
        <p:spPr>
          <a:xfrm>
            <a:off x="1035586" y="143218"/>
            <a:ext cx="1809799" cy="523220"/>
          </a:xfrm>
          <a:prstGeom prst="rect">
            <a:avLst/>
          </a:prstGeom>
          <a:noFill/>
        </p:spPr>
        <p:txBody>
          <a:bodyPr wrap="square" rtlCol="0">
            <a:spAutoFit/>
          </a:bodyPr>
          <a:lstStyle/>
          <a:p>
            <a:r>
              <a:rPr lang="zh-CN" altLang="en-US" sz="2800" b="1" dirty="0" smtClean="0">
                <a:solidFill>
                  <a:srgbClr val="FFFF00"/>
                </a:solidFill>
                <a:latin typeface="微软雅黑" panose="020B0503020204020204" pitchFamily="34" charset="-122"/>
                <a:ea typeface="微软雅黑" panose="020B0503020204020204" pitchFamily="34" charset="-122"/>
              </a:rPr>
              <a:t>目录</a:t>
            </a:r>
            <a:endParaRPr lang="zh-CN" altLang="en-US" sz="2800" b="1" dirty="0">
              <a:solidFill>
                <a:srgbClr val="FFFF00"/>
              </a:solidFill>
              <a:latin typeface="微软雅黑" panose="020B0503020204020204" pitchFamily="34" charset="-122"/>
              <a:ea typeface="微软雅黑" panose="020B0503020204020204" pitchFamily="34" charset="-122"/>
            </a:endParaRPr>
          </a:p>
        </p:txBody>
      </p:sp>
      <p:grpSp>
        <p:nvGrpSpPr>
          <p:cNvPr id="46" name="组合 195"/>
          <p:cNvGrpSpPr>
            <a:grpSpLocks/>
          </p:cNvGrpSpPr>
          <p:nvPr/>
        </p:nvGrpSpPr>
        <p:grpSpPr bwMode="auto">
          <a:xfrm>
            <a:off x="2919243" y="1973618"/>
            <a:ext cx="3263267" cy="592138"/>
            <a:chOff x="1710657" y="1263652"/>
            <a:chExt cx="3263806" cy="592608"/>
          </a:xfrm>
        </p:grpSpPr>
        <p:grpSp>
          <p:nvGrpSpPr>
            <p:cNvPr id="47" name="组合 29"/>
            <p:cNvGrpSpPr>
              <a:grpSpLocks/>
            </p:cNvGrpSpPr>
            <p:nvPr/>
          </p:nvGrpSpPr>
          <p:grpSpPr bwMode="auto">
            <a:xfrm rot="-12767">
              <a:off x="1710657" y="1263652"/>
              <a:ext cx="884411" cy="592608"/>
              <a:chOff x="1936620" y="1275606"/>
              <a:chExt cx="1296144" cy="1728192"/>
            </a:xfrm>
          </p:grpSpPr>
          <p:grpSp>
            <p:nvGrpSpPr>
              <p:cNvPr id="50" name="组合 31"/>
              <p:cNvGrpSpPr>
                <a:grpSpLocks/>
              </p:cNvGrpSpPr>
              <p:nvPr/>
            </p:nvGrpSpPr>
            <p:grpSpPr bwMode="auto">
              <a:xfrm>
                <a:off x="1936620" y="1275606"/>
                <a:ext cx="1296142" cy="1728192"/>
                <a:chOff x="1907704" y="1275606"/>
                <a:chExt cx="1296142" cy="1728192"/>
              </a:xfrm>
            </p:grpSpPr>
            <p:sp>
              <p:nvSpPr>
                <p:cNvPr id="52" name="圆角矩形 51"/>
                <p:cNvSpPr/>
                <p:nvPr/>
              </p:nvSpPr>
              <p:spPr>
                <a:xfrm>
                  <a:off x="1907704" y="1275606"/>
                  <a:ext cx="129610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a:t>
                  </a:r>
                  <a:r>
                    <a:rPr lang="en-US" altLang="zh-CN" sz="3200" b="1" kern="0" dirty="0" smtClean="0">
                      <a:solidFill>
                        <a:prstClr val="white"/>
                      </a:solidFill>
                      <a:latin typeface="Cambria Math" panose="02040503050406030204" pitchFamily="18" charset="0"/>
                      <a:ea typeface="汉仪综艺体简" panose="02010609000101010101" pitchFamily="49" charset="-122"/>
                    </a:rPr>
                    <a:t>.2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3" name="圆角矩形 52"/>
                <p:cNvSpPr/>
                <p:nvPr/>
              </p:nvSpPr>
              <p:spPr>
                <a:xfrm>
                  <a:off x="1961224" y="1349737"/>
                  <a:ext cx="1189063" cy="157992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1" name="圆角矩形 5"/>
              <p:cNvSpPr/>
              <p:nvPr/>
            </p:nvSpPr>
            <p:spPr>
              <a:xfrm>
                <a:off x="1931236" y="2063207"/>
                <a:ext cx="1293777" cy="93591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48" name="直接连接符 47"/>
            <p:cNvCxnSpPr/>
            <p:nvPr/>
          </p:nvCxnSpPr>
          <p:spPr bwMode="auto">
            <a:xfrm>
              <a:off x="2809389" y="1760934"/>
              <a:ext cx="2165074"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9" name="矩形 35"/>
            <p:cNvSpPr>
              <a:spLocks noChangeArrowheads="1"/>
            </p:cNvSpPr>
            <p:nvPr/>
          </p:nvSpPr>
          <p:spPr bwMode="auto">
            <a:xfrm>
              <a:off x="2836056" y="1286814"/>
              <a:ext cx="1856905" cy="46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dirty="0">
                  <a:latin typeface="微软雅黑" pitchFamily="34" charset="-122"/>
                  <a:ea typeface="微软雅黑" pitchFamily="34" charset="-122"/>
                </a:rPr>
                <a:t>HTML5</a:t>
              </a:r>
              <a:r>
                <a:rPr lang="zh-CN" altLang="en-US" sz="2400" dirty="0">
                  <a:latin typeface="微软雅黑" pitchFamily="34" charset="-122"/>
                  <a:ea typeface="微软雅黑" pitchFamily="34" charset="-122"/>
                </a:rPr>
                <a:t>基础</a:t>
              </a:r>
              <a:endParaRPr lang="en-US" altLang="zh-CN" sz="2400" dirty="0">
                <a:latin typeface="微软雅黑" pitchFamily="34" charset="-122"/>
                <a:ea typeface="微软雅黑" pitchFamily="34" charset="-122"/>
              </a:endParaRPr>
            </a:p>
          </p:txBody>
        </p:sp>
      </p:grpSp>
      <p:grpSp>
        <p:nvGrpSpPr>
          <p:cNvPr id="54" name="组合 221"/>
          <p:cNvGrpSpPr>
            <a:grpSpLocks/>
          </p:cNvGrpSpPr>
          <p:nvPr/>
        </p:nvGrpSpPr>
        <p:grpSpPr bwMode="auto">
          <a:xfrm>
            <a:off x="1704382" y="4604033"/>
            <a:ext cx="4959350" cy="593725"/>
            <a:chOff x="1710657" y="1263652"/>
            <a:chExt cx="4960169" cy="592608"/>
          </a:xfrm>
        </p:grpSpPr>
        <p:grpSp>
          <p:nvGrpSpPr>
            <p:cNvPr id="55" name="组合 29"/>
            <p:cNvGrpSpPr>
              <a:grpSpLocks/>
            </p:cNvGrpSpPr>
            <p:nvPr/>
          </p:nvGrpSpPr>
          <p:grpSpPr bwMode="auto">
            <a:xfrm rot="-12767">
              <a:off x="1710657" y="1263652"/>
              <a:ext cx="884411" cy="592608"/>
              <a:chOff x="1936620" y="1275606"/>
              <a:chExt cx="1296144" cy="1728192"/>
            </a:xfrm>
          </p:grpSpPr>
          <p:grpSp>
            <p:nvGrpSpPr>
              <p:cNvPr id="58" name="组合 31"/>
              <p:cNvGrpSpPr>
                <a:grpSpLocks/>
              </p:cNvGrpSpPr>
              <p:nvPr/>
            </p:nvGrpSpPr>
            <p:grpSpPr bwMode="auto">
              <a:xfrm>
                <a:off x="1936620" y="1275606"/>
                <a:ext cx="1296142" cy="1728192"/>
                <a:chOff x="1907704" y="1275606"/>
                <a:chExt cx="1296142" cy="1728192"/>
              </a:xfrm>
            </p:grpSpPr>
            <p:sp>
              <p:nvSpPr>
                <p:cNvPr id="60" name="圆角矩形 59"/>
                <p:cNvSpPr/>
                <p:nvPr/>
              </p:nvSpPr>
              <p:spPr>
                <a:xfrm>
                  <a:off x="1907704" y="1275606"/>
                  <a:ext cx="129610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smtClean="0">
                      <a:solidFill>
                        <a:prstClr val="white"/>
                      </a:solidFill>
                      <a:latin typeface="Cambria Math" panose="02040503050406030204" pitchFamily="18" charset="0"/>
                      <a:ea typeface="汉仪综艺体简" panose="02010609000101010101" pitchFamily="49" charset="-122"/>
                    </a:rPr>
                    <a:t>1.5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61" name="圆角矩形 60"/>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9" name="圆角矩形 5"/>
              <p:cNvSpPr/>
              <p:nvPr/>
            </p:nvSpPr>
            <p:spPr>
              <a:xfrm>
                <a:off x="1931232" y="2065724"/>
                <a:ext cx="1293777" cy="933409"/>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56" name="直接连接符 55"/>
            <p:cNvCxnSpPr/>
            <p:nvPr/>
          </p:nvCxnSpPr>
          <p:spPr bwMode="auto">
            <a:xfrm>
              <a:off x="2809389" y="1761189"/>
              <a:ext cx="3861437"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7" name="矩形 35"/>
            <p:cNvSpPr>
              <a:spLocks noChangeArrowheads="1"/>
            </p:cNvSpPr>
            <p:nvPr/>
          </p:nvSpPr>
          <p:spPr bwMode="auto">
            <a:xfrm>
              <a:off x="2836056" y="1286814"/>
              <a:ext cx="1723834" cy="46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dirty="0">
                  <a:latin typeface="微软雅黑" pitchFamily="34" charset="-122"/>
                  <a:ea typeface="微软雅黑" pitchFamily="34" charset="-122"/>
                </a:rPr>
                <a:t>超链接标记</a:t>
              </a:r>
              <a:endParaRPr lang="en-US" altLang="zh-CN" sz="2400" dirty="0">
                <a:latin typeface="微软雅黑" pitchFamily="34" charset="-122"/>
                <a:ea typeface="微软雅黑" pitchFamily="34" charset="-122"/>
              </a:endParaRPr>
            </a:p>
          </p:txBody>
        </p:sp>
      </p:grpSp>
      <p:grpSp>
        <p:nvGrpSpPr>
          <p:cNvPr id="62" name="组合 195"/>
          <p:cNvGrpSpPr>
            <a:grpSpLocks/>
          </p:cNvGrpSpPr>
          <p:nvPr/>
        </p:nvGrpSpPr>
        <p:grpSpPr bwMode="auto">
          <a:xfrm>
            <a:off x="2788037" y="5555934"/>
            <a:ext cx="6107668" cy="592138"/>
            <a:chOff x="1710657" y="1263652"/>
            <a:chExt cx="6108674" cy="592608"/>
          </a:xfrm>
        </p:grpSpPr>
        <p:grpSp>
          <p:nvGrpSpPr>
            <p:cNvPr id="63" name="组合 29"/>
            <p:cNvGrpSpPr>
              <a:grpSpLocks/>
            </p:cNvGrpSpPr>
            <p:nvPr/>
          </p:nvGrpSpPr>
          <p:grpSpPr bwMode="auto">
            <a:xfrm rot="-12767">
              <a:off x="1710657" y="1263652"/>
              <a:ext cx="884411" cy="592608"/>
              <a:chOff x="1936620" y="1275606"/>
              <a:chExt cx="1296144" cy="1728192"/>
            </a:xfrm>
          </p:grpSpPr>
          <p:grpSp>
            <p:nvGrpSpPr>
              <p:cNvPr id="66" name="组合 31"/>
              <p:cNvGrpSpPr>
                <a:grpSpLocks/>
              </p:cNvGrpSpPr>
              <p:nvPr/>
            </p:nvGrpSpPr>
            <p:grpSpPr bwMode="auto">
              <a:xfrm>
                <a:off x="1936620" y="1275606"/>
                <a:ext cx="1296142" cy="1728192"/>
                <a:chOff x="1907704" y="1275606"/>
                <a:chExt cx="1296142" cy="1728192"/>
              </a:xfrm>
            </p:grpSpPr>
            <p:sp>
              <p:nvSpPr>
                <p:cNvPr id="68" name="圆角矩形 67"/>
                <p:cNvSpPr/>
                <p:nvPr/>
              </p:nvSpPr>
              <p:spPr>
                <a:xfrm>
                  <a:off x="1907704" y="1275606"/>
                  <a:ext cx="129610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smtClean="0">
                      <a:solidFill>
                        <a:prstClr val="white"/>
                      </a:solidFill>
                      <a:latin typeface="Cambria Math" panose="02040503050406030204" pitchFamily="18" charset="0"/>
                      <a:ea typeface="汉仪综艺体简" panose="02010609000101010101" pitchFamily="49" charset="-122"/>
                    </a:rPr>
                    <a:t>1.6</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69" name="圆角矩形 68"/>
                <p:cNvSpPr/>
                <p:nvPr/>
              </p:nvSpPr>
              <p:spPr>
                <a:xfrm>
                  <a:off x="1961224" y="1349737"/>
                  <a:ext cx="1189063" cy="157992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7" name="圆角矩形 5"/>
              <p:cNvSpPr/>
              <p:nvPr/>
            </p:nvSpPr>
            <p:spPr>
              <a:xfrm>
                <a:off x="1931236" y="2063207"/>
                <a:ext cx="1293777" cy="93591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4" name="直接连接符 63"/>
            <p:cNvCxnSpPr/>
            <p:nvPr/>
          </p:nvCxnSpPr>
          <p:spPr bwMode="auto">
            <a:xfrm>
              <a:off x="2809389" y="1760934"/>
              <a:ext cx="2880447"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5" name="矩形 35"/>
            <p:cNvSpPr>
              <a:spLocks noChangeArrowheads="1"/>
            </p:cNvSpPr>
            <p:nvPr/>
          </p:nvSpPr>
          <p:spPr bwMode="auto">
            <a:xfrm>
              <a:off x="2836056" y="1286814"/>
              <a:ext cx="4983275" cy="46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dirty="0" smtClean="0">
                  <a:latin typeface="微软雅黑" pitchFamily="34" charset="-122"/>
                  <a:ea typeface="微软雅黑" pitchFamily="34" charset="-122"/>
                </a:rPr>
                <a:t>阶段案例</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制作</a:t>
              </a:r>
              <a:r>
                <a:rPr lang="en-US" altLang="zh-CN" sz="2400" dirty="0">
                  <a:latin typeface="微软雅黑" pitchFamily="34" charset="-122"/>
                  <a:ea typeface="微软雅黑" pitchFamily="34" charset="-122"/>
                </a:rPr>
                <a:t>HTML5</a:t>
              </a:r>
              <a:r>
                <a:rPr lang="zh-CN" altLang="en-US" sz="2400" dirty="0">
                  <a:latin typeface="微软雅黑" pitchFamily="34" charset="-122"/>
                  <a:ea typeface="微软雅黑" pitchFamily="34" charset="-122"/>
                </a:rPr>
                <a:t>百科页面</a:t>
              </a:r>
              <a:endParaRPr lang="en-US" altLang="zh-CN" sz="2400" dirty="0">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1" indent="457200" eaLnBrk="1">
              <a:buNone/>
              <a:defRPr/>
            </a:pPr>
            <a:r>
              <a:rPr lang="zh-CN" altLang="en-US" sz="1800" b="1" dirty="0" smtClean="0">
                <a:solidFill>
                  <a:srgbClr val="009ED6"/>
                </a:solidFill>
              </a:rPr>
              <a:t>（</a:t>
            </a:r>
            <a:r>
              <a:rPr lang="en-US" altLang="zh-CN" sz="1800" b="1" dirty="0" smtClean="0">
                <a:solidFill>
                  <a:srgbClr val="009ED6"/>
                </a:solidFill>
              </a:rPr>
              <a:t>3</a:t>
            </a:r>
            <a:r>
              <a:rPr lang="zh-CN" altLang="en-US" sz="1800" b="1" dirty="0" smtClean="0">
                <a:solidFill>
                  <a:srgbClr val="009ED6"/>
                </a:solidFill>
              </a:rPr>
              <a:t>）</a:t>
            </a:r>
            <a:r>
              <a:rPr lang="en-US" altLang="zh-CN" sz="1800" b="1" dirty="0" smtClean="0">
                <a:solidFill>
                  <a:srgbClr val="009ED6"/>
                </a:solidFill>
              </a:rPr>
              <a:t>&lt;</a:t>
            </a:r>
            <a:r>
              <a:rPr lang="en-US" altLang="zh-CN" sz="1800" b="1" dirty="0">
                <a:solidFill>
                  <a:srgbClr val="009ED6"/>
                </a:solidFill>
              </a:rPr>
              <a:t>head&gt;&lt;/head&gt;</a:t>
            </a:r>
            <a:r>
              <a:rPr lang="zh-CN" altLang="zh-CN" sz="1800" b="1" dirty="0" smtClean="0">
                <a:solidFill>
                  <a:srgbClr val="009ED6"/>
                </a:solidFill>
              </a:rPr>
              <a:t>标记</a:t>
            </a:r>
            <a:endParaRPr lang="en-US" altLang="zh-CN" sz="1800" b="1" dirty="0" smtClean="0">
              <a:solidFill>
                <a:srgbClr val="009ED6"/>
              </a:solidFill>
            </a:endParaRPr>
          </a:p>
          <a:p>
            <a:pPr marL="0" indent="457200" eaLnBrk="1">
              <a:buFontTx/>
              <a:buNone/>
              <a:defRPr/>
            </a:pPr>
            <a:r>
              <a:rPr lang="en-US" altLang="zh-CN" sz="1800" dirty="0" smtClean="0">
                <a:solidFill>
                  <a:srgbClr val="009ED6"/>
                </a:solidFill>
              </a:rPr>
              <a:t>&lt;</a:t>
            </a:r>
            <a:r>
              <a:rPr lang="en-US" altLang="zh-CN" sz="1800" dirty="0">
                <a:solidFill>
                  <a:srgbClr val="009ED6"/>
                </a:solidFill>
              </a:rPr>
              <a:t>head&gt;</a:t>
            </a:r>
            <a:r>
              <a:rPr lang="zh-CN" altLang="zh-CN" sz="1800" dirty="0"/>
              <a:t>标记用于定义</a:t>
            </a:r>
            <a:r>
              <a:rPr lang="en-US" altLang="zh-CN" sz="1800" dirty="0"/>
              <a:t>HTML</a:t>
            </a:r>
            <a:r>
              <a:rPr lang="zh-CN" altLang="zh-CN" sz="1800" dirty="0"/>
              <a:t>文档的</a:t>
            </a:r>
            <a:r>
              <a:rPr lang="zh-CN" altLang="zh-CN" sz="1800" dirty="0">
                <a:solidFill>
                  <a:srgbClr val="009ED6"/>
                </a:solidFill>
              </a:rPr>
              <a:t>头部</a:t>
            </a:r>
            <a:r>
              <a:rPr lang="zh-CN" altLang="zh-CN" sz="1800" dirty="0"/>
              <a:t>信息，也称为头部标记，紧跟在</a:t>
            </a:r>
            <a:r>
              <a:rPr lang="en-US" altLang="zh-CN" sz="1800" dirty="0">
                <a:solidFill>
                  <a:srgbClr val="009ED6"/>
                </a:solidFill>
              </a:rPr>
              <a:t>&lt;html&gt;</a:t>
            </a:r>
            <a:r>
              <a:rPr lang="zh-CN" altLang="zh-CN" sz="1800" dirty="0">
                <a:solidFill>
                  <a:srgbClr val="009ED6"/>
                </a:solidFill>
              </a:rPr>
              <a:t>标记之后</a:t>
            </a:r>
            <a:r>
              <a:rPr lang="zh-CN" altLang="zh-CN" sz="1800" dirty="0"/>
              <a:t>，主要用来封装其他位于文档头部的标记，例如</a:t>
            </a:r>
            <a:r>
              <a:rPr lang="en-US" altLang="zh-CN" sz="1800" dirty="0">
                <a:solidFill>
                  <a:srgbClr val="009ED6"/>
                </a:solidFill>
              </a:rPr>
              <a:t>&lt;title&gt;</a:t>
            </a:r>
            <a:r>
              <a:rPr lang="zh-CN" altLang="zh-CN" sz="1800" dirty="0"/>
              <a:t>、</a:t>
            </a:r>
            <a:r>
              <a:rPr lang="en-US" altLang="zh-CN" sz="1800" dirty="0">
                <a:solidFill>
                  <a:srgbClr val="009ED6"/>
                </a:solidFill>
              </a:rPr>
              <a:t>&lt;meta&gt;</a:t>
            </a:r>
            <a:r>
              <a:rPr lang="zh-CN" altLang="zh-CN" sz="1800" dirty="0"/>
              <a:t>、</a:t>
            </a:r>
            <a:r>
              <a:rPr lang="en-US" altLang="zh-CN" sz="1800" dirty="0">
                <a:solidFill>
                  <a:srgbClr val="009ED6"/>
                </a:solidFill>
              </a:rPr>
              <a:t>&lt;link&gt;</a:t>
            </a:r>
            <a:r>
              <a:rPr lang="zh-CN" altLang="zh-CN" sz="1800" dirty="0"/>
              <a:t>及</a:t>
            </a:r>
            <a:r>
              <a:rPr lang="en-US" altLang="zh-CN" sz="1800" dirty="0">
                <a:solidFill>
                  <a:srgbClr val="009ED6"/>
                </a:solidFill>
              </a:rPr>
              <a:t>&lt;style&gt;</a:t>
            </a:r>
            <a:r>
              <a:rPr lang="zh-CN" altLang="zh-CN" sz="1800" dirty="0"/>
              <a:t>等，用来描述文档的</a:t>
            </a:r>
            <a:r>
              <a:rPr lang="zh-CN" altLang="zh-CN" sz="1800" dirty="0">
                <a:solidFill>
                  <a:srgbClr val="009ED6"/>
                </a:solidFill>
              </a:rPr>
              <a:t>标题</a:t>
            </a:r>
            <a:r>
              <a:rPr lang="zh-CN" altLang="zh-CN" sz="1800" dirty="0"/>
              <a:t>、</a:t>
            </a:r>
            <a:r>
              <a:rPr lang="zh-CN" altLang="zh-CN" sz="1800" dirty="0">
                <a:solidFill>
                  <a:srgbClr val="009ED6"/>
                </a:solidFill>
              </a:rPr>
              <a:t>作者</a:t>
            </a:r>
            <a:r>
              <a:rPr lang="zh-CN" altLang="zh-CN" sz="1800" dirty="0"/>
              <a:t>以及和</a:t>
            </a:r>
            <a:r>
              <a:rPr lang="zh-CN" altLang="zh-CN" sz="1800" dirty="0">
                <a:solidFill>
                  <a:srgbClr val="009ED6"/>
                </a:solidFill>
              </a:rPr>
              <a:t>其他文档的关系</a:t>
            </a:r>
            <a:r>
              <a:rPr lang="zh-CN" altLang="zh-CN" sz="1800" dirty="0"/>
              <a:t>等</a:t>
            </a:r>
            <a:r>
              <a:rPr lang="zh-CN" altLang="zh-CN" sz="1800" dirty="0" smtClean="0"/>
              <a:t>。</a:t>
            </a:r>
            <a:endParaRPr lang="en-US" altLang="zh-CN" sz="1800" dirty="0" smtClean="0"/>
          </a:p>
          <a:p>
            <a:pPr marL="0" lvl="1" indent="457200" eaLnBrk="1">
              <a:buNone/>
              <a:defRPr/>
            </a:pPr>
            <a:r>
              <a:rPr lang="zh-CN" altLang="zh-CN" sz="1800" dirty="0"/>
              <a:t>一个</a:t>
            </a:r>
            <a:r>
              <a:rPr lang="en-US" altLang="zh-CN" sz="1800" dirty="0"/>
              <a:t>HTML</a:t>
            </a:r>
            <a:r>
              <a:rPr lang="zh-CN" altLang="zh-CN" sz="1800" dirty="0"/>
              <a:t>文档只能含有</a:t>
            </a:r>
            <a:r>
              <a:rPr lang="zh-CN" altLang="zh-CN" sz="1800" dirty="0">
                <a:solidFill>
                  <a:srgbClr val="009ED6"/>
                </a:solidFill>
              </a:rPr>
              <a:t>一对</a:t>
            </a:r>
            <a:r>
              <a:rPr lang="en-US" altLang="zh-CN" sz="1800" dirty="0"/>
              <a:t>&lt;head&gt;</a:t>
            </a:r>
            <a:r>
              <a:rPr lang="zh-CN" altLang="zh-CN" sz="1800" dirty="0"/>
              <a:t>标记，绝大多数文档头部包含的数据都不会真正作为内容显示在页面中。</a:t>
            </a:r>
          </a:p>
          <a:p>
            <a:pPr marL="0" indent="457200" eaLnBrk="1">
              <a:buFontTx/>
              <a:buNone/>
              <a:defRPr/>
            </a:pPr>
            <a:endParaRPr lang="en-US" altLang="zh-CN" sz="1800" dirty="0"/>
          </a:p>
          <a:p>
            <a:pPr marL="0" indent="457200">
              <a:buFontTx/>
              <a:buNone/>
              <a:defRPr/>
            </a:pPr>
            <a:endParaRPr lang="en-US"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lvl="1" eaLnBrk="1" latinLnBrk="1" hangingPunct="1">
              <a:spcBef>
                <a:spcPts val="423"/>
              </a:spcBef>
              <a:defRPr/>
            </a:pPr>
            <a:r>
              <a:rPr lang="en-US" altLang="zh-CN" sz="2400" b="1" dirty="0">
                <a:solidFill>
                  <a:srgbClr val="009ED6"/>
                </a:solidFill>
              </a:rPr>
              <a:t>1</a:t>
            </a:r>
            <a:r>
              <a:rPr lang="zh-CN" altLang="en-US" sz="2400" b="1" dirty="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基本</a:t>
            </a:r>
            <a:r>
              <a:rPr lang="zh-CN" altLang="zh-CN" sz="2400" b="1" dirty="0" smtClean="0">
                <a:solidFill>
                  <a:srgbClr val="009ED6"/>
                </a:solidFill>
              </a:rPr>
              <a:t>格式</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87742510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defRPr/>
            </a:pPr>
            <a:r>
              <a:rPr lang="zh-CN" altLang="en-US" sz="1800" b="1" dirty="0" smtClean="0">
                <a:solidFill>
                  <a:srgbClr val="009ED6"/>
                </a:solidFill>
              </a:rPr>
              <a:t>（</a:t>
            </a:r>
            <a:r>
              <a:rPr lang="en-US" altLang="zh-CN" sz="1800" b="1" dirty="0" smtClean="0">
                <a:solidFill>
                  <a:srgbClr val="009ED6"/>
                </a:solidFill>
              </a:rPr>
              <a:t>4</a:t>
            </a:r>
            <a:r>
              <a:rPr lang="zh-CN" altLang="en-US" sz="1800" b="1" dirty="0" smtClean="0">
                <a:solidFill>
                  <a:srgbClr val="009ED6"/>
                </a:solidFill>
              </a:rPr>
              <a:t>）</a:t>
            </a:r>
            <a:r>
              <a:rPr lang="en-US" altLang="zh-CN" sz="1800" b="1" dirty="0" smtClean="0">
                <a:solidFill>
                  <a:srgbClr val="009ED6"/>
                </a:solidFill>
              </a:rPr>
              <a:t>&lt;</a:t>
            </a:r>
            <a:r>
              <a:rPr lang="en-US" altLang="zh-CN" sz="1800" b="1" dirty="0">
                <a:solidFill>
                  <a:srgbClr val="009ED6"/>
                </a:solidFill>
              </a:rPr>
              <a:t>body&gt;&lt;/body&gt;</a:t>
            </a:r>
            <a:r>
              <a:rPr lang="zh-CN" altLang="zh-CN" sz="1800" b="1" dirty="0" smtClean="0">
                <a:solidFill>
                  <a:srgbClr val="009ED6"/>
                </a:solidFill>
              </a:rPr>
              <a:t>标记</a:t>
            </a:r>
            <a:endParaRPr lang="en-US" altLang="zh-CN" sz="1800" b="1" dirty="0" smtClean="0">
              <a:solidFill>
                <a:srgbClr val="009ED6"/>
              </a:solidFill>
            </a:endParaRPr>
          </a:p>
          <a:p>
            <a:pPr marL="0" indent="457200" eaLnBrk="1">
              <a:buFontTx/>
              <a:buNone/>
              <a:defRPr/>
            </a:pPr>
            <a:r>
              <a:rPr lang="en-US" altLang="zh-CN" sz="1800" dirty="0" smtClean="0">
                <a:solidFill>
                  <a:srgbClr val="009ED6"/>
                </a:solidFill>
              </a:rPr>
              <a:t>&lt;</a:t>
            </a:r>
            <a:r>
              <a:rPr lang="en-US" altLang="zh-CN" sz="1800" dirty="0">
                <a:solidFill>
                  <a:srgbClr val="009ED6"/>
                </a:solidFill>
              </a:rPr>
              <a:t>body&gt;</a:t>
            </a:r>
            <a:r>
              <a:rPr lang="zh-CN" altLang="zh-CN" sz="1800" dirty="0"/>
              <a:t>标记用于定义</a:t>
            </a:r>
            <a:r>
              <a:rPr lang="en-US" altLang="zh-CN" sz="1800" dirty="0"/>
              <a:t>HTML</a:t>
            </a:r>
            <a:r>
              <a:rPr lang="zh-CN" altLang="zh-CN" sz="1800" dirty="0"/>
              <a:t>文档所要</a:t>
            </a:r>
            <a:r>
              <a:rPr lang="zh-CN" altLang="zh-CN" sz="1800" dirty="0">
                <a:solidFill>
                  <a:srgbClr val="009ED6"/>
                </a:solidFill>
              </a:rPr>
              <a:t>显示的内容</a:t>
            </a:r>
            <a:r>
              <a:rPr lang="zh-CN" altLang="zh-CN" sz="1800" dirty="0"/>
              <a:t>，也称为</a:t>
            </a:r>
            <a:r>
              <a:rPr lang="zh-CN" altLang="zh-CN" sz="1800" dirty="0">
                <a:solidFill>
                  <a:srgbClr val="009ED6"/>
                </a:solidFill>
              </a:rPr>
              <a:t>主体标记</a:t>
            </a:r>
            <a:r>
              <a:rPr lang="zh-CN" altLang="zh-CN" sz="1800" dirty="0"/>
              <a:t>。浏览器中显示的所有</a:t>
            </a:r>
            <a:r>
              <a:rPr lang="zh-CN" altLang="zh-CN" sz="1800" dirty="0">
                <a:solidFill>
                  <a:srgbClr val="009ED6"/>
                </a:solidFill>
              </a:rPr>
              <a:t>文本、图像、音频和视频</a:t>
            </a:r>
            <a:r>
              <a:rPr lang="zh-CN" altLang="zh-CN" sz="1800" dirty="0"/>
              <a:t>等信息都必须位于</a:t>
            </a:r>
            <a:r>
              <a:rPr lang="en-US" altLang="zh-CN" sz="1800" dirty="0">
                <a:solidFill>
                  <a:srgbClr val="009ED6"/>
                </a:solidFill>
              </a:rPr>
              <a:t>&lt;body&gt;</a:t>
            </a:r>
            <a:r>
              <a:rPr lang="zh-CN" altLang="zh-CN" sz="1800" dirty="0">
                <a:solidFill>
                  <a:srgbClr val="009ED6"/>
                </a:solidFill>
              </a:rPr>
              <a:t>标记内</a:t>
            </a:r>
            <a:r>
              <a:rPr lang="zh-CN" altLang="zh-CN" sz="1800" dirty="0"/>
              <a:t>，</a:t>
            </a:r>
            <a:r>
              <a:rPr lang="en-US" altLang="zh-CN" sz="1800" dirty="0"/>
              <a:t>&lt;body&gt;</a:t>
            </a:r>
            <a:r>
              <a:rPr lang="zh-CN" altLang="zh-CN" sz="1800" dirty="0"/>
              <a:t>标记中的信息才是最终展示给用户看的。</a:t>
            </a:r>
          </a:p>
          <a:p>
            <a:pPr marL="0" indent="457200" eaLnBrk="1">
              <a:buFontTx/>
              <a:buNone/>
              <a:defRPr/>
            </a:pPr>
            <a:r>
              <a:rPr lang="zh-CN" altLang="zh-CN" sz="1800" dirty="0"/>
              <a:t>一个</a:t>
            </a:r>
            <a:r>
              <a:rPr lang="en-US" altLang="zh-CN" sz="1800" dirty="0"/>
              <a:t>HTML</a:t>
            </a:r>
            <a:r>
              <a:rPr lang="zh-CN" altLang="zh-CN" sz="1800" dirty="0"/>
              <a:t>文档只能含有</a:t>
            </a:r>
            <a:r>
              <a:rPr lang="zh-CN" altLang="zh-CN" sz="1800" dirty="0">
                <a:solidFill>
                  <a:srgbClr val="009ED6"/>
                </a:solidFill>
              </a:rPr>
              <a:t>一对</a:t>
            </a:r>
            <a:r>
              <a:rPr lang="en-US" altLang="zh-CN" sz="1800" dirty="0"/>
              <a:t>&lt;body&gt;</a:t>
            </a:r>
            <a:r>
              <a:rPr lang="zh-CN" altLang="zh-CN" sz="1800" dirty="0"/>
              <a:t>标记，且</a:t>
            </a:r>
            <a:r>
              <a:rPr lang="en-US" altLang="zh-CN" sz="1800" dirty="0"/>
              <a:t>&lt;body&gt;</a:t>
            </a:r>
            <a:r>
              <a:rPr lang="zh-CN" altLang="zh-CN" sz="1800" dirty="0"/>
              <a:t>标记必须在</a:t>
            </a:r>
            <a:r>
              <a:rPr lang="en-US" altLang="zh-CN" sz="1800" dirty="0">
                <a:solidFill>
                  <a:srgbClr val="009ED6"/>
                </a:solidFill>
              </a:rPr>
              <a:t>&lt;html&gt;</a:t>
            </a:r>
            <a:r>
              <a:rPr lang="zh-CN" altLang="zh-CN" sz="1800" dirty="0">
                <a:solidFill>
                  <a:srgbClr val="009ED6"/>
                </a:solidFill>
              </a:rPr>
              <a:t>标记内</a:t>
            </a:r>
            <a:r>
              <a:rPr lang="zh-CN" altLang="zh-CN" sz="1800" dirty="0"/>
              <a:t>，位于</a:t>
            </a:r>
            <a:r>
              <a:rPr lang="en-US" altLang="zh-CN" sz="1800" dirty="0">
                <a:solidFill>
                  <a:srgbClr val="009ED6"/>
                </a:solidFill>
              </a:rPr>
              <a:t>&lt;head&gt;</a:t>
            </a:r>
            <a:r>
              <a:rPr lang="zh-CN" altLang="zh-CN" sz="1800" dirty="0"/>
              <a:t>头部标记</a:t>
            </a:r>
            <a:r>
              <a:rPr lang="zh-CN" altLang="zh-CN" sz="1800" dirty="0">
                <a:solidFill>
                  <a:srgbClr val="009ED6"/>
                </a:solidFill>
              </a:rPr>
              <a:t>之后</a:t>
            </a:r>
            <a:r>
              <a:rPr lang="zh-CN" altLang="zh-CN" sz="1800" dirty="0"/>
              <a:t>，与</a:t>
            </a:r>
            <a:r>
              <a:rPr lang="en-US" altLang="zh-CN" sz="1800" dirty="0"/>
              <a:t>&lt;head&gt;</a:t>
            </a:r>
            <a:r>
              <a:rPr lang="zh-CN" altLang="zh-CN" sz="1800" dirty="0"/>
              <a:t>标记是</a:t>
            </a:r>
            <a:r>
              <a:rPr lang="zh-CN" altLang="zh-CN" sz="1800" dirty="0">
                <a:solidFill>
                  <a:srgbClr val="009ED6"/>
                </a:solidFill>
              </a:rPr>
              <a:t>并列关系</a:t>
            </a:r>
            <a:r>
              <a:rPr lang="zh-CN" altLang="en-US" sz="1800" dirty="0"/>
              <a:t>。</a:t>
            </a:r>
            <a:endParaRPr lang="zh-CN" altLang="zh-CN" sz="1800" dirty="0">
              <a:solidFill>
                <a:srgbClr val="009ED6"/>
              </a:solidFill>
            </a:endParaRPr>
          </a:p>
          <a:p>
            <a:pPr marL="0" indent="457200" eaLnBrk="1">
              <a:buFontTx/>
              <a:buNone/>
              <a:defRPr/>
            </a:pPr>
            <a:endParaRPr lang="en-US" altLang="zh-CN" sz="1800" dirty="0"/>
          </a:p>
          <a:p>
            <a:pPr marL="0" indent="457200">
              <a:buFontTx/>
              <a:buNone/>
              <a:defRPr/>
            </a:pPr>
            <a:endParaRPr lang="en-US"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eaLnBrk="1">
              <a:buNone/>
              <a:defRPr/>
            </a:pPr>
            <a:r>
              <a:rPr lang="en-US" altLang="zh-CN" sz="2400" b="1" dirty="0">
                <a:solidFill>
                  <a:srgbClr val="009ED6"/>
                </a:solidFill>
              </a:rPr>
              <a:t>1</a:t>
            </a:r>
            <a:r>
              <a:rPr lang="zh-CN" altLang="en-US" sz="2400" b="1" dirty="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基本</a:t>
            </a:r>
            <a:r>
              <a:rPr lang="zh-CN" altLang="zh-CN" sz="2400" b="1" dirty="0" smtClean="0">
                <a:solidFill>
                  <a:srgbClr val="009ED6"/>
                </a:solidFill>
              </a:rPr>
              <a:t>格式</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287504145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defRPr/>
            </a:pPr>
            <a:r>
              <a:rPr lang="zh-CN" altLang="en-US" sz="1800" b="1" dirty="0" smtClean="0">
                <a:solidFill>
                  <a:srgbClr val="009ED6"/>
                </a:solidFill>
              </a:rPr>
              <a:t>（</a:t>
            </a:r>
            <a:r>
              <a:rPr lang="en-US" altLang="zh-CN" sz="1800" b="1" dirty="0" smtClean="0">
                <a:solidFill>
                  <a:srgbClr val="009ED6"/>
                </a:solidFill>
              </a:rPr>
              <a:t>1</a:t>
            </a:r>
            <a:r>
              <a:rPr lang="zh-CN" altLang="en-US" sz="1800" b="1" dirty="0">
                <a:solidFill>
                  <a:srgbClr val="009ED6"/>
                </a:solidFill>
              </a:rPr>
              <a:t>）标签不区分大</a:t>
            </a:r>
            <a:r>
              <a:rPr lang="zh-CN" altLang="en-US" sz="1800" b="1" dirty="0" smtClean="0">
                <a:solidFill>
                  <a:srgbClr val="009ED6"/>
                </a:solidFill>
              </a:rPr>
              <a:t>小写</a:t>
            </a:r>
            <a:endParaRPr lang="en-US" altLang="zh-CN" sz="1800" b="1" dirty="0" smtClean="0">
              <a:solidFill>
                <a:srgbClr val="009ED6"/>
              </a:solidFill>
            </a:endParaRPr>
          </a:p>
          <a:p>
            <a:pPr marL="0" indent="457200" eaLnBrk="1">
              <a:buNone/>
              <a:defRPr/>
            </a:pPr>
            <a:r>
              <a:rPr lang="en-US" altLang="zh-CN" sz="1800" dirty="0"/>
              <a:t>HTML5</a:t>
            </a:r>
            <a:r>
              <a:rPr lang="zh-CN" altLang="en-US" sz="1800" dirty="0"/>
              <a:t>采用宽松的语法格式，标签可以不区分大小写，这是</a:t>
            </a:r>
            <a:r>
              <a:rPr lang="en-US" altLang="zh-CN" sz="1800" dirty="0">
                <a:solidFill>
                  <a:srgbClr val="009ED6"/>
                </a:solidFill>
              </a:rPr>
              <a:t>HTML5</a:t>
            </a:r>
            <a:r>
              <a:rPr lang="zh-CN" altLang="en-US" sz="1800" dirty="0">
                <a:solidFill>
                  <a:srgbClr val="009ED6"/>
                </a:solidFill>
              </a:rPr>
              <a:t>语法</a:t>
            </a:r>
            <a:r>
              <a:rPr lang="zh-CN" altLang="en-US" sz="1800" dirty="0"/>
              <a:t>变化的重要体现。例如：</a:t>
            </a:r>
          </a:p>
          <a:p>
            <a:pPr marL="0" indent="457200" eaLnBrk="1">
              <a:buNone/>
              <a:defRPr/>
            </a:pPr>
            <a:endParaRPr lang="en-US" altLang="zh-CN" sz="1800" dirty="0" smtClean="0"/>
          </a:p>
          <a:p>
            <a:pPr marL="0" indent="457200" eaLnBrk="1">
              <a:buNone/>
              <a:defRPr/>
            </a:pPr>
            <a:r>
              <a:rPr lang="zh-CN" altLang="en-US" sz="1800" dirty="0" smtClean="0"/>
              <a:t>在</a:t>
            </a:r>
            <a:r>
              <a:rPr lang="zh-CN" altLang="en-US" sz="1800" dirty="0"/>
              <a:t>上面的代码中，虽然</a:t>
            </a:r>
            <a:r>
              <a:rPr lang="en-US" altLang="zh-CN" sz="1800" dirty="0"/>
              <a:t>p</a:t>
            </a:r>
            <a:r>
              <a:rPr lang="zh-CN" altLang="en-US" sz="1800" dirty="0"/>
              <a:t>标记的开始标记与结束标记大小写并不匹配，但是在</a:t>
            </a:r>
            <a:r>
              <a:rPr lang="en-US" altLang="zh-CN" sz="1800" dirty="0"/>
              <a:t>HTML5</a:t>
            </a:r>
            <a:r>
              <a:rPr lang="zh-CN" altLang="en-US" sz="1800" dirty="0"/>
              <a:t>语法中是完全合法的</a:t>
            </a:r>
            <a:r>
              <a:rPr lang="zh-CN" altLang="en-US" sz="1800" dirty="0" smtClean="0"/>
              <a:t>。</a:t>
            </a:r>
            <a:endParaRPr lang="zh-CN" altLang="zh-CN" sz="1800" dirty="0" smtClean="0">
              <a:solidFill>
                <a:srgbClr val="009ED6"/>
              </a:solidFill>
            </a:endParaRPr>
          </a:p>
          <a:p>
            <a:pPr marL="0" indent="457200" eaLnBrk="1">
              <a:buFontTx/>
              <a:buNone/>
              <a:defRPr/>
            </a:pPr>
            <a:endParaRPr lang="en-US" altLang="zh-CN" sz="1800" dirty="0"/>
          </a:p>
          <a:p>
            <a:pPr marL="0" indent="457200">
              <a:buFontTx/>
              <a:buNone/>
              <a:defRPr/>
            </a:pPr>
            <a:endParaRPr lang="en-US"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eaLnBrk="1">
              <a:buNone/>
              <a:defRPr/>
            </a:pPr>
            <a:r>
              <a:rPr lang="en-US" altLang="zh-CN" sz="2400" b="1" dirty="0" smtClean="0">
                <a:solidFill>
                  <a:srgbClr val="009ED6"/>
                </a:solidFill>
              </a:rPr>
              <a:t>2</a:t>
            </a:r>
            <a:r>
              <a:rPr lang="zh-CN" altLang="en-US" sz="2400" b="1" dirty="0" smtClean="0">
                <a:solidFill>
                  <a:srgbClr val="009ED6"/>
                </a:solidFill>
              </a:rPr>
              <a:t>、</a:t>
            </a:r>
            <a:r>
              <a:rPr lang="en-US" altLang="zh-CN" sz="2400" b="1" dirty="0" smtClean="0">
                <a:solidFill>
                  <a:srgbClr val="009ED6"/>
                </a:solidFill>
              </a:rPr>
              <a:t>HTML5</a:t>
            </a:r>
            <a:r>
              <a:rPr lang="zh-CN" altLang="en-US" sz="2400" b="1" dirty="0" smtClean="0">
                <a:solidFill>
                  <a:srgbClr val="009ED6"/>
                </a:solidFill>
              </a:rPr>
              <a:t>语法</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
        <p:nvSpPr>
          <p:cNvPr id="7" name="矩形 6"/>
          <p:cNvSpPr>
            <a:spLocks noChangeArrowheads="1"/>
          </p:cNvSpPr>
          <p:nvPr/>
        </p:nvSpPr>
        <p:spPr bwMode="auto">
          <a:xfrm>
            <a:off x="1030288" y="3482875"/>
            <a:ext cx="7231585"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&lt;p&gt;</a:t>
            </a:r>
            <a:r>
              <a:rPr lang="zh-CN" altLang="zh-CN" dirty="0"/>
              <a:t>这里的</a:t>
            </a:r>
            <a:r>
              <a:rPr lang="en-US" altLang="zh-CN" dirty="0"/>
              <a:t>p</a:t>
            </a:r>
            <a:r>
              <a:rPr lang="zh-CN" altLang="zh-CN" dirty="0"/>
              <a:t>标签大小写不一致</a:t>
            </a:r>
            <a:r>
              <a:rPr lang="en-US" altLang="zh-CN" dirty="0"/>
              <a:t>&lt;/P&gt;</a:t>
            </a:r>
            <a:endParaRPr lang="zh-CN" altLang="zh-CN" dirty="0"/>
          </a:p>
        </p:txBody>
      </p:sp>
    </p:spTree>
    <p:extLst>
      <p:ext uri="{BB962C8B-B14F-4D97-AF65-F5344CB8AC3E}">
        <p14:creationId xmlns:p14="http://schemas.microsoft.com/office/powerpoint/2010/main" val="425098555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defRPr/>
            </a:pPr>
            <a:r>
              <a:rPr lang="zh-CN" altLang="en-US" sz="1800" b="1" dirty="0" smtClean="0">
                <a:solidFill>
                  <a:srgbClr val="009ED6"/>
                </a:solidFill>
              </a:rPr>
              <a:t>（</a:t>
            </a:r>
            <a:r>
              <a:rPr lang="en-US" altLang="zh-CN" sz="1800" b="1" dirty="0" smtClean="0">
                <a:solidFill>
                  <a:srgbClr val="009ED6"/>
                </a:solidFill>
              </a:rPr>
              <a:t>2</a:t>
            </a:r>
            <a:r>
              <a:rPr lang="zh-CN" altLang="en-US" sz="1800" b="1" dirty="0">
                <a:solidFill>
                  <a:srgbClr val="009ED6"/>
                </a:solidFill>
              </a:rPr>
              <a:t>）允许属性值不使用</a:t>
            </a:r>
            <a:r>
              <a:rPr lang="zh-CN" altLang="en-US" sz="1800" b="1" dirty="0" smtClean="0">
                <a:solidFill>
                  <a:srgbClr val="009ED6"/>
                </a:solidFill>
              </a:rPr>
              <a:t>引号</a:t>
            </a:r>
            <a:endParaRPr lang="en-US" altLang="zh-CN" sz="1800" b="1" dirty="0" smtClean="0">
              <a:solidFill>
                <a:srgbClr val="009ED6"/>
              </a:solidFill>
            </a:endParaRPr>
          </a:p>
          <a:p>
            <a:pPr marL="0" indent="0">
              <a:buNone/>
            </a:pPr>
            <a:r>
              <a:rPr lang="en-US" altLang="zh-CN" sz="1800" dirty="0" smtClean="0"/>
              <a:t>       </a:t>
            </a:r>
            <a:r>
              <a:rPr lang="zh-CN" altLang="zh-CN" sz="1800" dirty="0" smtClean="0"/>
              <a:t>在</a:t>
            </a:r>
            <a:r>
              <a:rPr lang="en-US" altLang="zh-CN" sz="1800" dirty="0"/>
              <a:t>HTML5</a:t>
            </a:r>
            <a:r>
              <a:rPr lang="zh-CN" altLang="zh-CN" sz="1800" dirty="0"/>
              <a:t>语法中，属性值不放在引号中也是正确的。例如：</a:t>
            </a:r>
          </a:p>
          <a:p>
            <a:pPr marL="0" indent="0">
              <a:buNone/>
            </a:pPr>
            <a:endParaRPr lang="en-US" altLang="zh-CN" sz="1800" dirty="0" smtClean="0"/>
          </a:p>
          <a:p>
            <a:pPr marL="0" indent="0">
              <a:buNone/>
            </a:pPr>
            <a:endParaRPr lang="en-US" altLang="zh-CN" sz="1800" dirty="0" smtClean="0"/>
          </a:p>
          <a:p>
            <a:pPr marL="0" indent="0">
              <a:buNone/>
            </a:pPr>
            <a:r>
              <a:rPr lang="en-US" altLang="zh-CN" sz="1800" dirty="0" smtClean="0"/>
              <a:t>      </a:t>
            </a:r>
            <a:r>
              <a:rPr lang="zh-CN" altLang="zh-CN" sz="1800" dirty="0" smtClean="0"/>
              <a:t>以上</a:t>
            </a:r>
            <a:r>
              <a:rPr lang="zh-CN" altLang="zh-CN" sz="1800" dirty="0"/>
              <a:t>代码都是完全符合</a:t>
            </a:r>
            <a:r>
              <a:rPr lang="en-US" altLang="zh-CN" sz="1800" dirty="0"/>
              <a:t>HTML5</a:t>
            </a:r>
            <a:r>
              <a:rPr lang="zh-CN" altLang="zh-CN" sz="1800" dirty="0"/>
              <a:t>规范的，等价于</a:t>
            </a:r>
            <a:r>
              <a:rPr lang="zh-CN" altLang="zh-CN" sz="1800" dirty="0" smtClean="0"/>
              <a:t>：</a:t>
            </a:r>
            <a:endParaRPr lang="zh-CN"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eaLnBrk="1">
              <a:buNone/>
              <a:defRPr/>
            </a:pPr>
            <a:r>
              <a:rPr lang="en-US" altLang="zh-CN" sz="2400" b="1" dirty="0" smtClean="0">
                <a:solidFill>
                  <a:srgbClr val="009ED6"/>
                </a:solidFill>
              </a:rPr>
              <a:t>2</a:t>
            </a:r>
            <a:r>
              <a:rPr lang="zh-CN" altLang="en-US" sz="2400" b="1" dirty="0" smtClean="0">
                <a:solidFill>
                  <a:srgbClr val="009ED6"/>
                </a:solidFill>
              </a:rPr>
              <a:t>、</a:t>
            </a:r>
            <a:r>
              <a:rPr lang="en-US" altLang="zh-CN" sz="2400" b="1" dirty="0" smtClean="0">
                <a:solidFill>
                  <a:srgbClr val="009ED6"/>
                </a:solidFill>
              </a:rPr>
              <a:t>HTML5</a:t>
            </a:r>
            <a:r>
              <a:rPr lang="zh-CN" altLang="en-US" sz="2400" b="1" dirty="0" smtClean="0">
                <a:solidFill>
                  <a:srgbClr val="009ED6"/>
                </a:solidFill>
              </a:rPr>
              <a:t>语法</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
        <p:nvSpPr>
          <p:cNvPr id="7" name="矩形 6"/>
          <p:cNvSpPr>
            <a:spLocks noChangeArrowheads="1"/>
          </p:cNvSpPr>
          <p:nvPr/>
        </p:nvSpPr>
        <p:spPr bwMode="auto">
          <a:xfrm>
            <a:off x="810469" y="3031050"/>
            <a:ext cx="7231585" cy="872034"/>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dirty="0"/>
              <a:t>&lt;input checked=a type=checkbox/&gt;</a:t>
            </a:r>
            <a:endParaRPr lang="zh-CN" altLang="zh-CN" dirty="0"/>
          </a:p>
          <a:p>
            <a:pPr>
              <a:lnSpc>
                <a:spcPct val="150000"/>
              </a:lnSpc>
            </a:pPr>
            <a:r>
              <a:rPr lang="en-US" altLang="zh-CN" dirty="0"/>
              <a:t>&lt;input </a:t>
            </a:r>
            <a:r>
              <a:rPr lang="en-US" altLang="zh-CN" dirty="0" err="1"/>
              <a:t>readonly</a:t>
            </a:r>
            <a:r>
              <a:rPr lang="en-US" altLang="zh-CN" dirty="0"/>
              <a:t>=</a:t>
            </a:r>
            <a:r>
              <a:rPr lang="en-US" altLang="zh-CN" dirty="0" err="1"/>
              <a:t>readonly</a:t>
            </a:r>
            <a:r>
              <a:rPr lang="en-US" altLang="zh-CN" dirty="0"/>
              <a:t> type=text /&gt;</a:t>
            </a:r>
            <a:endParaRPr lang="zh-CN" altLang="zh-CN" dirty="0"/>
          </a:p>
        </p:txBody>
      </p:sp>
      <p:sp>
        <p:nvSpPr>
          <p:cNvPr id="8" name="矩形 7"/>
          <p:cNvSpPr>
            <a:spLocks noChangeArrowheads="1"/>
          </p:cNvSpPr>
          <p:nvPr/>
        </p:nvSpPr>
        <p:spPr bwMode="auto">
          <a:xfrm>
            <a:off x="778194" y="4452854"/>
            <a:ext cx="7231585" cy="872034"/>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dirty="0"/>
              <a:t>&lt;input checked="a" type="checkbox"/&gt;</a:t>
            </a:r>
            <a:endParaRPr lang="zh-CN" altLang="zh-CN" dirty="0"/>
          </a:p>
          <a:p>
            <a:pPr>
              <a:lnSpc>
                <a:spcPct val="150000"/>
              </a:lnSpc>
            </a:pPr>
            <a:r>
              <a:rPr lang="en-US" altLang="zh-CN" dirty="0"/>
              <a:t>&lt;input </a:t>
            </a:r>
            <a:r>
              <a:rPr lang="en-US" altLang="zh-CN" dirty="0" err="1"/>
              <a:t>readonly</a:t>
            </a:r>
            <a:r>
              <a:rPr lang="en-US" altLang="zh-CN" dirty="0"/>
              <a:t>="</a:t>
            </a:r>
            <a:r>
              <a:rPr lang="en-US" altLang="zh-CN" dirty="0" err="1"/>
              <a:t>readonly</a:t>
            </a:r>
            <a:r>
              <a:rPr lang="en-US" altLang="zh-CN" dirty="0"/>
              <a:t>" type="text" /&gt;</a:t>
            </a:r>
            <a:endParaRPr lang="zh-CN" altLang="zh-CN" dirty="0"/>
          </a:p>
        </p:txBody>
      </p:sp>
    </p:spTree>
    <p:extLst>
      <p:ext uri="{BB962C8B-B14F-4D97-AF65-F5344CB8AC3E}">
        <p14:creationId xmlns:p14="http://schemas.microsoft.com/office/powerpoint/2010/main" val="49706371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defRPr/>
            </a:pPr>
            <a:r>
              <a:rPr lang="zh-CN" altLang="en-US" sz="1800" b="1" dirty="0" smtClean="0">
                <a:solidFill>
                  <a:srgbClr val="009ED6"/>
                </a:solidFill>
              </a:rPr>
              <a:t>（</a:t>
            </a:r>
            <a:r>
              <a:rPr lang="en-US" altLang="zh-CN" sz="1800" b="1" dirty="0" smtClean="0">
                <a:solidFill>
                  <a:srgbClr val="009ED6"/>
                </a:solidFill>
              </a:rPr>
              <a:t>3</a:t>
            </a:r>
            <a:r>
              <a:rPr lang="zh-CN" altLang="en-US" sz="1800" b="1" dirty="0">
                <a:solidFill>
                  <a:srgbClr val="009ED6"/>
                </a:solidFill>
              </a:rPr>
              <a:t>）允许部分属性值的属性</a:t>
            </a:r>
            <a:r>
              <a:rPr lang="zh-CN" altLang="en-US" sz="1800" b="1" dirty="0" smtClean="0">
                <a:solidFill>
                  <a:srgbClr val="009ED6"/>
                </a:solidFill>
              </a:rPr>
              <a:t>省略</a:t>
            </a:r>
            <a:endParaRPr lang="en-US" altLang="zh-CN" sz="1800" b="1" dirty="0" smtClean="0">
              <a:solidFill>
                <a:srgbClr val="009ED6"/>
              </a:solidFill>
            </a:endParaRPr>
          </a:p>
          <a:p>
            <a:pPr marL="0" indent="0">
              <a:buNone/>
            </a:pPr>
            <a:r>
              <a:rPr lang="en-US" altLang="zh-CN" sz="1800" dirty="0" smtClean="0"/>
              <a:t>      </a:t>
            </a:r>
            <a:r>
              <a:rPr lang="zh-CN" altLang="zh-CN" sz="1800" dirty="0" smtClean="0"/>
              <a:t>在</a:t>
            </a:r>
            <a:r>
              <a:rPr lang="en-US" altLang="zh-CN" sz="1800" dirty="0"/>
              <a:t>HTML5</a:t>
            </a:r>
            <a:r>
              <a:rPr lang="zh-CN" altLang="zh-CN" sz="1800" dirty="0"/>
              <a:t>中，部分标志性属性的属性值可以省略。</a:t>
            </a:r>
            <a:r>
              <a:rPr lang="zh-CN" altLang="zh-CN" sz="1800" dirty="0" smtClean="0"/>
              <a:t>例如：</a:t>
            </a:r>
          </a:p>
          <a:p>
            <a:pPr marL="0" indent="0">
              <a:buNone/>
            </a:pPr>
            <a:endParaRPr lang="en-US" altLang="zh-CN" sz="1800" dirty="0" smtClean="0"/>
          </a:p>
          <a:p>
            <a:pPr marL="0" indent="0">
              <a:buNone/>
            </a:pPr>
            <a:endParaRPr lang="en-US" altLang="zh-CN" sz="1800" dirty="0" smtClean="0"/>
          </a:p>
          <a:p>
            <a:pPr marL="0" indent="0">
              <a:buNone/>
            </a:pPr>
            <a:r>
              <a:rPr lang="en-US" altLang="zh-CN" sz="1800" dirty="0" smtClean="0"/>
              <a:t>     </a:t>
            </a:r>
            <a:r>
              <a:rPr lang="zh-CN" altLang="zh-CN" sz="1800" dirty="0" smtClean="0"/>
              <a:t>可以</a:t>
            </a:r>
            <a:r>
              <a:rPr lang="zh-CN" altLang="zh-CN" sz="1800" dirty="0"/>
              <a:t>省略</a:t>
            </a:r>
            <a:r>
              <a:rPr lang="zh-CN" altLang="zh-CN" sz="1800" dirty="0" smtClean="0"/>
              <a:t>为：</a:t>
            </a:r>
            <a:endParaRPr lang="zh-CN"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eaLnBrk="1">
              <a:buNone/>
              <a:defRPr/>
            </a:pPr>
            <a:r>
              <a:rPr lang="en-US" altLang="zh-CN" sz="2400" b="1" dirty="0" smtClean="0">
                <a:solidFill>
                  <a:srgbClr val="009ED6"/>
                </a:solidFill>
              </a:rPr>
              <a:t>2</a:t>
            </a:r>
            <a:r>
              <a:rPr lang="zh-CN" altLang="en-US" sz="2400" b="1" dirty="0" smtClean="0">
                <a:solidFill>
                  <a:srgbClr val="009ED6"/>
                </a:solidFill>
              </a:rPr>
              <a:t>、</a:t>
            </a:r>
            <a:r>
              <a:rPr lang="en-US" altLang="zh-CN" sz="2400" b="1" dirty="0" smtClean="0">
                <a:solidFill>
                  <a:srgbClr val="009ED6"/>
                </a:solidFill>
              </a:rPr>
              <a:t>HTML5</a:t>
            </a:r>
            <a:r>
              <a:rPr lang="zh-CN" altLang="en-US" sz="2400" b="1" dirty="0" smtClean="0">
                <a:solidFill>
                  <a:srgbClr val="009ED6"/>
                </a:solidFill>
              </a:rPr>
              <a:t>语法</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
        <p:nvSpPr>
          <p:cNvPr id="7" name="矩形 6"/>
          <p:cNvSpPr>
            <a:spLocks noChangeArrowheads="1"/>
          </p:cNvSpPr>
          <p:nvPr/>
        </p:nvSpPr>
        <p:spPr bwMode="auto">
          <a:xfrm>
            <a:off x="810469" y="3020292"/>
            <a:ext cx="7231585" cy="872034"/>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dirty="0"/>
              <a:t>&lt;input checked="checked" type="checkbox"/&gt;</a:t>
            </a:r>
            <a:endParaRPr lang="zh-CN" altLang="zh-CN" dirty="0"/>
          </a:p>
          <a:p>
            <a:pPr>
              <a:lnSpc>
                <a:spcPct val="150000"/>
              </a:lnSpc>
            </a:pPr>
            <a:r>
              <a:rPr lang="en-US" altLang="zh-CN" dirty="0"/>
              <a:t>&lt;input </a:t>
            </a:r>
            <a:r>
              <a:rPr lang="en-US" altLang="zh-CN" dirty="0" err="1"/>
              <a:t>readonly</a:t>
            </a:r>
            <a:r>
              <a:rPr lang="en-US" altLang="zh-CN" dirty="0"/>
              <a:t>="</a:t>
            </a:r>
            <a:r>
              <a:rPr lang="en-US" altLang="zh-CN" dirty="0" err="1"/>
              <a:t>readonly</a:t>
            </a:r>
            <a:r>
              <a:rPr lang="en-US" altLang="zh-CN" dirty="0"/>
              <a:t>" type="text" /&gt;</a:t>
            </a:r>
            <a:endParaRPr lang="zh-CN" altLang="zh-CN" dirty="0"/>
          </a:p>
        </p:txBody>
      </p:sp>
      <p:sp>
        <p:nvSpPr>
          <p:cNvPr id="8" name="矩形 7"/>
          <p:cNvSpPr>
            <a:spLocks noChangeArrowheads="1"/>
          </p:cNvSpPr>
          <p:nvPr/>
        </p:nvSpPr>
        <p:spPr bwMode="auto">
          <a:xfrm>
            <a:off x="778194" y="4388306"/>
            <a:ext cx="7231585" cy="872034"/>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dirty="0"/>
              <a:t>&lt;input checked type="checkbox"/&gt;</a:t>
            </a:r>
            <a:endParaRPr lang="zh-CN" altLang="zh-CN" dirty="0"/>
          </a:p>
          <a:p>
            <a:pPr>
              <a:lnSpc>
                <a:spcPct val="150000"/>
              </a:lnSpc>
            </a:pPr>
            <a:r>
              <a:rPr lang="en-US" altLang="zh-CN" dirty="0"/>
              <a:t>&lt;input </a:t>
            </a:r>
            <a:r>
              <a:rPr lang="en-US" altLang="zh-CN" dirty="0" err="1"/>
              <a:t>readonly</a:t>
            </a:r>
            <a:r>
              <a:rPr lang="en-US" altLang="zh-CN" dirty="0"/>
              <a:t> type="text" /&gt;</a:t>
            </a:r>
            <a:endParaRPr lang="zh-CN" altLang="zh-CN" dirty="0"/>
          </a:p>
        </p:txBody>
      </p:sp>
      <p:sp>
        <p:nvSpPr>
          <p:cNvPr id="2" name="矩形 1"/>
          <p:cNvSpPr/>
          <p:nvPr/>
        </p:nvSpPr>
        <p:spPr>
          <a:xfrm>
            <a:off x="732230" y="5215679"/>
            <a:ext cx="7213002" cy="869533"/>
          </a:xfrm>
          <a:prstGeom prst="rect">
            <a:avLst/>
          </a:prstGeom>
        </p:spPr>
        <p:txBody>
          <a:bodyPr wrap="square">
            <a:spAutoFit/>
          </a:bodyPr>
          <a:lstStyle/>
          <a:p>
            <a:pPr>
              <a:lnSpc>
                <a:spcPct val="150000"/>
              </a:lnSpc>
            </a:pPr>
            <a:r>
              <a:rPr lang="zh-CN" altLang="zh-CN" dirty="0"/>
              <a:t>从上述代码可以看出，</a:t>
            </a:r>
            <a:r>
              <a:rPr lang="en-US" altLang="zh-CN" dirty="0"/>
              <a:t>checked="checked"</a:t>
            </a:r>
            <a:r>
              <a:rPr lang="zh-CN" altLang="zh-CN" dirty="0"/>
              <a:t>可以省略为</a:t>
            </a:r>
            <a:r>
              <a:rPr lang="en-US" altLang="zh-CN" dirty="0"/>
              <a:t>checked</a:t>
            </a:r>
            <a:r>
              <a:rPr lang="zh-CN" altLang="zh-CN" dirty="0"/>
              <a:t>，而</a:t>
            </a:r>
            <a:r>
              <a:rPr lang="en-US" altLang="zh-CN" dirty="0" err="1"/>
              <a:t>readonly</a:t>
            </a:r>
            <a:r>
              <a:rPr lang="en-US" altLang="zh-CN" dirty="0"/>
              <a:t>="</a:t>
            </a:r>
            <a:r>
              <a:rPr lang="en-US" altLang="zh-CN" dirty="0" err="1"/>
              <a:t>readonly</a:t>
            </a:r>
            <a:r>
              <a:rPr lang="en-US" altLang="zh-CN" dirty="0"/>
              <a:t>"</a:t>
            </a:r>
            <a:r>
              <a:rPr lang="zh-CN" altLang="zh-CN" dirty="0"/>
              <a:t>可以省略为</a:t>
            </a:r>
            <a:r>
              <a:rPr lang="en-US" altLang="zh-CN" dirty="0" err="1"/>
              <a:t>readonly</a:t>
            </a:r>
            <a:r>
              <a:rPr lang="zh-CN" altLang="zh-CN" dirty="0"/>
              <a:t>。</a:t>
            </a:r>
          </a:p>
        </p:txBody>
      </p:sp>
    </p:spTree>
    <p:extLst>
      <p:ext uri="{BB962C8B-B14F-4D97-AF65-F5344CB8AC3E}">
        <p14:creationId xmlns:p14="http://schemas.microsoft.com/office/powerpoint/2010/main" val="70917474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defRPr/>
            </a:pPr>
            <a:r>
              <a:rPr lang="zh-CN" altLang="en-US" sz="1800" b="1" dirty="0" smtClean="0">
                <a:solidFill>
                  <a:srgbClr val="009ED6"/>
                </a:solidFill>
              </a:rPr>
              <a:t>（</a:t>
            </a:r>
            <a:r>
              <a:rPr lang="en-US" altLang="zh-CN" sz="1800" b="1" dirty="0" smtClean="0">
                <a:solidFill>
                  <a:srgbClr val="009ED6"/>
                </a:solidFill>
              </a:rPr>
              <a:t>3</a:t>
            </a:r>
            <a:r>
              <a:rPr lang="zh-CN" altLang="en-US" sz="1800" b="1" dirty="0" smtClean="0">
                <a:solidFill>
                  <a:srgbClr val="009ED6"/>
                </a:solidFill>
              </a:rPr>
              <a:t>）允许部分属性值的属性省略</a:t>
            </a:r>
            <a:endParaRPr lang="en-US" altLang="zh-CN" sz="1800" b="1" dirty="0" smtClean="0">
              <a:solidFill>
                <a:srgbClr val="009ED6"/>
              </a:solidFill>
            </a:endParaRPr>
          </a:p>
          <a:p>
            <a:pPr marL="0" indent="457200" eaLnBrk="1">
              <a:buNone/>
              <a:defRPr/>
            </a:pPr>
            <a:r>
              <a:rPr lang="zh-CN" altLang="zh-CN" sz="1800" dirty="0"/>
              <a:t>在</a:t>
            </a:r>
            <a:r>
              <a:rPr lang="en-US" altLang="zh-CN" sz="1800" dirty="0"/>
              <a:t>HTML5</a:t>
            </a:r>
            <a:r>
              <a:rPr lang="zh-CN" altLang="zh-CN" sz="1800" dirty="0"/>
              <a:t>中，可以省略属性值的属性</a:t>
            </a:r>
            <a:r>
              <a:rPr lang="zh-CN" altLang="zh-CN" sz="1800" dirty="0" smtClean="0"/>
              <a:t>如</a:t>
            </a:r>
            <a:r>
              <a:rPr lang="zh-CN" altLang="en-US" sz="1800" dirty="0" smtClean="0"/>
              <a:t>下</a:t>
            </a:r>
            <a:r>
              <a:rPr lang="zh-CN" altLang="zh-CN" sz="1800" dirty="0" smtClean="0"/>
              <a:t>表所</a:t>
            </a:r>
            <a:r>
              <a:rPr lang="zh-CN" altLang="zh-CN" sz="1800" dirty="0"/>
              <a:t>示。</a:t>
            </a:r>
            <a:endParaRPr lang="en-US" altLang="zh-CN" sz="1800" b="1" dirty="0" smtClean="0">
              <a:solidFill>
                <a:srgbClr val="009ED6"/>
              </a:solidFill>
            </a:endParaRPr>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eaLnBrk="1">
              <a:buNone/>
              <a:defRPr/>
            </a:pPr>
            <a:r>
              <a:rPr lang="en-US" altLang="zh-CN" sz="2400" b="1" dirty="0" smtClean="0">
                <a:solidFill>
                  <a:srgbClr val="009ED6"/>
                </a:solidFill>
              </a:rPr>
              <a:t>2</a:t>
            </a:r>
            <a:r>
              <a:rPr lang="zh-CN" altLang="en-US" sz="2400" b="1" dirty="0" smtClean="0">
                <a:solidFill>
                  <a:srgbClr val="009ED6"/>
                </a:solidFill>
              </a:rPr>
              <a:t>、</a:t>
            </a:r>
            <a:r>
              <a:rPr lang="en-US" altLang="zh-CN" sz="2400" b="1" dirty="0" smtClean="0">
                <a:solidFill>
                  <a:srgbClr val="009ED6"/>
                </a:solidFill>
              </a:rPr>
              <a:t>HTML5</a:t>
            </a:r>
            <a:r>
              <a:rPr lang="zh-CN" altLang="en-US" sz="2400" b="1" dirty="0" smtClean="0">
                <a:solidFill>
                  <a:srgbClr val="009ED6"/>
                </a:solidFill>
              </a:rPr>
              <a:t>语法</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graphicFrame>
        <p:nvGraphicFramePr>
          <p:cNvPr id="3" name="表格 2"/>
          <p:cNvGraphicFramePr>
            <a:graphicFrameLocks noGrp="1"/>
          </p:cNvGraphicFramePr>
          <p:nvPr>
            <p:extLst>
              <p:ext uri="{D42A27DB-BD31-4B8C-83A1-F6EECF244321}">
                <p14:modId xmlns:p14="http://schemas.microsoft.com/office/powerpoint/2010/main" val="1492843702"/>
              </p:ext>
            </p:extLst>
          </p:nvPr>
        </p:nvGraphicFramePr>
        <p:xfrm>
          <a:off x="2007870" y="2958345"/>
          <a:ext cx="5128260" cy="3669701"/>
        </p:xfrm>
        <a:graphic>
          <a:graphicData uri="http://schemas.openxmlformats.org/drawingml/2006/table">
            <a:tbl>
              <a:tblPr>
                <a:tableStyleId>{5C22544A-7EE6-4342-B048-85BDC9FD1C3A}</a:tableStyleId>
              </a:tblPr>
              <a:tblGrid>
                <a:gridCol w="1575435"/>
                <a:gridCol w="3552825"/>
              </a:tblGrid>
              <a:tr h="268941">
                <a:tc>
                  <a:txBody>
                    <a:bodyPr/>
                    <a:lstStyle/>
                    <a:p>
                      <a:pPr algn="ctr">
                        <a:spcAft>
                          <a:spcPts val="0"/>
                        </a:spcAft>
                      </a:pPr>
                      <a:r>
                        <a:rPr lang="zh-CN" sz="1050" kern="100" dirty="0">
                          <a:effectLst/>
                        </a:rPr>
                        <a:t>属性</a:t>
                      </a:r>
                      <a:endParaRPr lang="zh-CN" sz="1050" kern="100" dirty="0">
                        <a:effectLst/>
                        <a:latin typeface="Times New Roman"/>
                        <a:ea typeface="宋体"/>
                      </a:endParaRPr>
                    </a:p>
                  </a:txBody>
                  <a:tcPr marL="68580" marR="68580" marT="0" marB="0" anchor="ctr">
                    <a:solidFill>
                      <a:srgbClr val="D5F4FF"/>
                    </a:solidFill>
                  </a:tcPr>
                </a:tc>
                <a:tc>
                  <a:txBody>
                    <a:bodyPr/>
                    <a:lstStyle/>
                    <a:p>
                      <a:pPr algn="ctr">
                        <a:spcAft>
                          <a:spcPts val="0"/>
                        </a:spcAft>
                      </a:pPr>
                      <a:r>
                        <a:rPr lang="zh-CN" sz="1050" kern="100" dirty="0">
                          <a:effectLst/>
                        </a:rPr>
                        <a:t>描述</a:t>
                      </a:r>
                      <a:endParaRPr lang="zh-CN" sz="1050" kern="100" dirty="0">
                        <a:effectLst/>
                        <a:latin typeface="Times New Roman"/>
                        <a:ea typeface="宋体"/>
                      </a:endParaRPr>
                    </a:p>
                  </a:txBody>
                  <a:tcPr marL="68580" marR="68580" marT="0" marB="0" anchor="ctr">
                    <a:solidFill>
                      <a:srgbClr val="D5F4FF"/>
                    </a:solidFill>
                  </a:tcPr>
                </a:tc>
              </a:tr>
              <a:tr h="301214">
                <a:tc>
                  <a:txBody>
                    <a:bodyPr/>
                    <a:lstStyle/>
                    <a:p>
                      <a:pPr algn="l">
                        <a:spcAft>
                          <a:spcPts val="0"/>
                        </a:spcAft>
                      </a:pPr>
                      <a:r>
                        <a:rPr lang="en-US" sz="1050" kern="100" dirty="0">
                          <a:effectLst/>
                        </a:rPr>
                        <a:t>checked</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a:effectLst/>
                        </a:rPr>
                        <a:t>省略属性值后，等价于</a:t>
                      </a:r>
                      <a:r>
                        <a:rPr lang="en-US" sz="1050" kern="100">
                          <a:effectLst/>
                        </a:rPr>
                        <a:t>checked="checked"</a:t>
                      </a:r>
                      <a:r>
                        <a:rPr lang="zh-CN" sz="1050" kern="100">
                          <a:effectLst/>
                        </a:rPr>
                        <a:t>。</a:t>
                      </a:r>
                      <a:endParaRPr lang="zh-CN" sz="1050" kern="100">
                        <a:effectLst/>
                        <a:latin typeface="Times New Roman"/>
                        <a:ea typeface="宋体"/>
                      </a:endParaRPr>
                    </a:p>
                  </a:txBody>
                  <a:tcPr marL="68580" marR="68580" marT="0" marB="0" anchor="ctr">
                    <a:solidFill>
                      <a:srgbClr val="D5F4FF"/>
                    </a:solidFill>
                  </a:tcPr>
                </a:tc>
              </a:tr>
              <a:tr h="279699">
                <a:tc>
                  <a:txBody>
                    <a:bodyPr/>
                    <a:lstStyle/>
                    <a:p>
                      <a:pPr algn="l">
                        <a:spcAft>
                          <a:spcPts val="0"/>
                        </a:spcAft>
                      </a:pPr>
                      <a:r>
                        <a:rPr lang="en-US" sz="1050" kern="100" dirty="0" err="1">
                          <a:effectLst/>
                        </a:rPr>
                        <a:t>readonly</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省略属性值后，等价于</a:t>
                      </a:r>
                      <a:r>
                        <a:rPr lang="en-US" sz="1050" kern="100" dirty="0" err="1">
                          <a:effectLst/>
                        </a:rPr>
                        <a:t>readonly</a:t>
                      </a:r>
                      <a:r>
                        <a:rPr lang="en-US" sz="1050" kern="100" dirty="0">
                          <a:effectLst/>
                        </a:rPr>
                        <a:t>="</a:t>
                      </a:r>
                      <a:r>
                        <a:rPr lang="en-US" sz="1050" kern="100" dirty="0" err="1">
                          <a:effectLst/>
                        </a:rPr>
                        <a:t>readonly</a:t>
                      </a:r>
                      <a:r>
                        <a:rPr lang="en-US" sz="1050" kern="100" dirty="0">
                          <a:effectLst/>
                        </a:rPr>
                        <a:t>"</a:t>
                      </a:r>
                      <a:endParaRPr lang="zh-CN" sz="1050" kern="100" dirty="0">
                        <a:effectLst/>
                        <a:latin typeface="Times New Roman"/>
                        <a:ea typeface="宋体"/>
                      </a:endParaRPr>
                    </a:p>
                  </a:txBody>
                  <a:tcPr marL="68580" marR="68580" marT="0" marB="0" anchor="ctr">
                    <a:solidFill>
                      <a:srgbClr val="D5F4FF"/>
                    </a:solidFill>
                  </a:tcPr>
                </a:tc>
              </a:tr>
              <a:tr h="322729">
                <a:tc>
                  <a:txBody>
                    <a:bodyPr/>
                    <a:lstStyle/>
                    <a:p>
                      <a:pPr algn="l">
                        <a:spcAft>
                          <a:spcPts val="0"/>
                        </a:spcAft>
                      </a:pPr>
                      <a:r>
                        <a:rPr lang="en-US" sz="1050" kern="100">
                          <a:effectLst/>
                        </a:rPr>
                        <a:t>defer</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省略属性值后，等价于</a:t>
                      </a:r>
                      <a:r>
                        <a:rPr lang="en-US" sz="1050" kern="100" dirty="0">
                          <a:effectLst/>
                        </a:rPr>
                        <a:t>defer="defer"</a:t>
                      </a:r>
                      <a:endParaRPr lang="zh-CN" sz="1050" kern="100" dirty="0">
                        <a:effectLst/>
                        <a:latin typeface="Times New Roman"/>
                        <a:ea typeface="宋体"/>
                      </a:endParaRPr>
                    </a:p>
                  </a:txBody>
                  <a:tcPr marL="68580" marR="68580" marT="0" marB="0" anchor="ctr">
                    <a:solidFill>
                      <a:srgbClr val="D5F4FF"/>
                    </a:solidFill>
                  </a:tcPr>
                </a:tc>
              </a:tr>
              <a:tr h="376517">
                <a:tc>
                  <a:txBody>
                    <a:bodyPr/>
                    <a:lstStyle/>
                    <a:p>
                      <a:pPr algn="l">
                        <a:spcAft>
                          <a:spcPts val="0"/>
                        </a:spcAft>
                      </a:pPr>
                      <a:r>
                        <a:rPr lang="en-US" sz="1050" kern="100" dirty="0" err="1">
                          <a:effectLst/>
                        </a:rPr>
                        <a:t>ismap</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省略属性值后，等价于</a:t>
                      </a:r>
                      <a:r>
                        <a:rPr lang="en-US" sz="1050" kern="100" dirty="0" err="1">
                          <a:effectLst/>
                        </a:rPr>
                        <a:t>ismap</a:t>
                      </a:r>
                      <a:r>
                        <a:rPr lang="en-US" sz="1050" kern="100" dirty="0">
                          <a:effectLst/>
                        </a:rPr>
                        <a:t>="</a:t>
                      </a:r>
                      <a:r>
                        <a:rPr lang="en-US" sz="1050" kern="100" dirty="0" err="1">
                          <a:effectLst/>
                        </a:rPr>
                        <a:t>ismap</a:t>
                      </a:r>
                      <a:r>
                        <a:rPr lang="en-US" sz="1050" kern="100" dirty="0">
                          <a:effectLst/>
                        </a:rPr>
                        <a:t>"</a:t>
                      </a:r>
                      <a:endParaRPr lang="zh-CN" sz="1050" kern="100" dirty="0">
                        <a:effectLst/>
                        <a:latin typeface="Times New Roman"/>
                        <a:ea typeface="宋体"/>
                      </a:endParaRPr>
                    </a:p>
                  </a:txBody>
                  <a:tcPr marL="68580" marR="68580" marT="0" marB="0" anchor="ctr">
                    <a:solidFill>
                      <a:srgbClr val="D5F4FF"/>
                    </a:solidFill>
                  </a:tcPr>
                </a:tc>
              </a:tr>
              <a:tr h="301215">
                <a:tc>
                  <a:txBody>
                    <a:bodyPr/>
                    <a:lstStyle/>
                    <a:p>
                      <a:pPr algn="l">
                        <a:spcAft>
                          <a:spcPts val="0"/>
                        </a:spcAft>
                      </a:pPr>
                      <a:r>
                        <a:rPr lang="en-US" sz="1050" kern="100" dirty="0" err="1">
                          <a:effectLst/>
                        </a:rPr>
                        <a:t>nohref</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省略属性值后，等价于</a:t>
                      </a:r>
                      <a:r>
                        <a:rPr lang="en-US" sz="1050" kern="100" dirty="0" err="1">
                          <a:effectLst/>
                        </a:rPr>
                        <a:t>nohref</a:t>
                      </a:r>
                      <a:r>
                        <a:rPr lang="en-US" sz="1050" kern="100" dirty="0">
                          <a:effectLst/>
                        </a:rPr>
                        <a:t>="</a:t>
                      </a:r>
                      <a:r>
                        <a:rPr lang="en-US" sz="1050" kern="100" dirty="0" err="1">
                          <a:effectLst/>
                        </a:rPr>
                        <a:t>nohref</a:t>
                      </a:r>
                      <a:r>
                        <a:rPr lang="en-US" sz="1050" kern="100" dirty="0">
                          <a:effectLst/>
                        </a:rPr>
                        <a:t> "</a:t>
                      </a:r>
                      <a:endParaRPr lang="zh-CN" sz="1050" kern="100" dirty="0">
                        <a:effectLst/>
                        <a:latin typeface="Times New Roman"/>
                        <a:ea typeface="宋体"/>
                      </a:endParaRPr>
                    </a:p>
                  </a:txBody>
                  <a:tcPr marL="68580" marR="68580" marT="0" marB="0" anchor="ctr">
                    <a:solidFill>
                      <a:srgbClr val="D5F4FF"/>
                    </a:solidFill>
                  </a:tcPr>
                </a:tc>
              </a:tr>
              <a:tr h="279699">
                <a:tc>
                  <a:txBody>
                    <a:bodyPr/>
                    <a:lstStyle/>
                    <a:p>
                      <a:pPr algn="l">
                        <a:spcAft>
                          <a:spcPts val="0"/>
                        </a:spcAft>
                      </a:pPr>
                      <a:r>
                        <a:rPr lang="en-US" sz="1050" kern="100" dirty="0" err="1">
                          <a:effectLst/>
                        </a:rPr>
                        <a:t>noshade</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省略属性值后，等价于</a:t>
                      </a:r>
                      <a:r>
                        <a:rPr lang="en-US" sz="1050" kern="100" dirty="0" err="1">
                          <a:effectLst/>
                        </a:rPr>
                        <a:t>noshade</a:t>
                      </a:r>
                      <a:r>
                        <a:rPr lang="en-US" sz="1050" kern="100" dirty="0">
                          <a:effectLst/>
                        </a:rPr>
                        <a:t>="</a:t>
                      </a:r>
                      <a:r>
                        <a:rPr lang="en-US" sz="1050" kern="100" dirty="0" err="1">
                          <a:effectLst/>
                        </a:rPr>
                        <a:t>noshade</a:t>
                      </a:r>
                      <a:r>
                        <a:rPr lang="en-US" sz="1050" kern="100" dirty="0">
                          <a:effectLst/>
                        </a:rPr>
                        <a:t>"</a:t>
                      </a:r>
                      <a:endParaRPr lang="zh-CN" sz="1050" kern="100" dirty="0">
                        <a:effectLst/>
                        <a:latin typeface="Times New Roman"/>
                        <a:ea typeface="宋体"/>
                      </a:endParaRPr>
                    </a:p>
                  </a:txBody>
                  <a:tcPr marL="68580" marR="68580" marT="0" marB="0" anchor="ctr">
                    <a:solidFill>
                      <a:srgbClr val="D5F4FF"/>
                    </a:solidFill>
                  </a:tcPr>
                </a:tc>
              </a:tr>
              <a:tr h="337521">
                <a:tc>
                  <a:txBody>
                    <a:bodyPr/>
                    <a:lstStyle/>
                    <a:p>
                      <a:pPr algn="l">
                        <a:spcAft>
                          <a:spcPts val="0"/>
                        </a:spcAft>
                      </a:pPr>
                      <a:r>
                        <a:rPr lang="en-US" sz="1050" kern="100">
                          <a:effectLst/>
                        </a:rPr>
                        <a:t>nowrap</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省略属性值后，等价于</a:t>
                      </a:r>
                      <a:r>
                        <a:rPr lang="en-US" sz="1050" kern="100" dirty="0" err="1">
                          <a:effectLst/>
                        </a:rPr>
                        <a:t>nowrap</a:t>
                      </a:r>
                      <a:r>
                        <a:rPr lang="en-US" sz="1050" kern="100" dirty="0">
                          <a:effectLst/>
                        </a:rPr>
                        <a:t>="</a:t>
                      </a:r>
                      <a:r>
                        <a:rPr lang="en-US" sz="1050" kern="100" dirty="0" err="1">
                          <a:effectLst/>
                        </a:rPr>
                        <a:t>nowrap</a:t>
                      </a:r>
                      <a:r>
                        <a:rPr lang="en-US" sz="1050" kern="100" dirty="0">
                          <a:effectLst/>
                        </a:rPr>
                        <a:t>"</a:t>
                      </a:r>
                      <a:endParaRPr lang="zh-CN" sz="1050" kern="100" dirty="0">
                        <a:effectLst/>
                        <a:latin typeface="Times New Roman"/>
                        <a:ea typeface="宋体"/>
                      </a:endParaRPr>
                    </a:p>
                  </a:txBody>
                  <a:tcPr marL="68580" marR="68580" marT="0" marB="0" anchor="ctr">
                    <a:solidFill>
                      <a:srgbClr val="D5F4FF"/>
                    </a:solidFill>
                  </a:tcPr>
                </a:tc>
              </a:tr>
              <a:tr h="295835">
                <a:tc>
                  <a:txBody>
                    <a:bodyPr/>
                    <a:lstStyle/>
                    <a:p>
                      <a:pPr algn="l">
                        <a:spcAft>
                          <a:spcPts val="0"/>
                        </a:spcAft>
                      </a:pPr>
                      <a:r>
                        <a:rPr lang="en-US" sz="1050" kern="100" dirty="0">
                          <a:effectLst/>
                        </a:rPr>
                        <a:t>selected</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省略属性值后，等价于</a:t>
                      </a:r>
                      <a:r>
                        <a:rPr lang="en-US" sz="1050" kern="100" dirty="0">
                          <a:effectLst/>
                        </a:rPr>
                        <a:t>selected="selected"</a:t>
                      </a:r>
                      <a:endParaRPr lang="zh-CN" sz="1050" kern="100" dirty="0">
                        <a:effectLst/>
                        <a:latin typeface="Times New Roman"/>
                        <a:ea typeface="宋体"/>
                      </a:endParaRPr>
                    </a:p>
                  </a:txBody>
                  <a:tcPr marL="68580" marR="68580" marT="0" marB="0" anchor="ctr">
                    <a:solidFill>
                      <a:srgbClr val="D5F4FF"/>
                    </a:solidFill>
                  </a:tcPr>
                </a:tc>
              </a:tr>
              <a:tr h="221876">
                <a:tc>
                  <a:txBody>
                    <a:bodyPr/>
                    <a:lstStyle/>
                    <a:p>
                      <a:pPr algn="l">
                        <a:spcAft>
                          <a:spcPts val="0"/>
                        </a:spcAft>
                      </a:pPr>
                      <a:r>
                        <a:rPr lang="en-US" sz="1050" kern="100" dirty="0" smtClean="0">
                          <a:effectLst/>
                        </a:rPr>
                        <a:t>Disabled</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省略属性值后，等价于</a:t>
                      </a:r>
                      <a:r>
                        <a:rPr lang="en-US" sz="1050" kern="100" dirty="0">
                          <a:effectLst/>
                        </a:rPr>
                        <a:t>disabled="disabled"</a:t>
                      </a:r>
                      <a:endParaRPr lang="zh-CN" sz="1050" kern="100" dirty="0">
                        <a:effectLst/>
                        <a:latin typeface="Times New Roman"/>
                        <a:ea typeface="宋体"/>
                      </a:endParaRPr>
                    </a:p>
                  </a:txBody>
                  <a:tcPr marL="68580" marR="68580" marT="0" marB="0" anchor="ctr">
                    <a:solidFill>
                      <a:srgbClr val="D5F4FF"/>
                    </a:solidFill>
                  </a:tcPr>
                </a:tc>
              </a:tr>
              <a:tr h="320040">
                <a:tc>
                  <a:txBody>
                    <a:bodyPr/>
                    <a:lstStyle/>
                    <a:p>
                      <a:pPr algn="l">
                        <a:spcAft>
                          <a:spcPts val="0"/>
                        </a:spcAft>
                      </a:pPr>
                      <a:r>
                        <a:rPr lang="en-US" sz="1050" kern="100" dirty="0" smtClean="0">
                          <a:effectLst/>
                        </a:rPr>
                        <a:t>Multiple</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省略属性值后，等价于</a:t>
                      </a:r>
                      <a:r>
                        <a:rPr lang="en-US" sz="1050" kern="100" dirty="0">
                          <a:effectLst/>
                        </a:rPr>
                        <a:t>multiple="multiple"</a:t>
                      </a:r>
                      <a:endParaRPr lang="zh-CN" sz="1050" kern="100" dirty="0">
                        <a:effectLst/>
                        <a:latin typeface="Times New Roman"/>
                        <a:ea typeface="宋体"/>
                      </a:endParaRPr>
                    </a:p>
                  </a:txBody>
                  <a:tcPr marL="68580" marR="68580" marT="0" marB="0" anchor="ctr">
                    <a:solidFill>
                      <a:srgbClr val="D5F4FF"/>
                    </a:solidFill>
                  </a:tcPr>
                </a:tc>
              </a:tr>
              <a:tr h="364415">
                <a:tc>
                  <a:txBody>
                    <a:bodyPr/>
                    <a:lstStyle/>
                    <a:p>
                      <a:pPr algn="l">
                        <a:spcAft>
                          <a:spcPts val="0"/>
                        </a:spcAft>
                      </a:pPr>
                      <a:r>
                        <a:rPr lang="en-US" sz="1050" kern="100" dirty="0" err="1" smtClean="0">
                          <a:effectLst/>
                        </a:rPr>
                        <a:t>Noresize</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省略属性值后，等价于</a:t>
                      </a:r>
                      <a:r>
                        <a:rPr lang="en-US" sz="1050" kern="100" dirty="0" err="1">
                          <a:effectLst/>
                        </a:rPr>
                        <a:t>noresize</a:t>
                      </a:r>
                      <a:r>
                        <a:rPr lang="en-US" sz="1050" kern="100" dirty="0">
                          <a:effectLst/>
                        </a:rPr>
                        <a:t>="</a:t>
                      </a:r>
                      <a:r>
                        <a:rPr lang="en-US" sz="1050" kern="100" dirty="0" err="1">
                          <a:effectLst/>
                        </a:rPr>
                        <a:t>noresize</a:t>
                      </a:r>
                      <a:r>
                        <a:rPr lang="en-US" sz="1050" kern="100" dirty="0">
                          <a:effectLst/>
                        </a:rPr>
                        <a:t>"</a:t>
                      </a:r>
                      <a:endParaRPr lang="zh-CN" sz="1050" kern="100" dirty="0">
                        <a:effectLst/>
                        <a:latin typeface="Times New Roman"/>
                        <a:ea typeface="宋体"/>
                      </a:endParaRPr>
                    </a:p>
                  </a:txBody>
                  <a:tcPr marL="68580" marR="68580" marT="0" marB="0" anchor="ctr">
                    <a:solidFill>
                      <a:srgbClr val="D5F4FF"/>
                    </a:solidFill>
                  </a:tcPr>
                </a:tc>
              </a:tr>
            </a:tbl>
          </a:graphicData>
        </a:graphic>
      </p:graphicFrame>
    </p:spTree>
    <p:extLst>
      <p:ext uri="{BB962C8B-B14F-4D97-AF65-F5344CB8AC3E}">
        <p14:creationId xmlns:p14="http://schemas.microsoft.com/office/powerpoint/2010/main" val="215887055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zh-CN" sz="1800" dirty="0"/>
              <a:t>在</a:t>
            </a:r>
            <a:r>
              <a:rPr lang="en-US" altLang="zh-CN" sz="1800" dirty="0"/>
              <a:t>HTML</a:t>
            </a:r>
            <a:r>
              <a:rPr lang="zh-CN" altLang="zh-CN" sz="1800" dirty="0"/>
              <a:t>页面中，带有“</a:t>
            </a:r>
            <a:r>
              <a:rPr lang="en-US" altLang="zh-CN" sz="1800" dirty="0">
                <a:solidFill>
                  <a:srgbClr val="009ED6"/>
                </a:solidFill>
              </a:rPr>
              <a:t>&lt; &gt;</a:t>
            </a:r>
            <a:r>
              <a:rPr lang="zh-CN" altLang="zh-CN" sz="1800" dirty="0"/>
              <a:t>”符号的元素被称为</a:t>
            </a:r>
            <a:r>
              <a:rPr lang="en-US" altLang="zh-CN" sz="1800" dirty="0">
                <a:solidFill>
                  <a:srgbClr val="009ED6"/>
                </a:solidFill>
              </a:rPr>
              <a:t>HTML</a:t>
            </a:r>
            <a:r>
              <a:rPr lang="zh-CN" altLang="zh-CN" sz="1800" dirty="0">
                <a:solidFill>
                  <a:srgbClr val="009ED6"/>
                </a:solidFill>
              </a:rPr>
              <a:t>标记</a:t>
            </a:r>
            <a:r>
              <a:rPr lang="zh-CN" altLang="zh-CN" sz="1800" dirty="0"/>
              <a:t>，如上面提到的</a:t>
            </a:r>
            <a:r>
              <a:rPr lang="en-US" altLang="zh-CN" sz="1800" dirty="0"/>
              <a:t>&lt;html&gt;</a:t>
            </a:r>
            <a:r>
              <a:rPr lang="zh-CN" altLang="zh-CN" sz="1800" dirty="0"/>
              <a:t>、</a:t>
            </a:r>
            <a:r>
              <a:rPr lang="en-US" altLang="zh-CN" sz="1800" dirty="0"/>
              <a:t>&lt;head&gt;</a:t>
            </a:r>
            <a:r>
              <a:rPr lang="zh-CN" altLang="zh-CN" sz="1800" dirty="0"/>
              <a:t>、</a:t>
            </a:r>
            <a:r>
              <a:rPr lang="en-US" altLang="zh-CN" sz="1800" dirty="0"/>
              <a:t>&lt;body&gt;</a:t>
            </a:r>
            <a:r>
              <a:rPr lang="zh-CN" altLang="zh-CN" sz="1800" dirty="0"/>
              <a:t>都是</a:t>
            </a:r>
            <a:r>
              <a:rPr lang="en-US" altLang="zh-CN" sz="1800" dirty="0"/>
              <a:t>HTML</a:t>
            </a:r>
            <a:r>
              <a:rPr lang="zh-CN" altLang="zh-CN" sz="1800" dirty="0"/>
              <a:t>标记。所谓标记就是放在“</a:t>
            </a:r>
            <a:r>
              <a:rPr lang="en-US" altLang="zh-CN" sz="1800" dirty="0">
                <a:solidFill>
                  <a:srgbClr val="009ED6"/>
                </a:solidFill>
              </a:rPr>
              <a:t>&lt; &gt;</a:t>
            </a:r>
            <a:r>
              <a:rPr lang="zh-CN" altLang="zh-CN" sz="1800" dirty="0"/>
              <a:t>”标记符中表示某个</a:t>
            </a:r>
            <a:r>
              <a:rPr lang="zh-CN" altLang="zh-CN" sz="1800" dirty="0">
                <a:solidFill>
                  <a:srgbClr val="009ED6"/>
                </a:solidFill>
              </a:rPr>
              <a:t>功能</a:t>
            </a:r>
            <a:r>
              <a:rPr lang="zh-CN" altLang="zh-CN" sz="1800" dirty="0"/>
              <a:t>的编码命令，也称为</a:t>
            </a:r>
            <a:r>
              <a:rPr lang="en-US" altLang="zh-CN" sz="1800" dirty="0">
                <a:solidFill>
                  <a:srgbClr val="009ED6"/>
                </a:solidFill>
              </a:rPr>
              <a:t>HTML</a:t>
            </a:r>
            <a:r>
              <a:rPr lang="zh-CN" altLang="zh-CN" sz="1800" dirty="0">
                <a:solidFill>
                  <a:srgbClr val="009ED6"/>
                </a:solidFill>
              </a:rPr>
              <a:t>标签</a:t>
            </a:r>
            <a:r>
              <a:rPr lang="zh-CN" altLang="zh-CN" sz="1800" dirty="0"/>
              <a:t>或</a:t>
            </a:r>
            <a:r>
              <a:rPr lang="en-US" altLang="zh-CN" sz="1800" dirty="0">
                <a:solidFill>
                  <a:srgbClr val="009ED6"/>
                </a:solidFill>
              </a:rPr>
              <a:t>HTML</a:t>
            </a:r>
            <a:r>
              <a:rPr lang="zh-CN" altLang="zh-CN" sz="1800" dirty="0">
                <a:solidFill>
                  <a:srgbClr val="009ED6"/>
                </a:solidFill>
              </a:rPr>
              <a:t>元素</a:t>
            </a:r>
            <a:r>
              <a:rPr lang="zh-CN" altLang="zh-CN" sz="1800" dirty="0"/>
              <a:t>，本书统一称作</a:t>
            </a:r>
            <a:r>
              <a:rPr lang="en-US" altLang="zh-CN" sz="1800" dirty="0"/>
              <a:t>HTML</a:t>
            </a:r>
            <a:r>
              <a:rPr lang="zh-CN" altLang="zh-CN" sz="1800" dirty="0"/>
              <a:t>标记。</a:t>
            </a:r>
          </a:p>
          <a:p>
            <a:pPr marL="0" indent="457200">
              <a:buNone/>
            </a:pPr>
            <a:r>
              <a:rPr lang="zh-CN" altLang="zh-CN" sz="1800" dirty="0"/>
              <a:t>为了方便学习和理解，通常将</a:t>
            </a:r>
            <a:r>
              <a:rPr lang="en-US" altLang="zh-CN" sz="1800" dirty="0"/>
              <a:t>HTML</a:t>
            </a:r>
            <a:r>
              <a:rPr lang="zh-CN" altLang="zh-CN" sz="1800" dirty="0"/>
              <a:t>标记分为两大类，分别是“</a:t>
            </a:r>
            <a:r>
              <a:rPr lang="zh-CN" altLang="zh-CN" sz="1800" dirty="0">
                <a:solidFill>
                  <a:srgbClr val="009ED6"/>
                </a:solidFill>
              </a:rPr>
              <a:t>双标记</a:t>
            </a:r>
            <a:r>
              <a:rPr lang="zh-CN" altLang="zh-CN" sz="1800" dirty="0"/>
              <a:t>”与</a:t>
            </a:r>
            <a:r>
              <a:rPr lang="zh-CN" altLang="zh-CN" sz="1800" dirty="0" smtClean="0"/>
              <a:t>“</a:t>
            </a:r>
            <a:r>
              <a:rPr lang="zh-CN" altLang="zh-CN" sz="1800" dirty="0" smtClean="0">
                <a:solidFill>
                  <a:srgbClr val="009ED6"/>
                </a:solidFill>
              </a:rPr>
              <a:t>单标记</a:t>
            </a:r>
            <a:r>
              <a:rPr lang="zh-CN" altLang="zh-CN" sz="1800" dirty="0" smtClean="0"/>
              <a:t>”</a:t>
            </a:r>
            <a:r>
              <a:rPr lang="zh-CN" altLang="en-US" sz="1800" dirty="0"/>
              <a:t>。</a:t>
            </a:r>
            <a:endParaRPr lang="en-US" altLang="zh-CN" sz="1800" dirty="0"/>
          </a:p>
          <a:p>
            <a:pPr marL="0" indent="457200">
              <a:buFontTx/>
              <a:buNone/>
              <a:defRPr/>
            </a:pPr>
            <a:endParaRPr lang="en-US"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a:buFontTx/>
              <a:buNone/>
              <a:defRPr/>
            </a:pPr>
            <a:r>
              <a:rPr lang="en-US" altLang="zh-CN" sz="2400" b="1" dirty="0" smtClean="0">
                <a:solidFill>
                  <a:srgbClr val="009ED6"/>
                </a:solidFill>
              </a:rPr>
              <a:t>3</a:t>
            </a:r>
            <a:r>
              <a:rPr lang="zh-CN" altLang="en-US" sz="2400" b="1" dirty="0" smtClean="0">
                <a:solidFill>
                  <a:srgbClr val="009ED6"/>
                </a:solidFill>
              </a:rPr>
              <a:t>、</a:t>
            </a:r>
            <a:r>
              <a:rPr lang="en-US" altLang="zh-CN" sz="2400" b="1" dirty="0">
                <a:solidFill>
                  <a:srgbClr val="009ED6"/>
                </a:solidFill>
              </a:rPr>
              <a:t>HTML</a:t>
            </a:r>
            <a:r>
              <a:rPr lang="zh-CN" altLang="en-US" sz="2400" b="1" dirty="0">
                <a:solidFill>
                  <a:srgbClr val="009ED6"/>
                </a:solidFill>
              </a:rPr>
              <a:t>标记</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155314503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b="1" dirty="0" smtClean="0">
                <a:solidFill>
                  <a:srgbClr val="009ED6"/>
                </a:solidFill>
              </a:rPr>
              <a:t>（</a:t>
            </a:r>
            <a:r>
              <a:rPr lang="en-US" altLang="zh-CN" sz="1800" b="1" dirty="0" smtClean="0">
                <a:solidFill>
                  <a:srgbClr val="009ED6"/>
                </a:solidFill>
              </a:rPr>
              <a:t>1</a:t>
            </a:r>
            <a:r>
              <a:rPr lang="zh-CN" altLang="en-US" sz="1800" b="1" dirty="0" smtClean="0">
                <a:solidFill>
                  <a:srgbClr val="009ED6"/>
                </a:solidFill>
              </a:rPr>
              <a:t>）双标记</a:t>
            </a:r>
            <a:endParaRPr lang="en-US" altLang="zh-CN" sz="1800" b="1" dirty="0" smtClean="0">
              <a:solidFill>
                <a:srgbClr val="009ED6"/>
              </a:solidFill>
            </a:endParaRPr>
          </a:p>
          <a:p>
            <a:pPr marL="0" indent="457200">
              <a:buFontTx/>
              <a:buNone/>
            </a:pPr>
            <a:r>
              <a:rPr lang="zh-CN" altLang="zh-CN" sz="1800" dirty="0" smtClean="0"/>
              <a:t>双标记也称</a:t>
            </a:r>
            <a:r>
              <a:rPr lang="zh-CN" altLang="zh-CN" sz="1800" dirty="0" smtClean="0">
                <a:solidFill>
                  <a:srgbClr val="009ED6"/>
                </a:solidFill>
              </a:rPr>
              <a:t>体标记</a:t>
            </a:r>
            <a:r>
              <a:rPr lang="zh-CN" altLang="zh-CN" sz="1800" dirty="0" smtClean="0"/>
              <a:t>，是指由</a:t>
            </a:r>
            <a:r>
              <a:rPr lang="zh-CN" altLang="zh-CN" sz="1800" dirty="0" smtClean="0">
                <a:solidFill>
                  <a:srgbClr val="009ED6"/>
                </a:solidFill>
              </a:rPr>
              <a:t>开始</a:t>
            </a:r>
            <a:r>
              <a:rPr lang="zh-CN" altLang="zh-CN" sz="1800" dirty="0" smtClean="0"/>
              <a:t>和</a:t>
            </a:r>
            <a:r>
              <a:rPr lang="zh-CN" altLang="zh-CN" sz="1800" dirty="0" smtClean="0">
                <a:solidFill>
                  <a:srgbClr val="009ED6"/>
                </a:solidFill>
              </a:rPr>
              <a:t>结束</a:t>
            </a:r>
            <a:r>
              <a:rPr lang="zh-CN" altLang="zh-CN" sz="1800" dirty="0" smtClean="0"/>
              <a:t>两个标记符组成的标记。其基本语法格式如下：</a:t>
            </a:r>
            <a:endParaRPr lang="en-US" altLang="zh-CN" sz="1800" dirty="0" smtClean="0"/>
          </a:p>
          <a:p>
            <a:pPr marL="0" indent="457200">
              <a:buFontTx/>
              <a:buNone/>
            </a:pPr>
            <a:endParaRPr lang="zh-CN" altLang="zh-CN" sz="1800" dirty="0"/>
          </a:p>
          <a:p>
            <a:pPr marL="0" indent="457200">
              <a:buFontTx/>
              <a:buNone/>
            </a:pPr>
            <a:r>
              <a:rPr lang="zh-CN" altLang="zh-CN" sz="1800" dirty="0"/>
              <a:t>该语法中“</a:t>
            </a:r>
            <a:r>
              <a:rPr lang="en-US" altLang="zh-CN" sz="1800" dirty="0">
                <a:solidFill>
                  <a:srgbClr val="009ED6"/>
                </a:solidFill>
              </a:rPr>
              <a:t>&lt;</a:t>
            </a:r>
            <a:r>
              <a:rPr lang="zh-CN" altLang="zh-CN" sz="1800" dirty="0">
                <a:solidFill>
                  <a:srgbClr val="009ED6"/>
                </a:solidFill>
              </a:rPr>
              <a:t>标记名</a:t>
            </a:r>
            <a:r>
              <a:rPr lang="en-US" altLang="zh-CN" sz="1800" dirty="0">
                <a:solidFill>
                  <a:srgbClr val="009ED6"/>
                </a:solidFill>
              </a:rPr>
              <a:t>&gt;</a:t>
            </a:r>
            <a:r>
              <a:rPr lang="zh-CN" altLang="zh-CN" sz="1800" dirty="0"/>
              <a:t>”表示该标记的作用</a:t>
            </a:r>
            <a:r>
              <a:rPr lang="zh-CN" altLang="zh-CN" sz="1800" dirty="0">
                <a:solidFill>
                  <a:srgbClr val="009ED6"/>
                </a:solidFill>
              </a:rPr>
              <a:t>开始</a:t>
            </a:r>
            <a:r>
              <a:rPr lang="zh-CN" altLang="zh-CN" sz="1800" dirty="0"/>
              <a:t>，一般称为“</a:t>
            </a:r>
            <a:r>
              <a:rPr lang="zh-CN" altLang="zh-CN" sz="1800" dirty="0">
                <a:solidFill>
                  <a:srgbClr val="009ED6"/>
                </a:solidFill>
              </a:rPr>
              <a:t>开始标记</a:t>
            </a:r>
            <a:r>
              <a:rPr lang="zh-CN" altLang="zh-CN" sz="1800" dirty="0"/>
              <a:t>（</a:t>
            </a:r>
            <a:r>
              <a:rPr lang="en-US" altLang="zh-CN" sz="1800" dirty="0"/>
              <a:t>start tag</a:t>
            </a:r>
            <a:r>
              <a:rPr lang="zh-CN" altLang="zh-CN" sz="1800" dirty="0"/>
              <a:t>）”，“</a:t>
            </a:r>
            <a:r>
              <a:rPr lang="en-US" altLang="zh-CN" sz="1800" dirty="0">
                <a:solidFill>
                  <a:srgbClr val="009ED6"/>
                </a:solidFill>
              </a:rPr>
              <a:t>&lt;/</a:t>
            </a:r>
            <a:r>
              <a:rPr lang="zh-CN" altLang="zh-CN" sz="1800" dirty="0">
                <a:solidFill>
                  <a:srgbClr val="009ED6"/>
                </a:solidFill>
              </a:rPr>
              <a:t>标记名</a:t>
            </a:r>
            <a:r>
              <a:rPr lang="en-US" altLang="zh-CN" sz="1800" dirty="0">
                <a:solidFill>
                  <a:srgbClr val="009ED6"/>
                </a:solidFill>
              </a:rPr>
              <a:t>&gt;</a:t>
            </a:r>
            <a:r>
              <a:rPr lang="zh-CN" altLang="zh-CN" sz="1800" dirty="0"/>
              <a:t>” 表示该标记的作用</a:t>
            </a:r>
            <a:r>
              <a:rPr lang="zh-CN" altLang="zh-CN" sz="1800" dirty="0">
                <a:solidFill>
                  <a:srgbClr val="009ED6"/>
                </a:solidFill>
              </a:rPr>
              <a:t>结束</a:t>
            </a:r>
            <a:r>
              <a:rPr lang="zh-CN" altLang="zh-CN" sz="1800" dirty="0"/>
              <a:t>，一般称为“</a:t>
            </a:r>
            <a:r>
              <a:rPr lang="zh-CN" altLang="zh-CN" sz="1800" dirty="0">
                <a:solidFill>
                  <a:srgbClr val="009ED6"/>
                </a:solidFill>
              </a:rPr>
              <a:t>结束标记</a:t>
            </a:r>
            <a:r>
              <a:rPr lang="zh-CN" altLang="zh-CN" sz="1800" dirty="0"/>
              <a:t>（</a:t>
            </a:r>
            <a:r>
              <a:rPr lang="en-US" altLang="zh-CN" sz="1800" dirty="0"/>
              <a:t>end tag</a:t>
            </a:r>
            <a:r>
              <a:rPr lang="zh-CN" altLang="zh-CN" sz="1800" dirty="0"/>
              <a:t>）”。和开始标记相比，结束标记只是在前面加了一个关闭符“</a:t>
            </a:r>
            <a:r>
              <a:rPr lang="en-US" altLang="zh-CN" sz="1800" dirty="0"/>
              <a:t>/</a:t>
            </a:r>
            <a:r>
              <a:rPr lang="zh-CN" altLang="zh-CN" sz="1800" dirty="0"/>
              <a:t>”。</a:t>
            </a:r>
          </a:p>
          <a:p>
            <a:pPr marL="0" indent="457200">
              <a:buFontTx/>
              <a:buNone/>
              <a:defRPr/>
            </a:pPr>
            <a:endParaRPr lang="en-US"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a:buFontTx/>
              <a:buNone/>
              <a:defRPr/>
            </a:pPr>
            <a:r>
              <a:rPr lang="en-US" altLang="zh-CN" sz="2400" b="1" dirty="0" smtClean="0">
                <a:solidFill>
                  <a:srgbClr val="009ED6"/>
                </a:solidFill>
              </a:rPr>
              <a:t>3</a:t>
            </a:r>
            <a:r>
              <a:rPr lang="zh-CN" altLang="en-US" sz="2400" b="1" dirty="0" smtClean="0">
                <a:solidFill>
                  <a:srgbClr val="009ED6"/>
                </a:solidFill>
              </a:rPr>
              <a:t>、</a:t>
            </a:r>
            <a:r>
              <a:rPr lang="en-US" altLang="zh-CN" sz="2400" b="1" dirty="0">
                <a:solidFill>
                  <a:srgbClr val="009ED6"/>
                </a:solidFill>
              </a:rPr>
              <a:t>HTML</a:t>
            </a:r>
            <a:r>
              <a:rPr lang="zh-CN" altLang="en-US" sz="2400" b="1" dirty="0">
                <a:solidFill>
                  <a:srgbClr val="009ED6"/>
                </a:solidFill>
              </a:rPr>
              <a:t>标记</a:t>
            </a:r>
            <a:endParaRPr lang="en-US" altLang="zh-CN" sz="2400" b="1" dirty="0">
              <a:solidFill>
                <a:srgbClr val="009ED6"/>
              </a:solidFill>
            </a:endParaRPr>
          </a:p>
        </p:txBody>
      </p:sp>
      <p:sp>
        <p:nvSpPr>
          <p:cNvPr id="6" name="矩形 6"/>
          <p:cNvSpPr>
            <a:spLocks noChangeArrowheads="1"/>
          </p:cNvSpPr>
          <p:nvPr/>
        </p:nvSpPr>
        <p:spPr bwMode="auto">
          <a:xfrm>
            <a:off x="1030288" y="3474059"/>
            <a:ext cx="6637337" cy="368300"/>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&lt;</a:t>
            </a:r>
            <a:r>
              <a:rPr lang="zh-CN" altLang="zh-CN" dirty="0"/>
              <a:t>标记</a:t>
            </a:r>
            <a:r>
              <a:rPr lang="zh-CN" altLang="zh-CN" dirty="0" smtClean="0"/>
              <a:t>名</a:t>
            </a:r>
            <a:r>
              <a:rPr lang="en-US" altLang="zh-CN" dirty="0" smtClean="0"/>
              <a:t>/&gt;</a:t>
            </a:r>
            <a:r>
              <a:rPr lang="zh-CN" altLang="zh-CN" dirty="0" smtClean="0"/>
              <a:t>内容</a:t>
            </a:r>
            <a:r>
              <a:rPr lang="en-US" altLang="zh-CN" dirty="0" smtClean="0"/>
              <a:t>&lt;/</a:t>
            </a:r>
            <a:r>
              <a:rPr lang="zh-CN" altLang="zh-CN" dirty="0" smtClean="0"/>
              <a:t>标记名</a:t>
            </a:r>
            <a:r>
              <a:rPr lang="en-US" altLang="zh-CN" dirty="0" smtClean="0"/>
              <a:t>&gt;</a:t>
            </a:r>
            <a:endParaRPr lang="zh-CN" altLang="zh-CN" dirty="0"/>
          </a:p>
        </p:txBody>
      </p:sp>
      <p:sp>
        <p:nvSpPr>
          <p:cNvPr id="7"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170268459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b="1" dirty="0" smtClean="0">
                <a:solidFill>
                  <a:srgbClr val="009ED6"/>
                </a:solidFill>
              </a:rPr>
              <a:t>（</a:t>
            </a:r>
            <a:r>
              <a:rPr lang="en-US" altLang="zh-CN" sz="1800" b="1" dirty="0" smtClean="0">
                <a:solidFill>
                  <a:srgbClr val="009ED6"/>
                </a:solidFill>
              </a:rPr>
              <a:t>2</a:t>
            </a:r>
            <a:r>
              <a:rPr lang="zh-CN" altLang="en-US" sz="1800" b="1" dirty="0" smtClean="0">
                <a:solidFill>
                  <a:srgbClr val="009ED6"/>
                </a:solidFill>
              </a:rPr>
              <a:t>）</a:t>
            </a:r>
            <a:r>
              <a:rPr lang="zh-CN" altLang="en-US" sz="1800" b="1" dirty="0">
                <a:solidFill>
                  <a:srgbClr val="009ED6"/>
                </a:solidFill>
              </a:rPr>
              <a:t>单</a:t>
            </a:r>
            <a:r>
              <a:rPr lang="zh-CN" altLang="en-US" sz="1800" b="1" dirty="0" smtClean="0">
                <a:solidFill>
                  <a:srgbClr val="009ED6"/>
                </a:solidFill>
              </a:rPr>
              <a:t>标记</a:t>
            </a:r>
            <a:endParaRPr lang="en-US" altLang="zh-CN" sz="1800" b="1" dirty="0" smtClean="0">
              <a:solidFill>
                <a:srgbClr val="009ED6"/>
              </a:solidFill>
            </a:endParaRPr>
          </a:p>
          <a:p>
            <a:pPr marL="0" indent="457200">
              <a:buFontTx/>
              <a:buNone/>
            </a:pPr>
            <a:r>
              <a:rPr lang="zh-CN" altLang="zh-CN" sz="1800" dirty="0" smtClean="0"/>
              <a:t>单</a:t>
            </a:r>
            <a:r>
              <a:rPr lang="zh-CN" altLang="zh-CN" sz="1800" dirty="0"/>
              <a:t>标记也称</a:t>
            </a:r>
            <a:r>
              <a:rPr lang="zh-CN" altLang="zh-CN" sz="1800" dirty="0">
                <a:solidFill>
                  <a:srgbClr val="009ED6"/>
                </a:solidFill>
              </a:rPr>
              <a:t>空标记</a:t>
            </a:r>
            <a:r>
              <a:rPr lang="zh-CN" altLang="zh-CN" sz="1800" dirty="0"/>
              <a:t>，是指用一个标记符号即可完整地描述某个功能的标记。其基本语法格式如下：</a:t>
            </a:r>
          </a:p>
          <a:p>
            <a:pPr marL="0" indent="457200">
              <a:buFontTx/>
              <a:buNone/>
            </a:pPr>
            <a:endParaRPr lang="zh-CN"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a:buFontTx/>
              <a:buNone/>
              <a:defRPr/>
            </a:pPr>
            <a:r>
              <a:rPr lang="en-US" altLang="zh-CN" sz="2400" b="1" dirty="0" smtClean="0">
                <a:solidFill>
                  <a:srgbClr val="009ED6"/>
                </a:solidFill>
              </a:rPr>
              <a:t>3</a:t>
            </a:r>
            <a:r>
              <a:rPr lang="zh-CN" altLang="en-US" sz="2400" b="1" dirty="0" smtClean="0">
                <a:solidFill>
                  <a:srgbClr val="009ED6"/>
                </a:solidFill>
              </a:rPr>
              <a:t>、</a:t>
            </a:r>
            <a:r>
              <a:rPr lang="en-US" altLang="zh-CN" sz="2400" b="1" dirty="0">
                <a:solidFill>
                  <a:srgbClr val="009ED6"/>
                </a:solidFill>
              </a:rPr>
              <a:t>HTML</a:t>
            </a:r>
            <a:r>
              <a:rPr lang="zh-CN" altLang="en-US" sz="2400" b="1" dirty="0">
                <a:solidFill>
                  <a:srgbClr val="009ED6"/>
                </a:solidFill>
              </a:rPr>
              <a:t>标记</a:t>
            </a:r>
            <a:endParaRPr lang="en-US" altLang="zh-CN" sz="2400" b="1" dirty="0">
              <a:solidFill>
                <a:srgbClr val="009ED6"/>
              </a:solidFill>
            </a:endParaRPr>
          </a:p>
        </p:txBody>
      </p:sp>
      <p:sp>
        <p:nvSpPr>
          <p:cNvPr id="6" name="矩形 6"/>
          <p:cNvSpPr>
            <a:spLocks noChangeArrowheads="1"/>
          </p:cNvSpPr>
          <p:nvPr/>
        </p:nvSpPr>
        <p:spPr bwMode="auto">
          <a:xfrm>
            <a:off x="1030288" y="3461359"/>
            <a:ext cx="6637337" cy="368300"/>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&lt;</a:t>
            </a:r>
            <a:r>
              <a:rPr lang="zh-CN" altLang="zh-CN" dirty="0"/>
              <a:t>标记</a:t>
            </a:r>
            <a:r>
              <a:rPr lang="zh-CN" altLang="zh-CN" dirty="0" smtClean="0"/>
              <a:t>名</a:t>
            </a:r>
            <a:r>
              <a:rPr lang="en-US" altLang="zh-CN" dirty="0" smtClean="0"/>
              <a:t>/&gt;</a:t>
            </a:r>
            <a:endParaRPr lang="zh-CN" altLang="zh-CN" dirty="0"/>
          </a:p>
        </p:txBody>
      </p:sp>
      <p:sp>
        <p:nvSpPr>
          <p:cNvPr id="7"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pic>
        <p:nvPicPr>
          <p:cNvPr id="8" name="图片 7">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292" y="2152292"/>
            <a:ext cx="2121233" cy="387882"/>
          </a:xfrm>
          <a:prstGeom prst="rect">
            <a:avLst/>
          </a:prstGeom>
        </p:spPr>
      </p:pic>
    </p:spTree>
    <p:extLst>
      <p:ext uri="{BB962C8B-B14F-4D97-AF65-F5344CB8AC3E}">
        <p14:creationId xmlns:p14="http://schemas.microsoft.com/office/powerpoint/2010/main" val="358877107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b="1" dirty="0" smtClean="0">
                <a:solidFill>
                  <a:srgbClr val="009ED6"/>
                </a:solidFill>
              </a:rPr>
              <a:t>（</a:t>
            </a:r>
            <a:r>
              <a:rPr lang="en-US" altLang="zh-CN" sz="1800" b="1" dirty="0" smtClean="0">
                <a:solidFill>
                  <a:srgbClr val="009ED6"/>
                </a:solidFill>
              </a:rPr>
              <a:t>3</a:t>
            </a:r>
            <a:r>
              <a:rPr lang="zh-CN" altLang="en-US" sz="1800" b="1" dirty="0">
                <a:solidFill>
                  <a:srgbClr val="009ED6"/>
                </a:solidFill>
              </a:rPr>
              <a:t>）注释</a:t>
            </a:r>
            <a:r>
              <a:rPr lang="zh-CN" altLang="en-US" sz="1800" b="1" dirty="0" smtClean="0">
                <a:solidFill>
                  <a:srgbClr val="009ED6"/>
                </a:solidFill>
              </a:rPr>
              <a:t>标记</a:t>
            </a:r>
            <a:endParaRPr lang="en-US" altLang="zh-CN" sz="1800" b="1" dirty="0" smtClean="0">
              <a:solidFill>
                <a:srgbClr val="009ED6"/>
              </a:solidFill>
            </a:endParaRPr>
          </a:p>
          <a:p>
            <a:pPr marL="0" indent="457200">
              <a:buFontTx/>
              <a:buNone/>
            </a:pPr>
            <a:r>
              <a:rPr lang="zh-CN" altLang="en-US" sz="1800" dirty="0"/>
              <a:t>在</a:t>
            </a:r>
            <a:r>
              <a:rPr lang="en-US" altLang="zh-CN" sz="1800" dirty="0"/>
              <a:t>HTML</a:t>
            </a:r>
            <a:r>
              <a:rPr lang="zh-CN" altLang="en-US" sz="1800" dirty="0"/>
              <a:t>中还有一种特殊的标记</a:t>
            </a:r>
            <a:r>
              <a:rPr lang="en-US" altLang="zh-CN" sz="1800" dirty="0"/>
              <a:t>——</a:t>
            </a:r>
            <a:r>
              <a:rPr lang="zh-CN" altLang="en-US" sz="1800" dirty="0">
                <a:solidFill>
                  <a:srgbClr val="009ED6"/>
                </a:solidFill>
              </a:rPr>
              <a:t>注释标记</a:t>
            </a:r>
            <a:r>
              <a:rPr lang="zh-CN" altLang="en-US" sz="1800" dirty="0"/>
              <a:t>。如果需要在</a:t>
            </a:r>
            <a:r>
              <a:rPr lang="en-US" altLang="zh-CN" sz="1800" dirty="0"/>
              <a:t>HTML</a:t>
            </a:r>
            <a:r>
              <a:rPr lang="zh-CN" altLang="en-US" sz="1800" dirty="0"/>
              <a:t>文档中添加一些便于阅读和理解但又不需要显示在页面中的注释文字，就需要使用注释标记。其基本语法格式如下：</a:t>
            </a:r>
          </a:p>
          <a:p>
            <a:pPr marL="0" indent="457200">
              <a:buFontTx/>
              <a:buNone/>
            </a:pPr>
            <a:endParaRPr lang="en-US" altLang="zh-CN" sz="1800" dirty="0" smtClean="0"/>
          </a:p>
          <a:p>
            <a:pPr marL="0" indent="457200">
              <a:buFontTx/>
              <a:buNone/>
            </a:pPr>
            <a:r>
              <a:rPr lang="zh-CN" altLang="en-US" sz="1800" dirty="0" smtClean="0"/>
              <a:t>例如</a:t>
            </a:r>
            <a:r>
              <a:rPr lang="zh-CN" altLang="en-US" sz="1800" dirty="0"/>
              <a:t>，下面为</a:t>
            </a:r>
            <a:r>
              <a:rPr lang="en-US" altLang="zh-CN" sz="1800" dirty="0"/>
              <a:t>&lt;p&gt;</a:t>
            </a:r>
            <a:r>
              <a:rPr lang="zh-CN" altLang="en-US" sz="1800" dirty="0"/>
              <a:t>标记添加一段注释，示例代码如下</a:t>
            </a:r>
            <a:r>
              <a:rPr lang="zh-CN" altLang="en-US" sz="1800" dirty="0" smtClean="0"/>
              <a:t>：</a:t>
            </a:r>
            <a:endParaRPr lang="en-US" altLang="zh-CN" sz="1800" dirty="0" smtClean="0"/>
          </a:p>
          <a:p>
            <a:pPr marL="0" indent="457200">
              <a:buFontTx/>
              <a:buNone/>
            </a:pPr>
            <a:endParaRPr lang="zh-CN" altLang="en-US" sz="1800" dirty="0"/>
          </a:p>
          <a:p>
            <a:pPr marL="0" indent="457200">
              <a:buFontTx/>
              <a:buNone/>
            </a:pPr>
            <a:r>
              <a:rPr lang="zh-CN" altLang="en-US" sz="1800" dirty="0" smtClean="0"/>
              <a:t>需要</a:t>
            </a:r>
            <a:r>
              <a:rPr lang="zh-CN" altLang="en-US" sz="1800" dirty="0"/>
              <a:t>说明的是，注释内容不会显示在浏览器窗口中，但是作为</a:t>
            </a:r>
            <a:r>
              <a:rPr lang="en-US" altLang="zh-CN" sz="1800" dirty="0" smtClean="0"/>
              <a:t>HTML</a:t>
            </a:r>
            <a:r>
              <a:rPr lang="zh-CN" altLang="en-US" sz="1800" dirty="0" smtClean="0"/>
              <a:t>文档</a:t>
            </a:r>
            <a:r>
              <a:rPr lang="zh-CN" altLang="en-US" sz="1800" dirty="0"/>
              <a:t>内容的一部分，可以被下载到用户的计算机上，查看源代码时就可以</a:t>
            </a:r>
            <a:r>
              <a:rPr lang="zh-CN" altLang="en-US" sz="1800" dirty="0" smtClean="0"/>
              <a:t>看到</a:t>
            </a:r>
            <a:r>
              <a:rPr lang="zh-CN" altLang="en-US" sz="1800" dirty="0"/>
              <a:t>。</a:t>
            </a:r>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a:buFontTx/>
              <a:buNone/>
              <a:defRPr/>
            </a:pPr>
            <a:r>
              <a:rPr lang="en-US" altLang="zh-CN" sz="2400" b="1" dirty="0" smtClean="0">
                <a:solidFill>
                  <a:srgbClr val="009ED6"/>
                </a:solidFill>
              </a:rPr>
              <a:t>3</a:t>
            </a:r>
            <a:r>
              <a:rPr lang="zh-CN" altLang="en-US" sz="2400" b="1" dirty="0" smtClean="0">
                <a:solidFill>
                  <a:srgbClr val="009ED6"/>
                </a:solidFill>
              </a:rPr>
              <a:t>、</a:t>
            </a:r>
            <a:r>
              <a:rPr lang="en-US" altLang="zh-CN" sz="2400" b="1" dirty="0">
                <a:solidFill>
                  <a:srgbClr val="009ED6"/>
                </a:solidFill>
              </a:rPr>
              <a:t>HTML</a:t>
            </a:r>
            <a:r>
              <a:rPr lang="zh-CN" altLang="en-US" sz="2400" b="1" dirty="0">
                <a:solidFill>
                  <a:srgbClr val="009ED6"/>
                </a:solidFill>
              </a:rPr>
              <a:t>标记</a:t>
            </a:r>
            <a:endParaRPr lang="en-US" altLang="zh-CN" sz="2400" b="1" dirty="0">
              <a:solidFill>
                <a:srgbClr val="009ED6"/>
              </a:solidFill>
            </a:endParaRPr>
          </a:p>
        </p:txBody>
      </p:sp>
      <p:sp>
        <p:nvSpPr>
          <p:cNvPr id="6" name="矩形 6"/>
          <p:cNvSpPr>
            <a:spLocks noChangeArrowheads="1"/>
          </p:cNvSpPr>
          <p:nvPr/>
        </p:nvSpPr>
        <p:spPr bwMode="auto">
          <a:xfrm>
            <a:off x="751703" y="3869298"/>
            <a:ext cx="7912871"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&lt;!-- </a:t>
            </a:r>
            <a:r>
              <a:rPr lang="zh-CN" altLang="zh-CN" dirty="0"/>
              <a:t>注释语句</a:t>
            </a:r>
            <a:r>
              <a:rPr lang="en-US" altLang="zh-CN" dirty="0"/>
              <a:t> --&gt;</a:t>
            </a:r>
            <a:endParaRPr lang="zh-CN" altLang="zh-CN" dirty="0"/>
          </a:p>
        </p:txBody>
      </p:sp>
      <p:sp>
        <p:nvSpPr>
          <p:cNvPr id="7"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
        <p:nvSpPr>
          <p:cNvPr id="9" name="矩形 6"/>
          <p:cNvSpPr>
            <a:spLocks noChangeArrowheads="1"/>
          </p:cNvSpPr>
          <p:nvPr/>
        </p:nvSpPr>
        <p:spPr bwMode="auto">
          <a:xfrm>
            <a:off x="751703" y="4817764"/>
            <a:ext cx="8015774"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&lt;p&gt;</a:t>
            </a:r>
            <a:r>
              <a:rPr lang="zh-CN" altLang="zh-CN" dirty="0"/>
              <a:t>这是一段普通的段落。</a:t>
            </a:r>
            <a:r>
              <a:rPr lang="en-US" altLang="zh-CN" dirty="0"/>
              <a:t>&lt;/p&gt;    &lt;!--</a:t>
            </a:r>
            <a:r>
              <a:rPr lang="zh-CN" altLang="zh-CN" dirty="0"/>
              <a:t>这是一段注释</a:t>
            </a:r>
            <a:r>
              <a:rPr lang="en-US" altLang="zh-CN" dirty="0"/>
              <a:t>,</a:t>
            </a:r>
            <a:r>
              <a:rPr lang="zh-CN" altLang="zh-CN" dirty="0"/>
              <a:t>不会在浏览器中显示。</a:t>
            </a:r>
            <a:r>
              <a:rPr lang="en-US" altLang="zh-CN" dirty="0"/>
              <a:t>--&gt;</a:t>
            </a:r>
            <a:endParaRPr lang="zh-CN" altLang="zh-CN" dirty="0"/>
          </a:p>
        </p:txBody>
      </p:sp>
    </p:spTree>
    <p:extLst>
      <p:ext uri="{BB962C8B-B14F-4D97-AF65-F5344CB8AC3E}">
        <p14:creationId xmlns:p14="http://schemas.microsoft.com/office/powerpoint/2010/main" val="29230315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1.1 </a:t>
            </a:r>
            <a:r>
              <a:rPr lang="en-US" altLang="zh-CN" sz="2400" dirty="0">
                <a:sym typeface="宋体" charset="-122"/>
              </a:rPr>
              <a:t>HTML5</a:t>
            </a:r>
            <a:r>
              <a:rPr lang="zh-CN" altLang="en-US" sz="2400" dirty="0">
                <a:sym typeface="宋体" charset="-122"/>
              </a:rPr>
              <a:t>概述</a:t>
            </a:r>
            <a:endParaRPr lang="zh-CN" altLang="en-US" sz="2400" dirty="0"/>
          </a:p>
        </p:txBody>
      </p:sp>
      <p:grpSp>
        <p:nvGrpSpPr>
          <p:cNvPr id="7" name="组合 1"/>
          <p:cNvGrpSpPr>
            <a:grpSpLocks/>
          </p:cNvGrpSpPr>
          <p:nvPr/>
        </p:nvGrpSpPr>
        <p:grpSpPr bwMode="auto">
          <a:xfrm>
            <a:off x="4604069" y="1673365"/>
            <a:ext cx="3827937" cy="507813"/>
            <a:chOff x="1710670" y="1252383"/>
            <a:chExt cx="4869094" cy="611808"/>
          </a:xfrm>
        </p:grpSpPr>
        <p:grpSp>
          <p:nvGrpSpPr>
            <p:cNvPr id="8" name="组合 29"/>
            <p:cNvGrpSpPr>
              <a:grpSpLocks/>
            </p:cNvGrpSpPr>
            <p:nvPr/>
          </p:nvGrpSpPr>
          <p:grpSpPr bwMode="auto">
            <a:xfrm rot="-12767">
              <a:off x="1710670" y="1263647"/>
              <a:ext cx="886228" cy="600544"/>
              <a:chOff x="1936619" y="1275594"/>
              <a:chExt cx="1298808" cy="1751335"/>
            </a:xfrm>
          </p:grpSpPr>
          <p:grpSp>
            <p:nvGrpSpPr>
              <p:cNvPr id="12" name="组合 31"/>
              <p:cNvGrpSpPr>
                <a:grpSpLocks/>
              </p:cNvGrpSpPr>
              <p:nvPr/>
            </p:nvGrpSpPr>
            <p:grpSpPr bwMode="auto">
              <a:xfrm>
                <a:off x="1936619" y="1275594"/>
                <a:ext cx="1288371" cy="1733075"/>
                <a:chOff x="1907703" y="1275594"/>
                <a:chExt cx="1288371" cy="1733075"/>
              </a:xfrm>
            </p:grpSpPr>
            <p:sp>
              <p:nvSpPr>
                <p:cNvPr id="14" name="圆角矩形 13"/>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smtClean="0">
                      <a:solidFill>
                        <a:prstClr val="white"/>
                      </a:solidFill>
                      <a:latin typeface="Cambria Math" panose="02040503050406030204" pitchFamily="18" charset="0"/>
                      <a:ea typeface="汉仪综艺体简" panose="02010609000101010101" pitchFamily="49" charset="-122"/>
                    </a:rPr>
                    <a:t>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15" name="圆角矩形 14"/>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3"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9" name="直接连接符 8"/>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0" name="矩形 35"/>
            <p:cNvSpPr>
              <a:spLocks noChangeArrowheads="1"/>
            </p:cNvSpPr>
            <p:nvPr/>
          </p:nvSpPr>
          <p:spPr bwMode="auto">
            <a:xfrm>
              <a:off x="2871757" y="1252383"/>
              <a:ext cx="3667022" cy="5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indent="0">
                <a:buFontTx/>
                <a:buNone/>
                <a:defRPr/>
              </a:pPr>
              <a:r>
                <a:rPr lang="en-US" altLang="zh-CN" sz="2400" b="1" dirty="0">
                  <a:solidFill>
                    <a:srgbClr val="009ED6"/>
                  </a:solidFill>
                </a:rPr>
                <a:t>HTML5</a:t>
              </a:r>
              <a:r>
                <a:rPr lang="zh-CN" altLang="en-US" sz="2400" b="1" dirty="0">
                  <a:solidFill>
                    <a:srgbClr val="009ED6"/>
                  </a:solidFill>
                </a:rPr>
                <a:t>发展历程</a:t>
              </a:r>
              <a:endParaRPr lang="en-US" altLang="zh-CN" sz="2400" b="1" dirty="0">
                <a:solidFill>
                  <a:srgbClr val="009ED6"/>
                </a:solidFill>
              </a:endParaRPr>
            </a:p>
          </p:txBody>
        </p:sp>
      </p:grpSp>
      <p:grpSp>
        <p:nvGrpSpPr>
          <p:cNvPr id="17" name="组合 1"/>
          <p:cNvGrpSpPr>
            <a:grpSpLocks/>
          </p:cNvGrpSpPr>
          <p:nvPr/>
        </p:nvGrpSpPr>
        <p:grpSpPr bwMode="auto">
          <a:xfrm>
            <a:off x="4629469" y="2625865"/>
            <a:ext cx="3827937" cy="507813"/>
            <a:chOff x="1710670" y="1252383"/>
            <a:chExt cx="4869094" cy="611808"/>
          </a:xfrm>
        </p:grpSpPr>
        <p:grpSp>
          <p:nvGrpSpPr>
            <p:cNvPr id="18" name="组合 29"/>
            <p:cNvGrpSpPr>
              <a:grpSpLocks/>
            </p:cNvGrpSpPr>
            <p:nvPr/>
          </p:nvGrpSpPr>
          <p:grpSpPr bwMode="auto">
            <a:xfrm rot="-12767">
              <a:off x="1710670" y="1263647"/>
              <a:ext cx="886228" cy="600544"/>
              <a:chOff x="1936619" y="1275594"/>
              <a:chExt cx="1298808" cy="1751335"/>
            </a:xfrm>
          </p:grpSpPr>
          <p:grpSp>
            <p:nvGrpSpPr>
              <p:cNvPr id="21" name="组合 31"/>
              <p:cNvGrpSpPr>
                <a:grpSpLocks/>
              </p:cNvGrpSpPr>
              <p:nvPr/>
            </p:nvGrpSpPr>
            <p:grpSpPr bwMode="auto">
              <a:xfrm>
                <a:off x="1936619" y="1275594"/>
                <a:ext cx="1288371" cy="1733075"/>
                <a:chOff x="1907703" y="1275594"/>
                <a:chExt cx="1288371" cy="1733075"/>
              </a:xfrm>
            </p:grpSpPr>
            <p:sp>
              <p:nvSpPr>
                <p:cNvPr id="23" name="圆角矩形 22"/>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4" name="圆角矩形 23"/>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2"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9" name="直接连接符 18"/>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0" name="矩形 35"/>
            <p:cNvSpPr>
              <a:spLocks noChangeArrowheads="1"/>
            </p:cNvSpPr>
            <p:nvPr/>
          </p:nvSpPr>
          <p:spPr bwMode="auto">
            <a:xfrm>
              <a:off x="2871757" y="1252383"/>
              <a:ext cx="3667022" cy="5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indent="0">
                <a:buFontTx/>
                <a:buNone/>
                <a:defRPr/>
              </a:pPr>
              <a:r>
                <a:rPr lang="en-US" altLang="zh-CN" sz="2400" b="1" dirty="0">
                  <a:solidFill>
                    <a:srgbClr val="009ED6"/>
                  </a:solidFill>
                </a:rPr>
                <a:t>HTML5</a:t>
              </a:r>
              <a:r>
                <a:rPr lang="zh-CN" altLang="en-US" sz="2400" b="1" dirty="0">
                  <a:solidFill>
                    <a:srgbClr val="009ED6"/>
                  </a:solidFill>
                </a:rPr>
                <a:t>的优势</a:t>
              </a:r>
              <a:endParaRPr lang="en-US" altLang="zh-CN" sz="2400" b="1" dirty="0">
                <a:solidFill>
                  <a:srgbClr val="009ED6"/>
                </a:solidFill>
              </a:endParaRPr>
            </a:p>
          </p:txBody>
        </p:sp>
      </p:grpSp>
      <p:sp>
        <p:nvSpPr>
          <p:cNvPr id="33" name="TextBox 32"/>
          <p:cNvSpPr txBox="1"/>
          <p:nvPr/>
        </p:nvSpPr>
        <p:spPr>
          <a:xfrm>
            <a:off x="656882" y="2022511"/>
            <a:ext cx="1883118" cy="584775"/>
          </a:xfrm>
          <a:prstGeom prst="rect">
            <a:avLst/>
          </a:prstGeom>
          <a:noFill/>
          <a:scene3d>
            <a:camera prst="orthographicFront">
              <a:rot lat="0" lon="0" rev="0"/>
            </a:camera>
            <a:lightRig rig="threePt" dir="t"/>
          </a:scene3d>
          <a:sp3d>
            <a:bevelT w="38100"/>
          </a:sp3d>
        </p:spPr>
        <p:txBody>
          <a:bodyPr wrap="square" rtlCol="0">
            <a:spAutoFit/>
          </a:bodyPr>
          <a:lstStyle/>
          <a:p>
            <a:r>
              <a:rPr lang="zh-CN" altLang="en-US" sz="3100" b="1" dirty="0">
                <a:solidFill>
                  <a:schemeClr val="bg1"/>
                </a:solidFill>
                <a:latin typeface="微软雅黑" panose="020B0503020204020204" pitchFamily="34" charset="-122"/>
                <a:ea typeface="微软雅黑" panose="020B0503020204020204" pitchFamily="34" charset="-122"/>
              </a:rPr>
              <a:t>知识</a:t>
            </a:r>
            <a:r>
              <a:rPr lang="zh-CN" altLang="en-US" sz="3100" b="1" dirty="0" smtClean="0">
                <a:solidFill>
                  <a:schemeClr val="bg1"/>
                </a:solidFill>
                <a:latin typeface="微软雅黑" panose="020B0503020204020204" pitchFamily="34" charset="-122"/>
                <a:ea typeface="微软雅黑" panose="020B0503020204020204" pitchFamily="34" charset="-122"/>
              </a:rPr>
              <a:t>引入</a:t>
            </a:r>
            <a:endParaRPr lang="zh-CN" altLang="en-US" sz="3100" b="1" dirty="0">
              <a:solidFill>
                <a:schemeClr val="bg1"/>
              </a:solidFill>
              <a:latin typeface="微软雅黑" panose="020B0503020204020204" pitchFamily="34" charset="-122"/>
              <a:ea typeface="微软雅黑" panose="020B0503020204020204" pitchFamily="34" charset="-122"/>
            </a:endParaRPr>
          </a:p>
        </p:txBody>
      </p:sp>
      <p:pic>
        <p:nvPicPr>
          <p:cNvPr id="7170" name="图片 71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51" y="1310466"/>
            <a:ext cx="4280664" cy="4468033"/>
          </a:xfrm>
          <a:prstGeom prst="rect">
            <a:avLst/>
          </a:prstGeom>
        </p:spPr>
      </p:pic>
      <p:grpSp>
        <p:nvGrpSpPr>
          <p:cNvPr id="42" name="组合 1"/>
          <p:cNvGrpSpPr>
            <a:grpSpLocks/>
          </p:cNvGrpSpPr>
          <p:nvPr/>
        </p:nvGrpSpPr>
        <p:grpSpPr bwMode="auto">
          <a:xfrm>
            <a:off x="4700573" y="4456453"/>
            <a:ext cx="4443427" cy="507813"/>
            <a:chOff x="1710670" y="1252383"/>
            <a:chExt cx="5651990" cy="611808"/>
          </a:xfrm>
        </p:grpSpPr>
        <p:grpSp>
          <p:nvGrpSpPr>
            <p:cNvPr id="43" name="组合 29"/>
            <p:cNvGrpSpPr>
              <a:grpSpLocks/>
            </p:cNvGrpSpPr>
            <p:nvPr/>
          </p:nvGrpSpPr>
          <p:grpSpPr bwMode="auto">
            <a:xfrm rot="-12767">
              <a:off x="1710670" y="1263647"/>
              <a:ext cx="886228" cy="600544"/>
              <a:chOff x="1936619" y="1275594"/>
              <a:chExt cx="1298808" cy="1751335"/>
            </a:xfrm>
          </p:grpSpPr>
          <p:grpSp>
            <p:nvGrpSpPr>
              <p:cNvPr id="46" name="组合 31"/>
              <p:cNvGrpSpPr>
                <a:grpSpLocks/>
              </p:cNvGrpSpPr>
              <p:nvPr/>
            </p:nvGrpSpPr>
            <p:grpSpPr bwMode="auto">
              <a:xfrm>
                <a:off x="1936619" y="1275594"/>
                <a:ext cx="1288371" cy="1733075"/>
                <a:chOff x="1907703" y="1275594"/>
                <a:chExt cx="1288371" cy="1733075"/>
              </a:xfrm>
            </p:grpSpPr>
            <p:sp>
              <p:nvSpPr>
                <p:cNvPr id="48" name="圆角矩形 47"/>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48"/>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44" name="直接连接符 43"/>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5" name="矩形 35"/>
            <p:cNvSpPr>
              <a:spLocks noChangeArrowheads="1"/>
            </p:cNvSpPr>
            <p:nvPr/>
          </p:nvSpPr>
          <p:spPr bwMode="auto">
            <a:xfrm>
              <a:off x="2871755" y="1252383"/>
              <a:ext cx="4490905" cy="55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indent="0">
                <a:buFontTx/>
                <a:buNone/>
                <a:defRPr/>
              </a:pPr>
              <a:r>
                <a:rPr lang="zh-CN" altLang="en-US" sz="2400" b="1" dirty="0">
                  <a:solidFill>
                    <a:srgbClr val="009ED6"/>
                  </a:solidFill>
                </a:rPr>
                <a:t>创建第一个</a:t>
              </a:r>
              <a:r>
                <a:rPr lang="en-US" altLang="zh-CN" sz="2400" b="1" dirty="0">
                  <a:solidFill>
                    <a:srgbClr val="009ED6"/>
                  </a:solidFill>
                </a:rPr>
                <a:t>HTML5</a:t>
              </a:r>
              <a:r>
                <a:rPr lang="zh-CN" altLang="en-US" sz="2400" b="1" dirty="0">
                  <a:solidFill>
                    <a:srgbClr val="009ED6"/>
                  </a:solidFill>
                </a:rPr>
                <a:t>页面</a:t>
              </a:r>
              <a:endParaRPr lang="en-US" altLang="zh-CN" sz="2400" b="1" dirty="0">
                <a:solidFill>
                  <a:srgbClr val="009ED6"/>
                </a:solidFill>
              </a:endParaRPr>
            </a:p>
          </p:txBody>
        </p:sp>
      </p:grpSp>
      <p:grpSp>
        <p:nvGrpSpPr>
          <p:cNvPr id="51" name="组合 1"/>
          <p:cNvGrpSpPr>
            <a:grpSpLocks/>
          </p:cNvGrpSpPr>
          <p:nvPr/>
        </p:nvGrpSpPr>
        <p:grpSpPr bwMode="auto">
          <a:xfrm>
            <a:off x="4663531" y="3520567"/>
            <a:ext cx="4480468" cy="507813"/>
            <a:chOff x="1710670" y="1252383"/>
            <a:chExt cx="5699107" cy="611808"/>
          </a:xfrm>
        </p:grpSpPr>
        <p:grpSp>
          <p:nvGrpSpPr>
            <p:cNvPr id="52" name="组合 29"/>
            <p:cNvGrpSpPr>
              <a:grpSpLocks/>
            </p:cNvGrpSpPr>
            <p:nvPr/>
          </p:nvGrpSpPr>
          <p:grpSpPr bwMode="auto">
            <a:xfrm rot="-12767">
              <a:off x="1710670" y="1263647"/>
              <a:ext cx="886228" cy="600544"/>
              <a:chOff x="1936619" y="1275594"/>
              <a:chExt cx="1298808" cy="1751335"/>
            </a:xfrm>
          </p:grpSpPr>
          <p:grpSp>
            <p:nvGrpSpPr>
              <p:cNvPr id="55" name="组合 31"/>
              <p:cNvGrpSpPr>
                <a:grpSpLocks/>
              </p:cNvGrpSpPr>
              <p:nvPr/>
            </p:nvGrpSpPr>
            <p:grpSpPr bwMode="auto">
              <a:xfrm>
                <a:off x="1936619" y="1275594"/>
                <a:ext cx="1288371" cy="1733075"/>
                <a:chOff x="1907703" y="1275594"/>
                <a:chExt cx="1288371" cy="1733075"/>
              </a:xfrm>
            </p:grpSpPr>
            <p:sp>
              <p:nvSpPr>
                <p:cNvPr id="57" name="圆角矩形 56"/>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8" name="圆角矩形 57"/>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6"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53" name="直接连接符 52"/>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4" name="矩形 35"/>
            <p:cNvSpPr>
              <a:spLocks noChangeArrowheads="1"/>
            </p:cNvSpPr>
            <p:nvPr/>
          </p:nvSpPr>
          <p:spPr bwMode="auto">
            <a:xfrm>
              <a:off x="2871756" y="1252383"/>
              <a:ext cx="4538021" cy="55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indent="0">
                <a:buFontTx/>
                <a:buNone/>
                <a:defRPr/>
              </a:pPr>
              <a:r>
                <a:rPr lang="en-US" altLang="zh-CN" sz="2400" b="1" dirty="0">
                  <a:solidFill>
                    <a:srgbClr val="009ED6"/>
                  </a:solidFill>
                </a:rPr>
                <a:t>HTML5</a:t>
              </a:r>
              <a:r>
                <a:rPr lang="zh-CN" altLang="en-US" sz="2400" b="1" dirty="0">
                  <a:solidFill>
                    <a:srgbClr val="009ED6"/>
                  </a:solidFill>
                </a:rPr>
                <a:t>浏览器支持情况</a:t>
              </a:r>
              <a:endParaRPr lang="en-US" altLang="zh-CN" sz="2400" b="1" dirty="0">
                <a:solidFill>
                  <a:srgbClr val="009ED6"/>
                </a:solidFill>
              </a:endParaRPr>
            </a:p>
          </p:txBody>
        </p:sp>
      </p:gr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0" indent="457200" eaLnBrk="1">
              <a:buNone/>
            </a:pPr>
            <a:r>
              <a:rPr lang="zh-CN" altLang="zh-CN" sz="1800" dirty="0"/>
              <a:t>使用</a:t>
            </a:r>
            <a:r>
              <a:rPr lang="en-US" altLang="zh-CN" sz="1800" dirty="0"/>
              <a:t>HTML</a:t>
            </a:r>
            <a:r>
              <a:rPr lang="zh-CN" altLang="zh-CN" sz="1800" dirty="0"/>
              <a:t>制作网页时，如果想让</a:t>
            </a:r>
            <a:r>
              <a:rPr lang="en-US" altLang="zh-CN" sz="1800" dirty="0"/>
              <a:t>HTML</a:t>
            </a:r>
            <a:r>
              <a:rPr lang="zh-CN" altLang="zh-CN" sz="1800" dirty="0"/>
              <a:t>标记提供更多的信息，例如希望标题文本的字体为“微软雅黑”且居中显示</a:t>
            </a:r>
            <a:r>
              <a:rPr lang="zh-CN" altLang="zh-CN" sz="1800" dirty="0" smtClean="0"/>
              <a:t>，此时</a:t>
            </a:r>
            <a:r>
              <a:rPr lang="zh-CN" altLang="zh-CN" sz="1800" dirty="0"/>
              <a:t>仅仅依靠</a:t>
            </a:r>
            <a:r>
              <a:rPr lang="en-US" altLang="zh-CN" sz="1800" dirty="0"/>
              <a:t>HTML</a:t>
            </a:r>
            <a:r>
              <a:rPr lang="zh-CN" altLang="zh-CN" sz="1800" dirty="0"/>
              <a:t>标记的默认显示样式已经不能满足需求了，需要使用</a:t>
            </a:r>
            <a:r>
              <a:rPr lang="en-US" altLang="zh-CN" sz="1800" dirty="0">
                <a:solidFill>
                  <a:srgbClr val="009ED6"/>
                </a:solidFill>
              </a:rPr>
              <a:t>HTML</a:t>
            </a:r>
            <a:r>
              <a:rPr lang="zh-CN" altLang="zh-CN" sz="1800" dirty="0">
                <a:solidFill>
                  <a:srgbClr val="009ED6"/>
                </a:solidFill>
              </a:rPr>
              <a:t>标记的属性</a:t>
            </a:r>
            <a:r>
              <a:rPr lang="zh-CN" altLang="zh-CN" sz="1800" dirty="0"/>
              <a:t>加以设置。其基本语法格式如下：</a:t>
            </a:r>
            <a:endParaRPr lang="en-US" altLang="zh-CN" sz="1800" dirty="0"/>
          </a:p>
          <a:p>
            <a:pPr marL="457200" lvl="0" indent="457200" eaLnBrk="1">
              <a:buNone/>
            </a:pPr>
            <a:endParaRPr lang="en-US" altLang="zh-CN" sz="1800" dirty="0"/>
          </a:p>
          <a:p>
            <a:pPr marL="0" indent="457200" eaLnBrk="1">
              <a:buNone/>
            </a:pPr>
            <a:r>
              <a:rPr lang="zh-CN" altLang="zh-CN" sz="1800" dirty="0"/>
              <a:t>在上面的语法中，</a:t>
            </a:r>
            <a:r>
              <a:rPr lang="zh-CN" altLang="zh-CN" sz="1800" dirty="0">
                <a:solidFill>
                  <a:srgbClr val="009ED6"/>
                </a:solidFill>
              </a:rPr>
              <a:t>标记</a:t>
            </a:r>
            <a:r>
              <a:rPr lang="zh-CN" altLang="zh-CN" sz="1800" dirty="0"/>
              <a:t>可以拥有</a:t>
            </a:r>
            <a:r>
              <a:rPr lang="zh-CN" altLang="zh-CN" sz="1800" dirty="0">
                <a:solidFill>
                  <a:srgbClr val="009ED6"/>
                </a:solidFill>
              </a:rPr>
              <a:t>多个</a:t>
            </a:r>
            <a:r>
              <a:rPr lang="zh-CN" altLang="zh-CN" sz="1800" dirty="0"/>
              <a:t>属性，必须写在开始标记中，位于标记名后面。属性之间不分先后顺序，标记名与属性、属性与属性之间均以</a:t>
            </a:r>
            <a:r>
              <a:rPr lang="zh-CN" altLang="zh-CN" sz="1800" dirty="0">
                <a:solidFill>
                  <a:srgbClr val="009ED6"/>
                </a:solidFill>
              </a:rPr>
              <a:t>空格</a:t>
            </a:r>
            <a:r>
              <a:rPr lang="zh-CN" altLang="zh-CN" sz="1800" dirty="0" smtClean="0"/>
              <a:t>分开</a:t>
            </a:r>
            <a:r>
              <a:rPr lang="zh-CN" altLang="en-US" sz="1800" dirty="0"/>
              <a:t>，</a:t>
            </a:r>
            <a:r>
              <a:rPr lang="zh-CN" altLang="zh-CN" sz="1800" dirty="0" smtClean="0"/>
              <a:t>任何</a:t>
            </a:r>
            <a:r>
              <a:rPr lang="zh-CN" altLang="zh-CN" sz="1800" dirty="0"/>
              <a:t>标记的属性都有</a:t>
            </a:r>
            <a:r>
              <a:rPr lang="zh-CN" altLang="zh-CN" sz="1800" dirty="0">
                <a:solidFill>
                  <a:srgbClr val="009ED6"/>
                </a:solidFill>
              </a:rPr>
              <a:t>默认值</a:t>
            </a:r>
            <a:r>
              <a:rPr lang="zh-CN" altLang="zh-CN" sz="1800" dirty="0"/>
              <a:t>，省略该属性则取默认值。</a:t>
            </a:r>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lvl="0" indent="0">
              <a:buNone/>
            </a:pPr>
            <a:r>
              <a:rPr lang="en-US" altLang="zh-CN" sz="2400" b="1" dirty="0" smtClean="0">
                <a:solidFill>
                  <a:srgbClr val="009ED6"/>
                </a:solidFill>
              </a:rPr>
              <a:t>4</a:t>
            </a:r>
            <a:r>
              <a:rPr lang="zh-CN" altLang="en-US" sz="2400" b="1" dirty="0" smtClean="0">
                <a:solidFill>
                  <a:srgbClr val="009ED6"/>
                </a:solidFill>
              </a:rPr>
              <a:t>、</a:t>
            </a:r>
            <a:r>
              <a:rPr lang="zh-CN" altLang="en-US" sz="2400" b="1" dirty="0">
                <a:solidFill>
                  <a:srgbClr val="009ED6"/>
                </a:solidFill>
              </a:rPr>
              <a:t>标记的属性</a:t>
            </a:r>
            <a:endParaRPr lang="en-US" altLang="zh-CN" sz="2400" b="1" dirty="0">
              <a:solidFill>
                <a:srgbClr val="009ED6"/>
              </a:solidFill>
            </a:endParaRPr>
          </a:p>
        </p:txBody>
      </p:sp>
      <p:sp>
        <p:nvSpPr>
          <p:cNvPr id="6" name="矩形 6"/>
          <p:cNvSpPr>
            <a:spLocks noChangeArrowheads="1"/>
          </p:cNvSpPr>
          <p:nvPr/>
        </p:nvSpPr>
        <p:spPr bwMode="auto">
          <a:xfrm>
            <a:off x="974725" y="3853817"/>
            <a:ext cx="7145338" cy="369332"/>
          </a:xfrm>
          <a:prstGeom prst="rect">
            <a:avLst/>
          </a:prstGeom>
          <a:solidFill>
            <a:srgbClr val="D5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dirty="0"/>
              <a:t>&lt;</a:t>
            </a:r>
            <a:r>
              <a:rPr lang="zh-CN" altLang="zh-CN" dirty="0"/>
              <a:t>标记名 属性</a:t>
            </a:r>
            <a:r>
              <a:rPr lang="en-US" altLang="zh-CN" dirty="0"/>
              <a:t>1="</a:t>
            </a:r>
            <a:r>
              <a:rPr lang="zh-CN" altLang="zh-CN" dirty="0"/>
              <a:t>属性值</a:t>
            </a:r>
            <a:r>
              <a:rPr lang="en-US" altLang="zh-CN" dirty="0"/>
              <a:t>1" </a:t>
            </a:r>
            <a:r>
              <a:rPr lang="zh-CN" altLang="zh-CN" dirty="0"/>
              <a:t>属性</a:t>
            </a:r>
            <a:r>
              <a:rPr lang="en-US" altLang="zh-CN" dirty="0"/>
              <a:t>2="</a:t>
            </a:r>
            <a:r>
              <a:rPr lang="zh-CN" altLang="zh-CN" dirty="0"/>
              <a:t>属性值</a:t>
            </a:r>
            <a:r>
              <a:rPr lang="en-US" altLang="zh-CN" dirty="0"/>
              <a:t>2" </a:t>
            </a:r>
            <a:r>
              <a:rPr lang="zh-CN" altLang="zh-CN" dirty="0"/>
              <a:t>…</a:t>
            </a:r>
            <a:r>
              <a:rPr lang="en-US" altLang="zh-CN" dirty="0"/>
              <a:t>&gt; </a:t>
            </a:r>
            <a:r>
              <a:rPr lang="zh-CN" altLang="zh-CN" dirty="0"/>
              <a:t>内容</a:t>
            </a:r>
            <a:r>
              <a:rPr lang="en-US" altLang="zh-CN" dirty="0"/>
              <a:t> &lt;/</a:t>
            </a:r>
            <a:r>
              <a:rPr lang="zh-CN" altLang="zh-CN" dirty="0"/>
              <a:t>标记名</a:t>
            </a:r>
            <a:r>
              <a:rPr lang="en-US" altLang="zh-CN" dirty="0"/>
              <a:t>&gt;</a:t>
            </a:r>
            <a:endParaRPr lang="zh-CN" altLang="zh-CN" dirty="0"/>
          </a:p>
        </p:txBody>
      </p:sp>
      <p:sp>
        <p:nvSpPr>
          <p:cNvPr id="7"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85563162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endParaRPr lang="en-US" altLang="zh-CN" sz="1800" dirty="0" smtClean="0"/>
          </a:p>
          <a:p>
            <a:pPr marL="0" indent="457200">
              <a:buNone/>
            </a:pPr>
            <a:r>
              <a:rPr lang="zh-CN" altLang="zh-CN" sz="1800" dirty="0" smtClean="0"/>
              <a:t>其中</a:t>
            </a:r>
            <a:r>
              <a:rPr lang="en-US" altLang="zh-CN" sz="1800" dirty="0">
                <a:solidFill>
                  <a:srgbClr val="009ED6"/>
                </a:solidFill>
              </a:rPr>
              <a:t>align</a:t>
            </a:r>
            <a:r>
              <a:rPr lang="zh-CN" altLang="zh-CN" sz="1800" dirty="0"/>
              <a:t>为</a:t>
            </a:r>
            <a:r>
              <a:rPr lang="zh-CN" altLang="zh-CN" sz="1800" dirty="0">
                <a:solidFill>
                  <a:srgbClr val="009ED6"/>
                </a:solidFill>
              </a:rPr>
              <a:t>属性名</a:t>
            </a:r>
            <a:r>
              <a:rPr lang="zh-CN" altLang="zh-CN" sz="1800" dirty="0"/>
              <a:t>，</a:t>
            </a:r>
            <a:r>
              <a:rPr lang="en-US" altLang="zh-CN" sz="1800" dirty="0">
                <a:solidFill>
                  <a:srgbClr val="009ED6"/>
                </a:solidFill>
              </a:rPr>
              <a:t>center</a:t>
            </a:r>
            <a:r>
              <a:rPr lang="zh-CN" altLang="zh-CN" sz="1800" dirty="0"/>
              <a:t>为</a:t>
            </a:r>
            <a:r>
              <a:rPr lang="zh-CN" altLang="zh-CN" sz="1800" dirty="0">
                <a:solidFill>
                  <a:srgbClr val="009ED6"/>
                </a:solidFill>
              </a:rPr>
              <a:t>属性值</a:t>
            </a:r>
            <a:r>
              <a:rPr lang="zh-CN" altLang="zh-CN" sz="1800" dirty="0"/>
              <a:t>，表示标题文本居中对齐，对于标题标记还可以设置文本左对齐或右对齐，对应的属性值分别为</a:t>
            </a:r>
            <a:r>
              <a:rPr lang="en-US" altLang="zh-CN" sz="1800" dirty="0"/>
              <a:t>left</a:t>
            </a:r>
            <a:r>
              <a:rPr lang="zh-CN" altLang="zh-CN" sz="1800" dirty="0"/>
              <a:t>和</a:t>
            </a:r>
            <a:r>
              <a:rPr lang="en-US" altLang="zh-CN" sz="1800" dirty="0"/>
              <a:t>right</a:t>
            </a:r>
            <a:r>
              <a:rPr lang="zh-CN" altLang="zh-CN" sz="1800" dirty="0"/>
              <a:t>。如果省略</a:t>
            </a:r>
            <a:r>
              <a:rPr lang="en-US" altLang="zh-CN" sz="1800" dirty="0"/>
              <a:t>align</a:t>
            </a:r>
            <a:r>
              <a:rPr lang="zh-CN" altLang="zh-CN" sz="1800" dirty="0"/>
              <a:t>属性，标题文本则按</a:t>
            </a:r>
            <a:r>
              <a:rPr lang="zh-CN" altLang="zh-CN" sz="1800" dirty="0">
                <a:solidFill>
                  <a:srgbClr val="009ED6"/>
                </a:solidFill>
              </a:rPr>
              <a:t>默认值左对齐显示</a:t>
            </a:r>
            <a:r>
              <a:rPr lang="zh-CN" altLang="zh-CN" sz="1800" dirty="0"/>
              <a:t>。</a:t>
            </a:r>
            <a:endParaRPr lang="en-US" altLang="zh-CN" sz="1800" dirty="0"/>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lvl="0" indent="0">
              <a:buNone/>
            </a:pPr>
            <a:r>
              <a:rPr lang="en-US" altLang="zh-CN" sz="2400" b="1" dirty="0" smtClean="0">
                <a:solidFill>
                  <a:srgbClr val="009ED6"/>
                </a:solidFill>
              </a:rPr>
              <a:t>4</a:t>
            </a:r>
            <a:r>
              <a:rPr lang="zh-CN" altLang="en-US" sz="2400" b="1" dirty="0" smtClean="0">
                <a:solidFill>
                  <a:srgbClr val="009ED6"/>
                </a:solidFill>
              </a:rPr>
              <a:t>、</a:t>
            </a:r>
            <a:r>
              <a:rPr lang="zh-CN" altLang="en-US" sz="2400" b="1" dirty="0">
                <a:solidFill>
                  <a:srgbClr val="009ED6"/>
                </a:solidFill>
              </a:rPr>
              <a:t>标记的</a:t>
            </a:r>
            <a:r>
              <a:rPr lang="zh-CN" altLang="en-US" sz="2400" b="1" dirty="0" smtClean="0">
                <a:solidFill>
                  <a:srgbClr val="009ED6"/>
                </a:solidFill>
              </a:rPr>
              <a:t>属性</a:t>
            </a:r>
            <a:r>
              <a:rPr lang="en-US" altLang="zh-CN" sz="2400" b="1" dirty="0" smtClean="0">
                <a:solidFill>
                  <a:srgbClr val="009ED6"/>
                </a:solidFill>
                <a:latin typeface="宋体" panose="02010600030101010101" pitchFamily="2" charset="-122"/>
              </a:rPr>
              <a:t>—</a:t>
            </a:r>
            <a:r>
              <a:rPr lang="zh-CN" altLang="en-US" sz="2400" b="1" dirty="0" smtClean="0">
                <a:solidFill>
                  <a:srgbClr val="009ED6"/>
                </a:solidFill>
                <a:latin typeface="宋体" panose="02010600030101010101" pitchFamily="2" charset="-122"/>
              </a:rPr>
              <a:t>举例说明</a:t>
            </a:r>
            <a:endParaRPr lang="en-US" altLang="zh-CN" sz="2400" b="1" dirty="0">
              <a:solidFill>
                <a:srgbClr val="009ED6"/>
              </a:solidFill>
              <a:latin typeface="宋体" panose="02010600030101010101" pitchFamily="2" charset="-122"/>
            </a:endParaRPr>
          </a:p>
        </p:txBody>
      </p:sp>
      <p:sp>
        <p:nvSpPr>
          <p:cNvPr id="7" name="矩形 6"/>
          <p:cNvSpPr>
            <a:spLocks noChangeArrowheads="1"/>
          </p:cNvSpPr>
          <p:nvPr/>
        </p:nvSpPr>
        <p:spPr bwMode="auto">
          <a:xfrm>
            <a:off x="974725" y="2122102"/>
            <a:ext cx="7145338" cy="369332"/>
          </a:xfrm>
          <a:prstGeom prst="rect">
            <a:avLst/>
          </a:prstGeom>
          <a:solidFill>
            <a:srgbClr val="D5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dirty="0"/>
              <a:t>&lt;h1 align="center" &gt;</a:t>
            </a:r>
            <a:r>
              <a:rPr lang="zh-CN" altLang="zh-CN" dirty="0"/>
              <a:t>标题文本</a:t>
            </a:r>
            <a:r>
              <a:rPr lang="en-US" altLang="zh-CN" dirty="0"/>
              <a:t>&lt;h1&gt;</a:t>
            </a:r>
            <a:endParaRPr lang="zh-CN" altLang="zh-CN" dirty="0"/>
          </a:p>
        </p:txBody>
      </p:sp>
      <p:sp>
        <p:nvSpPr>
          <p:cNvPr id="8"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364011879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zh-CN" sz="1800" dirty="0" smtClean="0"/>
              <a:t>书写</a:t>
            </a:r>
            <a:r>
              <a:rPr lang="en-US" altLang="zh-CN" sz="1800" dirty="0"/>
              <a:t>HTML</a:t>
            </a:r>
            <a:r>
              <a:rPr lang="zh-CN" altLang="zh-CN" sz="1800" dirty="0"/>
              <a:t>页面时，经常会在一对标记之间再定义其他的标记，如例</a:t>
            </a:r>
            <a:r>
              <a:rPr lang="en-US" altLang="zh-CN" sz="1800" dirty="0"/>
              <a:t>1-4</a:t>
            </a:r>
            <a:r>
              <a:rPr lang="zh-CN" altLang="zh-CN" sz="1800" dirty="0"/>
              <a:t>中的第</a:t>
            </a:r>
            <a:r>
              <a:rPr lang="en-US" altLang="zh-CN" sz="1800" dirty="0"/>
              <a:t>11</a:t>
            </a:r>
            <a:r>
              <a:rPr lang="zh-CN" altLang="zh-CN" sz="1800" dirty="0"/>
              <a:t>行代码，在</a:t>
            </a:r>
            <a:r>
              <a:rPr lang="en-US" altLang="zh-CN" sz="1800" dirty="0">
                <a:solidFill>
                  <a:srgbClr val="009ED6"/>
                </a:solidFill>
              </a:rPr>
              <a:t>&lt;p&gt;</a:t>
            </a:r>
            <a:r>
              <a:rPr lang="zh-CN" altLang="zh-CN" sz="1800" dirty="0">
                <a:solidFill>
                  <a:srgbClr val="009ED6"/>
                </a:solidFill>
              </a:rPr>
              <a:t>标记</a:t>
            </a:r>
            <a:r>
              <a:rPr lang="zh-CN" altLang="zh-CN" sz="1800" dirty="0"/>
              <a:t>中包含了</a:t>
            </a:r>
            <a:r>
              <a:rPr lang="en-US" altLang="zh-CN" sz="1800" dirty="0">
                <a:solidFill>
                  <a:srgbClr val="009ED6"/>
                </a:solidFill>
              </a:rPr>
              <a:t>&lt;strong&gt;</a:t>
            </a:r>
            <a:r>
              <a:rPr lang="zh-CN" altLang="zh-CN" sz="1800" dirty="0">
                <a:solidFill>
                  <a:srgbClr val="009ED6"/>
                </a:solidFill>
              </a:rPr>
              <a:t>标记</a:t>
            </a:r>
            <a:r>
              <a:rPr lang="zh-CN" altLang="zh-CN" sz="1800" dirty="0"/>
              <a:t>。在</a:t>
            </a:r>
            <a:r>
              <a:rPr lang="en-US" altLang="zh-CN" sz="1800" dirty="0"/>
              <a:t>HTML</a:t>
            </a:r>
            <a:r>
              <a:rPr lang="zh-CN" altLang="zh-CN" sz="1800" dirty="0"/>
              <a:t>中，把这种标记间的包含关系称为</a:t>
            </a:r>
            <a:r>
              <a:rPr lang="zh-CN" altLang="zh-CN" sz="1800" dirty="0">
                <a:solidFill>
                  <a:srgbClr val="009ED6"/>
                </a:solidFill>
              </a:rPr>
              <a:t>标记的嵌套</a:t>
            </a:r>
            <a:r>
              <a:rPr lang="zh-CN" altLang="zh-CN" sz="1800" dirty="0"/>
              <a:t>。例</a:t>
            </a:r>
            <a:r>
              <a:rPr lang="en-US" altLang="zh-CN" sz="1800" dirty="0"/>
              <a:t>1-4</a:t>
            </a:r>
            <a:r>
              <a:rPr lang="zh-CN" altLang="zh-CN" sz="1800" dirty="0"/>
              <a:t>中第</a:t>
            </a:r>
            <a:r>
              <a:rPr lang="en-US" altLang="zh-CN" sz="1800" dirty="0"/>
              <a:t>11</a:t>
            </a:r>
            <a:r>
              <a:rPr lang="zh-CN" altLang="zh-CN" sz="1800" dirty="0"/>
              <a:t>行代码的嵌套结构如下</a:t>
            </a:r>
            <a:r>
              <a:rPr lang="zh-CN" altLang="zh-CN" sz="1800" dirty="0" smtClean="0"/>
              <a:t>：</a:t>
            </a:r>
            <a:endParaRPr lang="en-US" altLang="zh-CN" sz="1800" dirty="0"/>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lvl="0" indent="0">
              <a:buNone/>
            </a:pPr>
            <a:r>
              <a:rPr lang="en-US" altLang="zh-CN" sz="2400" b="1" dirty="0" smtClean="0">
                <a:solidFill>
                  <a:srgbClr val="009ED6"/>
                </a:solidFill>
              </a:rPr>
              <a:t>4</a:t>
            </a:r>
            <a:r>
              <a:rPr lang="zh-CN" altLang="en-US" sz="2400" b="1" dirty="0" smtClean="0">
                <a:solidFill>
                  <a:srgbClr val="009ED6"/>
                </a:solidFill>
              </a:rPr>
              <a:t>、</a:t>
            </a:r>
            <a:r>
              <a:rPr lang="zh-CN" altLang="en-US" sz="2400" b="1" dirty="0">
                <a:solidFill>
                  <a:srgbClr val="009ED6"/>
                </a:solidFill>
              </a:rPr>
              <a:t>标记的</a:t>
            </a:r>
            <a:r>
              <a:rPr lang="zh-CN" altLang="en-US" sz="2400" b="1" dirty="0" smtClean="0">
                <a:solidFill>
                  <a:srgbClr val="009ED6"/>
                </a:solidFill>
              </a:rPr>
              <a:t>属性</a:t>
            </a:r>
            <a:endParaRPr lang="en-US" altLang="zh-CN" sz="2400" b="1" dirty="0">
              <a:solidFill>
                <a:srgbClr val="009ED6"/>
              </a:solidFill>
              <a:latin typeface="宋体" panose="02010600030101010101" pitchFamily="2" charset="-122"/>
            </a:endParaRPr>
          </a:p>
        </p:txBody>
      </p:sp>
      <p:sp>
        <p:nvSpPr>
          <p:cNvPr id="7" name="矩形 6"/>
          <p:cNvSpPr>
            <a:spLocks noChangeArrowheads="1"/>
          </p:cNvSpPr>
          <p:nvPr/>
        </p:nvSpPr>
        <p:spPr bwMode="auto">
          <a:xfrm>
            <a:off x="728662" y="3373603"/>
            <a:ext cx="7145338" cy="1477328"/>
          </a:xfrm>
          <a:prstGeom prst="rect">
            <a:avLst/>
          </a:prstGeom>
          <a:solidFill>
            <a:srgbClr val="D5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dirty="0"/>
              <a:t>&lt;p&gt;</a:t>
            </a:r>
            <a:r>
              <a:rPr lang="zh-CN" altLang="zh-CN" dirty="0"/>
              <a:t>传智云课堂是</a:t>
            </a:r>
          </a:p>
          <a:p>
            <a:r>
              <a:rPr lang="en-US" altLang="zh-CN" dirty="0"/>
              <a:t>	&lt;strong&gt;</a:t>
            </a:r>
            <a:r>
              <a:rPr lang="zh-CN" altLang="zh-CN" dirty="0"/>
              <a:t>传智播客</a:t>
            </a:r>
            <a:r>
              <a:rPr lang="en-US" altLang="zh-CN" dirty="0"/>
              <a:t>&lt;/strong&gt;</a:t>
            </a:r>
            <a:endParaRPr lang="zh-CN" altLang="zh-CN" dirty="0"/>
          </a:p>
          <a:p>
            <a:r>
              <a:rPr lang="en-US" altLang="zh-CN" dirty="0"/>
              <a:t>    </a:t>
            </a:r>
            <a:r>
              <a:rPr lang="zh-CN" altLang="zh-CN" dirty="0"/>
              <a:t>在线教育平台，可以实现晚上在家学习、在线直播教学、实时互动辅导等多种功能，专注于网页、平面、</a:t>
            </a:r>
            <a:r>
              <a:rPr lang="en-US" altLang="zh-CN" dirty="0"/>
              <a:t>UI</a:t>
            </a:r>
            <a:r>
              <a:rPr lang="zh-CN" altLang="zh-CN" dirty="0"/>
              <a:t>设计以及</a:t>
            </a:r>
            <a:r>
              <a:rPr lang="en-US" altLang="zh-CN" dirty="0"/>
              <a:t>web</a:t>
            </a:r>
            <a:r>
              <a:rPr lang="zh-CN" altLang="zh-CN" dirty="0"/>
              <a:t>前端的培训。</a:t>
            </a:r>
          </a:p>
          <a:p>
            <a:r>
              <a:rPr lang="en-US" altLang="zh-CN" dirty="0"/>
              <a:t>&lt;/p&gt;</a:t>
            </a:r>
            <a:endParaRPr lang="zh-CN" altLang="zh-CN" dirty="0"/>
          </a:p>
        </p:txBody>
      </p:sp>
      <p:sp>
        <p:nvSpPr>
          <p:cNvPr id="8"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
        <p:nvSpPr>
          <p:cNvPr id="2" name="矩形 1"/>
          <p:cNvSpPr/>
          <p:nvPr/>
        </p:nvSpPr>
        <p:spPr>
          <a:xfrm>
            <a:off x="494850" y="4853205"/>
            <a:ext cx="8169725" cy="923330"/>
          </a:xfrm>
          <a:prstGeom prst="rect">
            <a:avLst/>
          </a:prstGeom>
        </p:spPr>
        <p:txBody>
          <a:bodyPr wrap="square">
            <a:spAutoFit/>
          </a:bodyPr>
          <a:lstStyle/>
          <a:p>
            <a:pPr>
              <a:lnSpc>
                <a:spcPct val="150000"/>
              </a:lnSpc>
            </a:pPr>
            <a:r>
              <a:rPr lang="en-US" altLang="zh-CN" dirty="0" smtClean="0"/>
              <a:t>      </a:t>
            </a:r>
            <a:r>
              <a:rPr lang="zh-CN" altLang="zh-CN" dirty="0" smtClean="0"/>
              <a:t>需要</a:t>
            </a:r>
            <a:r>
              <a:rPr lang="zh-CN" altLang="zh-CN" dirty="0"/>
              <a:t>注意的是，在标记的嵌套过程中，必须先结束最靠近内容的标记，再按照</a:t>
            </a:r>
            <a:r>
              <a:rPr lang="zh-CN" altLang="zh-CN" dirty="0">
                <a:solidFill>
                  <a:srgbClr val="009ED6"/>
                </a:solidFill>
              </a:rPr>
              <a:t>由内及外</a:t>
            </a:r>
            <a:r>
              <a:rPr lang="zh-CN" altLang="zh-CN" dirty="0"/>
              <a:t>的顺序依次关闭标记</a:t>
            </a:r>
            <a:r>
              <a:rPr lang="zh-CN" altLang="zh-CN" dirty="0" smtClean="0"/>
              <a:t>。</a:t>
            </a:r>
            <a:endParaRPr lang="zh-CN" altLang="zh-CN" dirty="0"/>
          </a:p>
        </p:txBody>
      </p:sp>
    </p:spTree>
    <p:extLst>
      <p:ext uri="{BB962C8B-B14F-4D97-AF65-F5344CB8AC3E}">
        <p14:creationId xmlns:p14="http://schemas.microsoft.com/office/powerpoint/2010/main" val="342899341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pPr>
            <a:r>
              <a:rPr lang="zh-CN" altLang="zh-CN" sz="1800" dirty="0"/>
              <a:t>制作网页时，经常需要设置页面的</a:t>
            </a:r>
            <a:r>
              <a:rPr lang="zh-CN" altLang="zh-CN" sz="1800" dirty="0">
                <a:solidFill>
                  <a:srgbClr val="009ED6"/>
                </a:solidFill>
              </a:rPr>
              <a:t>基本信息</a:t>
            </a:r>
            <a:r>
              <a:rPr lang="zh-CN" altLang="zh-CN" sz="1800" dirty="0"/>
              <a:t>，如页面的</a:t>
            </a:r>
            <a:r>
              <a:rPr lang="zh-CN" altLang="zh-CN" sz="1800" dirty="0">
                <a:solidFill>
                  <a:srgbClr val="009ED6"/>
                </a:solidFill>
              </a:rPr>
              <a:t>标题</a:t>
            </a:r>
            <a:r>
              <a:rPr lang="zh-CN" altLang="zh-CN" sz="1800" dirty="0"/>
              <a:t>、</a:t>
            </a:r>
            <a:r>
              <a:rPr lang="zh-CN" altLang="zh-CN" sz="1800" dirty="0">
                <a:solidFill>
                  <a:srgbClr val="009ED6"/>
                </a:solidFill>
              </a:rPr>
              <a:t>作者</a:t>
            </a:r>
            <a:r>
              <a:rPr lang="zh-CN" altLang="zh-CN" sz="1800" dirty="0"/>
              <a:t>、和</a:t>
            </a:r>
            <a:r>
              <a:rPr lang="zh-CN" altLang="zh-CN" sz="1800" dirty="0">
                <a:solidFill>
                  <a:srgbClr val="009ED6"/>
                </a:solidFill>
              </a:rPr>
              <a:t>其他文档的关系</a:t>
            </a:r>
            <a:r>
              <a:rPr lang="zh-CN" altLang="zh-CN" sz="1800" dirty="0"/>
              <a:t>等。为此</a:t>
            </a:r>
            <a:r>
              <a:rPr lang="en-US" altLang="zh-CN" sz="1800" dirty="0"/>
              <a:t>HTML</a:t>
            </a:r>
            <a:r>
              <a:rPr lang="zh-CN" altLang="zh-CN" sz="1800" dirty="0"/>
              <a:t>提供了一系列的标记，这些标记通常都写在</a:t>
            </a:r>
            <a:r>
              <a:rPr lang="en-US" altLang="zh-CN" sz="1800" dirty="0">
                <a:solidFill>
                  <a:srgbClr val="009ED6"/>
                </a:solidFill>
              </a:rPr>
              <a:t>&lt;head&gt;</a:t>
            </a:r>
            <a:r>
              <a:rPr lang="zh-CN" altLang="zh-CN" sz="1800" dirty="0"/>
              <a:t>标记内，因此被称为</a:t>
            </a:r>
            <a:r>
              <a:rPr lang="zh-CN" altLang="zh-CN" sz="1800" dirty="0">
                <a:solidFill>
                  <a:srgbClr val="009ED6"/>
                </a:solidFill>
              </a:rPr>
              <a:t>头部相关标记</a:t>
            </a:r>
            <a:r>
              <a:rPr lang="zh-CN" altLang="zh-CN" sz="1800" dirty="0"/>
              <a:t>。</a:t>
            </a:r>
            <a:endParaRPr lang="en-US" altLang="zh-CN" sz="1800" dirty="0"/>
          </a:p>
          <a:p>
            <a:pPr marL="457200" indent="457200" eaLnBrk="1">
              <a:buNone/>
            </a:pPr>
            <a:endParaRPr lang="en-US"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lvl="0" indent="0">
              <a:buNone/>
            </a:pPr>
            <a:r>
              <a:rPr lang="en-US" altLang="zh-CN" sz="2400" b="1" dirty="0" smtClean="0">
                <a:solidFill>
                  <a:srgbClr val="009ED6"/>
                </a:solidFill>
              </a:rPr>
              <a:t>5</a:t>
            </a:r>
            <a:r>
              <a:rPr lang="zh-CN" altLang="en-US" sz="2400" b="1" dirty="0" smtClean="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头部相关标记</a:t>
            </a:r>
          </a:p>
        </p:txBody>
      </p:sp>
      <p:sp>
        <p:nvSpPr>
          <p:cNvPr id="7"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56792721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b="1" dirty="0" smtClean="0">
                <a:solidFill>
                  <a:srgbClr val="009ED6"/>
                </a:solidFill>
              </a:rPr>
              <a:t>（</a:t>
            </a:r>
            <a:r>
              <a:rPr lang="en-US" altLang="zh-CN" sz="1800" b="1" dirty="0" smtClean="0">
                <a:solidFill>
                  <a:srgbClr val="009ED6"/>
                </a:solidFill>
              </a:rPr>
              <a:t>1</a:t>
            </a:r>
            <a:r>
              <a:rPr lang="zh-CN" altLang="en-US" sz="1800" b="1" dirty="0" smtClean="0">
                <a:solidFill>
                  <a:srgbClr val="009ED6"/>
                </a:solidFill>
              </a:rPr>
              <a:t>）</a:t>
            </a:r>
            <a:r>
              <a:rPr lang="en-US" altLang="zh-CN" sz="1800" b="1" dirty="0" smtClean="0">
                <a:solidFill>
                  <a:srgbClr val="009ED6"/>
                </a:solidFill>
              </a:rPr>
              <a:t>&lt;</a:t>
            </a:r>
            <a:r>
              <a:rPr lang="en-US" altLang="zh-CN" sz="1800" b="1" dirty="0">
                <a:solidFill>
                  <a:srgbClr val="009ED6"/>
                </a:solidFill>
              </a:rPr>
              <a:t>title&gt;&lt;/title</a:t>
            </a:r>
            <a:r>
              <a:rPr lang="en-US" altLang="zh-CN" sz="1800" b="1" dirty="0" smtClean="0">
                <a:solidFill>
                  <a:srgbClr val="009ED6"/>
                </a:solidFill>
              </a:rPr>
              <a:t>&gt;</a:t>
            </a:r>
            <a:r>
              <a:rPr lang="zh-CN" altLang="en-US" sz="1800" b="1" dirty="0" smtClean="0">
                <a:solidFill>
                  <a:srgbClr val="009ED6"/>
                </a:solidFill>
              </a:rPr>
              <a:t>标记</a:t>
            </a:r>
            <a:endParaRPr lang="en-US" altLang="zh-CN" sz="1800" b="1" dirty="0" smtClean="0">
              <a:solidFill>
                <a:srgbClr val="009ED6"/>
              </a:solidFill>
            </a:endParaRPr>
          </a:p>
          <a:p>
            <a:pPr marL="0" indent="457200">
              <a:buNone/>
            </a:pPr>
            <a:r>
              <a:rPr lang="en-US" altLang="zh-CN" sz="1800" dirty="0" smtClean="0">
                <a:solidFill>
                  <a:srgbClr val="009ED6"/>
                </a:solidFill>
              </a:rPr>
              <a:t>&lt;</a:t>
            </a:r>
            <a:r>
              <a:rPr lang="en-US" altLang="zh-CN" sz="1800" dirty="0">
                <a:solidFill>
                  <a:srgbClr val="009ED6"/>
                </a:solidFill>
              </a:rPr>
              <a:t>title&gt;</a:t>
            </a:r>
            <a:r>
              <a:rPr lang="zh-CN" altLang="zh-CN" sz="1800" dirty="0"/>
              <a:t>标记用于定义</a:t>
            </a:r>
            <a:r>
              <a:rPr lang="en-US" altLang="zh-CN" sz="1800" dirty="0"/>
              <a:t>HTML</a:t>
            </a:r>
            <a:r>
              <a:rPr lang="zh-CN" altLang="zh-CN" sz="1800" dirty="0"/>
              <a:t>页面的</a:t>
            </a:r>
            <a:r>
              <a:rPr lang="zh-CN" altLang="zh-CN" sz="1800" dirty="0">
                <a:solidFill>
                  <a:srgbClr val="009ED6"/>
                </a:solidFill>
              </a:rPr>
              <a:t>标题</a:t>
            </a:r>
            <a:r>
              <a:rPr lang="zh-CN" altLang="zh-CN" sz="1800" dirty="0"/>
              <a:t>，即给网页取一个名字，必须位于</a:t>
            </a:r>
            <a:r>
              <a:rPr lang="en-US" altLang="zh-CN" sz="1800" dirty="0">
                <a:solidFill>
                  <a:srgbClr val="009ED6"/>
                </a:solidFill>
              </a:rPr>
              <a:t>&lt;head&gt;</a:t>
            </a:r>
            <a:r>
              <a:rPr lang="zh-CN" altLang="zh-CN" sz="1800" dirty="0">
                <a:solidFill>
                  <a:srgbClr val="009ED6"/>
                </a:solidFill>
              </a:rPr>
              <a:t>标记之内</a:t>
            </a:r>
            <a:r>
              <a:rPr lang="zh-CN" altLang="zh-CN" sz="1800" dirty="0"/>
              <a:t>。一个</a:t>
            </a:r>
            <a:r>
              <a:rPr lang="en-US" altLang="zh-CN" sz="1800" dirty="0"/>
              <a:t>HTML</a:t>
            </a:r>
            <a:r>
              <a:rPr lang="zh-CN" altLang="zh-CN" sz="1800" dirty="0"/>
              <a:t>文档只能含有</a:t>
            </a:r>
            <a:r>
              <a:rPr lang="zh-CN" altLang="zh-CN" sz="1800" dirty="0">
                <a:solidFill>
                  <a:srgbClr val="009ED6"/>
                </a:solidFill>
              </a:rPr>
              <a:t>一对</a:t>
            </a:r>
            <a:r>
              <a:rPr lang="en-US" altLang="zh-CN" sz="1800" dirty="0"/>
              <a:t>&lt;title&gt;</a:t>
            </a:r>
            <a:r>
              <a:rPr lang="zh-CN" altLang="zh-CN" sz="1800" dirty="0"/>
              <a:t>标记，</a:t>
            </a:r>
            <a:r>
              <a:rPr lang="en-US" altLang="zh-CN" sz="1800" dirty="0"/>
              <a:t>&lt;title&gt;</a:t>
            </a:r>
            <a:r>
              <a:rPr lang="zh-CN" altLang="zh-CN" sz="1800" dirty="0"/>
              <a:t>之间的内容将显示在浏览器窗口的</a:t>
            </a:r>
            <a:r>
              <a:rPr lang="zh-CN" altLang="zh-CN" sz="1800" dirty="0">
                <a:solidFill>
                  <a:srgbClr val="009ED6"/>
                </a:solidFill>
              </a:rPr>
              <a:t>标题栏</a:t>
            </a:r>
            <a:r>
              <a:rPr lang="zh-CN" altLang="zh-CN" sz="1800" dirty="0"/>
              <a:t>中。其基本语法格式如下：</a:t>
            </a:r>
            <a:endParaRPr lang="en-US" altLang="zh-CN" sz="1800" dirty="0"/>
          </a:p>
          <a:p>
            <a:pPr marL="457200" indent="457200">
              <a:buNone/>
            </a:pPr>
            <a:endParaRPr lang="en-US" altLang="zh-CN" sz="1800" dirty="0"/>
          </a:p>
          <a:p>
            <a:pPr marL="0" indent="457200">
              <a:buNone/>
            </a:pPr>
            <a:r>
              <a:rPr lang="zh-CN" altLang="zh-CN" sz="1800" dirty="0"/>
              <a:t>如图</a:t>
            </a:r>
            <a:r>
              <a:rPr lang="zh-CN" altLang="en-US" sz="1800" dirty="0"/>
              <a:t>所示</a:t>
            </a:r>
            <a:r>
              <a:rPr lang="zh-CN" altLang="zh-CN" sz="1800" dirty="0"/>
              <a:t>，线框内显示的文本即为</a:t>
            </a:r>
            <a:r>
              <a:rPr lang="en-US" altLang="zh-CN" sz="1800" dirty="0"/>
              <a:t>&lt;title&gt;</a:t>
            </a:r>
            <a:r>
              <a:rPr lang="zh-CN" altLang="zh-CN" sz="1800" dirty="0"/>
              <a:t>标记里的内容。</a:t>
            </a:r>
            <a:endParaRPr lang="en-US"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a:r>
              <a:rPr lang="en-US" altLang="zh-CN" sz="2400" b="1" dirty="0" smtClean="0">
                <a:solidFill>
                  <a:srgbClr val="009ED6"/>
                </a:solidFill>
              </a:rPr>
              <a:t>5</a:t>
            </a:r>
            <a:r>
              <a:rPr lang="zh-CN" altLang="en-US" sz="2400" b="1" dirty="0" smtClean="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头部相关</a:t>
            </a:r>
            <a:r>
              <a:rPr lang="zh-CN" altLang="zh-CN" sz="2400" b="1" dirty="0" smtClean="0">
                <a:solidFill>
                  <a:srgbClr val="009ED6"/>
                </a:solidFill>
              </a:rPr>
              <a:t>标记</a:t>
            </a:r>
            <a:endParaRPr lang="zh-CN" altLang="zh-CN" sz="2400" b="1" dirty="0">
              <a:solidFill>
                <a:srgbClr val="009ED6"/>
              </a:solidFill>
            </a:endParaRPr>
          </a:p>
        </p:txBody>
      </p:sp>
      <p:sp>
        <p:nvSpPr>
          <p:cNvPr id="6" name="矩形 5"/>
          <p:cNvSpPr>
            <a:spLocks noChangeArrowheads="1"/>
          </p:cNvSpPr>
          <p:nvPr/>
        </p:nvSpPr>
        <p:spPr bwMode="auto">
          <a:xfrm>
            <a:off x="1030818" y="3881400"/>
            <a:ext cx="6637338"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indent="0">
              <a:buNone/>
            </a:pPr>
            <a:r>
              <a:rPr lang="en-US" altLang="zh-CN" dirty="0"/>
              <a:t>&lt;title&gt;</a:t>
            </a:r>
            <a:r>
              <a:rPr lang="zh-CN" altLang="zh-CN" dirty="0"/>
              <a:t>网页标题名称</a:t>
            </a:r>
            <a:r>
              <a:rPr lang="en-US" altLang="zh-CN" dirty="0"/>
              <a:t>&lt;/title&gt;</a:t>
            </a:r>
            <a:endParaRPr lang="zh-CN" altLang="zh-CN" sz="1800" dirty="0" smtClean="0"/>
          </a:p>
        </p:txBody>
      </p:sp>
      <p:sp>
        <p:nvSpPr>
          <p:cNvPr id="8"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4726699"/>
            <a:ext cx="4922408" cy="141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1676" y="2175624"/>
            <a:ext cx="2121233" cy="387882"/>
          </a:xfrm>
          <a:prstGeom prst="rect">
            <a:avLst/>
          </a:prstGeom>
        </p:spPr>
      </p:pic>
    </p:spTree>
    <p:extLst>
      <p:ext uri="{BB962C8B-B14F-4D97-AF65-F5344CB8AC3E}">
        <p14:creationId xmlns:p14="http://schemas.microsoft.com/office/powerpoint/2010/main" val="422531289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b="1" dirty="0" smtClean="0">
                <a:solidFill>
                  <a:srgbClr val="009ED6"/>
                </a:solidFill>
              </a:rPr>
              <a:t>（</a:t>
            </a:r>
            <a:r>
              <a:rPr lang="en-US" altLang="zh-CN" sz="1800" b="1" dirty="0" smtClean="0">
                <a:solidFill>
                  <a:srgbClr val="009ED6"/>
                </a:solidFill>
              </a:rPr>
              <a:t>2</a:t>
            </a:r>
            <a:r>
              <a:rPr lang="zh-CN" altLang="en-US" sz="1800" b="1" dirty="0" smtClean="0">
                <a:solidFill>
                  <a:srgbClr val="009ED6"/>
                </a:solidFill>
              </a:rPr>
              <a:t>）</a:t>
            </a:r>
            <a:r>
              <a:rPr lang="en-US" altLang="zh-CN" sz="1800" b="1" dirty="0">
                <a:solidFill>
                  <a:srgbClr val="009ED6"/>
                </a:solidFill>
                <a:latin typeface="宋体" panose="02010600030101010101" pitchFamily="2" charset="-122"/>
              </a:rPr>
              <a:t> </a:t>
            </a:r>
            <a:r>
              <a:rPr lang="en-US" altLang="zh-CN" sz="1800" b="1" dirty="0" smtClean="0">
                <a:solidFill>
                  <a:srgbClr val="009ED6"/>
                </a:solidFill>
              </a:rPr>
              <a:t>&lt;</a:t>
            </a:r>
            <a:r>
              <a:rPr lang="en-US" altLang="zh-CN" sz="1800" b="1" dirty="0">
                <a:solidFill>
                  <a:srgbClr val="009ED6"/>
                </a:solidFill>
              </a:rPr>
              <a:t>meta </a:t>
            </a:r>
            <a:r>
              <a:rPr lang="en-US" altLang="zh-CN" sz="1800" b="1" dirty="0" smtClean="0">
                <a:solidFill>
                  <a:srgbClr val="009ED6"/>
                </a:solidFill>
              </a:rPr>
              <a:t>/&gt;</a:t>
            </a:r>
            <a:r>
              <a:rPr lang="zh-CN" altLang="en-US" sz="1800" b="1" dirty="0" smtClean="0">
                <a:solidFill>
                  <a:srgbClr val="009ED6"/>
                </a:solidFill>
              </a:rPr>
              <a:t>标记</a:t>
            </a:r>
            <a:endParaRPr lang="en-US" altLang="zh-CN" sz="1800" b="1" dirty="0" smtClean="0">
              <a:solidFill>
                <a:srgbClr val="009ED6"/>
              </a:solidFill>
            </a:endParaRPr>
          </a:p>
          <a:p>
            <a:pPr marL="0" indent="457200">
              <a:buNone/>
            </a:pPr>
            <a:r>
              <a:rPr lang="en-US" altLang="zh-CN" sz="1800" dirty="0" smtClean="0">
                <a:solidFill>
                  <a:srgbClr val="009ED6"/>
                </a:solidFill>
              </a:rPr>
              <a:t>&lt;</a:t>
            </a:r>
            <a:r>
              <a:rPr lang="en-US" altLang="zh-CN" sz="1800" dirty="0">
                <a:solidFill>
                  <a:srgbClr val="009ED6"/>
                </a:solidFill>
              </a:rPr>
              <a:t>meta /&gt;</a:t>
            </a:r>
            <a:r>
              <a:rPr lang="zh-CN" altLang="zh-CN" sz="1800" dirty="0"/>
              <a:t>标记用于定义页面的</a:t>
            </a:r>
            <a:r>
              <a:rPr lang="zh-CN" altLang="zh-CN" sz="1800" dirty="0">
                <a:solidFill>
                  <a:srgbClr val="009ED6"/>
                </a:solidFill>
              </a:rPr>
              <a:t>元信息</a:t>
            </a:r>
            <a:r>
              <a:rPr lang="zh-CN" altLang="zh-CN" sz="1800" dirty="0"/>
              <a:t>，可重复出现在</a:t>
            </a:r>
            <a:r>
              <a:rPr lang="en-US" altLang="zh-CN" sz="1800" dirty="0">
                <a:solidFill>
                  <a:srgbClr val="009ED6"/>
                </a:solidFill>
              </a:rPr>
              <a:t>&lt;head&gt;</a:t>
            </a:r>
            <a:r>
              <a:rPr lang="zh-CN" altLang="zh-CN" sz="1800" dirty="0"/>
              <a:t>头部标记中，在</a:t>
            </a:r>
            <a:r>
              <a:rPr lang="en-US" altLang="zh-CN" sz="1800" dirty="0"/>
              <a:t>HTML</a:t>
            </a:r>
            <a:r>
              <a:rPr lang="zh-CN" altLang="zh-CN" sz="1800" dirty="0"/>
              <a:t>中是一个</a:t>
            </a:r>
            <a:r>
              <a:rPr lang="zh-CN" altLang="zh-CN" sz="1800" dirty="0">
                <a:solidFill>
                  <a:srgbClr val="009ED6"/>
                </a:solidFill>
              </a:rPr>
              <a:t>单标记</a:t>
            </a:r>
            <a:r>
              <a:rPr lang="zh-CN" altLang="zh-CN" sz="1800" dirty="0"/>
              <a:t>。</a:t>
            </a:r>
            <a:r>
              <a:rPr lang="en-US" altLang="zh-CN" sz="1800" dirty="0"/>
              <a:t>&lt;meta /&gt;</a:t>
            </a:r>
            <a:r>
              <a:rPr lang="zh-CN" altLang="zh-CN" sz="1800" dirty="0"/>
              <a:t>标记本身不包含任何内容，通过“</a:t>
            </a:r>
            <a:r>
              <a:rPr lang="zh-CN" altLang="zh-CN" sz="1800" dirty="0">
                <a:solidFill>
                  <a:srgbClr val="009ED6"/>
                </a:solidFill>
              </a:rPr>
              <a:t>名称</a:t>
            </a:r>
            <a:r>
              <a:rPr lang="en-US" altLang="zh-CN" sz="1800" dirty="0">
                <a:solidFill>
                  <a:srgbClr val="009ED6"/>
                </a:solidFill>
              </a:rPr>
              <a:t>/</a:t>
            </a:r>
            <a:r>
              <a:rPr lang="zh-CN" altLang="zh-CN" sz="1800" dirty="0">
                <a:solidFill>
                  <a:srgbClr val="009ED6"/>
                </a:solidFill>
              </a:rPr>
              <a:t>值</a:t>
            </a:r>
            <a:r>
              <a:rPr lang="zh-CN" altLang="zh-CN" sz="1800" dirty="0"/>
              <a:t>”的形式成对的使用其属性可定义页面的相关参数，例如为搜索引擎提供网页的关键字、作者姓名、内容描述，以及定义网页的刷新时间等</a:t>
            </a:r>
            <a:r>
              <a:rPr lang="zh-CN" altLang="zh-CN" sz="1800" dirty="0" smtClean="0"/>
              <a:t>。</a:t>
            </a:r>
            <a:endParaRPr lang="zh-CN" altLang="zh-CN" sz="1800" dirty="0"/>
          </a:p>
        </p:txBody>
      </p:sp>
      <p:sp>
        <p:nvSpPr>
          <p:cNvPr id="5" name="TextBox 4"/>
          <p:cNvSpPr txBox="1"/>
          <p:nvPr/>
        </p:nvSpPr>
        <p:spPr>
          <a:xfrm>
            <a:off x="385583" y="1322024"/>
            <a:ext cx="7711815" cy="461665"/>
          </a:xfrm>
          <a:prstGeom prst="rect">
            <a:avLst/>
          </a:prstGeom>
          <a:noFill/>
        </p:spPr>
        <p:txBody>
          <a:bodyPr wrap="square" rtlCol="0">
            <a:spAutoFit/>
          </a:bodyPr>
          <a:lstStyle/>
          <a:p>
            <a:pPr marL="457200" lvl="0"/>
            <a:r>
              <a:rPr lang="en-US" altLang="zh-CN" sz="2400" b="1" dirty="0" smtClean="0">
                <a:solidFill>
                  <a:srgbClr val="009ED6"/>
                </a:solidFill>
              </a:rPr>
              <a:t>5</a:t>
            </a:r>
            <a:r>
              <a:rPr lang="zh-CN" altLang="en-US" sz="2400" b="1" dirty="0" smtClean="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头部相关</a:t>
            </a:r>
            <a:r>
              <a:rPr lang="zh-CN" altLang="zh-CN" sz="2400" b="1" dirty="0" smtClean="0">
                <a:solidFill>
                  <a:srgbClr val="009ED6"/>
                </a:solidFill>
              </a:rPr>
              <a:t>标记</a:t>
            </a:r>
            <a:endParaRPr lang="zh-CN" altLang="zh-CN" sz="2400" b="1" dirty="0">
              <a:solidFill>
                <a:srgbClr val="009ED6"/>
              </a:solidFill>
            </a:endParaRPr>
          </a:p>
        </p:txBody>
      </p:sp>
      <p:sp>
        <p:nvSpPr>
          <p:cNvPr id="7" name="矩形 6"/>
          <p:cNvSpPr/>
          <p:nvPr/>
        </p:nvSpPr>
        <p:spPr>
          <a:xfrm>
            <a:off x="641040" y="4325035"/>
            <a:ext cx="6946900" cy="369332"/>
          </a:xfrm>
          <a:prstGeom prst="rect">
            <a:avLst/>
          </a:prstGeom>
        </p:spPr>
        <p:txBody>
          <a:bodyPr wrap="square">
            <a:spAutoFit/>
          </a:bodyPr>
          <a:lstStyle/>
          <a:p>
            <a:pPr marL="0" indent="457200">
              <a:buNone/>
            </a:pPr>
            <a:r>
              <a:rPr lang="zh-CN" altLang="zh-CN" dirty="0"/>
              <a:t>下面介绍</a:t>
            </a:r>
            <a:r>
              <a:rPr lang="en-US" altLang="zh-CN" dirty="0"/>
              <a:t>&lt;meta /&gt;</a:t>
            </a:r>
            <a:r>
              <a:rPr lang="zh-CN" altLang="zh-CN" dirty="0"/>
              <a:t>标记常用的几组设置，具体如下：</a:t>
            </a:r>
            <a:endParaRPr lang="en-US" altLang="zh-CN" dirty="0"/>
          </a:p>
        </p:txBody>
      </p:sp>
      <p:sp>
        <p:nvSpPr>
          <p:cNvPr id="8"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260379513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21048" y="3065386"/>
            <a:ext cx="2858913" cy="369332"/>
          </a:xfrm>
          <a:prstGeom prst="rect">
            <a:avLst/>
          </a:prstGeom>
        </p:spPr>
        <p:txBody>
          <a:bodyPr wrap="square">
            <a:spAutoFit/>
          </a:bodyPr>
          <a:lstStyle/>
          <a:p>
            <a:r>
              <a:rPr lang="zh-CN" altLang="en-US" b="1" dirty="0">
                <a:solidFill>
                  <a:srgbClr val="FF0000"/>
                </a:solidFill>
              </a:rPr>
              <a:t>例如</a:t>
            </a:r>
            <a:r>
              <a:rPr lang="zh-CN" altLang="en-US" b="1" dirty="0" smtClean="0">
                <a:solidFill>
                  <a:srgbClr val="FF0000"/>
                </a:solidFill>
              </a:rPr>
              <a:t>：</a:t>
            </a:r>
            <a:r>
              <a:rPr lang="zh-CN" altLang="zh-CN" dirty="0" smtClean="0"/>
              <a:t>设置</a:t>
            </a:r>
            <a:r>
              <a:rPr lang="zh-CN" altLang="zh-CN" dirty="0"/>
              <a:t>网页</a:t>
            </a:r>
            <a:r>
              <a:rPr lang="zh-CN" altLang="zh-CN" dirty="0" smtClean="0"/>
              <a:t>关键字</a:t>
            </a:r>
            <a:r>
              <a:rPr lang="zh-CN" altLang="en-US" dirty="0"/>
              <a:t>：</a:t>
            </a:r>
          </a:p>
        </p:txBody>
      </p:sp>
      <p:sp>
        <p:nvSpPr>
          <p:cNvPr id="10" name="矩形 9"/>
          <p:cNvSpPr/>
          <p:nvPr/>
        </p:nvSpPr>
        <p:spPr>
          <a:xfrm>
            <a:off x="933748" y="3422018"/>
            <a:ext cx="7402692" cy="757130"/>
          </a:xfrm>
          <a:prstGeom prst="rect">
            <a:avLst/>
          </a:prstGeom>
          <a:solidFill>
            <a:srgbClr val="D5F2FF"/>
          </a:solidFill>
        </p:spPr>
        <p:txBody>
          <a:bodyPr wrap="square">
            <a:spAutoFit/>
          </a:bodyPr>
          <a:lstStyle/>
          <a:p>
            <a:pPr>
              <a:lnSpc>
                <a:spcPct val="135000"/>
              </a:lnSpc>
            </a:pPr>
            <a:r>
              <a:rPr lang="en-US" altLang="zh-CN" sz="1600" dirty="0"/>
              <a:t>&lt;meta name="keywords" content="java</a:t>
            </a:r>
            <a:r>
              <a:rPr lang="zh-CN" altLang="zh-CN" sz="1600" dirty="0"/>
              <a:t>培训</a:t>
            </a:r>
            <a:r>
              <a:rPr lang="en-US" altLang="zh-CN" sz="1600" dirty="0"/>
              <a:t>,</a:t>
            </a:r>
            <a:r>
              <a:rPr lang="en-US" altLang="zh-CN" sz="1600" dirty="0" err="1"/>
              <a:t>.net</a:t>
            </a:r>
            <a:r>
              <a:rPr lang="zh-CN" altLang="zh-CN" sz="1600" dirty="0"/>
              <a:t>培训</a:t>
            </a:r>
            <a:r>
              <a:rPr lang="en-US" altLang="zh-CN" sz="1600" dirty="0"/>
              <a:t>,PHP</a:t>
            </a:r>
            <a:r>
              <a:rPr lang="zh-CN" altLang="zh-CN" sz="1600" dirty="0"/>
              <a:t>培训</a:t>
            </a:r>
            <a:r>
              <a:rPr lang="en-US" altLang="zh-CN" sz="1600" dirty="0"/>
              <a:t>,C/C++</a:t>
            </a:r>
            <a:r>
              <a:rPr lang="zh-CN" altLang="zh-CN" sz="1600" dirty="0"/>
              <a:t>培训</a:t>
            </a:r>
            <a:r>
              <a:rPr lang="en-US" altLang="zh-CN" sz="1600" dirty="0"/>
              <a:t>,iOS</a:t>
            </a:r>
            <a:r>
              <a:rPr lang="zh-CN" altLang="zh-CN" sz="1600" dirty="0"/>
              <a:t>培训</a:t>
            </a:r>
            <a:r>
              <a:rPr lang="en-US" altLang="zh-CN" sz="1600" dirty="0"/>
              <a:t>,</a:t>
            </a:r>
            <a:r>
              <a:rPr lang="zh-CN" altLang="zh-CN" sz="1600" dirty="0"/>
              <a:t>网页设计培训</a:t>
            </a:r>
            <a:r>
              <a:rPr lang="en-US" altLang="zh-CN" sz="1600" dirty="0"/>
              <a:t>,</a:t>
            </a:r>
            <a:r>
              <a:rPr lang="zh-CN" altLang="zh-CN" sz="1600" dirty="0"/>
              <a:t>平面设计培训</a:t>
            </a:r>
            <a:r>
              <a:rPr lang="en-US" altLang="zh-CN" sz="1600" dirty="0"/>
              <a:t>,UI</a:t>
            </a:r>
            <a:r>
              <a:rPr lang="zh-CN" altLang="zh-CN" sz="1600" dirty="0"/>
              <a:t>设计培训</a:t>
            </a:r>
            <a:r>
              <a:rPr lang="en-US" altLang="zh-CN" sz="1600" dirty="0"/>
              <a:t>" /&gt;</a:t>
            </a:r>
            <a:endParaRPr lang="zh-CN" altLang="zh-CN" sz="1600" dirty="0"/>
          </a:p>
        </p:txBody>
      </p:sp>
      <p:sp>
        <p:nvSpPr>
          <p:cNvPr id="11" name="矩形 10"/>
          <p:cNvSpPr/>
          <p:nvPr/>
        </p:nvSpPr>
        <p:spPr>
          <a:xfrm>
            <a:off x="1608936" y="4159650"/>
            <a:ext cx="1800493" cy="369332"/>
          </a:xfrm>
          <a:prstGeom prst="rect">
            <a:avLst/>
          </a:prstGeom>
        </p:spPr>
        <p:txBody>
          <a:bodyPr wrap="none">
            <a:spAutoFit/>
          </a:bodyPr>
          <a:lstStyle/>
          <a:p>
            <a:r>
              <a:rPr lang="zh-CN" altLang="zh-CN" dirty="0"/>
              <a:t>设置</a:t>
            </a:r>
            <a:r>
              <a:rPr lang="zh-CN" altLang="zh-CN" dirty="0" smtClean="0"/>
              <a:t>网页</a:t>
            </a:r>
            <a:r>
              <a:rPr lang="zh-CN" altLang="en-US" dirty="0"/>
              <a:t>描述</a:t>
            </a:r>
            <a:r>
              <a:rPr lang="zh-CN" altLang="en-US" dirty="0" smtClean="0"/>
              <a:t>：</a:t>
            </a:r>
            <a:endParaRPr lang="zh-CN" altLang="en-US" dirty="0"/>
          </a:p>
        </p:txBody>
      </p:sp>
      <p:sp>
        <p:nvSpPr>
          <p:cNvPr id="12" name="矩形 11"/>
          <p:cNvSpPr/>
          <p:nvPr/>
        </p:nvSpPr>
        <p:spPr>
          <a:xfrm>
            <a:off x="933748" y="4558152"/>
            <a:ext cx="7402692" cy="1421928"/>
          </a:xfrm>
          <a:prstGeom prst="rect">
            <a:avLst/>
          </a:prstGeom>
          <a:solidFill>
            <a:srgbClr val="D5F2FF"/>
          </a:solidFill>
        </p:spPr>
        <p:txBody>
          <a:bodyPr wrap="square">
            <a:spAutoFit/>
          </a:bodyPr>
          <a:lstStyle/>
          <a:p>
            <a:pPr eaLnBrk="1">
              <a:lnSpc>
                <a:spcPct val="135000"/>
              </a:lnSpc>
            </a:pPr>
            <a:r>
              <a:rPr lang="en-US" altLang="zh-CN" sz="1600" dirty="0"/>
              <a:t>&lt;meta name="description" content="IT</a:t>
            </a:r>
            <a:r>
              <a:rPr lang="zh-CN" altLang="zh-CN" sz="1600" dirty="0"/>
              <a:t>培训的龙头老大</a:t>
            </a:r>
            <a:r>
              <a:rPr lang="en-US" altLang="zh-CN" sz="1600" dirty="0"/>
              <a:t>,</a:t>
            </a:r>
            <a:r>
              <a:rPr lang="zh-CN" altLang="zh-CN" sz="1600" dirty="0"/>
              <a:t>口碑最好的</a:t>
            </a:r>
            <a:r>
              <a:rPr lang="en-US" altLang="zh-CN" sz="1600" dirty="0"/>
              <a:t>java</a:t>
            </a:r>
            <a:r>
              <a:rPr lang="zh-CN" altLang="zh-CN" sz="1600" dirty="0"/>
              <a:t>培训、</a:t>
            </a:r>
            <a:r>
              <a:rPr lang="en-US" altLang="zh-CN" sz="1600" dirty="0" err="1"/>
              <a:t>.net</a:t>
            </a:r>
            <a:r>
              <a:rPr lang="zh-CN" altLang="zh-CN" sz="1600" dirty="0"/>
              <a:t>培训、</a:t>
            </a:r>
            <a:r>
              <a:rPr lang="en-US" altLang="zh-CN" sz="1600" dirty="0" err="1"/>
              <a:t>php</a:t>
            </a:r>
            <a:r>
              <a:rPr lang="zh-CN" altLang="zh-CN" sz="1600" dirty="0"/>
              <a:t>培训、</a:t>
            </a:r>
            <a:r>
              <a:rPr lang="en-US" altLang="zh-CN" sz="1600" dirty="0"/>
              <a:t>C/C++</a:t>
            </a:r>
            <a:r>
              <a:rPr lang="zh-CN" altLang="zh-CN" sz="1600" dirty="0"/>
              <a:t>培训</a:t>
            </a:r>
            <a:r>
              <a:rPr lang="en-US" altLang="zh-CN" sz="1600" dirty="0"/>
              <a:t>,iOS</a:t>
            </a:r>
            <a:r>
              <a:rPr lang="zh-CN" altLang="zh-CN" sz="1600" dirty="0"/>
              <a:t>培训，网页设计培训，平面设计培训，</a:t>
            </a:r>
            <a:r>
              <a:rPr lang="en-US" altLang="zh-CN" sz="1600" dirty="0"/>
              <a:t>UI</a:t>
            </a:r>
            <a:r>
              <a:rPr lang="zh-CN" altLang="zh-CN" sz="1600" dirty="0"/>
              <a:t>设计培训机构，问天下</a:t>
            </a:r>
            <a:r>
              <a:rPr lang="en-US" altLang="zh-CN" sz="1600" dirty="0"/>
              <a:t>java</a:t>
            </a:r>
            <a:r>
              <a:rPr lang="zh-CN" altLang="zh-CN" sz="1600" dirty="0"/>
              <a:t>培训、</a:t>
            </a:r>
            <a:r>
              <a:rPr lang="en-US" altLang="zh-CN" sz="1600" dirty="0" err="1"/>
              <a:t>.net</a:t>
            </a:r>
            <a:r>
              <a:rPr lang="zh-CN" altLang="zh-CN" sz="1600" dirty="0"/>
              <a:t>培训、</a:t>
            </a:r>
            <a:r>
              <a:rPr lang="en-US" altLang="zh-CN" sz="1600" dirty="0" err="1"/>
              <a:t>php</a:t>
            </a:r>
            <a:r>
              <a:rPr lang="zh-CN" altLang="zh-CN" sz="1600" dirty="0"/>
              <a:t>培训、</a:t>
            </a:r>
            <a:r>
              <a:rPr lang="en-US" altLang="zh-CN" sz="1600" dirty="0"/>
              <a:t>C/C++</a:t>
            </a:r>
            <a:r>
              <a:rPr lang="zh-CN" altLang="zh-CN" sz="1600" dirty="0"/>
              <a:t>培训</a:t>
            </a:r>
            <a:r>
              <a:rPr lang="en-US" altLang="zh-CN" sz="1600" dirty="0"/>
              <a:t>,iOS</a:t>
            </a:r>
            <a:r>
              <a:rPr lang="zh-CN" altLang="zh-CN" sz="1600" dirty="0"/>
              <a:t>培训，网页设计培训，平面设计培训，</a:t>
            </a:r>
            <a:r>
              <a:rPr lang="en-US" altLang="zh-CN" sz="1600" dirty="0"/>
              <a:t>UI</a:t>
            </a:r>
            <a:r>
              <a:rPr lang="zh-CN" altLang="zh-CN" sz="1600" dirty="0"/>
              <a:t>设计培训机构谁与争锋</a:t>
            </a:r>
            <a:r>
              <a:rPr lang="en-US" altLang="zh-CN" sz="1600" dirty="0"/>
              <a:t>? " /&gt;</a:t>
            </a:r>
            <a:endParaRPr lang="zh-CN" altLang="zh-CN" sz="1600" dirty="0"/>
          </a:p>
        </p:txBody>
      </p:sp>
      <p:sp>
        <p:nvSpPr>
          <p:cNvPr id="15" name="矩形 6"/>
          <p:cNvSpPr>
            <a:spLocks noChangeArrowheads="1"/>
          </p:cNvSpPr>
          <p:nvPr/>
        </p:nvSpPr>
        <p:spPr bwMode="auto">
          <a:xfrm>
            <a:off x="946448" y="2632670"/>
            <a:ext cx="7389992" cy="368300"/>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smtClean="0"/>
              <a:t>&lt;</a:t>
            </a:r>
            <a:r>
              <a:rPr lang="en-US" altLang="zh-CN" dirty="0"/>
              <a:t>meta name="</a:t>
            </a:r>
            <a:r>
              <a:rPr lang="zh-CN" altLang="zh-CN" dirty="0"/>
              <a:t>名称</a:t>
            </a:r>
            <a:r>
              <a:rPr lang="en-US" altLang="zh-CN" dirty="0"/>
              <a:t>" content="</a:t>
            </a:r>
            <a:r>
              <a:rPr lang="zh-CN" altLang="zh-CN" dirty="0"/>
              <a:t>值</a:t>
            </a:r>
            <a:r>
              <a:rPr lang="en-US" altLang="zh-CN" dirty="0"/>
              <a:t>" /&gt;</a:t>
            </a:r>
            <a:endParaRPr lang="zh-CN" altLang="zh-CN" dirty="0"/>
          </a:p>
        </p:txBody>
      </p:sp>
      <p:sp>
        <p:nvSpPr>
          <p:cNvPr id="16"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
        <p:nvSpPr>
          <p:cNvPr id="20"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b="1" dirty="0" smtClean="0">
                <a:solidFill>
                  <a:srgbClr val="009ED6"/>
                </a:solidFill>
              </a:rPr>
              <a:t>（</a:t>
            </a:r>
            <a:r>
              <a:rPr lang="en-US" altLang="zh-CN" sz="1800" b="1" dirty="0" smtClean="0">
                <a:solidFill>
                  <a:srgbClr val="009ED6"/>
                </a:solidFill>
              </a:rPr>
              <a:t>2</a:t>
            </a:r>
            <a:r>
              <a:rPr lang="zh-CN" altLang="en-US" sz="1800" b="1" dirty="0" smtClean="0">
                <a:solidFill>
                  <a:srgbClr val="009ED6"/>
                </a:solidFill>
              </a:rPr>
              <a:t>）</a:t>
            </a:r>
            <a:r>
              <a:rPr lang="en-US" altLang="zh-CN" sz="1800" b="1" dirty="0">
                <a:solidFill>
                  <a:srgbClr val="009ED6"/>
                </a:solidFill>
                <a:latin typeface="宋体" panose="02010600030101010101" pitchFamily="2" charset="-122"/>
              </a:rPr>
              <a:t> </a:t>
            </a:r>
            <a:r>
              <a:rPr lang="en-US" altLang="zh-CN" sz="1800" b="1" dirty="0" smtClean="0">
                <a:solidFill>
                  <a:srgbClr val="009ED6"/>
                </a:solidFill>
              </a:rPr>
              <a:t>&lt;</a:t>
            </a:r>
            <a:r>
              <a:rPr lang="en-US" altLang="zh-CN" sz="1800" b="1" dirty="0">
                <a:solidFill>
                  <a:srgbClr val="009ED6"/>
                </a:solidFill>
              </a:rPr>
              <a:t>meta </a:t>
            </a:r>
            <a:r>
              <a:rPr lang="en-US" altLang="zh-CN" sz="1800" b="1" dirty="0" smtClean="0">
                <a:solidFill>
                  <a:srgbClr val="009ED6"/>
                </a:solidFill>
              </a:rPr>
              <a:t>/&gt;</a:t>
            </a:r>
            <a:r>
              <a:rPr lang="zh-CN" altLang="en-US" sz="1800" b="1" dirty="0" smtClean="0">
                <a:solidFill>
                  <a:srgbClr val="009ED6"/>
                </a:solidFill>
              </a:rPr>
              <a:t>标记</a:t>
            </a:r>
            <a:endParaRPr lang="en-US" altLang="zh-CN" sz="1800" b="1" dirty="0" smtClean="0">
              <a:solidFill>
                <a:srgbClr val="009ED6"/>
              </a:solidFill>
            </a:endParaRPr>
          </a:p>
        </p:txBody>
      </p:sp>
      <p:sp>
        <p:nvSpPr>
          <p:cNvPr id="21" name="TextBox 20"/>
          <p:cNvSpPr txBox="1"/>
          <p:nvPr/>
        </p:nvSpPr>
        <p:spPr>
          <a:xfrm>
            <a:off x="385583" y="1322024"/>
            <a:ext cx="7711815" cy="461665"/>
          </a:xfrm>
          <a:prstGeom prst="rect">
            <a:avLst/>
          </a:prstGeom>
          <a:noFill/>
        </p:spPr>
        <p:txBody>
          <a:bodyPr wrap="square" rtlCol="0">
            <a:spAutoFit/>
          </a:bodyPr>
          <a:lstStyle/>
          <a:p>
            <a:pPr marL="457200" lvl="0"/>
            <a:r>
              <a:rPr lang="en-US" altLang="zh-CN" sz="2400" b="1" dirty="0" smtClean="0">
                <a:solidFill>
                  <a:srgbClr val="009ED6"/>
                </a:solidFill>
              </a:rPr>
              <a:t>5</a:t>
            </a:r>
            <a:r>
              <a:rPr lang="zh-CN" altLang="en-US" sz="2400" b="1" dirty="0" smtClean="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头部相关</a:t>
            </a:r>
            <a:r>
              <a:rPr lang="zh-CN" altLang="zh-CN" sz="2400" b="1" dirty="0" smtClean="0">
                <a:solidFill>
                  <a:srgbClr val="009ED6"/>
                </a:solidFill>
              </a:rPr>
              <a:t>标记</a:t>
            </a:r>
            <a:endParaRPr lang="zh-CN" altLang="zh-CN" sz="2400" b="1" dirty="0">
              <a:solidFill>
                <a:srgbClr val="009ED6"/>
              </a:solidFill>
            </a:endParaRPr>
          </a:p>
        </p:txBody>
      </p:sp>
    </p:spTree>
    <p:extLst>
      <p:ext uri="{BB962C8B-B14F-4D97-AF65-F5344CB8AC3E}">
        <p14:creationId xmlns:p14="http://schemas.microsoft.com/office/powerpoint/2010/main" val="19961640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53322" y="3635560"/>
            <a:ext cx="2858913" cy="369332"/>
          </a:xfrm>
          <a:prstGeom prst="rect">
            <a:avLst/>
          </a:prstGeom>
        </p:spPr>
        <p:txBody>
          <a:bodyPr wrap="square">
            <a:spAutoFit/>
          </a:bodyPr>
          <a:lstStyle/>
          <a:p>
            <a:r>
              <a:rPr lang="zh-CN" altLang="en-US" b="1" dirty="0">
                <a:solidFill>
                  <a:srgbClr val="FF0000"/>
                </a:solidFill>
              </a:rPr>
              <a:t>例如</a:t>
            </a:r>
            <a:r>
              <a:rPr lang="zh-CN" altLang="en-US" b="1" dirty="0" smtClean="0">
                <a:solidFill>
                  <a:srgbClr val="FF0000"/>
                </a:solidFill>
              </a:rPr>
              <a:t>：</a:t>
            </a:r>
            <a:r>
              <a:rPr lang="zh-CN" altLang="zh-CN" dirty="0"/>
              <a:t>设置</a:t>
            </a:r>
            <a:r>
              <a:rPr lang="zh-CN" altLang="zh-CN" dirty="0" smtClean="0"/>
              <a:t>字符集</a:t>
            </a:r>
            <a:r>
              <a:rPr lang="zh-CN" altLang="en-US" dirty="0" smtClean="0"/>
              <a:t>：</a:t>
            </a:r>
            <a:endParaRPr lang="zh-CN" altLang="en-US" dirty="0"/>
          </a:p>
        </p:txBody>
      </p:sp>
      <p:sp>
        <p:nvSpPr>
          <p:cNvPr id="10" name="矩形 9"/>
          <p:cNvSpPr/>
          <p:nvPr/>
        </p:nvSpPr>
        <p:spPr>
          <a:xfrm>
            <a:off x="957430" y="4024466"/>
            <a:ext cx="7716670" cy="338554"/>
          </a:xfrm>
          <a:prstGeom prst="rect">
            <a:avLst/>
          </a:prstGeom>
          <a:solidFill>
            <a:srgbClr val="D5F2FF"/>
          </a:solidFill>
        </p:spPr>
        <p:txBody>
          <a:bodyPr wrap="square">
            <a:spAutoFit/>
          </a:bodyPr>
          <a:lstStyle/>
          <a:p>
            <a:r>
              <a:rPr lang="en-US" altLang="zh-CN" sz="1600" dirty="0"/>
              <a:t>&lt;meta http-</a:t>
            </a:r>
            <a:r>
              <a:rPr lang="en-US" altLang="zh-CN" sz="1600" dirty="0" err="1"/>
              <a:t>equiv</a:t>
            </a:r>
            <a:r>
              <a:rPr lang="en-US" altLang="zh-CN" sz="1600" dirty="0"/>
              <a:t>="Content-Type" content="text/html; charset=utf-8" /&gt;</a:t>
            </a:r>
            <a:endParaRPr lang="zh-CN" altLang="zh-CN" sz="1600" dirty="0"/>
          </a:p>
        </p:txBody>
      </p:sp>
      <p:sp>
        <p:nvSpPr>
          <p:cNvPr id="11" name="矩形 10"/>
          <p:cNvSpPr/>
          <p:nvPr/>
        </p:nvSpPr>
        <p:spPr>
          <a:xfrm>
            <a:off x="1286196" y="4381098"/>
            <a:ext cx="2954655" cy="369332"/>
          </a:xfrm>
          <a:prstGeom prst="rect">
            <a:avLst/>
          </a:prstGeom>
        </p:spPr>
        <p:txBody>
          <a:bodyPr wrap="none">
            <a:spAutoFit/>
          </a:bodyPr>
          <a:lstStyle/>
          <a:p>
            <a:r>
              <a:rPr lang="zh-CN" altLang="zh-CN" dirty="0"/>
              <a:t>设置页面自动刷新与跳转</a:t>
            </a:r>
            <a:r>
              <a:rPr lang="zh-CN" altLang="en-US" dirty="0" smtClean="0"/>
              <a:t>：</a:t>
            </a:r>
            <a:endParaRPr lang="zh-CN" altLang="en-US" dirty="0"/>
          </a:p>
        </p:txBody>
      </p:sp>
      <p:sp>
        <p:nvSpPr>
          <p:cNvPr id="12" name="矩形 11"/>
          <p:cNvSpPr/>
          <p:nvPr/>
        </p:nvSpPr>
        <p:spPr>
          <a:xfrm>
            <a:off x="957430" y="4779600"/>
            <a:ext cx="7716670" cy="338554"/>
          </a:xfrm>
          <a:prstGeom prst="rect">
            <a:avLst/>
          </a:prstGeom>
          <a:solidFill>
            <a:srgbClr val="D5F2FF"/>
          </a:solidFill>
        </p:spPr>
        <p:txBody>
          <a:bodyPr wrap="square">
            <a:spAutoFit/>
          </a:bodyPr>
          <a:lstStyle/>
          <a:p>
            <a:r>
              <a:rPr lang="en-US" altLang="zh-CN" sz="1600" dirty="0"/>
              <a:t>&lt;meta http-</a:t>
            </a:r>
            <a:r>
              <a:rPr lang="en-US" altLang="zh-CN" sz="1600" dirty="0" err="1"/>
              <a:t>equiv</a:t>
            </a:r>
            <a:r>
              <a:rPr lang="en-US" altLang="zh-CN" sz="1600" dirty="0"/>
              <a:t>="refresh" content="10;url=http://www.itcast.cn" /&gt;</a:t>
            </a:r>
            <a:endParaRPr lang="zh-CN" altLang="zh-CN" sz="1600" dirty="0"/>
          </a:p>
        </p:txBody>
      </p:sp>
      <p:sp>
        <p:nvSpPr>
          <p:cNvPr id="15" name="矩形 6"/>
          <p:cNvSpPr>
            <a:spLocks noChangeArrowheads="1"/>
          </p:cNvSpPr>
          <p:nvPr/>
        </p:nvSpPr>
        <p:spPr bwMode="auto">
          <a:xfrm>
            <a:off x="957430" y="3235118"/>
            <a:ext cx="7705916" cy="368300"/>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t>&lt;meta http-</a:t>
            </a:r>
            <a:r>
              <a:rPr lang="en-US" altLang="zh-CN" dirty="0" err="1"/>
              <a:t>equiv</a:t>
            </a:r>
            <a:r>
              <a:rPr lang="en-US" altLang="zh-CN" dirty="0"/>
              <a:t>="</a:t>
            </a:r>
            <a:r>
              <a:rPr lang="zh-CN" altLang="zh-CN" dirty="0"/>
              <a:t>名称</a:t>
            </a:r>
            <a:r>
              <a:rPr lang="en-US" altLang="zh-CN" dirty="0"/>
              <a:t>" content="</a:t>
            </a:r>
            <a:r>
              <a:rPr lang="zh-CN" altLang="zh-CN" dirty="0"/>
              <a:t>值</a:t>
            </a:r>
            <a:r>
              <a:rPr lang="en-US" altLang="zh-CN" dirty="0"/>
              <a:t>" /&gt;</a:t>
            </a:r>
            <a:endParaRPr lang="zh-CN" altLang="zh-CN" dirty="0"/>
          </a:p>
        </p:txBody>
      </p:sp>
      <p:sp>
        <p:nvSpPr>
          <p:cNvPr id="13"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
        <p:nvSpPr>
          <p:cNvPr id="14" name="矩形 13"/>
          <p:cNvSpPr/>
          <p:nvPr/>
        </p:nvSpPr>
        <p:spPr>
          <a:xfrm>
            <a:off x="957430" y="2763431"/>
            <a:ext cx="7705915" cy="338554"/>
          </a:xfrm>
          <a:prstGeom prst="rect">
            <a:avLst/>
          </a:prstGeom>
          <a:solidFill>
            <a:srgbClr val="D5F2FF"/>
          </a:solidFill>
        </p:spPr>
        <p:txBody>
          <a:bodyPr wrap="square">
            <a:spAutoFit/>
          </a:bodyPr>
          <a:lstStyle/>
          <a:p>
            <a:r>
              <a:rPr lang="en-US" altLang="zh-CN" sz="1600" dirty="0"/>
              <a:t>&lt;meta name="author" content="</a:t>
            </a:r>
            <a:r>
              <a:rPr lang="zh-CN" altLang="zh-CN" sz="1600" dirty="0"/>
              <a:t>传智播客网络部</a:t>
            </a:r>
            <a:r>
              <a:rPr lang="en-US" altLang="zh-CN" sz="1600" dirty="0"/>
              <a:t>" /&gt;</a:t>
            </a:r>
            <a:endParaRPr lang="zh-CN" altLang="zh-CN" sz="1600" dirty="0"/>
          </a:p>
        </p:txBody>
      </p:sp>
      <p:sp>
        <p:nvSpPr>
          <p:cNvPr id="18"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b="1" dirty="0" smtClean="0">
                <a:solidFill>
                  <a:srgbClr val="009ED6"/>
                </a:solidFill>
              </a:rPr>
              <a:t>（</a:t>
            </a:r>
            <a:r>
              <a:rPr lang="en-US" altLang="zh-CN" sz="1800" b="1" dirty="0" smtClean="0">
                <a:solidFill>
                  <a:srgbClr val="009ED6"/>
                </a:solidFill>
              </a:rPr>
              <a:t>2</a:t>
            </a:r>
            <a:r>
              <a:rPr lang="zh-CN" altLang="en-US" sz="1800" b="1" dirty="0" smtClean="0">
                <a:solidFill>
                  <a:srgbClr val="009ED6"/>
                </a:solidFill>
              </a:rPr>
              <a:t>）</a:t>
            </a:r>
            <a:r>
              <a:rPr lang="en-US" altLang="zh-CN" sz="1800" b="1" dirty="0">
                <a:solidFill>
                  <a:srgbClr val="009ED6"/>
                </a:solidFill>
                <a:latin typeface="宋体" panose="02010600030101010101" pitchFamily="2" charset="-122"/>
              </a:rPr>
              <a:t> </a:t>
            </a:r>
            <a:r>
              <a:rPr lang="en-US" altLang="zh-CN" sz="1800" b="1" dirty="0" smtClean="0">
                <a:solidFill>
                  <a:srgbClr val="009ED6"/>
                </a:solidFill>
              </a:rPr>
              <a:t>&lt;</a:t>
            </a:r>
            <a:r>
              <a:rPr lang="en-US" altLang="zh-CN" sz="1800" b="1" dirty="0">
                <a:solidFill>
                  <a:srgbClr val="009ED6"/>
                </a:solidFill>
              </a:rPr>
              <a:t>meta </a:t>
            </a:r>
            <a:r>
              <a:rPr lang="en-US" altLang="zh-CN" sz="1800" b="1" dirty="0" smtClean="0">
                <a:solidFill>
                  <a:srgbClr val="009ED6"/>
                </a:solidFill>
              </a:rPr>
              <a:t>/&gt;</a:t>
            </a:r>
            <a:r>
              <a:rPr lang="zh-CN" altLang="en-US" sz="1800" b="1" dirty="0" smtClean="0">
                <a:solidFill>
                  <a:srgbClr val="009ED6"/>
                </a:solidFill>
              </a:rPr>
              <a:t>标记</a:t>
            </a:r>
            <a:endParaRPr lang="en-US" altLang="zh-CN" sz="1800" b="1" dirty="0" smtClean="0">
              <a:solidFill>
                <a:srgbClr val="009ED6"/>
              </a:solidFill>
            </a:endParaRPr>
          </a:p>
        </p:txBody>
      </p:sp>
      <p:sp>
        <p:nvSpPr>
          <p:cNvPr id="19" name="TextBox 18"/>
          <p:cNvSpPr txBox="1"/>
          <p:nvPr/>
        </p:nvSpPr>
        <p:spPr>
          <a:xfrm>
            <a:off x="385583" y="1322024"/>
            <a:ext cx="7711815" cy="461665"/>
          </a:xfrm>
          <a:prstGeom prst="rect">
            <a:avLst/>
          </a:prstGeom>
          <a:noFill/>
        </p:spPr>
        <p:txBody>
          <a:bodyPr wrap="square" rtlCol="0">
            <a:spAutoFit/>
          </a:bodyPr>
          <a:lstStyle/>
          <a:p>
            <a:pPr marL="457200" lvl="0"/>
            <a:r>
              <a:rPr lang="en-US" altLang="zh-CN" sz="2400" b="1" dirty="0" smtClean="0">
                <a:solidFill>
                  <a:srgbClr val="009ED6"/>
                </a:solidFill>
              </a:rPr>
              <a:t>5</a:t>
            </a:r>
            <a:r>
              <a:rPr lang="zh-CN" altLang="en-US" sz="2400" b="1" dirty="0" smtClean="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头部相关</a:t>
            </a:r>
            <a:r>
              <a:rPr lang="zh-CN" altLang="zh-CN" sz="2400" b="1" dirty="0" smtClean="0">
                <a:solidFill>
                  <a:srgbClr val="009ED6"/>
                </a:solidFill>
              </a:rPr>
              <a:t>标记</a:t>
            </a:r>
            <a:endParaRPr lang="zh-CN" altLang="zh-CN" sz="2400" b="1" dirty="0">
              <a:solidFill>
                <a:srgbClr val="009ED6"/>
              </a:solidFill>
            </a:endParaRPr>
          </a:p>
        </p:txBody>
      </p:sp>
    </p:spTree>
    <p:extLst>
      <p:ext uri="{BB962C8B-B14F-4D97-AF65-F5344CB8AC3E}">
        <p14:creationId xmlns:p14="http://schemas.microsoft.com/office/powerpoint/2010/main" val="11511528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0" indent="457200">
              <a:buNone/>
            </a:pPr>
            <a:r>
              <a:rPr lang="zh-CN" altLang="en-US" sz="1800" b="1" dirty="0" smtClean="0">
                <a:solidFill>
                  <a:srgbClr val="009ED6"/>
                </a:solidFill>
              </a:rPr>
              <a:t>（</a:t>
            </a:r>
            <a:r>
              <a:rPr lang="en-US" altLang="zh-CN" sz="1800" b="1" dirty="0" smtClean="0">
                <a:solidFill>
                  <a:srgbClr val="009ED6"/>
                </a:solidFill>
              </a:rPr>
              <a:t>3</a:t>
            </a:r>
            <a:r>
              <a:rPr lang="zh-CN" altLang="en-US" sz="1800" b="1" dirty="0" smtClean="0">
                <a:solidFill>
                  <a:srgbClr val="009ED6"/>
                </a:solidFill>
              </a:rPr>
              <a:t>）</a:t>
            </a:r>
            <a:r>
              <a:rPr lang="en-US" altLang="zh-CN" sz="1800" b="1" dirty="0" smtClean="0">
                <a:solidFill>
                  <a:srgbClr val="009ED6"/>
                </a:solidFill>
              </a:rPr>
              <a:t>&lt;</a:t>
            </a:r>
            <a:r>
              <a:rPr lang="en-US" altLang="zh-CN" sz="1800" b="1" dirty="0">
                <a:solidFill>
                  <a:srgbClr val="009ED6"/>
                </a:solidFill>
              </a:rPr>
              <a:t>link</a:t>
            </a:r>
            <a:r>
              <a:rPr lang="en-US" altLang="zh-CN" sz="1800" b="1" dirty="0" smtClean="0">
                <a:solidFill>
                  <a:srgbClr val="009ED6"/>
                </a:solidFill>
              </a:rPr>
              <a:t>&gt;</a:t>
            </a:r>
            <a:r>
              <a:rPr lang="zh-CN" altLang="en-US" sz="1800" b="1" dirty="0" smtClean="0">
                <a:solidFill>
                  <a:srgbClr val="009ED6"/>
                </a:solidFill>
              </a:rPr>
              <a:t>标记</a:t>
            </a:r>
            <a:endParaRPr lang="en-US" altLang="zh-CN" sz="1800" b="1" dirty="0" smtClean="0">
              <a:solidFill>
                <a:srgbClr val="009ED6"/>
              </a:solidFill>
            </a:endParaRPr>
          </a:p>
          <a:p>
            <a:pPr marL="0" indent="457200">
              <a:buNone/>
            </a:pPr>
            <a:r>
              <a:rPr lang="zh-CN" altLang="zh-CN" sz="1800" dirty="0" smtClean="0"/>
              <a:t>一</a:t>
            </a:r>
            <a:r>
              <a:rPr lang="zh-CN" altLang="zh-CN" sz="1800" dirty="0"/>
              <a:t>个页面往往需要多个外部文件的配合，在</a:t>
            </a:r>
            <a:r>
              <a:rPr lang="en-US" altLang="zh-CN" sz="1800" dirty="0">
                <a:solidFill>
                  <a:srgbClr val="009ED6"/>
                </a:solidFill>
              </a:rPr>
              <a:t>&lt;head&gt;</a:t>
            </a:r>
            <a:r>
              <a:rPr lang="zh-CN" altLang="zh-CN" sz="1800" dirty="0"/>
              <a:t>中使用</a:t>
            </a:r>
            <a:r>
              <a:rPr lang="en-US" altLang="zh-CN" sz="1800" dirty="0">
                <a:solidFill>
                  <a:srgbClr val="009ED6"/>
                </a:solidFill>
              </a:rPr>
              <a:t>&lt;link&gt;</a:t>
            </a:r>
            <a:r>
              <a:rPr lang="zh-CN" altLang="zh-CN" sz="1800" dirty="0"/>
              <a:t>标记可引用</a:t>
            </a:r>
            <a:r>
              <a:rPr lang="zh-CN" altLang="zh-CN" sz="1800" dirty="0">
                <a:solidFill>
                  <a:srgbClr val="009ED6"/>
                </a:solidFill>
              </a:rPr>
              <a:t>外部文件</a:t>
            </a:r>
            <a:r>
              <a:rPr lang="zh-CN" altLang="zh-CN" sz="1800" dirty="0"/>
              <a:t>，一个页面允许使用多个</a:t>
            </a:r>
            <a:r>
              <a:rPr lang="en-US" altLang="zh-CN" sz="1800" dirty="0"/>
              <a:t>&lt;link&gt;</a:t>
            </a:r>
            <a:r>
              <a:rPr lang="zh-CN" altLang="zh-CN" sz="1800" dirty="0"/>
              <a:t>标记引用多个外部文件。其基本语法格式如下：</a:t>
            </a:r>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lvl="0" indent="0">
              <a:buNone/>
            </a:pPr>
            <a:r>
              <a:rPr lang="en-US" altLang="zh-CN" sz="2400" b="1" dirty="0" smtClean="0">
                <a:solidFill>
                  <a:srgbClr val="009ED6"/>
                </a:solidFill>
              </a:rPr>
              <a:t>5</a:t>
            </a:r>
            <a:r>
              <a:rPr lang="zh-CN" altLang="en-US" sz="2400" b="1" dirty="0" smtClean="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头部相关</a:t>
            </a:r>
            <a:r>
              <a:rPr lang="zh-CN" altLang="zh-CN" sz="2400" b="1" dirty="0" smtClean="0">
                <a:solidFill>
                  <a:srgbClr val="009ED6"/>
                </a:solidFill>
              </a:rPr>
              <a:t>标记</a:t>
            </a:r>
            <a:endParaRPr lang="zh-CN" altLang="zh-CN" sz="2400" b="1" dirty="0">
              <a:solidFill>
                <a:srgbClr val="009ED6"/>
              </a:solidFill>
            </a:endParaRPr>
          </a:p>
        </p:txBody>
      </p:sp>
      <p:sp>
        <p:nvSpPr>
          <p:cNvPr id="6" name="矩形 5"/>
          <p:cNvSpPr>
            <a:spLocks noChangeArrowheads="1"/>
          </p:cNvSpPr>
          <p:nvPr/>
        </p:nvSpPr>
        <p:spPr bwMode="auto">
          <a:xfrm>
            <a:off x="1095375" y="3893453"/>
            <a:ext cx="7408863" cy="369887"/>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dirty="0"/>
              <a:t>&lt;link </a:t>
            </a:r>
            <a:r>
              <a:rPr lang="en-US" altLang="zh-CN" dirty="0" err="1"/>
              <a:t>rel</a:t>
            </a:r>
            <a:r>
              <a:rPr lang="en-US" altLang="zh-CN" dirty="0"/>
              <a:t>="stylesheet" type="text/</a:t>
            </a:r>
            <a:r>
              <a:rPr lang="en-US" altLang="zh-CN" dirty="0" err="1"/>
              <a:t>css</a:t>
            </a:r>
            <a:r>
              <a:rPr lang="en-US" altLang="zh-CN" dirty="0"/>
              <a:t>" </a:t>
            </a:r>
            <a:r>
              <a:rPr lang="en-US" altLang="zh-CN" dirty="0" err="1"/>
              <a:t>href</a:t>
            </a:r>
            <a:r>
              <a:rPr lang="en-US" altLang="zh-CN" dirty="0"/>
              <a:t>="style.css" /&gt;</a:t>
            </a:r>
            <a:endParaRPr lang="zh-CN" altLang="zh-CN" dirty="0"/>
          </a:p>
        </p:txBody>
      </p:sp>
      <p:sp>
        <p:nvSpPr>
          <p:cNvPr id="7"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28176920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1960" y="2574609"/>
            <a:ext cx="7711815" cy="369332"/>
          </a:xfrm>
          <a:prstGeom prst="rect">
            <a:avLst/>
          </a:prstGeom>
          <a:noFill/>
        </p:spPr>
        <p:txBody>
          <a:bodyPr wrap="square" rtlCol="0">
            <a:spAutoFit/>
          </a:bodyPr>
          <a:lstStyle/>
          <a:p>
            <a:pPr marL="457200"/>
            <a:r>
              <a:rPr lang="en-US" altLang="zh-CN" dirty="0" smtClean="0"/>
              <a:t>&lt;link&gt;</a:t>
            </a:r>
            <a:r>
              <a:rPr lang="zh-CN" altLang="en-US" dirty="0" smtClean="0"/>
              <a:t>标记</a:t>
            </a:r>
            <a:r>
              <a:rPr lang="zh-CN" altLang="en-US" dirty="0" smtClean="0">
                <a:latin typeface="Arial" pitchFamily="34" charset="0"/>
              </a:rPr>
              <a:t>常用属性如下表所示：</a:t>
            </a:r>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3467305043"/>
              </p:ext>
            </p:extLst>
          </p:nvPr>
        </p:nvGraphicFramePr>
        <p:xfrm>
          <a:off x="1539129" y="3022911"/>
          <a:ext cx="6334871" cy="2731705"/>
        </p:xfrm>
        <a:graphic>
          <a:graphicData uri="http://schemas.openxmlformats.org/drawingml/2006/table">
            <a:tbl>
              <a:tblPr>
                <a:tableStyleId>{5C22544A-7EE6-4342-B048-85BDC9FD1C3A}</a:tableStyleId>
              </a:tblPr>
              <a:tblGrid>
                <a:gridCol w="1133727"/>
                <a:gridCol w="2237606"/>
                <a:gridCol w="2963538"/>
              </a:tblGrid>
              <a:tr h="527127">
                <a:tc>
                  <a:txBody>
                    <a:bodyPr/>
                    <a:lstStyle/>
                    <a:p>
                      <a:pPr algn="ctr">
                        <a:spcAft>
                          <a:spcPts val="0"/>
                        </a:spcAft>
                      </a:pPr>
                      <a:r>
                        <a:rPr lang="zh-CN" sz="1200" kern="100" dirty="0">
                          <a:effectLst/>
                        </a:rPr>
                        <a:t>属性名</a:t>
                      </a:r>
                      <a:endParaRPr lang="zh-CN" sz="1200" kern="100" dirty="0">
                        <a:effectLst/>
                        <a:latin typeface="Times New Roman"/>
                        <a:ea typeface="宋体"/>
                      </a:endParaRPr>
                    </a:p>
                  </a:txBody>
                  <a:tcPr marL="68580" marR="68580" marT="0" marB="0" anchor="ctr" anchorCtr="1">
                    <a:solidFill>
                      <a:srgbClr val="D5F4FF"/>
                    </a:solidFill>
                  </a:tcPr>
                </a:tc>
                <a:tc>
                  <a:txBody>
                    <a:bodyPr/>
                    <a:lstStyle/>
                    <a:p>
                      <a:pPr algn="ctr">
                        <a:spcAft>
                          <a:spcPts val="0"/>
                        </a:spcAft>
                      </a:pPr>
                      <a:r>
                        <a:rPr lang="zh-CN" sz="1200" kern="100" dirty="0">
                          <a:effectLst/>
                        </a:rPr>
                        <a:t>常用属性值</a:t>
                      </a:r>
                      <a:endParaRPr lang="zh-CN" sz="1200" kern="100" dirty="0">
                        <a:effectLst/>
                        <a:latin typeface="Times New Roman"/>
                        <a:ea typeface="宋体"/>
                      </a:endParaRPr>
                    </a:p>
                  </a:txBody>
                  <a:tcPr marL="68580" marR="68580" marT="0" marB="0" anchor="ctr" anchorCtr="1">
                    <a:solidFill>
                      <a:srgbClr val="D5F4FF"/>
                    </a:solidFill>
                  </a:tcPr>
                </a:tc>
                <a:tc>
                  <a:txBody>
                    <a:bodyPr/>
                    <a:lstStyle/>
                    <a:p>
                      <a:pPr algn="ctr">
                        <a:spcAft>
                          <a:spcPts val="0"/>
                        </a:spcAft>
                      </a:pPr>
                      <a:r>
                        <a:rPr lang="zh-CN" sz="1200" kern="100" dirty="0">
                          <a:effectLst/>
                        </a:rPr>
                        <a:t>描述</a:t>
                      </a:r>
                      <a:endParaRPr lang="zh-CN" sz="1200" kern="100" dirty="0">
                        <a:effectLst/>
                        <a:latin typeface="Times New Roman"/>
                        <a:ea typeface="宋体"/>
                      </a:endParaRPr>
                    </a:p>
                  </a:txBody>
                  <a:tcPr marL="68580" marR="68580" marT="0" marB="0" anchor="ctr" anchorCtr="1">
                    <a:solidFill>
                      <a:srgbClr val="D5F4FF"/>
                    </a:solidFill>
                  </a:tcPr>
                </a:tc>
              </a:tr>
              <a:tr h="677731">
                <a:tc>
                  <a:txBody>
                    <a:bodyPr/>
                    <a:lstStyle/>
                    <a:p>
                      <a:pPr algn="just">
                        <a:spcAft>
                          <a:spcPts val="0"/>
                        </a:spcAft>
                      </a:pPr>
                      <a:r>
                        <a:rPr lang="en-US" sz="1200" kern="100" dirty="0" err="1" smtClean="0">
                          <a:effectLst/>
                        </a:rPr>
                        <a:t>href</a:t>
                      </a:r>
                      <a:endParaRPr lang="zh-CN" sz="1200" kern="100" dirty="0">
                        <a:effectLst/>
                        <a:latin typeface="Times New Roman"/>
                        <a:ea typeface="宋体"/>
                      </a:endParaRPr>
                    </a:p>
                  </a:txBody>
                  <a:tcPr marL="68580" marR="68580" marT="0" marB="0" anchor="ctr" anchorCtr="1">
                    <a:solidFill>
                      <a:srgbClr val="D5F4FF"/>
                    </a:solidFill>
                  </a:tcPr>
                </a:tc>
                <a:tc>
                  <a:txBody>
                    <a:bodyPr/>
                    <a:lstStyle/>
                    <a:p>
                      <a:pPr algn="just">
                        <a:spcAft>
                          <a:spcPts val="0"/>
                        </a:spcAft>
                      </a:pPr>
                      <a:r>
                        <a:rPr lang="en-US" sz="1200" kern="100" dirty="0">
                          <a:effectLst/>
                        </a:rPr>
                        <a:t>URL</a:t>
                      </a:r>
                      <a:endParaRPr lang="zh-CN" sz="1200" kern="100" dirty="0">
                        <a:effectLst/>
                        <a:latin typeface="Times New Roman"/>
                        <a:ea typeface="宋体"/>
                      </a:endParaRPr>
                    </a:p>
                  </a:txBody>
                  <a:tcPr marL="68580" marR="68580" marT="0" marB="0" anchor="ctr" anchorCtr="1">
                    <a:solidFill>
                      <a:srgbClr val="D5F4FF"/>
                    </a:solidFill>
                  </a:tcPr>
                </a:tc>
                <a:tc>
                  <a:txBody>
                    <a:bodyPr/>
                    <a:lstStyle/>
                    <a:p>
                      <a:pPr algn="just">
                        <a:spcAft>
                          <a:spcPts val="0"/>
                        </a:spcAft>
                      </a:pPr>
                      <a:r>
                        <a:rPr lang="zh-CN" sz="1200" kern="100">
                          <a:effectLst/>
                        </a:rPr>
                        <a:t>指定引用外部文档的地址</a:t>
                      </a:r>
                      <a:endParaRPr lang="zh-CN" sz="1200" kern="100">
                        <a:effectLst/>
                        <a:latin typeface="Times New Roman"/>
                        <a:ea typeface="宋体"/>
                      </a:endParaRPr>
                    </a:p>
                  </a:txBody>
                  <a:tcPr marL="68580" marR="68580" marT="0" marB="0" anchor="ctr" anchorCtr="1">
                    <a:solidFill>
                      <a:srgbClr val="D5F4FF"/>
                    </a:solidFill>
                  </a:tcPr>
                </a:tc>
              </a:tr>
              <a:tr h="763793">
                <a:tc>
                  <a:txBody>
                    <a:bodyPr/>
                    <a:lstStyle/>
                    <a:p>
                      <a:pPr algn="just">
                        <a:spcAft>
                          <a:spcPts val="0"/>
                        </a:spcAft>
                      </a:pPr>
                      <a:r>
                        <a:rPr lang="en-US" sz="1200" kern="100" dirty="0" err="1" smtClean="0">
                          <a:effectLst/>
                        </a:rPr>
                        <a:t>rel</a:t>
                      </a:r>
                      <a:endParaRPr lang="zh-CN" sz="1200" kern="100" dirty="0">
                        <a:effectLst/>
                        <a:latin typeface="Times New Roman"/>
                        <a:ea typeface="宋体"/>
                      </a:endParaRPr>
                    </a:p>
                  </a:txBody>
                  <a:tcPr marL="68580" marR="68580" marT="0" marB="0" anchor="ctr" anchorCtr="1">
                    <a:solidFill>
                      <a:srgbClr val="D5F4FF"/>
                    </a:solidFill>
                  </a:tcPr>
                </a:tc>
                <a:tc>
                  <a:txBody>
                    <a:bodyPr/>
                    <a:lstStyle/>
                    <a:p>
                      <a:pPr algn="just">
                        <a:spcAft>
                          <a:spcPts val="0"/>
                        </a:spcAft>
                      </a:pPr>
                      <a:r>
                        <a:rPr lang="en-US" sz="1200" kern="100" dirty="0" err="1">
                          <a:effectLst/>
                        </a:rPr>
                        <a:t>stylesheet</a:t>
                      </a:r>
                      <a:endParaRPr lang="zh-CN" sz="1200" kern="100" dirty="0">
                        <a:effectLst/>
                        <a:latin typeface="Times New Roman"/>
                        <a:ea typeface="宋体"/>
                      </a:endParaRPr>
                    </a:p>
                  </a:txBody>
                  <a:tcPr marL="68580" marR="68580" marT="0" marB="0" anchor="ctr" anchorCtr="1">
                    <a:solidFill>
                      <a:srgbClr val="D5F4FF"/>
                    </a:solidFill>
                  </a:tcPr>
                </a:tc>
                <a:tc>
                  <a:txBody>
                    <a:bodyPr/>
                    <a:lstStyle/>
                    <a:p>
                      <a:pPr algn="just">
                        <a:spcAft>
                          <a:spcPts val="0"/>
                        </a:spcAft>
                      </a:pPr>
                      <a:r>
                        <a:rPr lang="zh-CN" sz="1200" kern="100" dirty="0">
                          <a:effectLst/>
                        </a:rPr>
                        <a:t>指定当前文档与引用外部文档的关系，该属性值通常为</a:t>
                      </a:r>
                      <a:r>
                        <a:rPr lang="en-US" sz="1200" kern="100" dirty="0" err="1">
                          <a:effectLst/>
                        </a:rPr>
                        <a:t>stylesheet</a:t>
                      </a:r>
                      <a:r>
                        <a:rPr lang="zh-CN" sz="1200" kern="100" dirty="0">
                          <a:effectLst/>
                        </a:rPr>
                        <a:t>，表示定义一个外部样式表</a:t>
                      </a:r>
                      <a:endParaRPr lang="zh-CN" sz="1200" kern="100" dirty="0">
                        <a:effectLst/>
                        <a:latin typeface="Times New Roman"/>
                        <a:ea typeface="宋体"/>
                      </a:endParaRPr>
                    </a:p>
                  </a:txBody>
                  <a:tcPr marL="68580" marR="68580" marT="0" marB="0" anchor="ctr" anchorCtr="1">
                    <a:solidFill>
                      <a:srgbClr val="D5F4FF"/>
                    </a:solidFill>
                  </a:tcPr>
                </a:tc>
              </a:tr>
              <a:tr h="381527">
                <a:tc rowSpan="2">
                  <a:txBody>
                    <a:bodyPr/>
                    <a:lstStyle/>
                    <a:p>
                      <a:pPr algn="just">
                        <a:spcAft>
                          <a:spcPts val="0"/>
                        </a:spcAft>
                      </a:pPr>
                      <a:r>
                        <a:rPr lang="en-US" sz="1200" kern="100" dirty="0" smtClean="0">
                          <a:effectLst/>
                        </a:rPr>
                        <a:t>type</a:t>
                      </a:r>
                      <a:endParaRPr lang="zh-CN" sz="1200" kern="100" dirty="0">
                        <a:effectLst/>
                        <a:latin typeface="Times New Roman"/>
                        <a:ea typeface="宋体"/>
                      </a:endParaRPr>
                    </a:p>
                  </a:txBody>
                  <a:tcPr marL="68580" marR="68580" marT="0" marB="0" anchor="ctr" anchorCtr="1">
                    <a:solidFill>
                      <a:srgbClr val="D5F4FF"/>
                    </a:solidFill>
                  </a:tcPr>
                </a:tc>
                <a:tc>
                  <a:txBody>
                    <a:bodyPr/>
                    <a:lstStyle/>
                    <a:p>
                      <a:pPr algn="just">
                        <a:spcAft>
                          <a:spcPts val="0"/>
                        </a:spcAft>
                      </a:pPr>
                      <a:r>
                        <a:rPr lang="en-US" sz="1200" kern="100" dirty="0">
                          <a:effectLst/>
                        </a:rPr>
                        <a:t>text/</a:t>
                      </a:r>
                      <a:r>
                        <a:rPr lang="en-US" sz="1200" kern="100" dirty="0" err="1">
                          <a:effectLst/>
                        </a:rPr>
                        <a:t>css</a:t>
                      </a:r>
                      <a:endParaRPr lang="zh-CN" sz="1200" kern="100" dirty="0">
                        <a:effectLst/>
                        <a:latin typeface="Times New Roman"/>
                        <a:ea typeface="宋体"/>
                      </a:endParaRPr>
                    </a:p>
                  </a:txBody>
                  <a:tcPr marL="68580" marR="68580" marT="0" marB="0" anchor="ctr" anchorCtr="1">
                    <a:solidFill>
                      <a:srgbClr val="D5F4FF"/>
                    </a:solidFill>
                  </a:tcPr>
                </a:tc>
                <a:tc>
                  <a:txBody>
                    <a:bodyPr/>
                    <a:lstStyle/>
                    <a:p>
                      <a:pPr algn="just">
                        <a:spcAft>
                          <a:spcPts val="0"/>
                        </a:spcAft>
                      </a:pPr>
                      <a:r>
                        <a:rPr lang="zh-CN" sz="1200" kern="100" dirty="0">
                          <a:effectLst/>
                        </a:rPr>
                        <a:t>引用外部文档的类型为</a:t>
                      </a:r>
                      <a:r>
                        <a:rPr lang="en-US" sz="1200" kern="100" dirty="0">
                          <a:effectLst/>
                        </a:rPr>
                        <a:t>CSS</a:t>
                      </a:r>
                      <a:r>
                        <a:rPr lang="zh-CN" sz="1200" kern="100" dirty="0">
                          <a:effectLst/>
                        </a:rPr>
                        <a:t>样式表</a:t>
                      </a:r>
                      <a:endParaRPr lang="zh-CN" sz="1200" kern="100" dirty="0">
                        <a:effectLst/>
                        <a:latin typeface="Times New Roman"/>
                        <a:ea typeface="宋体"/>
                      </a:endParaRPr>
                    </a:p>
                  </a:txBody>
                  <a:tcPr marL="68580" marR="68580" marT="0" marB="0" anchor="ctr" anchorCtr="1">
                    <a:solidFill>
                      <a:srgbClr val="D5F4FF"/>
                    </a:solidFill>
                  </a:tcPr>
                </a:tc>
              </a:tr>
              <a:tr h="381527">
                <a:tc vMerge="1">
                  <a:txBody>
                    <a:bodyPr/>
                    <a:lstStyle/>
                    <a:p>
                      <a:endParaRPr lang="zh-CN" altLang="en-US"/>
                    </a:p>
                  </a:txBody>
                  <a:tcPr/>
                </a:tc>
                <a:tc>
                  <a:txBody>
                    <a:bodyPr/>
                    <a:lstStyle/>
                    <a:p>
                      <a:pPr algn="just">
                        <a:spcAft>
                          <a:spcPts val="0"/>
                        </a:spcAft>
                      </a:pPr>
                      <a:r>
                        <a:rPr lang="en-US" sz="1200" kern="100" dirty="0">
                          <a:effectLst/>
                        </a:rPr>
                        <a:t>text/</a:t>
                      </a:r>
                      <a:r>
                        <a:rPr lang="en-US" sz="1200" kern="100" dirty="0" err="1">
                          <a:effectLst/>
                        </a:rPr>
                        <a:t>javascript</a:t>
                      </a:r>
                      <a:endParaRPr lang="zh-CN" sz="1200" kern="100" dirty="0">
                        <a:effectLst/>
                        <a:latin typeface="Times New Roman"/>
                        <a:ea typeface="宋体"/>
                      </a:endParaRPr>
                    </a:p>
                  </a:txBody>
                  <a:tcPr marL="68580" marR="68580" marT="0" marB="0" anchor="ctr" anchorCtr="1">
                    <a:solidFill>
                      <a:srgbClr val="D5F4FF"/>
                    </a:solidFill>
                  </a:tcPr>
                </a:tc>
                <a:tc>
                  <a:txBody>
                    <a:bodyPr/>
                    <a:lstStyle/>
                    <a:p>
                      <a:pPr algn="just">
                        <a:spcAft>
                          <a:spcPts val="0"/>
                        </a:spcAft>
                      </a:pPr>
                      <a:r>
                        <a:rPr lang="zh-CN" sz="1200" kern="100" dirty="0">
                          <a:effectLst/>
                        </a:rPr>
                        <a:t>引用外部文档的类型为</a:t>
                      </a:r>
                      <a:r>
                        <a:rPr lang="en-US" sz="1200" kern="100" dirty="0" err="1">
                          <a:effectLst/>
                        </a:rPr>
                        <a:t>javascript</a:t>
                      </a:r>
                      <a:r>
                        <a:rPr lang="zh-CN" sz="1200" kern="100" dirty="0">
                          <a:effectLst/>
                        </a:rPr>
                        <a:t>脚本</a:t>
                      </a:r>
                      <a:endParaRPr lang="zh-CN" sz="1200" kern="100" dirty="0">
                        <a:effectLst/>
                        <a:latin typeface="Times New Roman"/>
                        <a:ea typeface="宋体"/>
                      </a:endParaRPr>
                    </a:p>
                  </a:txBody>
                  <a:tcPr marL="68580" marR="68580" marT="0" marB="0" anchor="ctr" anchorCtr="1">
                    <a:solidFill>
                      <a:srgbClr val="D5F4FF"/>
                    </a:solidFill>
                  </a:tcPr>
                </a:tc>
              </a:tr>
            </a:tbl>
          </a:graphicData>
        </a:graphic>
      </p:graphicFrame>
      <p:sp>
        <p:nvSpPr>
          <p:cNvPr id="6"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sp>
        <p:nvSpPr>
          <p:cNvPr id="9" name="TextBox 8"/>
          <p:cNvSpPr txBox="1"/>
          <p:nvPr/>
        </p:nvSpPr>
        <p:spPr>
          <a:xfrm>
            <a:off x="385582" y="1322024"/>
            <a:ext cx="7711815" cy="461665"/>
          </a:xfrm>
          <a:prstGeom prst="rect">
            <a:avLst/>
          </a:prstGeom>
          <a:noFill/>
        </p:spPr>
        <p:txBody>
          <a:bodyPr wrap="square" rtlCol="0">
            <a:spAutoFit/>
          </a:bodyPr>
          <a:lstStyle/>
          <a:p>
            <a:pPr marL="457200" lvl="0" indent="0">
              <a:buNone/>
            </a:pPr>
            <a:r>
              <a:rPr lang="en-US" altLang="zh-CN" sz="2400" b="1" dirty="0" smtClean="0">
                <a:solidFill>
                  <a:srgbClr val="009ED6"/>
                </a:solidFill>
              </a:rPr>
              <a:t>5</a:t>
            </a:r>
            <a:r>
              <a:rPr lang="zh-CN" altLang="en-US" sz="2400" b="1" dirty="0" smtClean="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头部相关</a:t>
            </a:r>
            <a:r>
              <a:rPr lang="zh-CN" altLang="zh-CN" sz="2400" b="1" dirty="0" smtClean="0">
                <a:solidFill>
                  <a:srgbClr val="009ED6"/>
                </a:solidFill>
              </a:rPr>
              <a:t>标记</a:t>
            </a:r>
            <a:endParaRPr lang="zh-CN" altLang="zh-CN" sz="2400" b="1" dirty="0">
              <a:solidFill>
                <a:srgbClr val="009ED6"/>
              </a:solidFill>
            </a:endParaRPr>
          </a:p>
        </p:txBody>
      </p:sp>
      <p:sp>
        <p:nvSpPr>
          <p:cNvPr id="10"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0" indent="457200">
              <a:buNone/>
            </a:pPr>
            <a:r>
              <a:rPr lang="zh-CN" altLang="en-US" sz="1800" b="1" dirty="0" smtClean="0">
                <a:solidFill>
                  <a:srgbClr val="009ED6"/>
                </a:solidFill>
              </a:rPr>
              <a:t>（</a:t>
            </a:r>
            <a:r>
              <a:rPr lang="en-US" altLang="zh-CN" sz="1800" b="1" dirty="0" smtClean="0">
                <a:solidFill>
                  <a:srgbClr val="009ED6"/>
                </a:solidFill>
              </a:rPr>
              <a:t>3</a:t>
            </a:r>
            <a:r>
              <a:rPr lang="zh-CN" altLang="en-US" sz="1800" b="1" dirty="0" smtClean="0">
                <a:solidFill>
                  <a:srgbClr val="009ED6"/>
                </a:solidFill>
              </a:rPr>
              <a:t>）</a:t>
            </a:r>
            <a:r>
              <a:rPr lang="en-US" altLang="zh-CN" sz="1800" b="1" dirty="0" smtClean="0">
                <a:solidFill>
                  <a:srgbClr val="009ED6"/>
                </a:solidFill>
              </a:rPr>
              <a:t>&lt;</a:t>
            </a:r>
            <a:r>
              <a:rPr lang="en-US" altLang="zh-CN" sz="1800" b="1" dirty="0">
                <a:solidFill>
                  <a:srgbClr val="009ED6"/>
                </a:solidFill>
              </a:rPr>
              <a:t>link</a:t>
            </a:r>
            <a:r>
              <a:rPr lang="en-US" altLang="zh-CN" sz="1800" b="1" dirty="0" smtClean="0">
                <a:solidFill>
                  <a:srgbClr val="009ED6"/>
                </a:solidFill>
              </a:rPr>
              <a:t>&gt;</a:t>
            </a:r>
            <a:r>
              <a:rPr lang="zh-CN" altLang="en-US" sz="1800" b="1" dirty="0" smtClean="0">
                <a:solidFill>
                  <a:srgbClr val="009ED6"/>
                </a:solidFill>
              </a:rPr>
              <a:t>标记</a:t>
            </a:r>
          </a:p>
          <a:p>
            <a:pPr marL="0" indent="457200">
              <a:buNone/>
            </a:pPr>
            <a:endParaRPr lang="zh-CN" altLang="zh-CN" sz="1800" dirty="0"/>
          </a:p>
        </p:txBody>
      </p:sp>
    </p:spTree>
    <p:extLst>
      <p:ext uri="{BB962C8B-B14F-4D97-AF65-F5344CB8AC3E}">
        <p14:creationId xmlns:p14="http://schemas.microsoft.com/office/powerpoint/2010/main" val="329055533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1.1 </a:t>
            </a:r>
            <a:r>
              <a:rPr lang="zh-CN" altLang="en-US" sz="2400" dirty="0" smtClean="0">
                <a:sym typeface="宋体" charset="-122"/>
              </a:rPr>
              <a:t>知识点讲解</a:t>
            </a:r>
            <a:endParaRPr lang="zh-CN" altLang="en-US" sz="2400" dirty="0"/>
          </a:p>
        </p:txBody>
      </p:sp>
      <p:sp>
        <p:nvSpPr>
          <p:cNvPr id="7171" name="内容占位符 2"/>
          <p:cNvSpPr>
            <a:spLocks noGrp="1"/>
          </p:cNvSpPr>
          <p:nvPr>
            <p:ph idx="1"/>
          </p:nvPr>
        </p:nvSpPr>
        <p:spPr bwMode="auto">
          <a:xfrm>
            <a:off x="434975" y="1907794"/>
            <a:ext cx="8429326"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en-US" altLang="zh-CN" sz="1800" dirty="0"/>
              <a:t>HTML</a:t>
            </a:r>
            <a:r>
              <a:rPr lang="zh-CN" altLang="zh-CN" sz="1800" dirty="0"/>
              <a:t>的出现由来已久，</a:t>
            </a:r>
            <a:r>
              <a:rPr lang="en-US" altLang="zh-CN" sz="1800" dirty="0"/>
              <a:t>1993</a:t>
            </a:r>
            <a:r>
              <a:rPr lang="zh-CN" altLang="zh-CN" sz="1800" dirty="0"/>
              <a:t>年</a:t>
            </a:r>
            <a:r>
              <a:rPr lang="en-US" altLang="zh-CN" sz="1800" dirty="0"/>
              <a:t>HTML</a:t>
            </a:r>
            <a:r>
              <a:rPr lang="zh-CN" altLang="zh-CN" sz="1800" dirty="0"/>
              <a:t>首次以因特网的形式发布</a:t>
            </a:r>
            <a:r>
              <a:rPr lang="zh-CN" altLang="zh-CN" sz="1800" dirty="0" smtClean="0"/>
              <a:t>。随着</a:t>
            </a:r>
            <a:r>
              <a:rPr lang="en-US" altLang="zh-CN" sz="1800" dirty="0"/>
              <a:t>HTML</a:t>
            </a:r>
            <a:r>
              <a:rPr lang="zh-CN" altLang="zh-CN" sz="1800" dirty="0"/>
              <a:t>的发展，</a:t>
            </a:r>
            <a:r>
              <a:rPr lang="en-US" altLang="zh-CN" sz="1800" dirty="0">
                <a:solidFill>
                  <a:srgbClr val="009ED6"/>
                </a:solidFill>
              </a:rPr>
              <a:t>W3C</a:t>
            </a:r>
            <a:r>
              <a:rPr lang="zh-CN" altLang="zh-CN" sz="1800" dirty="0"/>
              <a:t>（</a:t>
            </a:r>
            <a:r>
              <a:rPr lang="en-US" altLang="zh-CN" sz="1800" dirty="0"/>
              <a:t>World Wide Web Consortium</a:t>
            </a:r>
            <a:r>
              <a:rPr lang="zh-CN" altLang="zh-CN" sz="1800" dirty="0"/>
              <a:t>，万维网联盟）掌握了对</a:t>
            </a:r>
            <a:r>
              <a:rPr lang="en-US" altLang="zh-CN" sz="1800" dirty="0"/>
              <a:t>HTML</a:t>
            </a:r>
            <a:r>
              <a:rPr lang="zh-CN" altLang="zh-CN" sz="1800" dirty="0"/>
              <a:t>规范的控制权，负责后续版本的制定工作</a:t>
            </a:r>
            <a:r>
              <a:rPr lang="zh-CN" altLang="zh-CN" sz="1800" dirty="0" smtClean="0"/>
              <a:t>。</a:t>
            </a:r>
            <a:endParaRPr lang="en-US" altLang="zh-CN" sz="1800" dirty="0" smtClean="0"/>
          </a:p>
          <a:p>
            <a:pPr marL="0" indent="457200">
              <a:buNone/>
            </a:pPr>
            <a:r>
              <a:rPr lang="zh-CN" altLang="en-US" sz="1800" dirty="0"/>
              <a:t>然而，在快速发布了</a:t>
            </a:r>
            <a:r>
              <a:rPr lang="en-US" altLang="zh-CN" sz="1800" dirty="0"/>
              <a:t>HTML</a:t>
            </a:r>
            <a:r>
              <a:rPr lang="zh-CN" altLang="en-US" sz="1800" dirty="0"/>
              <a:t>的</a:t>
            </a:r>
            <a:r>
              <a:rPr lang="en-US" altLang="zh-CN" sz="1800" dirty="0"/>
              <a:t>4</a:t>
            </a:r>
            <a:r>
              <a:rPr lang="zh-CN" altLang="en-US" sz="1800" dirty="0"/>
              <a:t>个版本后</a:t>
            </a:r>
            <a:r>
              <a:rPr lang="zh-CN" altLang="en-US" sz="1800" dirty="0" smtClean="0"/>
              <a:t>，</a:t>
            </a:r>
            <a:r>
              <a:rPr lang="en-US" altLang="zh-CN" sz="1800" dirty="0" smtClean="0"/>
              <a:t>HTML</a:t>
            </a:r>
            <a:r>
              <a:rPr lang="zh-CN" altLang="zh-CN" sz="1800" dirty="0" smtClean="0"/>
              <a:t>迫切</a:t>
            </a:r>
            <a:r>
              <a:rPr lang="zh-CN" altLang="zh-CN" sz="1800" dirty="0"/>
              <a:t>需要添加新的功能，制定新规范</a:t>
            </a:r>
            <a:r>
              <a:rPr lang="zh-CN" altLang="zh-CN" sz="1800" dirty="0" smtClean="0"/>
              <a:t>。</a:t>
            </a:r>
            <a:endParaRPr lang="en-US" altLang="zh-CN" sz="1800" dirty="0" smtClean="0"/>
          </a:p>
          <a:p>
            <a:pPr marL="0" indent="457200">
              <a:buNone/>
            </a:pPr>
            <a:r>
              <a:rPr lang="zh-CN" altLang="zh-CN" sz="1800" dirty="0" smtClean="0"/>
              <a:t>在</a:t>
            </a:r>
            <a:r>
              <a:rPr lang="en-US" altLang="zh-CN" sz="1800" dirty="0"/>
              <a:t>2004</a:t>
            </a:r>
            <a:r>
              <a:rPr lang="zh-CN" altLang="zh-CN" sz="1800" dirty="0"/>
              <a:t>年，一些浏览器厂商联合成立了</a:t>
            </a:r>
            <a:r>
              <a:rPr lang="en-US" altLang="zh-CN" sz="1800" dirty="0">
                <a:solidFill>
                  <a:srgbClr val="009ED6"/>
                </a:solidFill>
              </a:rPr>
              <a:t>WHATWG</a:t>
            </a:r>
            <a:r>
              <a:rPr lang="zh-CN" altLang="zh-CN" sz="1800" dirty="0">
                <a:solidFill>
                  <a:srgbClr val="009ED6"/>
                </a:solidFill>
              </a:rPr>
              <a:t>工作组</a:t>
            </a:r>
            <a:r>
              <a:rPr lang="zh-CN" altLang="zh-CN" sz="1800" dirty="0" smtClean="0"/>
              <a:t>。</a:t>
            </a:r>
            <a:r>
              <a:rPr lang="en-US" altLang="zh-CN" sz="1800" dirty="0"/>
              <a:t> 2006</a:t>
            </a:r>
            <a:r>
              <a:rPr lang="zh-CN" altLang="zh-CN" sz="1800" dirty="0"/>
              <a:t>年，</a:t>
            </a:r>
            <a:r>
              <a:rPr lang="en-US" altLang="zh-CN" sz="1800" dirty="0"/>
              <a:t>W3C</a:t>
            </a:r>
            <a:r>
              <a:rPr lang="zh-CN" altLang="zh-CN" sz="1800" dirty="0"/>
              <a:t>组建了新的</a:t>
            </a:r>
            <a:r>
              <a:rPr lang="en-US" altLang="zh-CN" sz="1800" dirty="0"/>
              <a:t>HTML</a:t>
            </a:r>
            <a:r>
              <a:rPr lang="zh-CN" altLang="zh-CN" sz="1800" dirty="0"/>
              <a:t>工作组，明智地采纳了</a:t>
            </a:r>
            <a:r>
              <a:rPr lang="en-US" altLang="zh-CN" sz="1800" dirty="0"/>
              <a:t>WHATWG</a:t>
            </a:r>
            <a:r>
              <a:rPr lang="zh-CN" altLang="zh-CN" sz="1800" dirty="0"/>
              <a:t>的意见，并于</a:t>
            </a:r>
            <a:r>
              <a:rPr lang="en-US" altLang="zh-CN" sz="1800" dirty="0">
                <a:solidFill>
                  <a:srgbClr val="009ED6"/>
                </a:solidFill>
              </a:rPr>
              <a:t>2008</a:t>
            </a:r>
            <a:r>
              <a:rPr lang="zh-CN" altLang="zh-CN" sz="1800" dirty="0">
                <a:solidFill>
                  <a:srgbClr val="009ED6"/>
                </a:solidFill>
              </a:rPr>
              <a:t>年</a:t>
            </a:r>
            <a:r>
              <a:rPr lang="zh-CN" altLang="zh-CN" sz="1800" dirty="0"/>
              <a:t>发布了</a:t>
            </a:r>
            <a:r>
              <a:rPr lang="en-US" altLang="zh-CN" sz="1800" dirty="0">
                <a:solidFill>
                  <a:srgbClr val="009ED6"/>
                </a:solidFill>
              </a:rPr>
              <a:t>HTML5</a:t>
            </a:r>
            <a:r>
              <a:rPr lang="zh-CN" altLang="zh-CN" sz="1800" dirty="0">
                <a:solidFill>
                  <a:srgbClr val="009ED6"/>
                </a:solidFill>
              </a:rPr>
              <a:t>的工作草案</a:t>
            </a:r>
            <a:r>
              <a:rPr lang="zh-CN" altLang="zh-CN" sz="1800" dirty="0" smtClean="0"/>
              <a:t>。</a:t>
            </a:r>
            <a:r>
              <a:rPr lang="en-US" altLang="zh-CN" sz="1800" dirty="0"/>
              <a:t> </a:t>
            </a:r>
            <a:endParaRPr lang="en-US" altLang="zh-CN" sz="1800" dirty="0" smtClean="0"/>
          </a:p>
          <a:p>
            <a:pPr marL="0" indent="457200">
              <a:buNone/>
            </a:pPr>
            <a:r>
              <a:rPr lang="en-US" altLang="zh-CN" sz="1800" dirty="0" smtClean="0"/>
              <a:t>2014</a:t>
            </a:r>
            <a:r>
              <a:rPr lang="zh-CN" altLang="zh-CN" sz="1800" dirty="0"/>
              <a:t>年</a:t>
            </a:r>
            <a:r>
              <a:rPr lang="en-US" altLang="zh-CN" sz="1800" dirty="0"/>
              <a:t>10</a:t>
            </a:r>
            <a:r>
              <a:rPr lang="zh-CN" altLang="zh-CN" sz="1800" dirty="0"/>
              <a:t>月</a:t>
            </a:r>
            <a:r>
              <a:rPr lang="en-US" altLang="zh-CN" sz="1800" dirty="0"/>
              <a:t>29</a:t>
            </a:r>
            <a:r>
              <a:rPr lang="zh-CN" altLang="zh-CN" sz="1800" dirty="0"/>
              <a:t>日，万维网联盟宣布，经过</a:t>
            </a:r>
            <a:r>
              <a:rPr lang="en-US" altLang="zh-CN" sz="1800" dirty="0"/>
              <a:t>8</a:t>
            </a:r>
            <a:r>
              <a:rPr lang="zh-CN" altLang="zh-CN" sz="1800" dirty="0"/>
              <a:t>年的艰辛努力，</a:t>
            </a:r>
            <a:r>
              <a:rPr lang="en-US" altLang="zh-CN" sz="1800" dirty="0">
                <a:solidFill>
                  <a:srgbClr val="009ED6"/>
                </a:solidFill>
              </a:rPr>
              <a:t>HTML5</a:t>
            </a:r>
            <a:r>
              <a:rPr lang="zh-CN" altLang="zh-CN" sz="1800" dirty="0">
                <a:solidFill>
                  <a:srgbClr val="009ED6"/>
                </a:solidFill>
              </a:rPr>
              <a:t>标准规范</a:t>
            </a:r>
            <a:r>
              <a:rPr lang="zh-CN" altLang="zh-CN" sz="1800" dirty="0"/>
              <a:t>终于制定完成，并公开发布。</a:t>
            </a:r>
            <a:endParaRPr lang="en-US" altLang="zh-CN" sz="1800" dirty="0" smtClean="0"/>
          </a:p>
        </p:txBody>
      </p:sp>
      <p:sp>
        <p:nvSpPr>
          <p:cNvPr id="5" name="TextBox 4"/>
          <p:cNvSpPr txBox="1"/>
          <p:nvPr/>
        </p:nvSpPr>
        <p:spPr>
          <a:xfrm>
            <a:off x="385583" y="1322024"/>
            <a:ext cx="6544019" cy="461665"/>
          </a:xfrm>
          <a:prstGeom prst="rect">
            <a:avLst/>
          </a:prstGeom>
          <a:noFill/>
        </p:spPr>
        <p:txBody>
          <a:bodyPr wrap="square" rtlCol="0">
            <a:spAutoFit/>
          </a:bodyPr>
          <a:lstStyle/>
          <a:p>
            <a:pPr marL="0" lvl="1" indent="457200">
              <a:buFontTx/>
              <a:buNone/>
              <a:defRPr/>
            </a:pPr>
            <a:r>
              <a:rPr lang="en-US" altLang="zh-CN" sz="2400" b="1" dirty="0">
                <a:solidFill>
                  <a:srgbClr val="009ED6"/>
                </a:solidFill>
              </a:rPr>
              <a:t>1</a:t>
            </a:r>
            <a:r>
              <a:rPr lang="zh-CN" altLang="en-US" sz="2400" b="1" dirty="0" smtClean="0">
                <a:solidFill>
                  <a:srgbClr val="009ED6"/>
                </a:solidFill>
              </a:rPr>
              <a:t>、</a:t>
            </a:r>
            <a:r>
              <a:rPr lang="en-US" altLang="zh-CN" sz="2400" b="1" dirty="0">
                <a:solidFill>
                  <a:srgbClr val="009ED6"/>
                </a:solidFill>
              </a:rPr>
              <a:t>HTML5</a:t>
            </a:r>
            <a:r>
              <a:rPr lang="zh-CN" altLang="en-US" sz="2400" b="1" dirty="0">
                <a:solidFill>
                  <a:srgbClr val="009ED6"/>
                </a:solidFill>
              </a:rPr>
              <a:t>发展历程</a:t>
            </a:r>
            <a:endParaRPr lang="en-US" altLang="zh-CN" sz="2400" b="1" dirty="0">
              <a:solidFill>
                <a:srgbClr val="009ED6"/>
              </a:solidFill>
            </a:endParaRPr>
          </a:p>
        </p:txBody>
      </p:sp>
    </p:spTree>
    <p:extLst>
      <p:ext uri="{BB962C8B-B14F-4D97-AF65-F5344CB8AC3E}">
        <p14:creationId xmlns:p14="http://schemas.microsoft.com/office/powerpoint/2010/main" val="259377323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dirty="0" smtClean="0">
                <a:solidFill>
                  <a:srgbClr val="009ED6"/>
                </a:solidFill>
              </a:rPr>
              <a:t>（</a:t>
            </a:r>
            <a:r>
              <a:rPr lang="en-US" altLang="zh-CN" sz="1800" dirty="0" smtClean="0">
                <a:solidFill>
                  <a:srgbClr val="009ED6"/>
                </a:solidFill>
              </a:rPr>
              <a:t>4</a:t>
            </a:r>
            <a:r>
              <a:rPr lang="zh-CN" altLang="en-US" sz="1800" dirty="0" smtClean="0">
                <a:solidFill>
                  <a:srgbClr val="009ED6"/>
                </a:solidFill>
              </a:rPr>
              <a:t>）</a:t>
            </a:r>
            <a:r>
              <a:rPr lang="en-US" altLang="zh-CN" sz="1800" b="1" dirty="0" smtClean="0">
                <a:solidFill>
                  <a:srgbClr val="009ED6"/>
                </a:solidFill>
              </a:rPr>
              <a:t>&lt;</a:t>
            </a:r>
            <a:r>
              <a:rPr lang="en-US" altLang="zh-CN" sz="1800" b="1" dirty="0">
                <a:solidFill>
                  <a:srgbClr val="009ED6"/>
                </a:solidFill>
              </a:rPr>
              <a:t>style&gt;&lt;/style</a:t>
            </a:r>
            <a:r>
              <a:rPr lang="en-US" altLang="zh-CN" sz="1800" b="1" dirty="0" smtClean="0">
                <a:solidFill>
                  <a:srgbClr val="009ED6"/>
                </a:solidFill>
              </a:rPr>
              <a:t>&gt;</a:t>
            </a:r>
            <a:r>
              <a:rPr lang="zh-CN" altLang="en-US" sz="1800" b="1" dirty="0" smtClean="0">
                <a:solidFill>
                  <a:srgbClr val="009ED6"/>
                </a:solidFill>
              </a:rPr>
              <a:t>标记</a:t>
            </a:r>
            <a:endParaRPr lang="en-US" altLang="zh-CN" sz="1800" dirty="0" smtClean="0">
              <a:solidFill>
                <a:srgbClr val="009ED6"/>
              </a:solidFill>
            </a:endParaRPr>
          </a:p>
          <a:p>
            <a:pPr marL="0" lvl="0" indent="457200">
              <a:buNone/>
            </a:pPr>
            <a:r>
              <a:rPr lang="en-US" altLang="zh-CN" sz="1800" dirty="0" smtClean="0">
                <a:solidFill>
                  <a:srgbClr val="009ED6"/>
                </a:solidFill>
              </a:rPr>
              <a:t>&lt;</a:t>
            </a:r>
            <a:r>
              <a:rPr lang="en-US" altLang="zh-CN" sz="1800" dirty="0">
                <a:solidFill>
                  <a:srgbClr val="009ED6"/>
                </a:solidFill>
              </a:rPr>
              <a:t>style&gt;</a:t>
            </a:r>
            <a:r>
              <a:rPr lang="zh-CN" altLang="zh-CN" sz="1800" dirty="0"/>
              <a:t>标记用于为</a:t>
            </a:r>
            <a:r>
              <a:rPr lang="en-US" altLang="zh-CN" sz="1800" dirty="0"/>
              <a:t>HTML</a:t>
            </a:r>
            <a:r>
              <a:rPr lang="zh-CN" altLang="zh-CN" sz="1800" dirty="0"/>
              <a:t>文档定义</a:t>
            </a:r>
            <a:r>
              <a:rPr lang="zh-CN" altLang="zh-CN" sz="1800" dirty="0">
                <a:solidFill>
                  <a:srgbClr val="009ED6"/>
                </a:solidFill>
              </a:rPr>
              <a:t>样式</a:t>
            </a:r>
            <a:r>
              <a:rPr lang="zh-CN" altLang="zh-CN" sz="1800" dirty="0"/>
              <a:t>信息，位于</a:t>
            </a:r>
            <a:r>
              <a:rPr lang="en-US" altLang="zh-CN" sz="1800" dirty="0">
                <a:solidFill>
                  <a:srgbClr val="009ED6"/>
                </a:solidFill>
              </a:rPr>
              <a:t>&lt;head&gt;</a:t>
            </a:r>
            <a:r>
              <a:rPr lang="zh-CN" altLang="zh-CN" sz="1800" dirty="0"/>
              <a:t>头部标记中，其基本语法格式如下：</a:t>
            </a:r>
          </a:p>
          <a:p>
            <a:pPr marL="0" indent="457200">
              <a:buFontTx/>
              <a:buNone/>
            </a:pPr>
            <a:r>
              <a:rPr lang="en-US" altLang="zh-CN" sz="1800" dirty="0"/>
              <a:t> </a:t>
            </a:r>
            <a:endParaRPr lang="zh-CN" altLang="zh-CN" sz="1800" dirty="0"/>
          </a:p>
          <a:p>
            <a:pPr marL="0" indent="457200">
              <a:buFontTx/>
              <a:buNone/>
            </a:pPr>
            <a:r>
              <a:rPr lang="zh-CN" altLang="zh-CN" sz="1800" dirty="0"/>
              <a:t>在</a:t>
            </a:r>
            <a:r>
              <a:rPr lang="en-US" altLang="zh-CN" sz="1800" dirty="0"/>
              <a:t>HTML</a:t>
            </a:r>
            <a:r>
              <a:rPr lang="zh-CN" altLang="zh-CN" sz="1800" dirty="0"/>
              <a:t>中使用</a:t>
            </a:r>
            <a:r>
              <a:rPr lang="en-US" altLang="zh-CN" sz="1800" dirty="0"/>
              <a:t>style</a:t>
            </a:r>
            <a:r>
              <a:rPr lang="zh-CN" altLang="zh-CN" sz="1800" dirty="0"/>
              <a:t>标记时，常常定义其属性为</a:t>
            </a:r>
            <a:r>
              <a:rPr lang="en-US" altLang="zh-CN" sz="1800" dirty="0">
                <a:solidFill>
                  <a:srgbClr val="009ED6"/>
                </a:solidFill>
              </a:rPr>
              <a:t>type</a:t>
            </a:r>
            <a:r>
              <a:rPr lang="zh-CN" altLang="zh-CN" sz="1800" dirty="0"/>
              <a:t>，相应的属性值为</a:t>
            </a:r>
            <a:r>
              <a:rPr lang="en-US" altLang="zh-CN" sz="1800" dirty="0">
                <a:solidFill>
                  <a:srgbClr val="009ED6"/>
                </a:solidFill>
              </a:rPr>
              <a:t>text/</a:t>
            </a:r>
            <a:r>
              <a:rPr lang="en-US" altLang="zh-CN" sz="1800" dirty="0" err="1">
                <a:solidFill>
                  <a:srgbClr val="009ED6"/>
                </a:solidFill>
              </a:rPr>
              <a:t>css</a:t>
            </a:r>
            <a:r>
              <a:rPr lang="zh-CN" altLang="zh-CN" sz="1800" dirty="0"/>
              <a:t>，表示使用内嵌式的</a:t>
            </a:r>
            <a:r>
              <a:rPr lang="en-US" altLang="zh-CN" sz="1800" dirty="0">
                <a:solidFill>
                  <a:srgbClr val="009ED6"/>
                </a:solidFill>
              </a:rPr>
              <a:t>CSS</a:t>
            </a:r>
            <a:r>
              <a:rPr lang="zh-CN" altLang="zh-CN" sz="1800" dirty="0">
                <a:solidFill>
                  <a:srgbClr val="009ED6"/>
                </a:solidFill>
              </a:rPr>
              <a:t>样式</a:t>
            </a:r>
            <a:r>
              <a:rPr lang="zh-CN" altLang="zh-CN" sz="1800" dirty="0"/>
              <a:t>。</a:t>
            </a:r>
          </a:p>
        </p:txBody>
      </p:sp>
      <p:sp>
        <p:nvSpPr>
          <p:cNvPr id="5" name="TextBox 4"/>
          <p:cNvSpPr txBox="1"/>
          <p:nvPr/>
        </p:nvSpPr>
        <p:spPr>
          <a:xfrm>
            <a:off x="385582" y="1322024"/>
            <a:ext cx="7711815" cy="461665"/>
          </a:xfrm>
          <a:prstGeom prst="rect">
            <a:avLst/>
          </a:prstGeom>
          <a:noFill/>
        </p:spPr>
        <p:txBody>
          <a:bodyPr wrap="square" rtlCol="0">
            <a:spAutoFit/>
          </a:bodyPr>
          <a:lstStyle/>
          <a:p>
            <a:pPr marL="0" lvl="0" indent="457200">
              <a:buNone/>
            </a:pPr>
            <a:r>
              <a:rPr lang="en-US" altLang="zh-CN" sz="2400" b="1" dirty="0" smtClean="0">
                <a:solidFill>
                  <a:srgbClr val="009ED6"/>
                </a:solidFill>
              </a:rPr>
              <a:t>5</a:t>
            </a:r>
            <a:r>
              <a:rPr lang="zh-CN" altLang="en-US" sz="2400" b="1" dirty="0" smtClean="0">
                <a:solidFill>
                  <a:srgbClr val="009ED6"/>
                </a:solidFill>
              </a:rPr>
              <a:t>、</a:t>
            </a:r>
            <a:r>
              <a:rPr lang="en-US" altLang="zh-CN" sz="2400" b="1" dirty="0" smtClean="0">
                <a:solidFill>
                  <a:srgbClr val="009ED6"/>
                </a:solidFill>
              </a:rPr>
              <a:t>HTML5</a:t>
            </a:r>
            <a:r>
              <a:rPr lang="zh-CN" altLang="zh-CN" sz="2400" b="1" dirty="0" smtClean="0">
                <a:solidFill>
                  <a:srgbClr val="009ED6"/>
                </a:solidFill>
              </a:rPr>
              <a:t>文档</a:t>
            </a:r>
            <a:r>
              <a:rPr lang="zh-CN" altLang="zh-CN" sz="2400" b="1" dirty="0">
                <a:solidFill>
                  <a:srgbClr val="009ED6"/>
                </a:solidFill>
              </a:rPr>
              <a:t>头部相关</a:t>
            </a:r>
            <a:r>
              <a:rPr lang="zh-CN" altLang="zh-CN" sz="2400" b="1" dirty="0" smtClean="0">
                <a:solidFill>
                  <a:srgbClr val="009ED6"/>
                </a:solidFill>
              </a:rPr>
              <a:t>标记</a:t>
            </a:r>
            <a:endParaRPr lang="en-US" altLang="zh-CN" sz="2400" b="1" dirty="0">
              <a:solidFill>
                <a:srgbClr val="009ED6"/>
              </a:solidFill>
            </a:endParaRPr>
          </a:p>
        </p:txBody>
      </p:sp>
      <p:sp>
        <p:nvSpPr>
          <p:cNvPr id="7" name="矩形 8"/>
          <p:cNvSpPr>
            <a:spLocks noChangeArrowheads="1"/>
          </p:cNvSpPr>
          <p:nvPr/>
        </p:nvSpPr>
        <p:spPr bwMode="auto">
          <a:xfrm>
            <a:off x="1095375" y="3485046"/>
            <a:ext cx="7408863" cy="369887"/>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dirty="0"/>
              <a:t>&lt;style </a:t>
            </a:r>
            <a:r>
              <a:rPr lang="zh-CN" altLang="zh-CN" dirty="0"/>
              <a:t>属性</a:t>
            </a:r>
            <a:r>
              <a:rPr lang="en-US" altLang="zh-CN" dirty="0"/>
              <a:t>=”</a:t>
            </a:r>
            <a:r>
              <a:rPr lang="zh-CN" altLang="zh-CN" dirty="0"/>
              <a:t>属性值</a:t>
            </a:r>
            <a:r>
              <a:rPr lang="en-US" altLang="zh-CN" dirty="0"/>
              <a:t>”&gt;</a:t>
            </a:r>
            <a:r>
              <a:rPr lang="zh-CN" altLang="zh-CN" dirty="0"/>
              <a:t>样式内容</a:t>
            </a:r>
            <a:r>
              <a:rPr lang="en-US" altLang="zh-CN" dirty="0"/>
              <a:t>&lt;/style&gt;</a:t>
            </a:r>
            <a:endParaRPr lang="zh-CN" altLang="zh-CN" dirty="0"/>
          </a:p>
        </p:txBody>
      </p:sp>
      <p:sp>
        <p:nvSpPr>
          <p:cNvPr id="8" name="标题 1"/>
          <p:cNvSpPr>
            <a:spLocks noGrp="1"/>
          </p:cNvSpPr>
          <p:nvPr>
            <p:ph type="title"/>
          </p:nvPr>
        </p:nvSpPr>
        <p:spPr>
          <a:xfrm>
            <a:off x="107950" y="114300"/>
            <a:ext cx="7766050" cy="723900"/>
          </a:xfrm>
        </p:spPr>
        <p:txBody>
          <a:bodyPr/>
          <a:lstStyle/>
          <a:p>
            <a:pPr>
              <a:defRPr/>
            </a:pPr>
            <a:r>
              <a:rPr lang="en-US" altLang="zh-CN" sz="2400" dirty="0" smtClean="0"/>
              <a:t>1.2 </a:t>
            </a:r>
            <a:r>
              <a:rPr lang="zh-CN" altLang="en-US" sz="2400" dirty="0" smtClean="0">
                <a:sym typeface="宋体" charset="-122"/>
              </a:rPr>
              <a:t>知识点讲解</a:t>
            </a:r>
            <a:endParaRPr lang="zh-CN" altLang="en-US" sz="2400" dirty="0"/>
          </a:p>
        </p:txBody>
      </p:sp>
      <p:pic>
        <p:nvPicPr>
          <p:cNvPr id="6" name="图片 5">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814" y="4811247"/>
            <a:ext cx="2121233" cy="387882"/>
          </a:xfrm>
          <a:prstGeom prst="rect">
            <a:avLst/>
          </a:prstGeom>
        </p:spPr>
      </p:pic>
    </p:spTree>
    <p:extLst>
      <p:ext uri="{BB962C8B-B14F-4D97-AF65-F5344CB8AC3E}">
        <p14:creationId xmlns:p14="http://schemas.microsoft.com/office/powerpoint/2010/main" val="191396286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
          <p:cNvGrpSpPr>
            <a:grpSpLocks/>
          </p:cNvGrpSpPr>
          <p:nvPr/>
        </p:nvGrpSpPr>
        <p:grpSpPr bwMode="auto">
          <a:xfrm>
            <a:off x="4604069" y="1673365"/>
            <a:ext cx="4273228" cy="507813"/>
            <a:chOff x="1710670" y="1252383"/>
            <a:chExt cx="5435501" cy="611808"/>
          </a:xfrm>
        </p:grpSpPr>
        <p:grpSp>
          <p:nvGrpSpPr>
            <p:cNvPr id="8" name="组合 29"/>
            <p:cNvGrpSpPr>
              <a:grpSpLocks/>
            </p:cNvGrpSpPr>
            <p:nvPr/>
          </p:nvGrpSpPr>
          <p:grpSpPr bwMode="auto">
            <a:xfrm rot="-12767">
              <a:off x="1710670" y="1263647"/>
              <a:ext cx="886228" cy="600544"/>
              <a:chOff x="1936619" y="1275594"/>
              <a:chExt cx="1298808" cy="1751335"/>
            </a:xfrm>
          </p:grpSpPr>
          <p:grpSp>
            <p:nvGrpSpPr>
              <p:cNvPr id="12" name="组合 31"/>
              <p:cNvGrpSpPr>
                <a:grpSpLocks/>
              </p:cNvGrpSpPr>
              <p:nvPr/>
            </p:nvGrpSpPr>
            <p:grpSpPr bwMode="auto">
              <a:xfrm>
                <a:off x="1936619" y="1275594"/>
                <a:ext cx="1288371" cy="1733075"/>
                <a:chOff x="1907703" y="1275594"/>
                <a:chExt cx="1288371" cy="1733075"/>
              </a:xfrm>
            </p:grpSpPr>
            <p:sp>
              <p:nvSpPr>
                <p:cNvPr id="14" name="圆角矩形 13"/>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smtClean="0">
                      <a:solidFill>
                        <a:prstClr val="white"/>
                      </a:solidFill>
                      <a:latin typeface="Cambria Math" panose="02040503050406030204" pitchFamily="18" charset="0"/>
                      <a:ea typeface="汉仪综艺体简" panose="02010609000101010101" pitchFamily="49" charset="-122"/>
                    </a:rPr>
                    <a:t>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15" name="圆角矩形 14"/>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3"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9" name="直接连接符 8"/>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0" name="矩形 35"/>
            <p:cNvSpPr>
              <a:spLocks noChangeArrowheads="1"/>
            </p:cNvSpPr>
            <p:nvPr/>
          </p:nvSpPr>
          <p:spPr bwMode="auto">
            <a:xfrm>
              <a:off x="2823293" y="1252383"/>
              <a:ext cx="4322878"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indent="0">
                <a:buNone/>
              </a:pPr>
              <a:r>
                <a:rPr lang="zh-CN" altLang="en-US" sz="2000" b="1" dirty="0">
                  <a:solidFill>
                    <a:srgbClr val="009ED6"/>
                  </a:solidFill>
                </a:rPr>
                <a:t>标题和段落标记</a:t>
              </a:r>
              <a:endParaRPr lang="zh-CN" altLang="zh-CN" sz="2000" b="1" dirty="0">
                <a:solidFill>
                  <a:srgbClr val="009ED6"/>
                </a:solidFill>
              </a:endParaRPr>
            </a:p>
          </p:txBody>
        </p:sp>
      </p:grpSp>
      <p:grpSp>
        <p:nvGrpSpPr>
          <p:cNvPr id="17" name="组合 1"/>
          <p:cNvGrpSpPr>
            <a:grpSpLocks/>
          </p:cNvGrpSpPr>
          <p:nvPr/>
        </p:nvGrpSpPr>
        <p:grpSpPr bwMode="auto">
          <a:xfrm>
            <a:off x="4629469" y="2635215"/>
            <a:ext cx="3827937" cy="498464"/>
            <a:chOff x="1710670" y="1263647"/>
            <a:chExt cx="4869094" cy="600544"/>
          </a:xfrm>
        </p:grpSpPr>
        <p:grpSp>
          <p:nvGrpSpPr>
            <p:cNvPr id="18" name="组合 29"/>
            <p:cNvGrpSpPr>
              <a:grpSpLocks/>
            </p:cNvGrpSpPr>
            <p:nvPr/>
          </p:nvGrpSpPr>
          <p:grpSpPr bwMode="auto">
            <a:xfrm rot="-12767">
              <a:off x="1710670" y="1263647"/>
              <a:ext cx="886228" cy="600544"/>
              <a:chOff x="1936619" y="1275594"/>
              <a:chExt cx="1298808" cy="1751335"/>
            </a:xfrm>
          </p:grpSpPr>
          <p:grpSp>
            <p:nvGrpSpPr>
              <p:cNvPr id="21" name="组合 31"/>
              <p:cNvGrpSpPr>
                <a:grpSpLocks/>
              </p:cNvGrpSpPr>
              <p:nvPr/>
            </p:nvGrpSpPr>
            <p:grpSpPr bwMode="auto">
              <a:xfrm>
                <a:off x="1936619" y="1275594"/>
                <a:ext cx="1288371" cy="1733075"/>
                <a:chOff x="1907703" y="1275594"/>
                <a:chExt cx="1288371" cy="1733075"/>
              </a:xfrm>
            </p:grpSpPr>
            <p:sp>
              <p:nvSpPr>
                <p:cNvPr id="23" name="圆角矩形 22"/>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4" name="圆角矩形 23"/>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2"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9" name="直接连接符 18"/>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0" name="矩形 35"/>
            <p:cNvSpPr>
              <a:spLocks noChangeArrowheads="1"/>
            </p:cNvSpPr>
            <p:nvPr/>
          </p:nvSpPr>
          <p:spPr bwMode="auto">
            <a:xfrm>
              <a:off x="2871757" y="1267684"/>
              <a:ext cx="3667022"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indent="0">
                <a:buNone/>
              </a:pPr>
              <a:r>
                <a:rPr lang="zh-CN" altLang="en-US" sz="2000" b="1" dirty="0">
                  <a:solidFill>
                    <a:srgbClr val="009ED6"/>
                  </a:solidFill>
                </a:rPr>
                <a:t>文本格式化标记</a:t>
              </a:r>
              <a:endParaRPr lang="en-US" altLang="zh-CN" sz="2000" dirty="0">
                <a:solidFill>
                  <a:srgbClr val="009ED6"/>
                </a:solidFill>
              </a:endParaRPr>
            </a:p>
          </p:txBody>
        </p:sp>
      </p:grpSp>
      <p:grpSp>
        <p:nvGrpSpPr>
          <p:cNvPr id="25" name="组合 1"/>
          <p:cNvGrpSpPr>
            <a:grpSpLocks/>
          </p:cNvGrpSpPr>
          <p:nvPr/>
        </p:nvGrpSpPr>
        <p:grpSpPr bwMode="auto">
          <a:xfrm>
            <a:off x="4642169" y="3565665"/>
            <a:ext cx="3827937" cy="507813"/>
            <a:chOff x="1710670" y="1252383"/>
            <a:chExt cx="4869094" cy="611808"/>
          </a:xfrm>
        </p:grpSpPr>
        <p:grpSp>
          <p:nvGrpSpPr>
            <p:cNvPr id="26" name="组合 29"/>
            <p:cNvGrpSpPr>
              <a:grpSpLocks/>
            </p:cNvGrpSpPr>
            <p:nvPr/>
          </p:nvGrpSpPr>
          <p:grpSpPr bwMode="auto">
            <a:xfrm rot="-12767">
              <a:off x="1710670" y="1263647"/>
              <a:ext cx="886228" cy="600544"/>
              <a:chOff x="1936619" y="1275594"/>
              <a:chExt cx="1298808" cy="1751335"/>
            </a:xfrm>
          </p:grpSpPr>
          <p:grpSp>
            <p:nvGrpSpPr>
              <p:cNvPr id="29" name="组合 31"/>
              <p:cNvGrpSpPr>
                <a:grpSpLocks/>
              </p:cNvGrpSpPr>
              <p:nvPr/>
            </p:nvGrpSpPr>
            <p:grpSpPr bwMode="auto">
              <a:xfrm>
                <a:off x="1936619" y="1275594"/>
                <a:ext cx="1288371" cy="1733075"/>
                <a:chOff x="1907703" y="1275594"/>
                <a:chExt cx="1288371" cy="1733075"/>
              </a:xfrm>
            </p:grpSpPr>
            <p:sp>
              <p:nvSpPr>
                <p:cNvPr id="31" name="圆角矩形 30"/>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31"/>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7" name="直接连接符 26"/>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8" name="矩形 35"/>
            <p:cNvSpPr>
              <a:spLocks noChangeArrowheads="1"/>
            </p:cNvSpPr>
            <p:nvPr/>
          </p:nvSpPr>
          <p:spPr bwMode="auto">
            <a:xfrm>
              <a:off x="2871757" y="1252383"/>
              <a:ext cx="3667022"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indent="0">
                <a:buFontTx/>
                <a:buNone/>
                <a:defRPr/>
              </a:pPr>
              <a:r>
                <a:rPr lang="zh-CN" altLang="en-US" sz="2000" b="1" dirty="0">
                  <a:solidFill>
                    <a:srgbClr val="009ED6"/>
                  </a:solidFill>
                </a:rPr>
                <a:t>特殊字符标记</a:t>
              </a:r>
              <a:endParaRPr lang="en-US" altLang="zh-CN" sz="2000" b="1" dirty="0">
                <a:solidFill>
                  <a:srgbClr val="009ED6"/>
                </a:solidFill>
              </a:endParaRPr>
            </a:p>
          </p:txBody>
        </p:sp>
      </p:grpSp>
      <p:sp>
        <p:nvSpPr>
          <p:cNvPr id="33" name="TextBox 32"/>
          <p:cNvSpPr txBox="1"/>
          <p:nvPr/>
        </p:nvSpPr>
        <p:spPr>
          <a:xfrm>
            <a:off x="656882" y="2022511"/>
            <a:ext cx="1883118" cy="584775"/>
          </a:xfrm>
          <a:prstGeom prst="rect">
            <a:avLst/>
          </a:prstGeom>
          <a:noFill/>
          <a:scene3d>
            <a:camera prst="orthographicFront">
              <a:rot lat="0" lon="0" rev="0"/>
            </a:camera>
            <a:lightRig rig="threePt" dir="t"/>
          </a:scene3d>
          <a:sp3d>
            <a:bevelT w="38100"/>
          </a:sp3d>
        </p:spPr>
        <p:txBody>
          <a:bodyPr wrap="square" rtlCol="0">
            <a:spAutoFit/>
          </a:bodyPr>
          <a:lstStyle/>
          <a:p>
            <a:r>
              <a:rPr lang="zh-CN" altLang="en-US" sz="3100" b="1" dirty="0">
                <a:solidFill>
                  <a:schemeClr val="bg1"/>
                </a:solidFill>
                <a:latin typeface="微软雅黑" panose="020B0503020204020204" pitchFamily="34" charset="-122"/>
                <a:ea typeface="微软雅黑" panose="020B0503020204020204" pitchFamily="34" charset="-122"/>
              </a:rPr>
              <a:t>知识</a:t>
            </a:r>
            <a:r>
              <a:rPr lang="zh-CN" altLang="en-US" sz="3100" b="1" dirty="0" smtClean="0">
                <a:solidFill>
                  <a:schemeClr val="bg1"/>
                </a:solidFill>
                <a:latin typeface="微软雅黑" panose="020B0503020204020204" pitchFamily="34" charset="-122"/>
                <a:ea typeface="微软雅黑" panose="020B0503020204020204" pitchFamily="34" charset="-122"/>
              </a:rPr>
              <a:t>引入</a:t>
            </a:r>
            <a:endParaRPr lang="zh-CN" altLang="en-US" sz="3100" b="1" dirty="0">
              <a:solidFill>
                <a:schemeClr val="bg1"/>
              </a:solidFill>
              <a:latin typeface="微软雅黑" panose="020B0503020204020204" pitchFamily="34" charset="-122"/>
              <a:ea typeface="微软雅黑" panose="020B0503020204020204" pitchFamily="34" charset="-122"/>
            </a:endParaRPr>
          </a:p>
        </p:txBody>
      </p:sp>
      <p:pic>
        <p:nvPicPr>
          <p:cNvPr id="7170" name="图片 71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51" y="1310466"/>
            <a:ext cx="4280664" cy="4468033"/>
          </a:xfrm>
          <a:prstGeom prst="rect">
            <a:avLst/>
          </a:prstGeom>
        </p:spPr>
      </p:pic>
      <p:sp>
        <p:nvSpPr>
          <p:cNvPr id="42" name="标题 1"/>
          <p:cNvSpPr>
            <a:spLocks noGrp="1"/>
          </p:cNvSpPr>
          <p:nvPr>
            <p:ph type="title"/>
          </p:nvPr>
        </p:nvSpPr>
        <p:spPr>
          <a:xfrm>
            <a:off x="107950" y="114300"/>
            <a:ext cx="7766050" cy="723900"/>
          </a:xfrm>
        </p:spPr>
        <p:txBody>
          <a:bodyPr/>
          <a:lstStyle/>
          <a:p>
            <a:pPr>
              <a:defRPr/>
            </a:pPr>
            <a:r>
              <a:rPr lang="en-US" altLang="zh-CN" sz="2400" dirty="0" smtClean="0"/>
              <a:t>1.3 </a:t>
            </a:r>
            <a:r>
              <a:rPr lang="zh-CN" altLang="en-US" sz="2400" dirty="0" smtClean="0">
                <a:sym typeface="宋体" charset="-122"/>
              </a:rPr>
              <a:t>文本</a:t>
            </a:r>
            <a:r>
              <a:rPr lang="zh-CN" altLang="en-US" sz="2400" dirty="0">
                <a:sym typeface="宋体" charset="-122"/>
              </a:rPr>
              <a:t>控制标记</a:t>
            </a:r>
            <a:endParaRPr lang="zh-CN" altLang="en-US" sz="2400" dirty="0"/>
          </a:p>
        </p:txBody>
      </p:sp>
    </p:spTree>
    <p:extLst>
      <p:ext uri="{BB962C8B-B14F-4D97-AF65-F5344CB8AC3E}">
        <p14:creationId xmlns:p14="http://schemas.microsoft.com/office/powerpoint/2010/main" val="291897379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FontTx/>
              <a:buNone/>
            </a:pPr>
            <a:r>
              <a:rPr lang="zh-CN" altLang="zh-CN" sz="1800" dirty="0"/>
              <a:t>一篇结构清晰的文章通常都有</a:t>
            </a:r>
            <a:r>
              <a:rPr lang="zh-CN" altLang="zh-CN" sz="1800" dirty="0">
                <a:solidFill>
                  <a:srgbClr val="009ED6"/>
                </a:solidFill>
              </a:rPr>
              <a:t>标题</a:t>
            </a:r>
            <a:r>
              <a:rPr lang="zh-CN" altLang="zh-CN" sz="1800" dirty="0"/>
              <a:t>和</a:t>
            </a:r>
            <a:r>
              <a:rPr lang="zh-CN" altLang="zh-CN" sz="1800" dirty="0">
                <a:solidFill>
                  <a:srgbClr val="009ED6"/>
                </a:solidFill>
              </a:rPr>
              <a:t>段落</a:t>
            </a:r>
            <a:r>
              <a:rPr lang="zh-CN" altLang="zh-CN" sz="1800" dirty="0"/>
              <a:t>，</a:t>
            </a:r>
            <a:r>
              <a:rPr lang="en-US" altLang="zh-CN" sz="1800" dirty="0"/>
              <a:t>HTML</a:t>
            </a:r>
            <a:r>
              <a:rPr lang="zh-CN" altLang="zh-CN" sz="1800" dirty="0"/>
              <a:t>网页也不例外，为了使网页中的文字有条理地显示出来，</a:t>
            </a:r>
            <a:r>
              <a:rPr lang="en-US" altLang="zh-CN" sz="1800" dirty="0"/>
              <a:t>HTML</a:t>
            </a:r>
            <a:r>
              <a:rPr lang="zh-CN" altLang="zh-CN" sz="1800" dirty="0"/>
              <a:t>提供了相应的</a:t>
            </a:r>
            <a:r>
              <a:rPr lang="zh-CN" altLang="zh-CN" sz="1800" dirty="0" smtClean="0"/>
              <a:t>标记</a:t>
            </a:r>
            <a:r>
              <a:rPr lang="zh-CN" altLang="en-US" sz="1800" dirty="0" smtClean="0"/>
              <a:t>。</a:t>
            </a:r>
            <a:endParaRPr lang="zh-CN"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a:buFontTx/>
              <a:buNone/>
              <a:defRPr/>
            </a:pPr>
            <a:r>
              <a:rPr lang="en-US" altLang="zh-CN" sz="2400" b="1" dirty="0" smtClean="0">
                <a:solidFill>
                  <a:srgbClr val="009ED6"/>
                </a:solidFill>
              </a:rPr>
              <a:t>1</a:t>
            </a:r>
            <a:r>
              <a:rPr lang="zh-CN" altLang="en-US" sz="2400" b="1" dirty="0" smtClean="0">
                <a:solidFill>
                  <a:srgbClr val="009ED6"/>
                </a:solidFill>
              </a:rPr>
              <a:t>、标题和段落标记</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1.3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334912558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defRPr/>
            </a:pPr>
            <a:r>
              <a:rPr lang="zh-CN" altLang="en-US" sz="1800" b="1" dirty="0" smtClean="0">
                <a:solidFill>
                  <a:srgbClr val="009ED6"/>
                </a:solidFill>
              </a:rPr>
              <a:t>（</a:t>
            </a:r>
            <a:r>
              <a:rPr lang="en-US" altLang="zh-CN" sz="1800" b="1" dirty="0" smtClean="0">
                <a:solidFill>
                  <a:srgbClr val="009ED6"/>
                </a:solidFill>
              </a:rPr>
              <a:t>1</a:t>
            </a:r>
            <a:r>
              <a:rPr lang="zh-CN" altLang="en-US" sz="1800" b="1" dirty="0" smtClean="0">
                <a:solidFill>
                  <a:srgbClr val="009ED6"/>
                </a:solidFill>
              </a:rPr>
              <a:t>）</a:t>
            </a:r>
            <a:r>
              <a:rPr lang="zh-CN" altLang="en-US" sz="1800" b="1" dirty="0">
                <a:solidFill>
                  <a:srgbClr val="009ED6"/>
                </a:solidFill>
              </a:rPr>
              <a:t>标题</a:t>
            </a:r>
            <a:r>
              <a:rPr lang="zh-CN" altLang="en-US" sz="1800" b="1" dirty="0" smtClean="0">
                <a:solidFill>
                  <a:srgbClr val="009ED6"/>
                </a:solidFill>
              </a:rPr>
              <a:t>标记</a:t>
            </a:r>
            <a:endParaRPr lang="en-US" altLang="zh-CN" sz="1800" b="1" dirty="0" smtClean="0">
              <a:solidFill>
                <a:srgbClr val="009ED6"/>
              </a:solidFill>
            </a:endParaRPr>
          </a:p>
          <a:p>
            <a:pPr marL="0" indent="457200" eaLnBrk="1">
              <a:buFontTx/>
              <a:buNone/>
              <a:defRPr/>
            </a:pPr>
            <a:r>
              <a:rPr lang="zh-CN" altLang="zh-CN" sz="1800" dirty="0" smtClean="0"/>
              <a:t>为了</a:t>
            </a:r>
            <a:r>
              <a:rPr lang="zh-CN" altLang="zh-CN" sz="1800" dirty="0"/>
              <a:t>使网页更具有语义化，经常会在页面中用到标题标记，</a:t>
            </a:r>
            <a:r>
              <a:rPr lang="en-US" altLang="zh-CN" sz="1800" dirty="0"/>
              <a:t>HTML</a:t>
            </a:r>
            <a:r>
              <a:rPr lang="zh-CN" altLang="zh-CN" sz="1800" dirty="0"/>
              <a:t>提供了</a:t>
            </a:r>
            <a:r>
              <a:rPr lang="en-US" altLang="zh-CN" sz="1800" dirty="0"/>
              <a:t>6</a:t>
            </a:r>
            <a:r>
              <a:rPr lang="zh-CN" altLang="zh-CN" sz="1800" dirty="0"/>
              <a:t>个等级的标题，即</a:t>
            </a:r>
            <a:r>
              <a:rPr lang="en-US" altLang="zh-CN" sz="1800" dirty="0">
                <a:solidFill>
                  <a:srgbClr val="009ED6"/>
                </a:solidFill>
              </a:rPr>
              <a:t>&lt;h1&gt;</a:t>
            </a:r>
            <a:r>
              <a:rPr lang="zh-CN" altLang="zh-CN" sz="1800" dirty="0"/>
              <a:t>、</a:t>
            </a:r>
            <a:r>
              <a:rPr lang="en-US" altLang="zh-CN" sz="1800" dirty="0">
                <a:solidFill>
                  <a:srgbClr val="009ED6"/>
                </a:solidFill>
              </a:rPr>
              <a:t>&lt;h2&gt;</a:t>
            </a:r>
            <a:r>
              <a:rPr lang="zh-CN" altLang="zh-CN" sz="1800" dirty="0"/>
              <a:t>、</a:t>
            </a:r>
            <a:r>
              <a:rPr lang="en-US" altLang="zh-CN" sz="1800" dirty="0">
                <a:solidFill>
                  <a:srgbClr val="009ED6"/>
                </a:solidFill>
              </a:rPr>
              <a:t>&lt;h3&gt;</a:t>
            </a:r>
            <a:r>
              <a:rPr lang="zh-CN" altLang="zh-CN" sz="1800" dirty="0"/>
              <a:t>、</a:t>
            </a:r>
            <a:r>
              <a:rPr lang="en-US" altLang="zh-CN" sz="1800" dirty="0">
                <a:solidFill>
                  <a:srgbClr val="009ED6"/>
                </a:solidFill>
              </a:rPr>
              <a:t>&lt;h4&gt;</a:t>
            </a:r>
            <a:r>
              <a:rPr lang="zh-CN" altLang="zh-CN" sz="1800" dirty="0"/>
              <a:t>、</a:t>
            </a:r>
            <a:r>
              <a:rPr lang="en-US" altLang="zh-CN" sz="1800" dirty="0">
                <a:solidFill>
                  <a:srgbClr val="009ED6"/>
                </a:solidFill>
              </a:rPr>
              <a:t>&lt;h5&gt;</a:t>
            </a:r>
            <a:r>
              <a:rPr lang="zh-CN" altLang="zh-CN" sz="1800" dirty="0"/>
              <a:t>和</a:t>
            </a:r>
            <a:r>
              <a:rPr lang="en-US" altLang="zh-CN" sz="1800" dirty="0">
                <a:solidFill>
                  <a:srgbClr val="009ED6"/>
                </a:solidFill>
              </a:rPr>
              <a:t>&lt;h6&gt;</a:t>
            </a:r>
            <a:r>
              <a:rPr lang="zh-CN" altLang="zh-CN" sz="1800" dirty="0"/>
              <a:t>，从</a:t>
            </a:r>
            <a:r>
              <a:rPr lang="en-US" altLang="zh-CN" sz="1800" dirty="0"/>
              <a:t>&lt;h1&gt;</a:t>
            </a:r>
            <a:r>
              <a:rPr lang="zh-CN" altLang="zh-CN" sz="1800" dirty="0"/>
              <a:t>到</a:t>
            </a:r>
            <a:r>
              <a:rPr lang="en-US" altLang="zh-CN" sz="1800" dirty="0"/>
              <a:t>&lt;h6&gt;</a:t>
            </a:r>
            <a:r>
              <a:rPr lang="zh-CN" altLang="zh-CN" sz="1800" dirty="0"/>
              <a:t>重要性</a:t>
            </a:r>
            <a:r>
              <a:rPr lang="zh-CN" altLang="zh-CN" sz="1800" dirty="0">
                <a:solidFill>
                  <a:srgbClr val="009ED6"/>
                </a:solidFill>
              </a:rPr>
              <a:t>递减</a:t>
            </a:r>
            <a:r>
              <a:rPr lang="zh-CN" altLang="zh-CN" sz="1800" dirty="0"/>
              <a:t>。其基本语法格式如下：</a:t>
            </a:r>
            <a:endParaRPr lang="en-US" altLang="zh-CN" sz="1800" dirty="0"/>
          </a:p>
          <a:p>
            <a:pPr marL="457200" lvl="0" indent="457200" eaLnBrk="1">
              <a:buNone/>
            </a:pPr>
            <a:endParaRPr lang="en-US" altLang="zh-CN" sz="1800" dirty="0"/>
          </a:p>
          <a:p>
            <a:pPr marL="0" lvl="0" indent="457200" eaLnBrk="1">
              <a:buNone/>
            </a:pPr>
            <a:r>
              <a:rPr lang="zh-CN" altLang="zh-CN" sz="1800" dirty="0"/>
              <a:t>该语法中</a:t>
            </a:r>
            <a:r>
              <a:rPr lang="en-US" altLang="zh-CN" sz="1800" dirty="0"/>
              <a:t>n</a:t>
            </a:r>
            <a:r>
              <a:rPr lang="zh-CN" altLang="zh-CN" sz="1800" dirty="0"/>
              <a:t>的取值为</a:t>
            </a:r>
            <a:r>
              <a:rPr lang="en-US" altLang="zh-CN" sz="1800" dirty="0"/>
              <a:t>1</a:t>
            </a:r>
            <a:r>
              <a:rPr lang="zh-CN" altLang="zh-CN" sz="1800" dirty="0"/>
              <a:t>到</a:t>
            </a:r>
            <a:r>
              <a:rPr lang="en-US" altLang="zh-CN" sz="1800" dirty="0"/>
              <a:t>6</a:t>
            </a:r>
            <a:r>
              <a:rPr lang="zh-CN" altLang="zh-CN" sz="1800" dirty="0"/>
              <a:t>，</a:t>
            </a:r>
            <a:r>
              <a:rPr lang="en-US" altLang="zh-CN" sz="1800" dirty="0">
                <a:solidFill>
                  <a:srgbClr val="009ED6"/>
                </a:solidFill>
              </a:rPr>
              <a:t>align</a:t>
            </a:r>
            <a:r>
              <a:rPr lang="zh-CN" altLang="zh-CN" sz="1800" dirty="0"/>
              <a:t>属性为可选属性，用于指定标题的</a:t>
            </a:r>
            <a:r>
              <a:rPr lang="zh-CN" altLang="zh-CN" sz="1800" dirty="0">
                <a:solidFill>
                  <a:srgbClr val="009ED6"/>
                </a:solidFill>
              </a:rPr>
              <a:t>对齐方式</a:t>
            </a:r>
            <a:r>
              <a:rPr lang="zh-CN" altLang="en-US" sz="1800" dirty="0"/>
              <a:t>，</a:t>
            </a:r>
            <a:r>
              <a:rPr lang="zh-CN" altLang="zh-CN" sz="1800" dirty="0"/>
              <a:t>下面来演示标题标记的使用</a:t>
            </a:r>
            <a:r>
              <a:rPr lang="zh-CN" altLang="en-US" sz="1800" dirty="0"/>
              <a:t>。</a:t>
            </a:r>
            <a:endParaRPr lang="en-US" altLang="zh-CN" sz="1800" b="1" dirty="0">
              <a:solidFill>
                <a:srgbClr val="009ED6"/>
              </a:solidFill>
            </a:endParaRPr>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a:buFontTx/>
              <a:buNone/>
              <a:defRPr/>
            </a:pPr>
            <a:r>
              <a:rPr lang="en-US" altLang="zh-CN" sz="2400" b="1" dirty="0" smtClean="0">
                <a:solidFill>
                  <a:srgbClr val="009ED6"/>
                </a:solidFill>
              </a:rPr>
              <a:t>1</a:t>
            </a:r>
            <a:r>
              <a:rPr lang="zh-CN" altLang="en-US" sz="2400" b="1" dirty="0" smtClean="0">
                <a:solidFill>
                  <a:srgbClr val="009ED6"/>
                </a:solidFill>
              </a:rPr>
              <a:t>、标题和段落标记</a:t>
            </a:r>
            <a:endParaRPr lang="en-US" altLang="zh-CN" sz="2400" b="1" dirty="0">
              <a:solidFill>
                <a:srgbClr val="009ED6"/>
              </a:solidFill>
            </a:endParaRPr>
          </a:p>
        </p:txBody>
      </p:sp>
      <p:sp>
        <p:nvSpPr>
          <p:cNvPr id="6" name="矩形 5"/>
          <p:cNvSpPr>
            <a:spLocks noChangeArrowheads="1"/>
          </p:cNvSpPr>
          <p:nvPr/>
        </p:nvSpPr>
        <p:spPr bwMode="auto">
          <a:xfrm>
            <a:off x="1042106" y="3874503"/>
            <a:ext cx="6637338"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dirty="0"/>
              <a:t>&lt;</a:t>
            </a:r>
            <a:r>
              <a:rPr lang="en-US" altLang="zh-CN" dirty="0" err="1"/>
              <a:t>hn</a:t>
            </a:r>
            <a:r>
              <a:rPr lang="en-US" altLang="zh-CN" dirty="0"/>
              <a:t> align="</a:t>
            </a:r>
            <a:r>
              <a:rPr lang="zh-CN" altLang="zh-CN" dirty="0"/>
              <a:t>对齐方式</a:t>
            </a:r>
            <a:r>
              <a:rPr lang="en-US" altLang="zh-CN" dirty="0"/>
              <a:t>"&gt;</a:t>
            </a:r>
            <a:r>
              <a:rPr lang="zh-CN" altLang="zh-CN" dirty="0"/>
              <a:t>标题文本</a:t>
            </a:r>
            <a:r>
              <a:rPr lang="en-US" altLang="zh-CN" dirty="0"/>
              <a:t>&lt;/</a:t>
            </a:r>
            <a:r>
              <a:rPr lang="en-US" altLang="zh-CN" dirty="0" err="1"/>
              <a:t>hn</a:t>
            </a:r>
            <a:r>
              <a:rPr lang="en-US" altLang="zh-CN" dirty="0"/>
              <a:t>&gt;</a:t>
            </a:r>
            <a:endParaRPr lang="zh-CN" altLang="zh-CN" dirty="0"/>
          </a:p>
        </p:txBody>
      </p:sp>
      <p:pic>
        <p:nvPicPr>
          <p:cNvPr id="8" name="图片 7">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069" y="4746747"/>
            <a:ext cx="2121233" cy="387882"/>
          </a:xfrm>
          <a:prstGeom prst="rect">
            <a:avLst/>
          </a:prstGeom>
        </p:spPr>
      </p:pic>
      <p:sp>
        <p:nvSpPr>
          <p:cNvPr id="9" name="标题 1"/>
          <p:cNvSpPr>
            <a:spLocks noGrp="1"/>
          </p:cNvSpPr>
          <p:nvPr>
            <p:ph type="title"/>
          </p:nvPr>
        </p:nvSpPr>
        <p:spPr>
          <a:xfrm>
            <a:off x="107950" y="114300"/>
            <a:ext cx="7766050" cy="723900"/>
          </a:xfrm>
        </p:spPr>
        <p:txBody>
          <a:bodyPr/>
          <a:lstStyle/>
          <a:p>
            <a:pPr>
              <a:defRPr/>
            </a:pPr>
            <a:r>
              <a:rPr lang="en-US" altLang="zh-CN" sz="2400" dirty="0" smtClean="0"/>
              <a:t>1.3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4715821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pPr>
            <a:r>
              <a:rPr lang="zh-CN" altLang="en-US" sz="1800" b="1" dirty="0" smtClean="0">
                <a:solidFill>
                  <a:srgbClr val="009ED6"/>
                </a:solidFill>
              </a:rPr>
              <a:t>（</a:t>
            </a:r>
            <a:r>
              <a:rPr lang="en-US" altLang="zh-CN" sz="1800" b="1" dirty="0" smtClean="0">
                <a:solidFill>
                  <a:srgbClr val="009ED6"/>
                </a:solidFill>
              </a:rPr>
              <a:t>2</a:t>
            </a:r>
            <a:r>
              <a:rPr lang="zh-CN" altLang="en-US" sz="1800" b="1" dirty="0" smtClean="0">
                <a:solidFill>
                  <a:srgbClr val="009ED6"/>
                </a:solidFill>
              </a:rPr>
              <a:t>）</a:t>
            </a:r>
            <a:r>
              <a:rPr lang="zh-CN" altLang="en-US" sz="1800" b="1" dirty="0">
                <a:solidFill>
                  <a:srgbClr val="009ED6"/>
                </a:solidFill>
              </a:rPr>
              <a:t>段落</a:t>
            </a:r>
            <a:r>
              <a:rPr lang="zh-CN" altLang="en-US" sz="1800" b="1" dirty="0" smtClean="0">
                <a:solidFill>
                  <a:srgbClr val="009ED6"/>
                </a:solidFill>
              </a:rPr>
              <a:t>标记</a:t>
            </a:r>
            <a:endParaRPr lang="en-US" altLang="zh-CN" sz="1800" b="1" dirty="0" smtClean="0">
              <a:solidFill>
                <a:srgbClr val="009ED6"/>
              </a:solidFill>
            </a:endParaRPr>
          </a:p>
          <a:p>
            <a:pPr marL="0" indent="457200" eaLnBrk="1">
              <a:buNone/>
            </a:pPr>
            <a:r>
              <a:rPr lang="zh-CN" altLang="zh-CN" sz="1800" dirty="0" smtClean="0"/>
              <a:t>在</a:t>
            </a:r>
            <a:r>
              <a:rPr lang="zh-CN" altLang="zh-CN" sz="1800" dirty="0"/>
              <a:t>网页中要把文字有条理地显示出来，离不开段落标记，就如同我们平常写文章一样，整个网页也可以分为若干个段落，而段落的标记就是</a:t>
            </a:r>
            <a:r>
              <a:rPr lang="en-US" altLang="zh-CN" sz="1800" dirty="0">
                <a:solidFill>
                  <a:srgbClr val="009ED6"/>
                </a:solidFill>
              </a:rPr>
              <a:t>&lt;p&gt;</a:t>
            </a:r>
            <a:r>
              <a:rPr lang="zh-CN" altLang="zh-CN" sz="1800" dirty="0"/>
              <a:t>。其基本语法格式如下：</a:t>
            </a:r>
            <a:endParaRPr lang="en-US" altLang="zh-CN" sz="1800" dirty="0"/>
          </a:p>
          <a:p>
            <a:pPr marL="457200" indent="457200" eaLnBrk="1">
              <a:buNone/>
            </a:pPr>
            <a:endParaRPr lang="en-US" altLang="zh-CN" sz="1800" dirty="0"/>
          </a:p>
          <a:p>
            <a:pPr marL="0" indent="457200" eaLnBrk="1">
              <a:buNone/>
            </a:pPr>
            <a:r>
              <a:rPr lang="zh-CN" altLang="zh-CN" sz="1800" dirty="0"/>
              <a:t>该语法中</a:t>
            </a:r>
            <a:r>
              <a:rPr lang="en-US" altLang="zh-CN" sz="1800" dirty="0"/>
              <a:t>align</a:t>
            </a:r>
            <a:r>
              <a:rPr lang="zh-CN" altLang="zh-CN" sz="1800" dirty="0"/>
              <a:t>属性为</a:t>
            </a:r>
            <a:r>
              <a:rPr lang="en-US" altLang="zh-CN" sz="1800" dirty="0"/>
              <a:t>&lt;p&gt;</a:t>
            </a:r>
            <a:r>
              <a:rPr lang="zh-CN" altLang="zh-CN" sz="1800" dirty="0"/>
              <a:t>标记的可选属性，和标题标记</a:t>
            </a:r>
            <a:r>
              <a:rPr lang="en-US" altLang="zh-CN" sz="1800" dirty="0"/>
              <a:t>&lt;h1&gt;~&lt;h6&gt;</a:t>
            </a:r>
            <a:r>
              <a:rPr lang="zh-CN" altLang="zh-CN" sz="1800" dirty="0"/>
              <a:t>一样，同样可以使用</a:t>
            </a:r>
            <a:r>
              <a:rPr lang="en-US" altLang="zh-CN" sz="1800" dirty="0"/>
              <a:t>align</a:t>
            </a:r>
            <a:r>
              <a:rPr lang="zh-CN" altLang="zh-CN" sz="1800" dirty="0"/>
              <a:t>属性设置段落文本的对齐方式。</a:t>
            </a:r>
          </a:p>
          <a:p>
            <a:pPr marL="0" indent="457200" eaLnBrk="1">
              <a:buNone/>
            </a:pPr>
            <a:r>
              <a:rPr lang="zh-CN" altLang="zh-CN" sz="1800" dirty="0"/>
              <a:t>下面来演示段落标记</a:t>
            </a:r>
            <a:r>
              <a:rPr lang="en-US" altLang="zh-CN" sz="1800" dirty="0"/>
              <a:t>&lt;p&gt;</a:t>
            </a:r>
            <a:r>
              <a:rPr lang="zh-CN" altLang="zh-CN" sz="1800" dirty="0"/>
              <a:t>的用法和其对齐方式</a:t>
            </a:r>
            <a:r>
              <a:rPr lang="zh-CN" altLang="en-US" sz="1800" dirty="0"/>
              <a:t>。</a:t>
            </a:r>
            <a:endParaRPr lang="en-US"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a:buFontTx/>
              <a:buNone/>
              <a:defRPr/>
            </a:pPr>
            <a:r>
              <a:rPr lang="en-US" altLang="zh-CN" sz="2400" b="1" dirty="0" smtClean="0">
                <a:solidFill>
                  <a:srgbClr val="009ED6"/>
                </a:solidFill>
              </a:rPr>
              <a:t>1</a:t>
            </a:r>
            <a:r>
              <a:rPr lang="zh-CN" altLang="en-US" sz="2400" b="1" dirty="0" smtClean="0">
                <a:solidFill>
                  <a:srgbClr val="009ED6"/>
                </a:solidFill>
              </a:rPr>
              <a:t>、标题和段落标记</a:t>
            </a:r>
            <a:endParaRPr lang="en-US" altLang="zh-CN" sz="2400" b="1" dirty="0">
              <a:solidFill>
                <a:srgbClr val="009ED6"/>
              </a:solidFill>
            </a:endParaRPr>
          </a:p>
        </p:txBody>
      </p:sp>
      <p:pic>
        <p:nvPicPr>
          <p:cNvPr id="8" name="图片 7">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4717" y="5255444"/>
            <a:ext cx="2121233" cy="387882"/>
          </a:xfrm>
          <a:prstGeom prst="rect">
            <a:avLst/>
          </a:prstGeom>
        </p:spPr>
      </p:pic>
      <p:sp>
        <p:nvSpPr>
          <p:cNvPr id="7" name="矩形 5"/>
          <p:cNvSpPr>
            <a:spLocks noChangeArrowheads="1"/>
          </p:cNvSpPr>
          <p:nvPr/>
        </p:nvSpPr>
        <p:spPr bwMode="auto">
          <a:xfrm>
            <a:off x="1030818" y="3894100"/>
            <a:ext cx="6637338"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indent="0">
              <a:buNone/>
            </a:pPr>
            <a:r>
              <a:rPr lang="en-US" altLang="zh-CN" dirty="0"/>
              <a:t>&lt;p align="</a:t>
            </a:r>
            <a:r>
              <a:rPr lang="zh-CN" altLang="zh-CN" dirty="0"/>
              <a:t>对齐方式</a:t>
            </a:r>
            <a:r>
              <a:rPr lang="en-US" altLang="zh-CN" dirty="0"/>
              <a:t>"&gt;</a:t>
            </a:r>
            <a:r>
              <a:rPr lang="zh-CN" altLang="zh-CN" dirty="0"/>
              <a:t>段落文本</a:t>
            </a:r>
            <a:r>
              <a:rPr lang="en-US" altLang="zh-CN" dirty="0"/>
              <a:t>&lt;/p&gt;</a:t>
            </a:r>
            <a:endParaRPr lang="zh-CN" altLang="zh-CN" sz="1800" dirty="0" smtClean="0"/>
          </a:p>
        </p:txBody>
      </p:sp>
      <p:sp>
        <p:nvSpPr>
          <p:cNvPr id="9" name="标题 1"/>
          <p:cNvSpPr>
            <a:spLocks noGrp="1"/>
          </p:cNvSpPr>
          <p:nvPr>
            <p:ph type="title"/>
          </p:nvPr>
        </p:nvSpPr>
        <p:spPr>
          <a:xfrm>
            <a:off x="107950" y="114300"/>
            <a:ext cx="7766050" cy="723900"/>
          </a:xfrm>
        </p:spPr>
        <p:txBody>
          <a:bodyPr/>
          <a:lstStyle/>
          <a:p>
            <a:pPr>
              <a:defRPr/>
            </a:pPr>
            <a:r>
              <a:rPr lang="en-US" altLang="zh-CN" sz="2400" dirty="0" smtClean="0"/>
              <a:t>1.3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347832083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pPr>
            <a:r>
              <a:rPr lang="zh-CN" altLang="en-US" sz="1800" b="1" dirty="0" smtClean="0">
                <a:solidFill>
                  <a:srgbClr val="009ED6"/>
                </a:solidFill>
              </a:rPr>
              <a:t>（</a:t>
            </a:r>
            <a:r>
              <a:rPr lang="en-US" altLang="zh-CN" sz="1800" b="1" dirty="0" smtClean="0">
                <a:solidFill>
                  <a:srgbClr val="009ED6"/>
                </a:solidFill>
              </a:rPr>
              <a:t>3</a:t>
            </a:r>
            <a:r>
              <a:rPr lang="zh-CN" altLang="en-US" sz="1800" b="1" dirty="0">
                <a:solidFill>
                  <a:srgbClr val="009ED6"/>
                </a:solidFill>
              </a:rPr>
              <a:t>）水平线标记</a:t>
            </a:r>
            <a:r>
              <a:rPr lang="en-US" altLang="zh-CN" sz="1800" b="1" dirty="0">
                <a:solidFill>
                  <a:srgbClr val="009ED6"/>
                </a:solidFill>
              </a:rPr>
              <a:t>&lt;</a:t>
            </a:r>
            <a:r>
              <a:rPr lang="en-US" altLang="zh-CN" sz="1800" b="1" dirty="0" err="1">
                <a:solidFill>
                  <a:srgbClr val="009ED6"/>
                </a:solidFill>
              </a:rPr>
              <a:t>hr</a:t>
            </a:r>
            <a:r>
              <a:rPr lang="en-US" altLang="zh-CN" sz="1800" b="1" dirty="0">
                <a:solidFill>
                  <a:srgbClr val="009ED6"/>
                </a:solidFill>
              </a:rPr>
              <a:t> </a:t>
            </a:r>
            <a:r>
              <a:rPr lang="en-US" altLang="zh-CN" sz="1800" b="1" dirty="0" smtClean="0">
                <a:solidFill>
                  <a:srgbClr val="009ED6"/>
                </a:solidFill>
              </a:rPr>
              <a:t>/&gt;</a:t>
            </a:r>
          </a:p>
          <a:p>
            <a:pPr marL="0" indent="457200" eaLnBrk="1">
              <a:buNone/>
            </a:pPr>
            <a:r>
              <a:rPr lang="zh-CN" altLang="zh-CN" sz="1800" dirty="0" smtClean="0"/>
              <a:t>在</a:t>
            </a:r>
            <a:r>
              <a:rPr lang="zh-CN" altLang="zh-CN" sz="1800" dirty="0"/>
              <a:t>在网页中常常看到一些水平线将段落与段落之间隔开，使得文档结构清晰，层次分明。这些水平线可以通过插入图片实现，也可以简单地通过标记来完成，</a:t>
            </a:r>
            <a:r>
              <a:rPr lang="en-US" altLang="zh-CN" sz="1800" dirty="0"/>
              <a:t>&lt;</a:t>
            </a:r>
            <a:r>
              <a:rPr lang="en-US" altLang="zh-CN" sz="1800" dirty="0" err="1"/>
              <a:t>hr</a:t>
            </a:r>
            <a:r>
              <a:rPr lang="en-US" altLang="zh-CN" sz="1800" dirty="0"/>
              <a:t> /&gt;</a:t>
            </a:r>
            <a:r>
              <a:rPr lang="zh-CN" altLang="zh-CN" sz="1800" dirty="0"/>
              <a:t>就是创建横跨网页水平线的标记。其基本语法格式</a:t>
            </a:r>
            <a:r>
              <a:rPr lang="zh-CN" altLang="zh-CN" sz="1800" dirty="0" smtClean="0"/>
              <a:t>如下：</a:t>
            </a:r>
            <a:endParaRPr lang="en-US" altLang="zh-CN" sz="1800" dirty="0" smtClean="0"/>
          </a:p>
          <a:p>
            <a:pPr marL="457200" indent="457200" eaLnBrk="1">
              <a:buNone/>
            </a:pPr>
            <a:endParaRPr lang="en-US" altLang="zh-CN" sz="1800" dirty="0"/>
          </a:p>
          <a:p>
            <a:pPr marL="0" indent="457200" eaLnBrk="1">
              <a:buNone/>
            </a:pPr>
            <a:r>
              <a:rPr lang="en-US" altLang="zh-CN" sz="1800" dirty="0"/>
              <a:t>&lt;</a:t>
            </a:r>
            <a:r>
              <a:rPr lang="en-US" altLang="zh-CN" sz="1800" dirty="0" err="1"/>
              <a:t>hr</a:t>
            </a:r>
            <a:r>
              <a:rPr lang="en-US" altLang="zh-CN" sz="1800" dirty="0"/>
              <a:t> /&gt;</a:t>
            </a:r>
            <a:r>
              <a:rPr lang="zh-CN" altLang="zh-CN" sz="1800" dirty="0"/>
              <a:t>是单标记，在网页中输入一个</a:t>
            </a:r>
            <a:r>
              <a:rPr lang="en-US" altLang="zh-CN" sz="1800" dirty="0"/>
              <a:t>&lt;</a:t>
            </a:r>
            <a:r>
              <a:rPr lang="en-US" altLang="zh-CN" sz="1800" dirty="0" err="1"/>
              <a:t>hr</a:t>
            </a:r>
            <a:r>
              <a:rPr lang="en-US" altLang="zh-CN" sz="1800" dirty="0"/>
              <a:t> /&gt;</a:t>
            </a:r>
            <a:r>
              <a:rPr lang="zh-CN" altLang="zh-CN" sz="1800" dirty="0"/>
              <a:t>，就添加了一条默认样式的</a:t>
            </a:r>
            <a:r>
              <a:rPr lang="zh-CN" altLang="zh-CN" sz="1800" dirty="0" smtClean="0"/>
              <a:t>水平线。</a:t>
            </a:r>
            <a:endParaRPr lang="zh-CN" altLang="zh-CN" sz="1800" dirty="0"/>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a:buFontTx/>
              <a:buNone/>
              <a:defRPr/>
            </a:pPr>
            <a:r>
              <a:rPr lang="en-US" altLang="zh-CN" sz="2400" b="1" dirty="0" smtClean="0">
                <a:solidFill>
                  <a:srgbClr val="009ED6"/>
                </a:solidFill>
              </a:rPr>
              <a:t>1</a:t>
            </a:r>
            <a:r>
              <a:rPr lang="zh-CN" altLang="en-US" sz="2400" b="1" dirty="0" smtClean="0">
                <a:solidFill>
                  <a:srgbClr val="009ED6"/>
                </a:solidFill>
              </a:rPr>
              <a:t>、标题和段落标记</a:t>
            </a:r>
            <a:endParaRPr lang="en-US" altLang="zh-CN" sz="2400" b="1" dirty="0">
              <a:solidFill>
                <a:srgbClr val="009ED6"/>
              </a:solidFill>
            </a:endParaRPr>
          </a:p>
        </p:txBody>
      </p:sp>
      <p:sp>
        <p:nvSpPr>
          <p:cNvPr id="7" name="矩形 5"/>
          <p:cNvSpPr>
            <a:spLocks noChangeArrowheads="1"/>
          </p:cNvSpPr>
          <p:nvPr/>
        </p:nvSpPr>
        <p:spPr bwMode="auto">
          <a:xfrm>
            <a:off x="1030818" y="3894100"/>
            <a:ext cx="6637338"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dirty="0"/>
              <a:t>&lt;</a:t>
            </a:r>
            <a:r>
              <a:rPr lang="en-US" altLang="zh-CN" dirty="0" err="1"/>
              <a:t>hr</a:t>
            </a:r>
            <a:r>
              <a:rPr lang="en-US" altLang="zh-CN" dirty="0"/>
              <a:t> </a:t>
            </a:r>
            <a:r>
              <a:rPr lang="zh-CN" altLang="zh-CN" dirty="0"/>
              <a:t>属性</a:t>
            </a:r>
            <a:r>
              <a:rPr lang="en-US" altLang="zh-CN" dirty="0"/>
              <a:t>="</a:t>
            </a:r>
            <a:r>
              <a:rPr lang="zh-CN" altLang="zh-CN" dirty="0"/>
              <a:t>属性值</a:t>
            </a:r>
            <a:r>
              <a:rPr lang="en-US" altLang="zh-CN" dirty="0"/>
              <a:t>" /&gt;</a:t>
            </a:r>
            <a:endParaRPr lang="zh-CN" altLang="zh-CN" dirty="0"/>
          </a:p>
        </p:txBody>
      </p:sp>
      <p:sp>
        <p:nvSpPr>
          <p:cNvPr id="9" name="标题 1"/>
          <p:cNvSpPr>
            <a:spLocks noGrp="1"/>
          </p:cNvSpPr>
          <p:nvPr>
            <p:ph type="title"/>
          </p:nvPr>
        </p:nvSpPr>
        <p:spPr>
          <a:xfrm>
            <a:off x="107950" y="114300"/>
            <a:ext cx="7766050" cy="723900"/>
          </a:xfrm>
        </p:spPr>
        <p:txBody>
          <a:bodyPr/>
          <a:lstStyle/>
          <a:p>
            <a:pPr>
              <a:defRPr/>
            </a:pPr>
            <a:r>
              <a:rPr lang="en-US" altLang="zh-CN" sz="2400" dirty="0" smtClean="0"/>
              <a:t>1.3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222491830"/>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pPr>
            <a:r>
              <a:rPr lang="zh-CN" altLang="en-US" sz="1800" b="1" dirty="0" smtClean="0">
                <a:solidFill>
                  <a:srgbClr val="009ED6"/>
                </a:solidFill>
              </a:rPr>
              <a:t>（</a:t>
            </a:r>
            <a:r>
              <a:rPr lang="en-US" altLang="zh-CN" sz="1800" b="1" dirty="0" smtClean="0">
                <a:solidFill>
                  <a:srgbClr val="009ED6"/>
                </a:solidFill>
              </a:rPr>
              <a:t>3</a:t>
            </a:r>
            <a:r>
              <a:rPr lang="zh-CN" altLang="en-US" sz="1800" b="1" dirty="0">
                <a:solidFill>
                  <a:srgbClr val="009ED6"/>
                </a:solidFill>
              </a:rPr>
              <a:t>）水平线标记</a:t>
            </a:r>
            <a:r>
              <a:rPr lang="en-US" altLang="zh-CN" sz="1800" b="1" dirty="0">
                <a:solidFill>
                  <a:srgbClr val="009ED6"/>
                </a:solidFill>
              </a:rPr>
              <a:t>&lt;</a:t>
            </a:r>
            <a:r>
              <a:rPr lang="en-US" altLang="zh-CN" sz="1800" b="1" dirty="0" err="1">
                <a:solidFill>
                  <a:srgbClr val="009ED6"/>
                </a:solidFill>
              </a:rPr>
              <a:t>hr</a:t>
            </a:r>
            <a:r>
              <a:rPr lang="en-US" altLang="zh-CN" sz="1800" b="1" dirty="0">
                <a:solidFill>
                  <a:srgbClr val="009ED6"/>
                </a:solidFill>
              </a:rPr>
              <a:t> </a:t>
            </a:r>
            <a:r>
              <a:rPr lang="en-US" altLang="zh-CN" sz="1800" b="1" dirty="0" smtClean="0">
                <a:solidFill>
                  <a:srgbClr val="009ED6"/>
                </a:solidFill>
              </a:rPr>
              <a:t>/&gt;</a:t>
            </a:r>
          </a:p>
          <a:p>
            <a:pPr marL="0" indent="457200" eaLnBrk="1">
              <a:buNone/>
            </a:pPr>
            <a:r>
              <a:rPr lang="en-US" altLang="zh-CN" sz="1800" dirty="0"/>
              <a:t>&lt;</a:t>
            </a:r>
            <a:r>
              <a:rPr lang="en-US" altLang="zh-CN" sz="1800" dirty="0" err="1"/>
              <a:t>hr</a:t>
            </a:r>
            <a:r>
              <a:rPr lang="en-US" altLang="zh-CN" sz="1800" dirty="0"/>
              <a:t> /&gt;</a:t>
            </a:r>
            <a:r>
              <a:rPr lang="zh-CN" altLang="zh-CN" sz="1800" dirty="0"/>
              <a:t>标记几个常用的属性</a:t>
            </a:r>
            <a:r>
              <a:rPr lang="zh-CN" altLang="zh-CN" sz="1800" dirty="0" smtClean="0"/>
              <a:t>如</a:t>
            </a:r>
            <a:r>
              <a:rPr lang="zh-CN" altLang="en-US" sz="1800" dirty="0" smtClean="0"/>
              <a:t>下表</a:t>
            </a:r>
            <a:r>
              <a:rPr lang="zh-CN" altLang="zh-CN" sz="1800" dirty="0" smtClean="0"/>
              <a:t>所</a:t>
            </a:r>
            <a:r>
              <a:rPr lang="zh-CN" altLang="zh-CN" sz="1800" dirty="0"/>
              <a:t>示。</a:t>
            </a:r>
            <a:endParaRPr lang="en-US" altLang="zh-CN" sz="1800" b="1" dirty="0" smtClean="0">
              <a:solidFill>
                <a:srgbClr val="009ED6"/>
              </a:solidFill>
            </a:endParaRPr>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a:buFontTx/>
              <a:buNone/>
              <a:defRPr/>
            </a:pPr>
            <a:r>
              <a:rPr lang="en-US" altLang="zh-CN" sz="2400" b="1" dirty="0" smtClean="0">
                <a:solidFill>
                  <a:srgbClr val="009ED6"/>
                </a:solidFill>
              </a:rPr>
              <a:t>1</a:t>
            </a:r>
            <a:r>
              <a:rPr lang="zh-CN" altLang="en-US" sz="2400" b="1" dirty="0" smtClean="0">
                <a:solidFill>
                  <a:srgbClr val="009ED6"/>
                </a:solidFill>
              </a:rPr>
              <a:t>、标题和段落标记</a:t>
            </a:r>
            <a:endParaRPr lang="en-US" altLang="zh-CN" sz="2400" b="1" dirty="0">
              <a:solidFill>
                <a:srgbClr val="009ED6"/>
              </a:solidFill>
            </a:endParaRPr>
          </a:p>
        </p:txBody>
      </p:sp>
      <p:pic>
        <p:nvPicPr>
          <p:cNvPr id="8" name="图片 7">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4717" y="5255444"/>
            <a:ext cx="2121233" cy="387882"/>
          </a:xfrm>
          <a:prstGeom prst="rect">
            <a:avLst/>
          </a:prstGeom>
        </p:spPr>
      </p:pic>
      <p:sp>
        <p:nvSpPr>
          <p:cNvPr id="9" name="标题 1"/>
          <p:cNvSpPr>
            <a:spLocks noGrp="1"/>
          </p:cNvSpPr>
          <p:nvPr>
            <p:ph type="title"/>
          </p:nvPr>
        </p:nvSpPr>
        <p:spPr>
          <a:xfrm>
            <a:off x="107950" y="114300"/>
            <a:ext cx="7766050" cy="723900"/>
          </a:xfrm>
        </p:spPr>
        <p:txBody>
          <a:bodyPr/>
          <a:lstStyle/>
          <a:p>
            <a:pPr>
              <a:defRPr/>
            </a:pPr>
            <a:r>
              <a:rPr lang="en-US" altLang="zh-CN" sz="2400" dirty="0" smtClean="0"/>
              <a:t>1.3 </a:t>
            </a:r>
            <a:r>
              <a:rPr lang="zh-CN" altLang="en-US" sz="2400" dirty="0" smtClean="0">
                <a:sym typeface="宋体" charset="-122"/>
              </a:rPr>
              <a:t>知识点讲解</a:t>
            </a:r>
            <a:endParaRPr lang="zh-CN" altLang="en-US" sz="2400" dirty="0"/>
          </a:p>
        </p:txBody>
      </p:sp>
      <p:graphicFrame>
        <p:nvGraphicFramePr>
          <p:cNvPr id="2" name="表格 1"/>
          <p:cNvGraphicFramePr>
            <a:graphicFrameLocks noGrp="1"/>
          </p:cNvGraphicFramePr>
          <p:nvPr>
            <p:extLst>
              <p:ext uri="{D42A27DB-BD31-4B8C-83A1-F6EECF244321}">
                <p14:modId xmlns:p14="http://schemas.microsoft.com/office/powerpoint/2010/main" val="1654151795"/>
              </p:ext>
            </p:extLst>
          </p:nvPr>
        </p:nvGraphicFramePr>
        <p:xfrm>
          <a:off x="935916" y="3178719"/>
          <a:ext cx="6732138" cy="2501319"/>
        </p:xfrm>
        <a:graphic>
          <a:graphicData uri="http://schemas.openxmlformats.org/drawingml/2006/table">
            <a:tbl>
              <a:tblPr>
                <a:tableStyleId>{5C22544A-7EE6-4342-B048-85BDC9FD1C3A}</a:tableStyleId>
              </a:tblPr>
              <a:tblGrid>
                <a:gridCol w="1224148"/>
                <a:gridCol w="1480185"/>
                <a:gridCol w="4027805"/>
              </a:tblGrid>
              <a:tr h="435844">
                <a:tc>
                  <a:txBody>
                    <a:bodyPr/>
                    <a:lstStyle/>
                    <a:p>
                      <a:pPr algn="just">
                        <a:spcAft>
                          <a:spcPts val="0"/>
                        </a:spcAft>
                      </a:pPr>
                      <a:r>
                        <a:rPr lang="zh-CN" sz="1050" kern="100" dirty="0">
                          <a:effectLst/>
                        </a:rPr>
                        <a:t>属性名</a:t>
                      </a:r>
                      <a:endParaRPr lang="zh-CN" sz="1050" kern="100" dirty="0">
                        <a:effectLst/>
                        <a:latin typeface="Times New Roman"/>
                        <a:ea typeface="宋体"/>
                      </a:endParaRPr>
                    </a:p>
                  </a:txBody>
                  <a:tcPr marL="68580" marR="68580" marT="0" marB="0" anchor="ctr">
                    <a:solidFill>
                      <a:srgbClr val="D5F4FF"/>
                    </a:solidFill>
                  </a:tcPr>
                </a:tc>
                <a:tc>
                  <a:txBody>
                    <a:bodyPr/>
                    <a:lstStyle/>
                    <a:p>
                      <a:pPr algn="just">
                        <a:spcAft>
                          <a:spcPts val="0"/>
                        </a:spcAft>
                      </a:pPr>
                      <a:r>
                        <a:rPr lang="zh-CN" sz="1050" kern="100" dirty="0">
                          <a:effectLst/>
                        </a:rPr>
                        <a:t>含义</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endParaRPr lang="en-US" altLang="zh-CN" sz="1050" kern="100" dirty="0" smtClean="0">
                        <a:effectLst/>
                        <a:latin typeface="Times New Roman"/>
                        <a:ea typeface="宋体"/>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050" kern="100" dirty="0" smtClean="0">
                          <a:effectLst/>
                        </a:rPr>
                        <a:t>属性值</a:t>
                      </a:r>
                      <a:endParaRPr lang="zh-CN" altLang="zh-CN" sz="1050" kern="100" dirty="0" smtClean="0">
                        <a:effectLst/>
                        <a:latin typeface="Times New Roman"/>
                        <a:ea typeface="+mn-ea"/>
                      </a:endParaRPr>
                    </a:p>
                    <a:p>
                      <a:pPr algn="l">
                        <a:spcAft>
                          <a:spcPts val="0"/>
                        </a:spcAft>
                      </a:pPr>
                      <a:endParaRPr lang="zh-CN" sz="1050" kern="100" dirty="0">
                        <a:effectLst/>
                        <a:latin typeface="Times New Roman"/>
                        <a:ea typeface="宋体"/>
                      </a:endParaRPr>
                    </a:p>
                  </a:txBody>
                  <a:tcPr marL="68580" marR="68580" marT="0" marB="0">
                    <a:solidFill>
                      <a:srgbClr val="D5F4FF"/>
                    </a:solidFill>
                  </a:tcPr>
                </a:tc>
              </a:tr>
              <a:tr h="566280">
                <a:tc>
                  <a:txBody>
                    <a:bodyPr/>
                    <a:lstStyle/>
                    <a:p>
                      <a:pPr algn="just">
                        <a:spcAft>
                          <a:spcPts val="0"/>
                        </a:spcAft>
                      </a:pPr>
                      <a:r>
                        <a:rPr lang="en-US" sz="1050" kern="100" dirty="0">
                          <a:effectLst/>
                        </a:rPr>
                        <a:t>align</a:t>
                      </a:r>
                      <a:endParaRPr lang="zh-CN" sz="1050" kern="100" dirty="0">
                        <a:effectLst/>
                        <a:latin typeface="Times New Roman"/>
                        <a:ea typeface="宋体"/>
                      </a:endParaRPr>
                    </a:p>
                  </a:txBody>
                  <a:tcPr marL="68580" marR="68580" marT="0" marB="0" anchor="ctr">
                    <a:solidFill>
                      <a:srgbClr val="D5F4FF"/>
                    </a:solidFill>
                  </a:tcPr>
                </a:tc>
                <a:tc>
                  <a:txBody>
                    <a:bodyPr/>
                    <a:lstStyle/>
                    <a:p>
                      <a:pPr algn="just">
                        <a:spcAft>
                          <a:spcPts val="0"/>
                        </a:spcAft>
                      </a:pPr>
                      <a:r>
                        <a:rPr lang="zh-CN" sz="1050" kern="100" dirty="0">
                          <a:effectLst/>
                        </a:rPr>
                        <a:t>设置水平线的对齐方式</a:t>
                      </a:r>
                      <a:r>
                        <a:rPr lang="en-US" sz="1050" kern="100" dirty="0">
                          <a:effectLst/>
                        </a:rPr>
                        <a:t> </a:t>
                      </a:r>
                      <a:endParaRPr lang="zh-CN" sz="1050" kern="100" dirty="0">
                        <a:effectLst/>
                        <a:latin typeface="Times New Roman"/>
                        <a:ea typeface="宋体"/>
                      </a:endParaRPr>
                    </a:p>
                  </a:txBody>
                  <a:tcPr marL="68580" marR="68580" marT="0" marB="0" anchor="ctr">
                    <a:solidFill>
                      <a:srgbClr val="D5F4FF"/>
                    </a:solidFill>
                  </a:tcPr>
                </a:tc>
                <a:tc>
                  <a:txBody>
                    <a:bodyPr/>
                    <a:lstStyle/>
                    <a:p>
                      <a:pPr algn="just">
                        <a:spcAft>
                          <a:spcPts val="0"/>
                        </a:spcAft>
                      </a:pPr>
                      <a:endParaRPr lang="en-US" altLang="zh-CN" sz="1050" kern="100" dirty="0" smtClean="0">
                        <a:effectLst/>
                      </a:endParaRPr>
                    </a:p>
                    <a:p>
                      <a:pPr algn="just">
                        <a:spcAft>
                          <a:spcPts val="0"/>
                        </a:spcAft>
                      </a:pPr>
                      <a:r>
                        <a:rPr lang="zh-CN" sz="1050" kern="100" dirty="0" smtClean="0">
                          <a:effectLst/>
                        </a:rPr>
                        <a:t>可</a:t>
                      </a:r>
                      <a:r>
                        <a:rPr lang="zh-CN" sz="1050" kern="100" dirty="0">
                          <a:effectLst/>
                        </a:rPr>
                        <a:t>选择</a:t>
                      </a:r>
                      <a:r>
                        <a:rPr lang="en-US" sz="1050" kern="100" dirty="0">
                          <a:effectLst/>
                        </a:rPr>
                        <a:t>left</a:t>
                      </a:r>
                      <a:r>
                        <a:rPr lang="zh-CN" sz="1050" kern="100" dirty="0">
                          <a:effectLst/>
                        </a:rPr>
                        <a:t>、</a:t>
                      </a:r>
                      <a:r>
                        <a:rPr lang="en-US" sz="1050" kern="100" dirty="0">
                          <a:effectLst/>
                        </a:rPr>
                        <a:t>right</a:t>
                      </a:r>
                      <a:r>
                        <a:rPr lang="zh-CN" sz="1050" kern="100" dirty="0">
                          <a:effectLst/>
                        </a:rPr>
                        <a:t>、</a:t>
                      </a:r>
                      <a:r>
                        <a:rPr lang="en-US" sz="1050" kern="100" dirty="0">
                          <a:effectLst/>
                        </a:rPr>
                        <a:t>center</a:t>
                      </a:r>
                      <a:r>
                        <a:rPr lang="zh-CN" sz="1050" kern="100" dirty="0">
                          <a:effectLst/>
                        </a:rPr>
                        <a:t>三种值，默认为</a:t>
                      </a:r>
                      <a:r>
                        <a:rPr lang="en-US" sz="1050" kern="100" dirty="0">
                          <a:effectLst/>
                        </a:rPr>
                        <a:t>center</a:t>
                      </a:r>
                      <a:r>
                        <a:rPr lang="zh-CN" sz="1050" kern="100" dirty="0">
                          <a:effectLst/>
                        </a:rPr>
                        <a:t>，居中对齐</a:t>
                      </a:r>
                      <a:endParaRPr lang="zh-CN" sz="1050" kern="100" dirty="0">
                        <a:effectLst/>
                        <a:latin typeface="Times New Roman"/>
                        <a:ea typeface="宋体"/>
                      </a:endParaRPr>
                    </a:p>
                  </a:txBody>
                  <a:tcPr marL="68580" marR="68580" marT="0" marB="0">
                    <a:solidFill>
                      <a:srgbClr val="D5F4FF"/>
                    </a:solidFill>
                  </a:tcPr>
                </a:tc>
              </a:tr>
              <a:tr h="503079">
                <a:tc>
                  <a:txBody>
                    <a:bodyPr/>
                    <a:lstStyle/>
                    <a:p>
                      <a:pPr algn="just">
                        <a:spcAft>
                          <a:spcPts val="0"/>
                        </a:spcAft>
                      </a:pPr>
                      <a:r>
                        <a:rPr lang="en-US" sz="1050" kern="100">
                          <a:effectLst/>
                        </a:rPr>
                        <a:t>size</a:t>
                      </a:r>
                      <a:endParaRPr lang="zh-CN" sz="1050" kern="100">
                        <a:effectLst/>
                        <a:latin typeface="Times New Roman"/>
                        <a:ea typeface="宋体"/>
                      </a:endParaRPr>
                    </a:p>
                  </a:txBody>
                  <a:tcPr marL="68580" marR="68580" marT="0" marB="0" anchor="ctr">
                    <a:solidFill>
                      <a:srgbClr val="D5F4FF"/>
                    </a:solidFill>
                  </a:tcPr>
                </a:tc>
                <a:tc>
                  <a:txBody>
                    <a:bodyPr/>
                    <a:lstStyle/>
                    <a:p>
                      <a:pPr algn="just">
                        <a:spcAft>
                          <a:spcPts val="0"/>
                        </a:spcAft>
                      </a:pPr>
                      <a:r>
                        <a:rPr lang="zh-CN" sz="1050" kern="100" dirty="0">
                          <a:effectLst/>
                        </a:rPr>
                        <a:t>设置水平线的粗细</a:t>
                      </a:r>
                      <a:r>
                        <a:rPr lang="en-US" sz="1050" kern="100" dirty="0">
                          <a:effectLst/>
                        </a:rPr>
                        <a:t> </a:t>
                      </a:r>
                      <a:endParaRPr lang="zh-CN" sz="1050" kern="100" dirty="0">
                        <a:effectLst/>
                        <a:latin typeface="Times New Roman"/>
                        <a:ea typeface="宋体"/>
                      </a:endParaRPr>
                    </a:p>
                  </a:txBody>
                  <a:tcPr marL="68580" marR="68580" marT="0" marB="0" anchor="ctr">
                    <a:solidFill>
                      <a:srgbClr val="D5F4FF"/>
                    </a:solidFill>
                  </a:tcPr>
                </a:tc>
                <a:tc>
                  <a:txBody>
                    <a:bodyPr/>
                    <a:lstStyle/>
                    <a:p>
                      <a:pPr algn="just">
                        <a:spcAft>
                          <a:spcPts val="0"/>
                        </a:spcAft>
                      </a:pPr>
                      <a:endParaRPr lang="en-US" altLang="zh-CN" sz="1050" kern="100" dirty="0" smtClean="0">
                        <a:effectLst/>
                      </a:endParaRPr>
                    </a:p>
                    <a:p>
                      <a:pPr algn="just">
                        <a:spcAft>
                          <a:spcPts val="0"/>
                        </a:spcAft>
                      </a:pPr>
                      <a:r>
                        <a:rPr lang="zh-CN" sz="1050" kern="100" dirty="0" smtClean="0">
                          <a:effectLst/>
                        </a:rPr>
                        <a:t>以</a:t>
                      </a:r>
                      <a:r>
                        <a:rPr lang="zh-CN" sz="1050" kern="100" dirty="0">
                          <a:effectLst/>
                        </a:rPr>
                        <a:t>像素为单位，默认为</a:t>
                      </a:r>
                      <a:r>
                        <a:rPr lang="en-US" sz="1050" kern="100" dirty="0">
                          <a:effectLst/>
                        </a:rPr>
                        <a:t>2</a:t>
                      </a:r>
                      <a:r>
                        <a:rPr lang="zh-CN" sz="1050" kern="100" dirty="0">
                          <a:effectLst/>
                        </a:rPr>
                        <a:t>像素</a:t>
                      </a:r>
                      <a:endParaRPr lang="zh-CN" sz="1050" kern="100" dirty="0">
                        <a:effectLst/>
                        <a:latin typeface="Times New Roman"/>
                        <a:ea typeface="宋体"/>
                      </a:endParaRPr>
                    </a:p>
                  </a:txBody>
                  <a:tcPr marL="68580" marR="68580" marT="0" marB="0">
                    <a:solidFill>
                      <a:srgbClr val="D5F4FF"/>
                    </a:solidFill>
                  </a:tcPr>
                </a:tc>
              </a:tr>
              <a:tr h="596897">
                <a:tc>
                  <a:txBody>
                    <a:bodyPr/>
                    <a:lstStyle/>
                    <a:p>
                      <a:pPr algn="just">
                        <a:spcAft>
                          <a:spcPts val="0"/>
                        </a:spcAft>
                      </a:pPr>
                      <a:r>
                        <a:rPr lang="en-US" sz="1050" kern="100">
                          <a:effectLst/>
                        </a:rPr>
                        <a:t>color</a:t>
                      </a:r>
                      <a:endParaRPr lang="zh-CN" sz="1050" kern="100">
                        <a:effectLst/>
                        <a:latin typeface="Times New Roman"/>
                        <a:ea typeface="宋体"/>
                      </a:endParaRPr>
                    </a:p>
                  </a:txBody>
                  <a:tcPr marL="68580" marR="68580" marT="0" marB="0" anchor="ctr">
                    <a:solidFill>
                      <a:srgbClr val="D5F4FF"/>
                    </a:solidFill>
                  </a:tcPr>
                </a:tc>
                <a:tc>
                  <a:txBody>
                    <a:bodyPr/>
                    <a:lstStyle/>
                    <a:p>
                      <a:pPr algn="just">
                        <a:spcAft>
                          <a:spcPts val="0"/>
                        </a:spcAft>
                      </a:pPr>
                      <a:r>
                        <a:rPr lang="zh-CN" sz="1050" kern="100" dirty="0">
                          <a:effectLst/>
                        </a:rPr>
                        <a:t>设置水平线的颜色</a:t>
                      </a:r>
                      <a:endParaRPr lang="zh-CN" sz="1050" kern="100" dirty="0">
                        <a:effectLst/>
                        <a:latin typeface="Times New Roman"/>
                        <a:ea typeface="宋体"/>
                      </a:endParaRPr>
                    </a:p>
                  </a:txBody>
                  <a:tcPr marL="68580" marR="68580" marT="0" marB="0" anchor="ctr">
                    <a:solidFill>
                      <a:srgbClr val="D5F4FF"/>
                    </a:solidFill>
                  </a:tcPr>
                </a:tc>
                <a:tc>
                  <a:txBody>
                    <a:bodyPr/>
                    <a:lstStyle/>
                    <a:p>
                      <a:pPr algn="just">
                        <a:spcAft>
                          <a:spcPts val="0"/>
                        </a:spcAft>
                      </a:pPr>
                      <a:endParaRPr lang="en-US" altLang="zh-CN" sz="1050" kern="100" dirty="0" smtClean="0">
                        <a:effectLst/>
                      </a:endParaRPr>
                    </a:p>
                    <a:p>
                      <a:pPr algn="just">
                        <a:spcAft>
                          <a:spcPts val="0"/>
                        </a:spcAft>
                      </a:pPr>
                      <a:r>
                        <a:rPr lang="zh-CN" sz="1050" kern="100" dirty="0" smtClean="0">
                          <a:effectLst/>
                        </a:rPr>
                        <a:t>可用</a:t>
                      </a:r>
                      <a:r>
                        <a:rPr lang="zh-CN" sz="1050" kern="100" dirty="0">
                          <a:effectLst/>
                        </a:rPr>
                        <a:t>颜色名称、十六进制</a:t>
                      </a:r>
                      <a:r>
                        <a:rPr lang="en-US" sz="1050" kern="100" dirty="0">
                          <a:effectLst/>
                        </a:rPr>
                        <a:t>#RGB</a:t>
                      </a:r>
                      <a:r>
                        <a:rPr lang="zh-CN" sz="1050" kern="100" dirty="0">
                          <a:effectLst/>
                        </a:rPr>
                        <a:t>、</a:t>
                      </a:r>
                      <a:r>
                        <a:rPr lang="en-US" sz="1050" kern="100" dirty="0" err="1">
                          <a:effectLst/>
                        </a:rPr>
                        <a:t>rgb</a:t>
                      </a:r>
                      <a:r>
                        <a:rPr lang="en-US" sz="1050" kern="100" dirty="0">
                          <a:effectLst/>
                        </a:rPr>
                        <a:t>(</a:t>
                      </a:r>
                      <a:r>
                        <a:rPr lang="en-US" sz="1050" kern="100" dirty="0" err="1">
                          <a:effectLst/>
                        </a:rPr>
                        <a:t>r,g,b</a:t>
                      </a:r>
                      <a:r>
                        <a:rPr lang="en-US" sz="1050" kern="100" dirty="0">
                          <a:effectLst/>
                        </a:rPr>
                        <a:t>)</a:t>
                      </a:r>
                      <a:endParaRPr lang="zh-CN" sz="1050" kern="100" dirty="0">
                        <a:effectLst/>
                        <a:latin typeface="Times New Roman"/>
                        <a:ea typeface="宋体"/>
                      </a:endParaRPr>
                    </a:p>
                  </a:txBody>
                  <a:tcPr marL="68580" marR="68580" marT="0" marB="0">
                    <a:solidFill>
                      <a:srgbClr val="D5F4FF"/>
                    </a:solidFill>
                  </a:tcPr>
                </a:tc>
              </a:tr>
              <a:tr h="355003">
                <a:tc>
                  <a:txBody>
                    <a:bodyPr/>
                    <a:lstStyle/>
                    <a:p>
                      <a:pPr algn="just">
                        <a:spcAft>
                          <a:spcPts val="0"/>
                        </a:spcAft>
                      </a:pPr>
                      <a:r>
                        <a:rPr lang="en-US" sz="1050" kern="100">
                          <a:effectLst/>
                        </a:rPr>
                        <a:t>width</a:t>
                      </a:r>
                      <a:endParaRPr lang="zh-CN" sz="1050" kern="100">
                        <a:effectLst/>
                        <a:latin typeface="Times New Roman"/>
                        <a:ea typeface="宋体"/>
                      </a:endParaRPr>
                    </a:p>
                  </a:txBody>
                  <a:tcPr marL="68580" marR="68580" marT="0" marB="0" anchor="ctr">
                    <a:solidFill>
                      <a:srgbClr val="D5F4FF"/>
                    </a:solidFill>
                  </a:tcPr>
                </a:tc>
                <a:tc>
                  <a:txBody>
                    <a:bodyPr/>
                    <a:lstStyle/>
                    <a:p>
                      <a:pPr algn="just">
                        <a:spcAft>
                          <a:spcPts val="0"/>
                        </a:spcAft>
                      </a:pPr>
                      <a:r>
                        <a:rPr lang="zh-CN" sz="1050" kern="100" dirty="0">
                          <a:effectLst/>
                        </a:rPr>
                        <a:t>设置水平线的宽度</a:t>
                      </a:r>
                      <a:endParaRPr lang="zh-CN" sz="1050" kern="100" dirty="0">
                        <a:effectLst/>
                        <a:latin typeface="Times New Roman"/>
                        <a:ea typeface="宋体"/>
                      </a:endParaRPr>
                    </a:p>
                  </a:txBody>
                  <a:tcPr marL="68580" marR="68580" marT="0" marB="0" anchor="ctr">
                    <a:solidFill>
                      <a:srgbClr val="D5F4FF"/>
                    </a:solidFill>
                  </a:tcPr>
                </a:tc>
                <a:tc>
                  <a:txBody>
                    <a:bodyPr/>
                    <a:lstStyle/>
                    <a:p>
                      <a:pPr algn="just">
                        <a:spcAft>
                          <a:spcPts val="0"/>
                        </a:spcAft>
                      </a:pPr>
                      <a:r>
                        <a:rPr lang="zh-CN" sz="1050" kern="100" dirty="0">
                          <a:effectLst/>
                        </a:rPr>
                        <a:t>可以是确定的像素值，也可以是浏览器窗口的百分比，默认为</a:t>
                      </a:r>
                      <a:r>
                        <a:rPr lang="en-US" sz="1050" kern="100" dirty="0">
                          <a:effectLst/>
                        </a:rPr>
                        <a:t>100%</a:t>
                      </a:r>
                      <a:endParaRPr lang="zh-CN" sz="1050" kern="100" dirty="0">
                        <a:effectLst/>
                        <a:latin typeface="Times New Roman"/>
                        <a:ea typeface="宋体"/>
                      </a:endParaRPr>
                    </a:p>
                  </a:txBody>
                  <a:tcPr marL="68580" marR="68580" marT="0" marB="0">
                    <a:solidFill>
                      <a:srgbClr val="D5F4FF"/>
                    </a:solidFill>
                  </a:tcPr>
                </a:tc>
              </a:tr>
            </a:tbl>
          </a:graphicData>
        </a:graphic>
      </p:graphicFrame>
      <p:pic>
        <p:nvPicPr>
          <p:cNvPr id="10" name="图片 9">
            <a:hlinkClick r:id="rId4"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412" y="2595172"/>
            <a:ext cx="2121233" cy="387882"/>
          </a:xfrm>
          <a:prstGeom prst="rect">
            <a:avLst/>
          </a:prstGeom>
        </p:spPr>
      </p:pic>
    </p:spTree>
    <p:extLst>
      <p:ext uri="{BB962C8B-B14F-4D97-AF65-F5344CB8AC3E}">
        <p14:creationId xmlns:p14="http://schemas.microsoft.com/office/powerpoint/2010/main" val="609886849"/>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pPr>
            <a:r>
              <a:rPr lang="zh-CN" altLang="en-US" sz="1800" b="1" dirty="0" smtClean="0">
                <a:solidFill>
                  <a:srgbClr val="009ED6"/>
                </a:solidFill>
              </a:rPr>
              <a:t>（</a:t>
            </a:r>
            <a:r>
              <a:rPr lang="en-US" altLang="zh-CN" sz="1800" b="1" dirty="0" smtClean="0">
                <a:solidFill>
                  <a:srgbClr val="009ED6"/>
                </a:solidFill>
              </a:rPr>
              <a:t>4</a:t>
            </a:r>
            <a:r>
              <a:rPr lang="zh-CN" altLang="en-US" sz="1800" b="1" dirty="0">
                <a:solidFill>
                  <a:srgbClr val="009ED6"/>
                </a:solidFill>
              </a:rPr>
              <a:t>）换行标记</a:t>
            </a:r>
            <a:r>
              <a:rPr lang="en-US" altLang="zh-CN" sz="1800" b="1" dirty="0">
                <a:solidFill>
                  <a:srgbClr val="009ED6"/>
                </a:solidFill>
              </a:rPr>
              <a:t>&lt;</a:t>
            </a:r>
            <a:r>
              <a:rPr lang="en-US" altLang="zh-CN" sz="1800" b="1" dirty="0" err="1">
                <a:solidFill>
                  <a:srgbClr val="009ED6"/>
                </a:solidFill>
              </a:rPr>
              <a:t>br</a:t>
            </a:r>
            <a:r>
              <a:rPr lang="en-US" altLang="zh-CN" sz="1800" b="1" dirty="0">
                <a:solidFill>
                  <a:srgbClr val="009ED6"/>
                </a:solidFill>
              </a:rPr>
              <a:t> </a:t>
            </a:r>
            <a:r>
              <a:rPr lang="en-US" altLang="zh-CN" sz="1800" b="1" dirty="0" smtClean="0">
                <a:solidFill>
                  <a:srgbClr val="009ED6"/>
                </a:solidFill>
              </a:rPr>
              <a:t>/&gt;</a:t>
            </a:r>
          </a:p>
          <a:p>
            <a:pPr marL="0" indent="457200" eaLnBrk="1">
              <a:buNone/>
            </a:pPr>
            <a:r>
              <a:rPr lang="zh-CN" altLang="zh-CN" sz="1800" dirty="0"/>
              <a:t>在</a:t>
            </a:r>
            <a:r>
              <a:rPr lang="en-US" altLang="zh-CN" sz="1800" dirty="0"/>
              <a:t>HTML</a:t>
            </a:r>
            <a:r>
              <a:rPr lang="zh-CN" altLang="zh-CN" sz="1800" dirty="0"/>
              <a:t>中，一个段落中的文字会从左到右依次排列，直到浏览器窗口的右端，然后自动换行。如果希望某段文本强制换行显示，就需要使用换行标记</a:t>
            </a:r>
            <a:r>
              <a:rPr lang="en-US" altLang="zh-CN" sz="1800" dirty="0"/>
              <a:t>&lt;</a:t>
            </a:r>
            <a:r>
              <a:rPr lang="en-US" altLang="zh-CN" sz="1800" dirty="0" err="1"/>
              <a:t>br</a:t>
            </a:r>
            <a:r>
              <a:rPr lang="en-US" altLang="zh-CN" sz="1800" dirty="0"/>
              <a:t> /&gt;</a:t>
            </a:r>
            <a:r>
              <a:rPr lang="zh-CN" altLang="zh-CN" sz="1800" dirty="0" smtClean="0"/>
              <a:t>。</a:t>
            </a:r>
            <a:endParaRPr lang="en-US" altLang="zh-CN" sz="1800" b="1" dirty="0" smtClean="0">
              <a:solidFill>
                <a:srgbClr val="009ED6"/>
              </a:solidFill>
            </a:endParaRPr>
          </a:p>
        </p:txBody>
      </p:sp>
      <p:sp>
        <p:nvSpPr>
          <p:cNvPr id="5" name="TextBox 4"/>
          <p:cNvSpPr txBox="1"/>
          <p:nvPr/>
        </p:nvSpPr>
        <p:spPr>
          <a:xfrm>
            <a:off x="385583" y="1322024"/>
            <a:ext cx="7645713" cy="461665"/>
          </a:xfrm>
          <a:prstGeom prst="rect">
            <a:avLst/>
          </a:prstGeom>
          <a:noFill/>
        </p:spPr>
        <p:txBody>
          <a:bodyPr wrap="square" rtlCol="0">
            <a:spAutoFit/>
          </a:bodyPr>
          <a:lstStyle/>
          <a:p>
            <a:pPr marL="457200" indent="0">
              <a:buFontTx/>
              <a:buNone/>
              <a:defRPr/>
            </a:pPr>
            <a:r>
              <a:rPr lang="en-US" altLang="zh-CN" sz="2400" b="1" dirty="0" smtClean="0">
                <a:solidFill>
                  <a:srgbClr val="009ED6"/>
                </a:solidFill>
              </a:rPr>
              <a:t>1</a:t>
            </a:r>
            <a:r>
              <a:rPr lang="zh-CN" altLang="en-US" sz="2400" b="1" dirty="0" smtClean="0">
                <a:solidFill>
                  <a:srgbClr val="009ED6"/>
                </a:solidFill>
              </a:rPr>
              <a:t>、标题和段落标记</a:t>
            </a:r>
            <a:endParaRPr lang="en-US" altLang="zh-CN" sz="2400" b="1" dirty="0">
              <a:solidFill>
                <a:srgbClr val="009ED6"/>
              </a:solidFill>
            </a:endParaRPr>
          </a:p>
        </p:txBody>
      </p:sp>
      <p:pic>
        <p:nvPicPr>
          <p:cNvPr id="8" name="图片 7">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054" y="3717100"/>
            <a:ext cx="2121233" cy="387882"/>
          </a:xfrm>
          <a:prstGeom prst="rect">
            <a:avLst/>
          </a:prstGeom>
        </p:spPr>
      </p:pic>
      <p:sp>
        <p:nvSpPr>
          <p:cNvPr id="9" name="标题 1"/>
          <p:cNvSpPr>
            <a:spLocks noGrp="1"/>
          </p:cNvSpPr>
          <p:nvPr>
            <p:ph type="title"/>
          </p:nvPr>
        </p:nvSpPr>
        <p:spPr>
          <a:xfrm>
            <a:off x="107950" y="114300"/>
            <a:ext cx="7766050" cy="723900"/>
          </a:xfrm>
        </p:spPr>
        <p:txBody>
          <a:bodyPr/>
          <a:lstStyle/>
          <a:p>
            <a:pPr>
              <a:defRPr/>
            </a:pPr>
            <a:r>
              <a:rPr lang="en-US" altLang="zh-CN" sz="2400" dirty="0" smtClean="0"/>
              <a:t>1.3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160331050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0" indent="457200">
              <a:buNone/>
            </a:pPr>
            <a:r>
              <a:rPr lang="zh-CN" altLang="zh-CN" sz="1800" dirty="0" smtClean="0"/>
              <a:t>在</a:t>
            </a:r>
            <a:r>
              <a:rPr lang="zh-CN" altLang="zh-CN" sz="1800" dirty="0"/>
              <a:t>网页中，有时需要为文字设置</a:t>
            </a:r>
            <a:r>
              <a:rPr lang="zh-CN" altLang="zh-CN" sz="1800" dirty="0">
                <a:solidFill>
                  <a:srgbClr val="009ED6"/>
                </a:solidFill>
              </a:rPr>
              <a:t>粗体</a:t>
            </a:r>
            <a:r>
              <a:rPr lang="zh-CN" altLang="zh-CN" sz="1800" dirty="0"/>
              <a:t>、</a:t>
            </a:r>
            <a:r>
              <a:rPr lang="zh-CN" altLang="zh-CN" sz="1800" dirty="0">
                <a:solidFill>
                  <a:srgbClr val="009ED6"/>
                </a:solidFill>
              </a:rPr>
              <a:t>斜体</a:t>
            </a:r>
            <a:r>
              <a:rPr lang="zh-CN" altLang="zh-CN" sz="1800" dirty="0"/>
              <a:t>或</a:t>
            </a:r>
            <a:r>
              <a:rPr lang="zh-CN" altLang="zh-CN" sz="1800" dirty="0">
                <a:solidFill>
                  <a:srgbClr val="009ED6"/>
                </a:solidFill>
              </a:rPr>
              <a:t>下划线</a:t>
            </a:r>
            <a:r>
              <a:rPr lang="zh-CN" altLang="zh-CN" sz="1800" dirty="0"/>
              <a:t>效果，</a:t>
            </a:r>
            <a:r>
              <a:rPr lang="zh-CN" altLang="en-US" sz="1800" dirty="0"/>
              <a:t>这时就需要用到</a:t>
            </a:r>
            <a:r>
              <a:rPr lang="en-US" altLang="zh-CN" sz="1800" dirty="0"/>
              <a:t>HTML</a:t>
            </a:r>
            <a:r>
              <a:rPr lang="zh-CN" altLang="en-US" sz="1800" dirty="0"/>
              <a:t>中</a:t>
            </a:r>
            <a:r>
              <a:rPr lang="zh-CN" altLang="zh-CN" sz="1800" dirty="0"/>
              <a:t>的</a:t>
            </a:r>
            <a:r>
              <a:rPr lang="zh-CN" altLang="zh-CN" sz="1800" dirty="0">
                <a:solidFill>
                  <a:srgbClr val="009ED6"/>
                </a:solidFill>
              </a:rPr>
              <a:t>文本格式化标记</a:t>
            </a:r>
            <a:r>
              <a:rPr lang="zh-CN" altLang="zh-CN" sz="1800" dirty="0"/>
              <a:t>，使文字以特殊的方式显示</a:t>
            </a:r>
            <a:r>
              <a:rPr lang="zh-CN" altLang="en-US" sz="1800" dirty="0"/>
              <a:t>，常用文本格式化标记如下表所示。</a:t>
            </a:r>
            <a:endParaRPr lang="zh-CN" altLang="zh-CN" sz="1800" dirty="0"/>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a:r>
              <a:rPr lang="en-US" altLang="zh-CN" sz="2400" b="1" dirty="0" smtClean="0">
                <a:solidFill>
                  <a:srgbClr val="009ED6"/>
                </a:solidFill>
              </a:rPr>
              <a:t>2</a:t>
            </a:r>
            <a:r>
              <a:rPr lang="zh-CN" altLang="en-US" sz="2400" b="1" dirty="0" smtClean="0">
                <a:solidFill>
                  <a:srgbClr val="009ED6"/>
                </a:solidFill>
              </a:rPr>
              <a:t>、</a:t>
            </a:r>
            <a:r>
              <a:rPr lang="zh-CN" altLang="en-US" sz="2400" b="1" dirty="0">
                <a:solidFill>
                  <a:srgbClr val="009ED6"/>
                </a:solidFill>
              </a:rPr>
              <a:t>文本格式化</a:t>
            </a:r>
            <a:r>
              <a:rPr lang="zh-CN" altLang="en-US" sz="2400" b="1" dirty="0" smtClean="0">
                <a:solidFill>
                  <a:srgbClr val="009ED6"/>
                </a:solidFill>
              </a:rPr>
              <a:t>标记</a:t>
            </a:r>
            <a:endParaRPr lang="en-US" altLang="zh-CN" sz="2400" b="1" dirty="0">
              <a:solidFill>
                <a:srgbClr val="009ED6"/>
              </a:solidFill>
            </a:endParaRPr>
          </a:p>
        </p:txBody>
      </p:sp>
      <p:pic>
        <p:nvPicPr>
          <p:cNvPr id="8" name="图片 7">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38" y="5682614"/>
            <a:ext cx="2121233" cy="387882"/>
          </a:xfrm>
          <a:prstGeom prst="rect">
            <a:avLst/>
          </a:prstGeom>
        </p:spPr>
      </p:pic>
      <p:sp>
        <p:nvSpPr>
          <p:cNvPr id="9" name="标题 1"/>
          <p:cNvSpPr>
            <a:spLocks noGrp="1"/>
          </p:cNvSpPr>
          <p:nvPr>
            <p:ph type="title"/>
          </p:nvPr>
        </p:nvSpPr>
        <p:spPr>
          <a:xfrm>
            <a:off x="107950" y="114300"/>
            <a:ext cx="7766050" cy="723900"/>
          </a:xfrm>
        </p:spPr>
        <p:txBody>
          <a:bodyPr/>
          <a:lstStyle/>
          <a:p>
            <a:pPr>
              <a:defRPr/>
            </a:pPr>
            <a:r>
              <a:rPr lang="en-US" altLang="zh-CN" sz="2400" dirty="0" smtClean="0"/>
              <a:t>1.3 </a:t>
            </a:r>
            <a:r>
              <a:rPr lang="zh-CN" altLang="en-US" sz="2400" dirty="0" smtClean="0">
                <a:sym typeface="宋体" charset="-122"/>
              </a:rPr>
              <a:t>知识点讲解</a:t>
            </a:r>
            <a:endParaRPr lang="zh-CN" altLang="en-US" sz="2400" dirty="0"/>
          </a:p>
        </p:txBody>
      </p:sp>
      <p:graphicFrame>
        <p:nvGraphicFramePr>
          <p:cNvPr id="2" name="表格 1"/>
          <p:cNvGraphicFramePr>
            <a:graphicFrameLocks noGrp="1"/>
          </p:cNvGraphicFramePr>
          <p:nvPr>
            <p:extLst>
              <p:ext uri="{D42A27DB-BD31-4B8C-83A1-F6EECF244321}">
                <p14:modId xmlns:p14="http://schemas.microsoft.com/office/powerpoint/2010/main" val="385449963"/>
              </p:ext>
            </p:extLst>
          </p:nvPr>
        </p:nvGraphicFramePr>
        <p:xfrm>
          <a:off x="1097296" y="3366310"/>
          <a:ext cx="7260813" cy="2141605"/>
        </p:xfrm>
        <a:graphic>
          <a:graphicData uri="http://schemas.openxmlformats.org/drawingml/2006/table">
            <a:tbl>
              <a:tblPr>
                <a:tableStyleId>{5C22544A-7EE6-4342-B048-85BDC9FD1C3A}</a:tableStyleId>
              </a:tblPr>
              <a:tblGrid>
                <a:gridCol w="2338719"/>
                <a:gridCol w="4922094"/>
              </a:tblGrid>
              <a:tr h="326454">
                <a:tc>
                  <a:txBody>
                    <a:bodyPr/>
                    <a:lstStyle/>
                    <a:p>
                      <a:pPr algn="ctr">
                        <a:spcAft>
                          <a:spcPts val="0"/>
                        </a:spcAft>
                      </a:pPr>
                      <a:r>
                        <a:rPr lang="zh-CN" sz="1200" kern="100" dirty="0">
                          <a:effectLst/>
                        </a:rPr>
                        <a:t>标记</a:t>
                      </a:r>
                      <a:endParaRPr lang="zh-CN" sz="1200" kern="100" dirty="0">
                        <a:effectLst/>
                        <a:latin typeface="Times New Roman"/>
                        <a:ea typeface="宋体"/>
                      </a:endParaRPr>
                    </a:p>
                  </a:txBody>
                  <a:tcPr marL="68580" marR="68580" marT="0" marB="0" anchor="ctr">
                    <a:solidFill>
                      <a:srgbClr val="D5F4FF"/>
                    </a:solidFill>
                  </a:tcPr>
                </a:tc>
                <a:tc>
                  <a:txBody>
                    <a:bodyPr/>
                    <a:lstStyle/>
                    <a:p>
                      <a:pPr algn="ctr">
                        <a:spcAft>
                          <a:spcPts val="0"/>
                        </a:spcAft>
                      </a:pPr>
                      <a:r>
                        <a:rPr lang="zh-CN" sz="1200" kern="100" dirty="0">
                          <a:effectLst/>
                        </a:rPr>
                        <a:t>显示效果</a:t>
                      </a:r>
                      <a:endParaRPr lang="zh-CN" sz="1200" kern="100" dirty="0">
                        <a:effectLst/>
                        <a:latin typeface="Times New Roman"/>
                        <a:ea typeface="宋体"/>
                      </a:endParaRPr>
                    </a:p>
                  </a:txBody>
                  <a:tcPr marL="68580" marR="68580" marT="0" marB="0" anchor="ctr">
                    <a:solidFill>
                      <a:srgbClr val="D5F4FF"/>
                    </a:solidFill>
                  </a:tcPr>
                </a:tc>
              </a:tr>
              <a:tr h="652908">
                <a:tc>
                  <a:txBody>
                    <a:bodyPr/>
                    <a:lstStyle/>
                    <a:p>
                      <a:pPr algn="l">
                        <a:spcAft>
                          <a:spcPts val="0"/>
                        </a:spcAft>
                      </a:pPr>
                      <a:r>
                        <a:rPr lang="en-US" sz="1200" kern="100" dirty="0">
                          <a:effectLst/>
                        </a:rPr>
                        <a:t>&lt;b&gt;&lt;/b&gt;</a:t>
                      </a:r>
                      <a:r>
                        <a:rPr lang="zh-CN" sz="1200" kern="100" dirty="0">
                          <a:effectLst/>
                        </a:rPr>
                        <a:t>和</a:t>
                      </a:r>
                      <a:r>
                        <a:rPr lang="en-US" sz="1200" kern="100" dirty="0">
                          <a:effectLst/>
                        </a:rPr>
                        <a:t>&lt;strong&gt;&lt;/strong&gt;</a:t>
                      </a:r>
                      <a:endParaRPr lang="zh-CN" sz="120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200" kern="100" dirty="0">
                          <a:effectLst/>
                        </a:rPr>
                        <a:t>文字以粗体方式显示（</a:t>
                      </a:r>
                      <a:r>
                        <a:rPr lang="en-US" sz="1200" kern="100" dirty="0">
                          <a:effectLst/>
                        </a:rPr>
                        <a:t>b</a:t>
                      </a:r>
                      <a:r>
                        <a:rPr lang="zh-CN" sz="1200" kern="100" dirty="0">
                          <a:effectLst/>
                        </a:rPr>
                        <a:t>定义文本粗体，</a:t>
                      </a:r>
                      <a:r>
                        <a:rPr lang="en-US" sz="1200" kern="100" dirty="0">
                          <a:effectLst/>
                        </a:rPr>
                        <a:t>strong</a:t>
                      </a:r>
                      <a:r>
                        <a:rPr lang="zh-CN" sz="1200" kern="100" dirty="0">
                          <a:effectLst/>
                        </a:rPr>
                        <a:t>定义强调文本。）</a:t>
                      </a:r>
                      <a:endParaRPr lang="zh-CN" sz="1200" kern="100" dirty="0">
                        <a:effectLst/>
                        <a:latin typeface="Times New Roman"/>
                        <a:ea typeface="宋体"/>
                      </a:endParaRPr>
                    </a:p>
                  </a:txBody>
                  <a:tcPr marL="68580" marR="68580" marT="0" marB="0" anchor="ctr">
                    <a:solidFill>
                      <a:srgbClr val="D5F4FF"/>
                    </a:solidFill>
                  </a:tcPr>
                </a:tc>
              </a:tr>
              <a:tr h="326454">
                <a:tc>
                  <a:txBody>
                    <a:bodyPr/>
                    <a:lstStyle/>
                    <a:p>
                      <a:pPr algn="l">
                        <a:spcAft>
                          <a:spcPts val="0"/>
                        </a:spcAft>
                      </a:pPr>
                      <a:r>
                        <a:rPr lang="en-US" sz="1200" kern="100">
                          <a:effectLst/>
                        </a:rPr>
                        <a:t>&lt;i&gt;&lt;/i&gt;</a:t>
                      </a:r>
                      <a:r>
                        <a:rPr lang="zh-CN" sz="1200" kern="100">
                          <a:effectLst/>
                        </a:rPr>
                        <a:t>和</a:t>
                      </a:r>
                      <a:r>
                        <a:rPr lang="en-US" sz="1200" kern="100">
                          <a:effectLst/>
                        </a:rPr>
                        <a:t>&lt;em&gt;&lt;/em&gt;</a:t>
                      </a:r>
                      <a:endParaRPr lang="zh-CN" sz="12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200" kern="100" dirty="0">
                          <a:effectLst/>
                        </a:rPr>
                        <a:t>文字以斜体方式显示（</a:t>
                      </a:r>
                      <a:r>
                        <a:rPr lang="en-US" sz="1200" kern="100" dirty="0" err="1">
                          <a:effectLst/>
                        </a:rPr>
                        <a:t>i</a:t>
                      </a:r>
                      <a:r>
                        <a:rPr lang="zh-CN" sz="1200" kern="100" dirty="0">
                          <a:effectLst/>
                        </a:rPr>
                        <a:t>定义斜体字，</a:t>
                      </a:r>
                      <a:r>
                        <a:rPr lang="en-US" sz="1200" kern="100" dirty="0" err="1">
                          <a:effectLst/>
                        </a:rPr>
                        <a:t>em</a:t>
                      </a:r>
                      <a:r>
                        <a:rPr lang="zh-CN" sz="1200" kern="100" dirty="0">
                          <a:effectLst/>
                        </a:rPr>
                        <a:t>定义强调文本。）</a:t>
                      </a:r>
                      <a:endParaRPr lang="zh-CN" sz="1200" kern="100" dirty="0">
                        <a:effectLst/>
                        <a:latin typeface="Times New Roman"/>
                        <a:ea typeface="宋体"/>
                      </a:endParaRPr>
                    </a:p>
                  </a:txBody>
                  <a:tcPr marL="68580" marR="68580" marT="0" marB="0" anchor="ctr">
                    <a:solidFill>
                      <a:srgbClr val="D5F4FF"/>
                    </a:solidFill>
                  </a:tcPr>
                </a:tc>
              </a:tr>
              <a:tr h="326454">
                <a:tc>
                  <a:txBody>
                    <a:bodyPr/>
                    <a:lstStyle/>
                    <a:p>
                      <a:pPr algn="l">
                        <a:spcAft>
                          <a:spcPts val="0"/>
                        </a:spcAft>
                      </a:pPr>
                      <a:r>
                        <a:rPr lang="en-US" sz="1200" kern="100" dirty="0">
                          <a:effectLst/>
                        </a:rPr>
                        <a:t>&lt;s&gt;&lt;/s&gt;</a:t>
                      </a:r>
                      <a:r>
                        <a:rPr lang="zh-CN" sz="1200" kern="100" dirty="0">
                          <a:effectLst/>
                        </a:rPr>
                        <a:t>和</a:t>
                      </a:r>
                      <a:r>
                        <a:rPr lang="en-US" sz="1200" kern="100" dirty="0">
                          <a:effectLst/>
                        </a:rPr>
                        <a:t>&lt;del&gt;&lt;/del&gt;</a:t>
                      </a:r>
                      <a:endParaRPr lang="zh-CN" sz="1200" kern="100" dirty="0">
                        <a:effectLst/>
                        <a:latin typeface="Times New Roman"/>
                        <a:ea typeface="宋体"/>
                      </a:endParaRPr>
                    </a:p>
                  </a:txBody>
                  <a:tcPr marL="68580" marR="68580" marT="0" marB="0" anchor="ctr">
                    <a:solidFill>
                      <a:srgbClr val="D5F4FF"/>
                    </a:solidFill>
                  </a:tcPr>
                </a:tc>
                <a:tc>
                  <a:txBody>
                    <a:bodyPr/>
                    <a:lstStyle/>
                    <a:p>
                      <a:pPr algn="just">
                        <a:spcAft>
                          <a:spcPts val="0"/>
                        </a:spcAft>
                      </a:pPr>
                      <a:r>
                        <a:rPr lang="zh-CN" sz="1200" kern="100" dirty="0">
                          <a:effectLst/>
                        </a:rPr>
                        <a:t>文字以加删除线方式显示（</a:t>
                      </a:r>
                      <a:r>
                        <a:rPr lang="en-US" sz="1200" kern="100" dirty="0">
                          <a:effectLst/>
                        </a:rPr>
                        <a:t>HTML5</a:t>
                      </a:r>
                      <a:r>
                        <a:rPr lang="zh-CN" sz="1200" kern="100" dirty="0">
                          <a:effectLst/>
                        </a:rPr>
                        <a:t>不赞成使用</a:t>
                      </a:r>
                      <a:r>
                        <a:rPr lang="en-US" sz="1200" kern="100" dirty="0">
                          <a:effectLst/>
                        </a:rPr>
                        <a:t>s</a:t>
                      </a:r>
                      <a:r>
                        <a:rPr lang="zh-CN" sz="1200" kern="100" dirty="0">
                          <a:effectLst/>
                        </a:rPr>
                        <a:t>）</a:t>
                      </a:r>
                      <a:endParaRPr lang="zh-CN" sz="1200" kern="100" dirty="0">
                        <a:effectLst/>
                        <a:latin typeface="Times New Roman"/>
                        <a:ea typeface="宋体"/>
                      </a:endParaRPr>
                    </a:p>
                  </a:txBody>
                  <a:tcPr marL="68580" marR="68580" marT="0" marB="0" anchor="ctr">
                    <a:solidFill>
                      <a:srgbClr val="D5F4FF"/>
                    </a:solidFill>
                  </a:tcPr>
                </a:tc>
              </a:tr>
              <a:tr h="509335">
                <a:tc>
                  <a:txBody>
                    <a:bodyPr/>
                    <a:lstStyle/>
                    <a:p>
                      <a:pPr algn="l">
                        <a:spcAft>
                          <a:spcPts val="0"/>
                        </a:spcAft>
                      </a:pPr>
                      <a:r>
                        <a:rPr lang="en-US" sz="1200" kern="100">
                          <a:effectLst/>
                        </a:rPr>
                        <a:t>&lt;u&gt;&lt;/u&gt;</a:t>
                      </a:r>
                      <a:r>
                        <a:rPr lang="zh-CN" sz="1200" kern="100">
                          <a:effectLst/>
                        </a:rPr>
                        <a:t>和</a:t>
                      </a:r>
                      <a:r>
                        <a:rPr lang="en-US" sz="1200" kern="100">
                          <a:effectLst/>
                        </a:rPr>
                        <a:t>&lt;ins&gt;&lt;/ins&gt;</a:t>
                      </a:r>
                      <a:endParaRPr lang="zh-CN" sz="12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200" kern="100" dirty="0">
                          <a:effectLst/>
                        </a:rPr>
                        <a:t>文字以加下划线方式显示（</a:t>
                      </a:r>
                      <a:r>
                        <a:rPr lang="en-US" sz="1200" kern="100" dirty="0">
                          <a:effectLst/>
                        </a:rPr>
                        <a:t>HTML5</a:t>
                      </a:r>
                      <a:r>
                        <a:rPr lang="zh-CN" sz="1200" kern="100" dirty="0">
                          <a:effectLst/>
                        </a:rPr>
                        <a:t>不赞成使用</a:t>
                      </a:r>
                      <a:r>
                        <a:rPr lang="en-US" sz="1200" kern="100" dirty="0">
                          <a:effectLst/>
                        </a:rPr>
                        <a:t>u</a:t>
                      </a:r>
                      <a:r>
                        <a:rPr lang="zh-CN" sz="1200" kern="100" dirty="0">
                          <a:effectLst/>
                        </a:rPr>
                        <a:t>）</a:t>
                      </a:r>
                      <a:endParaRPr lang="zh-CN" sz="1200" kern="100" dirty="0">
                        <a:effectLst/>
                        <a:latin typeface="Times New Roman"/>
                        <a:ea typeface="宋体"/>
                      </a:endParaRPr>
                    </a:p>
                  </a:txBody>
                  <a:tcPr marL="68580" marR="68580" marT="0" marB="0" anchor="ctr">
                    <a:solidFill>
                      <a:srgbClr val="D5F4FF"/>
                    </a:solidFill>
                  </a:tcPr>
                </a:tc>
              </a:tr>
            </a:tbl>
          </a:graphicData>
        </a:graphic>
      </p:graphicFrame>
    </p:spTree>
    <p:extLst>
      <p:ext uri="{BB962C8B-B14F-4D97-AF65-F5344CB8AC3E}">
        <p14:creationId xmlns:p14="http://schemas.microsoft.com/office/powerpoint/2010/main" val="2844529132"/>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0" indent="457200">
              <a:buNone/>
            </a:pPr>
            <a:r>
              <a:rPr lang="zh-CN" altLang="zh-CN" sz="1800" dirty="0"/>
              <a:t>浏览网页时常常会看到一些包含特殊字符的文本，如数学公式、版权信息等。那么如何在网页上显示这些包含特殊字符的文本呢？其实</a:t>
            </a:r>
            <a:r>
              <a:rPr lang="en-US" altLang="zh-CN" sz="1800" dirty="0"/>
              <a:t>HTML</a:t>
            </a:r>
            <a:r>
              <a:rPr lang="zh-CN" altLang="zh-CN" sz="1800" dirty="0"/>
              <a:t>早想到了这一点，</a:t>
            </a:r>
            <a:r>
              <a:rPr lang="en-US" altLang="zh-CN" sz="1800" dirty="0"/>
              <a:t>HTML</a:t>
            </a:r>
            <a:r>
              <a:rPr lang="zh-CN" altLang="zh-CN" sz="1800" dirty="0"/>
              <a:t>为这些特殊字符准备了专门的替代</a:t>
            </a:r>
            <a:r>
              <a:rPr lang="zh-CN" altLang="zh-CN" sz="1800" dirty="0" smtClean="0"/>
              <a:t>代码</a:t>
            </a:r>
            <a:r>
              <a:rPr lang="zh-CN" altLang="en-US" sz="1800" dirty="0" smtClean="0"/>
              <a:t>，如下</a:t>
            </a:r>
            <a:r>
              <a:rPr lang="zh-CN" altLang="en-US" sz="1800" dirty="0"/>
              <a:t>表所示。</a:t>
            </a:r>
            <a:endParaRPr lang="zh-CN" altLang="zh-CN" sz="1800" dirty="0"/>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a:r>
              <a:rPr lang="en-US" altLang="zh-CN" sz="2400" b="1" dirty="0" smtClean="0">
                <a:solidFill>
                  <a:srgbClr val="009ED6"/>
                </a:solidFill>
              </a:rPr>
              <a:t>3</a:t>
            </a:r>
            <a:r>
              <a:rPr lang="zh-CN" altLang="en-US" sz="2400" b="1" dirty="0">
                <a:solidFill>
                  <a:srgbClr val="009ED6"/>
                </a:solidFill>
              </a:rPr>
              <a:t>、特殊字符标记</a:t>
            </a:r>
            <a:endParaRPr lang="en-US" altLang="zh-CN" sz="2400" b="1" dirty="0">
              <a:solidFill>
                <a:srgbClr val="009ED6"/>
              </a:solidFill>
            </a:endParaRPr>
          </a:p>
        </p:txBody>
      </p:sp>
      <p:sp>
        <p:nvSpPr>
          <p:cNvPr id="9" name="标题 1"/>
          <p:cNvSpPr>
            <a:spLocks noGrp="1"/>
          </p:cNvSpPr>
          <p:nvPr>
            <p:ph type="title"/>
          </p:nvPr>
        </p:nvSpPr>
        <p:spPr>
          <a:xfrm>
            <a:off x="107950" y="114300"/>
            <a:ext cx="7766050" cy="723900"/>
          </a:xfrm>
        </p:spPr>
        <p:txBody>
          <a:bodyPr/>
          <a:lstStyle/>
          <a:p>
            <a:pPr>
              <a:defRPr/>
            </a:pPr>
            <a:r>
              <a:rPr lang="en-US" altLang="zh-CN" sz="2400" dirty="0" smtClean="0"/>
              <a:t>1.3 </a:t>
            </a:r>
            <a:r>
              <a:rPr lang="zh-CN" altLang="en-US" sz="2400" dirty="0" smtClean="0">
                <a:sym typeface="宋体" charset="-122"/>
              </a:rPr>
              <a:t>知识点讲解</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2744211129"/>
              </p:ext>
            </p:extLst>
          </p:nvPr>
        </p:nvGraphicFramePr>
        <p:xfrm>
          <a:off x="1599701" y="3367139"/>
          <a:ext cx="6027456" cy="2900296"/>
        </p:xfrm>
        <a:graphic>
          <a:graphicData uri="http://schemas.openxmlformats.org/drawingml/2006/table">
            <a:tbl>
              <a:tblPr>
                <a:tableStyleId>{5C22544A-7EE6-4342-B048-85BDC9FD1C3A}</a:tableStyleId>
              </a:tblPr>
              <a:tblGrid>
                <a:gridCol w="2009152"/>
                <a:gridCol w="2009152"/>
                <a:gridCol w="2009152"/>
              </a:tblGrid>
              <a:tr h="207164">
                <a:tc>
                  <a:txBody>
                    <a:bodyPr/>
                    <a:lstStyle/>
                    <a:p>
                      <a:pPr algn="ctr">
                        <a:spcAft>
                          <a:spcPts val="0"/>
                        </a:spcAft>
                      </a:pPr>
                      <a:r>
                        <a:rPr lang="zh-CN" sz="1050" kern="100" dirty="0">
                          <a:effectLst/>
                        </a:rPr>
                        <a:t>特殊字符</a:t>
                      </a:r>
                      <a:endParaRPr lang="zh-CN" sz="1050" kern="100" dirty="0">
                        <a:effectLst/>
                        <a:latin typeface="Times New Roman"/>
                        <a:ea typeface="宋体"/>
                      </a:endParaRPr>
                    </a:p>
                  </a:txBody>
                  <a:tcPr marL="68580" marR="68580" marT="0" marB="0" anchor="ctr">
                    <a:solidFill>
                      <a:srgbClr val="D5F4FF"/>
                    </a:solidFill>
                  </a:tcPr>
                </a:tc>
                <a:tc>
                  <a:txBody>
                    <a:bodyPr/>
                    <a:lstStyle/>
                    <a:p>
                      <a:pPr algn="ctr">
                        <a:spcAft>
                          <a:spcPts val="0"/>
                        </a:spcAft>
                      </a:pPr>
                      <a:r>
                        <a:rPr lang="zh-CN" sz="1050" kern="100">
                          <a:effectLst/>
                        </a:rPr>
                        <a:t>描述</a:t>
                      </a:r>
                      <a:endParaRPr lang="zh-CN" sz="1050" kern="100">
                        <a:effectLst/>
                        <a:latin typeface="Times New Roman"/>
                        <a:ea typeface="宋体"/>
                      </a:endParaRPr>
                    </a:p>
                  </a:txBody>
                  <a:tcPr marL="68580" marR="68580" marT="0" marB="0" anchor="ctr">
                    <a:solidFill>
                      <a:srgbClr val="D5F4FF"/>
                    </a:solidFill>
                  </a:tcPr>
                </a:tc>
                <a:tc>
                  <a:txBody>
                    <a:bodyPr/>
                    <a:lstStyle/>
                    <a:p>
                      <a:pPr algn="ctr">
                        <a:spcAft>
                          <a:spcPts val="0"/>
                        </a:spcAft>
                      </a:pPr>
                      <a:r>
                        <a:rPr lang="zh-CN" sz="1050" kern="100">
                          <a:effectLst/>
                        </a:rPr>
                        <a:t>字符的代码</a:t>
                      </a:r>
                      <a:endParaRPr lang="zh-CN" sz="1050" kern="10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en-US" sz="1050" kern="100" dirty="0">
                          <a:effectLst/>
                        </a:rPr>
                        <a:t> </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a:effectLst/>
                        </a:rPr>
                        <a:t>空格符</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050" kern="100">
                          <a:effectLst/>
                        </a:rPr>
                        <a:t>&amp;nbsp;</a:t>
                      </a:r>
                      <a:endParaRPr lang="zh-CN" sz="1050" kern="10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en-US" sz="1050" kern="100" dirty="0">
                          <a:effectLst/>
                        </a:rPr>
                        <a:t>&lt; </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小于号</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050" kern="100">
                          <a:effectLst/>
                        </a:rPr>
                        <a:t>&amp;lt;</a:t>
                      </a:r>
                      <a:endParaRPr lang="zh-CN" sz="1050" kern="10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en-US" sz="1050" kern="100" dirty="0">
                          <a:effectLst/>
                        </a:rPr>
                        <a:t>&gt; </a:t>
                      </a:r>
                      <a:endParaRPr lang="zh-CN" sz="1050" kern="100" dirty="0">
                        <a:effectLst/>
                        <a:latin typeface="Times New Roman"/>
                        <a:ea typeface="宋体"/>
                      </a:endParaRPr>
                    </a:p>
                  </a:txBody>
                  <a:tcPr marL="68580" marR="68580" marT="0" marB="0" anchor="ctr">
                    <a:solidFill>
                      <a:srgbClr val="D5F4FF"/>
                    </a:solidFill>
                  </a:tcPr>
                </a:tc>
                <a:tc>
                  <a:txBody>
                    <a:bodyPr/>
                    <a:lstStyle/>
                    <a:p>
                      <a:pPr algn="just">
                        <a:spcAft>
                          <a:spcPts val="0"/>
                        </a:spcAft>
                      </a:pPr>
                      <a:r>
                        <a:rPr lang="zh-CN" sz="1050" kern="100" dirty="0">
                          <a:effectLst/>
                        </a:rPr>
                        <a:t>大于号</a:t>
                      </a:r>
                      <a:endParaRPr lang="zh-CN" sz="1050" kern="100" dirty="0">
                        <a:effectLst/>
                        <a:latin typeface="Times New Roman"/>
                        <a:ea typeface="宋体"/>
                      </a:endParaRPr>
                    </a:p>
                  </a:txBody>
                  <a:tcPr marL="68580" marR="68580" marT="0" marB="0" anchor="ctr">
                    <a:solidFill>
                      <a:srgbClr val="D5F4FF"/>
                    </a:solidFill>
                  </a:tcPr>
                </a:tc>
                <a:tc>
                  <a:txBody>
                    <a:bodyPr/>
                    <a:lstStyle/>
                    <a:p>
                      <a:pPr algn="just">
                        <a:spcAft>
                          <a:spcPts val="0"/>
                        </a:spcAft>
                      </a:pPr>
                      <a:r>
                        <a:rPr lang="en-US" sz="1050" kern="100">
                          <a:effectLst/>
                        </a:rPr>
                        <a:t>&amp;gt;</a:t>
                      </a:r>
                      <a:endParaRPr lang="zh-CN" sz="1050" kern="10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en-US" sz="1050" kern="100" dirty="0">
                          <a:effectLst/>
                        </a:rPr>
                        <a:t>&amp;</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和号</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050" kern="100">
                          <a:effectLst/>
                        </a:rPr>
                        <a:t>&amp;amp;</a:t>
                      </a:r>
                      <a:endParaRPr lang="zh-CN" sz="1050" kern="10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zh-CN" sz="1050" kern="100">
                          <a:effectLst/>
                        </a:rPr>
                        <a:t>￥</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人民币</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050" kern="100">
                          <a:effectLst/>
                        </a:rPr>
                        <a:t>&amp;yen;</a:t>
                      </a:r>
                      <a:endParaRPr lang="zh-CN" sz="1050" kern="10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en-US" sz="1050" kern="100">
                          <a:effectLst/>
                        </a:rPr>
                        <a:t>©</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版权</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050" kern="100">
                          <a:effectLst/>
                        </a:rPr>
                        <a:t>&amp;copy;</a:t>
                      </a:r>
                      <a:endParaRPr lang="zh-CN" sz="1050" kern="10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en-US" sz="1050" kern="100">
                          <a:effectLst/>
                        </a:rPr>
                        <a:t>®</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注册商标</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050" kern="100">
                          <a:effectLst/>
                        </a:rPr>
                        <a:t>&amp;reg;</a:t>
                      </a:r>
                      <a:endParaRPr lang="zh-CN" sz="1050" kern="10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en-US" sz="1050" kern="100">
                          <a:effectLst/>
                        </a:rPr>
                        <a:t>°</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摄氏度</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050" kern="100" dirty="0">
                          <a:effectLst/>
                        </a:rPr>
                        <a:t>&amp;</a:t>
                      </a:r>
                      <a:r>
                        <a:rPr lang="en-US" sz="1050" kern="100" dirty="0" err="1">
                          <a:effectLst/>
                        </a:rPr>
                        <a:t>deg</a:t>
                      </a:r>
                      <a:r>
                        <a:rPr lang="en-US" sz="1050" kern="100" dirty="0">
                          <a:effectLst/>
                        </a:rPr>
                        <a:t>;</a:t>
                      </a:r>
                      <a:endParaRPr lang="zh-CN" sz="1050" kern="100" dirty="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en-US" sz="1050" kern="100">
                          <a:effectLst/>
                        </a:rPr>
                        <a:t>±</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正负号</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050" kern="100" dirty="0">
                          <a:effectLst/>
                        </a:rPr>
                        <a:t>&amp;</a:t>
                      </a:r>
                      <a:r>
                        <a:rPr lang="en-US" sz="1050" kern="100" dirty="0" err="1">
                          <a:effectLst/>
                        </a:rPr>
                        <a:t>plusmn</a:t>
                      </a:r>
                      <a:r>
                        <a:rPr lang="en-US" sz="1050" kern="100" dirty="0">
                          <a:effectLst/>
                        </a:rPr>
                        <a:t>;</a:t>
                      </a:r>
                      <a:endParaRPr lang="zh-CN" sz="1050" kern="100" dirty="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en-US" sz="1050" kern="100">
                          <a:effectLst/>
                        </a:rPr>
                        <a:t>×</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乘号</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050" kern="100" dirty="0">
                          <a:effectLst/>
                        </a:rPr>
                        <a:t>&amp;times;</a:t>
                      </a:r>
                      <a:endParaRPr lang="zh-CN" sz="1050" kern="100" dirty="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en-US" sz="1050" kern="100">
                          <a:effectLst/>
                        </a:rPr>
                        <a:t>÷</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dirty="0">
                          <a:effectLst/>
                        </a:rPr>
                        <a:t>除号</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050" kern="100" dirty="0">
                          <a:effectLst/>
                        </a:rPr>
                        <a:t>&amp;divide;</a:t>
                      </a:r>
                      <a:endParaRPr lang="zh-CN" sz="1050" kern="100" dirty="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en-US" sz="1050" kern="100" dirty="0">
                          <a:effectLst/>
                        </a:rPr>
                        <a:t>²</a:t>
                      </a:r>
                      <a:endParaRPr lang="zh-CN" sz="105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a:effectLst/>
                        </a:rPr>
                        <a:t>平方</a:t>
                      </a:r>
                      <a:r>
                        <a:rPr lang="en-US" sz="1050" kern="100">
                          <a:effectLst/>
                        </a:rPr>
                        <a:t>2</a:t>
                      </a:r>
                      <a:r>
                        <a:rPr lang="zh-CN" sz="1050" kern="100">
                          <a:effectLst/>
                        </a:rPr>
                        <a:t>（上标</a:t>
                      </a:r>
                      <a:r>
                        <a:rPr lang="en-US" sz="1050" kern="100">
                          <a:effectLst/>
                        </a:rPr>
                        <a:t>2</a:t>
                      </a:r>
                      <a:r>
                        <a:rPr lang="zh-CN" sz="1050" kern="100">
                          <a:effectLst/>
                        </a:rPr>
                        <a:t>）</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050" kern="100" dirty="0">
                          <a:effectLst/>
                        </a:rPr>
                        <a:t>&amp;sup2;</a:t>
                      </a:r>
                      <a:endParaRPr lang="zh-CN" sz="1050" kern="100" dirty="0">
                        <a:effectLst/>
                        <a:latin typeface="Times New Roman"/>
                        <a:ea typeface="宋体"/>
                      </a:endParaRPr>
                    </a:p>
                  </a:txBody>
                  <a:tcPr marL="68580" marR="68580" marT="0" marB="0">
                    <a:solidFill>
                      <a:srgbClr val="D5F4FF"/>
                    </a:solidFill>
                  </a:tcPr>
                </a:tc>
              </a:tr>
              <a:tr h="207164">
                <a:tc>
                  <a:txBody>
                    <a:bodyPr/>
                    <a:lstStyle/>
                    <a:p>
                      <a:pPr algn="l">
                        <a:spcAft>
                          <a:spcPts val="0"/>
                        </a:spcAft>
                      </a:pPr>
                      <a:r>
                        <a:rPr lang="en-US" sz="1050" kern="100">
                          <a:effectLst/>
                        </a:rPr>
                        <a:t>³</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050" kern="100">
                          <a:effectLst/>
                        </a:rPr>
                        <a:t>立方</a:t>
                      </a:r>
                      <a:r>
                        <a:rPr lang="en-US" sz="1050" kern="100">
                          <a:effectLst/>
                        </a:rPr>
                        <a:t>3</a:t>
                      </a:r>
                      <a:r>
                        <a:rPr lang="zh-CN" sz="1050" kern="100">
                          <a:effectLst/>
                        </a:rPr>
                        <a:t>（上标</a:t>
                      </a:r>
                      <a:r>
                        <a:rPr lang="en-US" sz="1050" kern="100">
                          <a:effectLst/>
                        </a:rPr>
                        <a:t>3</a:t>
                      </a:r>
                      <a:r>
                        <a:rPr lang="zh-CN" sz="1050" kern="100">
                          <a:effectLst/>
                        </a:rPr>
                        <a:t>）</a:t>
                      </a:r>
                      <a:endParaRPr lang="zh-CN" sz="105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050" kern="100" dirty="0">
                          <a:effectLst/>
                        </a:rPr>
                        <a:t>&amp;sup3;</a:t>
                      </a:r>
                      <a:endParaRPr lang="zh-CN" sz="1050" kern="100" dirty="0">
                        <a:effectLst/>
                        <a:latin typeface="Times New Roman"/>
                        <a:ea typeface="宋体"/>
                      </a:endParaRPr>
                    </a:p>
                  </a:txBody>
                  <a:tcPr marL="68580" marR="68580" marT="0" marB="0">
                    <a:solidFill>
                      <a:srgbClr val="D5F4FF"/>
                    </a:solidFill>
                  </a:tcPr>
                </a:tc>
              </a:tr>
            </a:tbl>
          </a:graphicData>
        </a:graphic>
      </p:graphicFrame>
    </p:spTree>
    <p:extLst>
      <p:ext uri="{BB962C8B-B14F-4D97-AF65-F5344CB8AC3E}">
        <p14:creationId xmlns:p14="http://schemas.microsoft.com/office/powerpoint/2010/main" val="212599650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1.1 </a:t>
            </a:r>
            <a:r>
              <a:rPr lang="zh-CN" altLang="en-US" sz="2400" dirty="0" smtClean="0">
                <a:sym typeface="宋体" charset="-122"/>
              </a:rPr>
              <a:t>知识点讲解</a:t>
            </a:r>
            <a:endParaRPr lang="zh-CN" altLang="en-US" sz="2400" dirty="0"/>
          </a:p>
        </p:txBody>
      </p:sp>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b="1" dirty="0" smtClean="0">
                <a:solidFill>
                  <a:srgbClr val="009ED6"/>
                </a:solidFill>
              </a:rPr>
              <a:t>（</a:t>
            </a:r>
            <a:r>
              <a:rPr lang="en-US" altLang="zh-CN" sz="1800" b="1" dirty="0" smtClean="0">
                <a:solidFill>
                  <a:srgbClr val="009ED6"/>
                </a:solidFill>
              </a:rPr>
              <a:t>1</a:t>
            </a:r>
            <a:r>
              <a:rPr lang="zh-CN" altLang="en-US" sz="1800" b="1" dirty="0" smtClean="0">
                <a:solidFill>
                  <a:srgbClr val="009ED6"/>
                </a:solidFill>
              </a:rPr>
              <a:t>）解决</a:t>
            </a:r>
            <a:r>
              <a:rPr lang="zh-CN" altLang="en-US" sz="1800" b="1" dirty="0">
                <a:solidFill>
                  <a:srgbClr val="009ED6"/>
                </a:solidFill>
              </a:rPr>
              <a:t>了跨浏览器问题</a:t>
            </a:r>
            <a:endParaRPr lang="zh-CN" altLang="zh-CN" sz="1800" dirty="0" smtClean="0">
              <a:solidFill>
                <a:srgbClr val="009ED6"/>
              </a:solidFill>
            </a:endParaRPr>
          </a:p>
          <a:p>
            <a:pPr marL="0" indent="457200">
              <a:buNone/>
            </a:pPr>
            <a:r>
              <a:rPr lang="zh-CN" altLang="en-US" sz="1800" dirty="0"/>
              <a:t>在</a:t>
            </a:r>
            <a:r>
              <a:rPr lang="en-US" altLang="zh-CN" sz="1800" dirty="0"/>
              <a:t>HTML5</a:t>
            </a:r>
            <a:r>
              <a:rPr lang="zh-CN" altLang="en-US" sz="1800" dirty="0"/>
              <a:t>之前，各大浏览器厂商为了争夺市场占有率，会在各自的浏览器中增加各种各样的功能，并且</a:t>
            </a:r>
            <a:r>
              <a:rPr lang="zh-CN" altLang="en-US" sz="1800" dirty="0">
                <a:solidFill>
                  <a:srgbClr val="009ED6"/>
                </a:solidFill>
              </a:rPr>
              <a:t>不具有统一的标准</a:t>
            </a:r>
            <a:r>
              <a:rPr lang="zh-CN" altLang="en-US" sz="1800" dirty="0"/>
              <a:t>。使用不同的浏览器，常常看到不同的页面效果。在</a:t>
            </a:r>
            <a:r>
              <a:rPr lang="en-US" altLang="zh-CN" sz="1800" dirty="0"/>
              <a:t>HTML5</a:t>
            </a:r>
            <a:r>
              <a:rPr lang="zh-CN" altLang="en-US" sz="1800" dirty="0"/>
              <a:t>中，纳入了所有合理的</a:t>
            </a:r>
            <a:r>
              <a:rPr lang="zh-CN" altLang="en-US" sz="1800" dirty="0">
                <a:solidFill>
                  <a:srgbClr val="009ED6"/>
                </a:solidFill>
              </a:rPr>
              <a:t>扩展功能</a:t>
            </a:r>
            <a:r>
              <a:rPr lang="zh-CN" altLang="en-US" sz="1800" dirty="0"/>
              <a:t>，具备良好的跨平台性能。针对不支持新标签的老式</a:t>
            </a:r>
            <a:r>
              <a:rPr lang="en-US" altLang="zh-CN" sz="1800" dirty="0"/>
              <a:t>IE</a:t>
            </a:r>
            <a:r>
              <a:rPr lang="zh-CN" altLang="en-US" sz="1800" dirty="0"/>
              <a:t>浏览器，只需简单地添加</a:t>
            </a:r>
            <a:r>
              <a:rPr lang="en-US" altLang="zh-CN" sz="1800" dirty="0"/>
              <a:t>JavaScript</a:t>
            </a:r>
            <a:r>
              <a:rPr lang="zh-CN" altLang="en-US" sz="1800" dirty="0"/>
              <a:t>代码就可以使用新的</a:t>
            </a:r>
            <a:r>
              <a:rPr lang="zh-CN" altLang="en-US" sz="1800" dirty="0" smtClean="0"/>
              <a:t>元素</a:t>
            </a:r>
            <a:r>
              <a:rPr lang="zh-CN" altLang="zh-CN" sz="1800" dirty="0" smtClean="0"/>
              <a:t>。</a:t>
            </a:r>
          </a:p>
        </p:txBody>
      </p:sp>
      <p:sp>
        <p:nvSpPr>
          <p:cNvPr id="5" name="TextBox 4"/>
          <p:cNvSpPr txBox="1"/>
          <p:nvPr/>
        </p:nvSpPr>
        <p:spPr>
          <a:xfrm>
            <a:off x="385583" y="1322024"/>
            <a:ext cx="6544019" cy="461665"/>
          </a:xfrm>
          <a:prstGeom prst="rect">
            <a:avLst/>
          </a:prstGeom>
          <a:noFill/>
        </p:spPr>
        <p:txBody>
          <a:bodyPr wrap="square" rtlCol="0">
            <a:spAutoFit/>
          </a:bodyPr>
          <a:lstStyle/>
          <a:p>
            <a:pPr marL="0" lvl="1" indent="457200">
              <a:buFontTx/>
              <a:buNone/>
              <a:defRPr/>
            </a:pPr>
            <a:r>
              <a:rPr lang="en-US" altLang="zh-CN" sz="2400" b="1" dirty="0" smtClean="0">
                <a:solidFill>
                  <a:srgbClr val="009ED6"/>
                </a:solidFill>
              </a:rPr>
              <a:t>2</a:t>
            </a:r>
            <a:r>
              <a:rPr lang="zh-CN" altLang="en-US" sz="2400" b="1" dirty="0" smtClean="0">
                <a:solidFill>
                  <a:srgbClr val="009ED6"/>
                </a:solidFill>
              </a:rPr>
              <a:t>、</a:t>
            </a:r>
            <a:r>
              <a:rPr lang="en-US" altLang="zh-CN" sz="2400" b="1" dirty="0">
                <a:solidFill>
                  <a:srgbClr val="009ED6"/>
                </a:solidFill>
              </a:rPr>
              <a:t> HTML5</a:t>
            </a:r>
            <a:r>
              <a:rPr lang="zh-CN" altLang="en-US" sz="2400" b="1" dirty="0">
                <a:solidFill>
                  <a:srgbClr val="009ED6"/>
                </a:solidFill>
              </a:rPr>
              <a:t>的优势</a:t>
            </a:r>
            <a:endParaRPr lang="en-US" altLang="zh-CN" sz="2400" b="1" dirty="0">
              <a:solidFill>
                <a:srgbClr val="009ED6"/>
              </a:solidFill>
            </a:endParaRPr>
          </a:p>
        </p:txBody>
      </p:sp>
    </p:spTree>
    <p:extLst>
      <p:ext uri="{BB962C8B-B14F-4D97-AF65-F5344CB8AC3E}">
        <p14:creationId xmlns:p14="http://schemas.microsoft.com/office/powerpoint/2010/main" val="273918817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
          <p:cNvGrpSpPr>
            <a:grpSpLocks/>
          </p:cNvGrpSpPr>
          <p:nvPr/>
        </p:nvGrpSpPr>
        <p:grpSpPr bwMode="auto">
          <a:xfrm>
            <a:off x="4604069" y="1673365"/>
            <a:ext cx="4273228" cy="507813"/>
            <a:chOff x="1710670" y="1252383"/>
            <a:chExt cx="5435501" cy="611808"/>
          </a:xfrm>
        </p:grpSpPr>
        <p:grpSp>
          <p:nvGrpSpPr>
            <p:cNvPr id="8" name="组合 29"/>
            <p:cNvGrpSpPr>
              <a:grpSpLocks/>
            </p:cNvGrpSpPr>
            <p:nvPr/>
          </p:nvGrpSpPr>
          <p:grpSpPr bwMode="auto">
            <a:xfrm rot="-12767">
              <a:off x="1710670" y="1263647"/>
              <a:ext cx="886228" cy="600544"/>
              <a:chOff x="1936619" y="1275594"/>
              <a:chExt cx="1298808" cy="1751335"/>
            </a:xfrm>
          </p:grpSpPr>
          <p:grpSp>
            <p:nvGrpSpPr>
              <p:cNvPr id="12" name="组合 31"/>
              <p:cNvGrpSpPr>
                <a:grpSpLocks/>
              </p:cNvGrpSpPr>
              <p:nvPr/>
            </p:nvGrpSpPr>
            <p:grpSpPr bwMode="auto">
              <a:xfrm>
                <a:off x="1936619" y="1275594"/>
                <a:ext cx="1288371" cy="1733075"/>
                <a:chOff x="1907703" y="1275594"/>
                <a:chExt cx="1288371" cy="1733075"/>
              </a:xfrm>
            </p:grpSpPr>
            <p:sp>
              <p:nvSpPr>
                <p:cNvPr id="14" name="圆角矩形 13"/>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smtClean="0">
                      <a:solidFill>
                        <a:prstClr val="white"/>
                      </a:solidFill>
                      <a:latin typeface="Cambria Math" panose="02040503050406030204" pitchFamily="18" charset="0"/>
                      <a:ea typeface="汉仪综艺体简" panose="02010609000101010101" pitchFamily="49" charset="-122"/>
                    </a:rPr>
                    <a:t>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15" name="圆角矩形 14"/>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3"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9" name="直接连接符 8"/>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0" name="矩形 35"/>
            <p:cNvSpPr>
              <a:spLocks noChangeArrowheads="1"/>
            </p:cNvSpPr>
            <p:nvPr/>
          </p:nvSpPr>
          <p:spPr bwMode="auto">
            <a:xfrm>
              <a:off x="2823293" y="1252383"/>
              <a:ext cx="4322878"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indent="0">
                <a:buNone/>
              </a:pPr>
              <a:r>
                <a:rPr lang="zh-CN" altLang="en-US" sz="2000" b="1" dirty="0">
                  <a:solidFill>
                    <a:srgbClr val="009ED6"/>
                  </a:solidFill>
                </a:rPr>
                <a:t>常用图像格式 </a:t>
              </a:r>
              <a:endParaRPr lang="zh-CN" altLang="zh-CN" sz="2000" b="1" dirty="0">
                <a:solidFill>
                  <a:srgbClr val="009ED6"/>
                </a:solidFill>
              </a:endParaRPr>
            </a:p>
          </p:txBody>
        </p:sp>
      </p:grpSp>
      <p:grpSp>
        <p:nvGrpSpPr>
          <p:cNvPr id="17" name="组合 1"/>
          <p:cNvGrpSpPr>
            <a:grpSpLocks/>
          </p:cNvGrpSpPr>
          <p:nvPr/>
        </p:nvGrpSpPr>
        <p:grpSpPr bwMode="auto">
          <a:xfrm>
            <a:off x="4629469" y="2635215"/>
            <a:ext cx="3827937" cy="498464"/>
            <a:chOff x="1710670" y="1263647"/>
            <a:chExt cx="4869094" cy="600544"/>
          </a:xfrm>
        </p:grpSpPr>
        <p:grpSp>
          <p:nvGrpSpPr>
            <p:cNvPr id="18" name="组合 29"/>
            <p:cNvGrpSpPr>
              <a:grpSpLocks/>
            </p:cNvGrpSpPr>
            <p:nvPr/>
          </p:nvGrpSpPr>
          <p:grpSpPr bwMode="auto">
            <a:xfrm rot="-12767">
              <a:off x="1710670" y="1263647"/>
              <a:ext cx="886228" cy="600544"/>
              <a:chOff x="1936619" y="1275594"/>
              <a:chExt cx="1298808" cy="1751335"/>
            </a:xfrm>
          </p:grpSpPr>
          <p:grpSp>
            <p:nvGrpSpPr>
              <p:cNvPr id="21" name="组合 31"/>
              <p:cNvGrpSpPr>
                <a:grpSpLocks/>
              </p:cNvGrpSpPr>
              <p:nvPr/>
            </p:nvGrpSpPr>
            <p:grpSpPr bwMode="auto">
              <a:xfrm>
                <a:off x="1936619" y="1275594"/>
                <a:ext cx="1288371" cy="1733075"/>
                <a:chOff x="1907703" y="1275594"/>
                <a:chExt cx="1288371" cy="1733075"/>
              </a:xfrm>
            </p:grpSpPr>
            <p:sp>
              <p:nvSpPr>
                <p:cNvPr id="23" name="圆角矩形 22"/>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4" name="圆角矩形 23"/>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2"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9" name="直接连接符 18"/>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0" name="矩形 35"/>
            <p:cNvSpPr>
              <a:spLocks noChangeArrowheads="1"/>
            </p:cNvSpPr>
            <p:nvPr/>
          </p:nvSpPr>
          <p:spPr bwMode="auto">
            <a:xfrm>
              <a:off x="2871757" y="1267684"/>
              <a:ext cx="3667022"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indent="0">
                <a:buNone/>
              </a:pPr>
              <a:r>
                <a:rPr lang="zh-CN" altLang="en-US" sz="2000" b="1" dirty="0">
                  <a:solidFill>
                    <a:srgbClr val="009ED6"/>
                  </a:solidFill>
                </a:rPr>
                <a:t>图像标记</a:t>
              </a:r>
              <a:r>
                <a:rPr lang="en-US" altLang="zh-CN" sz="2000" b="1" dirty="0">
                  <a:solidFill>
                    <a:srgbClr val="009ED6"/>
                  </a:solidFill>
                </a:rPr>
                <a:t>&lt;</a:t>
              </a:r>
              <a:r>
                <a:rPr lang="en-US" altLang="zh-CN" sz="2000" b="1" dirty="0" err="1">
                  <a:solidFill>
                    <a:srgbClr val="009ED6"/>
                  </a:solidFill>
                </a:rPr>
                <a:t>img</a:t>
              </a:r>
              <a:r>
                <a:rPr lang="en-US" altLang="zh-CN" sz="2000" b="1" dirty="0">
                  <a:solidFill>
                    <a:srgbClr val="009ED6"/>
                  </a:solidFill>
                </a:rPr>
                <a:t> /&gt;</a:t>
              </a:r>
              <a:endParaRPr lang="en-US" altLang="zh-CN" sz="2000" dirty="0">
                <a:solidFill>
                  <a:srgbClr val="009ED6"/>
                </a:solidFill>
              </a:endParaRPr>
            </a:p>
          </p:txBody>
        </p:sp>
      </p:grpSp>
      <p:grpSp>
        <p:nvGrpSpPr>
          <p:cNvPr id="25" name="组合 1"/>
          <p:cNvGrpSpPr>
            <a:grpSpLocks/>
          </p:cNvGrpSpPr>
          <p:nvPr/>
        </p:nvGrpSpPr>
        <p:grpSpPr bwMode="auto">
          <a:xfrm>
            <a:off x="4642169" y="3565665"/>
            <a:ext cx="3827937" cy="507813"/>
            <a:chOff x="1710670" y="1252383"/>
            <a:chExt cx="4869094" cy="611808"/>
          </a:xfrm>
        </p:grpSpPr>
        <p:grpSp>
          <p:nvGrpSpPr>
            <p:cNvPr id="26" name="组合 29"/>
            <p:cNvGrpSpPr>
              <a:grpSpLocks/>
            </p:cNvGrpSpPr>
            <p:nvPr/>
          </p:nvGrpSpPr>
          <p:grpSpPr bwMode="auto">
            <a:xfrm rot="-12767">
              <a:off x="1710670" y="1263647"/>
              <a:ext cx="886228" cy="600544"/>
              <a:chOff x="1936619" y="1275594"/>
              <a:chExt cx="1298808" cy="1751335"/>
            </a:xfrm>
          </p:grpSpPr>
          <p:grpSp>
            <p:nvGrpSpPr>
              <p:cNvPr id="29" name="组合 31"/>
              <p:cNvGrpSpPr>
                <a:grpSpLocks/>
              </p:cNvGrpSpPr>
              <p:nvPr/>
            </p:nvGrpSpPr>
            <p:grpSpPr bwMode="auto">
              <a:xfrm>
                <a:off x="1936619" y="1275594"/>
                <a:ext cx="1288371" cy="1733075"/>
                <a:chOff x="1907703" y="1275594"/>
                <a:chExt cx="1288371" cy="1733075"/>
              </a:xfrm>
            </p:grpSpPr>
            <p:sp>
              <p:nvSpPr>
                <p:cNvPr id="31" name="圆角矩形 30"/>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31"/>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7" name="直接连接符 26"/>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8" name="矩形 35"/>
            <p:cNvSpPr>
              <a:spLocks noChangeArrowheads="1"/>
            </p:cNvSpPr>
            <p:nvPr/>
          </p:nvSpPr>
          <p:spPr bwMode="auto">
            <a:xfrm>
              <a:off x="2871757" y="1252383"/>
              <a:ext cx="3667022"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indent="0">
                <a:buFontTx/>
                <a:buNone/>
                <a:defRPr/>
              </a:pPr>
              <a:r>
                <a:rPr lang="zh-CN" altLang="en-US" sz="2000" b="1" dirty="0">
                  <a:solidFill>
                    <a:srgbClr val="009ED6"/>
                  </a:solidFill>
                </a:rPr>
                <a:t>绝对路径和相对路径</a:t>
              </a:r>
              <a:endParaRPr lang="en-US" altLang="zh-CN" sz="2000" b="1" dirty="0">
                <a:solidFill>
                  <a:srgbClr val="009ED6"/>
                </a:solidFill>
              </a:endParaRPr>
            </a:p>
          </p:txBody>
        </p:sp>
      </p:grpSp>
      <p:sp>
        <p:nvSpPr>
          <p:cNvPr id="33" name="TextBox 32"/>
          <p:cNvSpPr txBox="1"/>
          <p:nvPr/>
        </p:nvSpPr>
        <p:spPr>
          <a:xfrm>
            <a:off x="656882" y="2022511"/>
            <a:ext cx="1883118" cy="584775"/>
          </a:xfrm>
          <a:prstGeom prst="rect">
            <a:avLst/>
          </a:prstGeom>
          <a:noFill/>
          <a:scene3d>
            <a:camera prst="orthographicFront">
              <a:rot lat="0" lon="0" rev="0"/>
            </a:camera>
            <a:lightRig rig="threePt" dir="t"/>
          </a:scene3d>
          <a:sp3d>
            <a:bevelT w="38100"/>
          </a:sp3d>
        </p:spPr>
        <p:txBody>
          <a:bodyPr wrap="square" rtlCol="0">
            <a:spAutoFit/>
          </a:bodyPr>
          <a:lstStyle/>
          <a:p>
            <a:r>
              <a:rPr lang="zh-CN" altLang="en-US" sz="3100" b="1" dirty="0">
                <a:solidFill>
                  <a:schemeClr val="bg1"/>
                </a:solidFill>
                <a:latin typeface="微软雅黑" panose="020B0503020204020204" pitchFamily="34" charset="-122"/>
                <a:ea typeface="微软雅黑" panose="020B0503020204020204" pitchFamily="34" charset="-122"/>
              </a:rPr>
              <a:t>知识</a:t>
            </a:r>
            <a:r>
              <a:rPr lang="zh-CN" altLang="en-US" sz="3100" b="1" dirty="0" smtClean="0">
                <a:solidFill>
                  <a:schemeClr val="bg1"/>
                </a:solidFill>
                <a:latin typeface="微软雅黑" panose="020B0503020204020204" pitchFamily="34" charset="-122"/>
                <a:ea typeface="微软雅黑" panose="020B0503020204020204" pitchFamily="34" charset="-122"/>
              </a:rPr>
              <a:t>引入</a:t>
            </a:r>
            <a:endParaRPr lang="zh-CN" altLang="en-US" sz="3100" b="1" dirty="0">
              <a:solidFill>
                <a:schemeClr val="bg1"/>
              </a:solidFill>
              <a:latin typeface="微软雅黑" panose="020B0503020204020204" pitchFamily="34" charset="-122"/>
              <a:ea typeface="微软雅黑" panose="020B0503020204020204" pitchFamily="34" charset="-122"/>
            </a:endParaRPr>
          </a:p>
        </p:txBody>
      </p:sp>
      <p:pic>
        <p:nvPicPr>
          <p:cNvPr id="7170" name="图片 71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51" y="1310466"/>
            <a:ext cx="4280664" cy="4468033"/>
          </a:xfrm>
          <a:prstGeom prst="rect">
            <a:avLst/>
          </a:prstGeom>
        </p:spPr>
      </p:pic>
      <p:sp>
        <p:nvSpPr>
          <p:cNvPr id="42"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图像</a:t>
            </a:r>
            <a:r>
              <a:rPr lang="zh-CN" altLang="en-US" sz="2400" dirty="0">
                <a:sym typeface="宋体" charset="-122"/>
              </a:rPr>
              <a:t>标记</a:t>
            </a:r>
            <a:endParaRPr lang="zh-CN" altLang="en-US" sz="2400" dirty="0"/>
          </a:p>
        </p:txBody>
      </p:sp>
    </p:spTree>
    <p:extLst>
      <p:ext uri="{BB962C8B-B14F-4D97-AF65-F5344CB8AC3E}">
        <p14:creationId xmlns:p14="http://schemas.microsoft.com/office/powerpoint/2010/main" val="569219140"/>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72519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0">
              <a:buNone/>
            </a:pPr>
            <a:r>
              <a:rPr lang="zh-CN" altLang="en-US" sz="1800" b="1" dirty="0" smtClean="0">
                <a:solidFill>
                  <a:srgbClr val="009ED6"/>
                </a:solidFill>
              </a:rPr>
              <a:t>（</a:t>
            </a:r>
            <a:r>
              <a:rPr lang="en-US" altLang="zh-CN" sz="1800" b="1" dirty="0" smtClean="0">
                <a:solidFill>
                  <a:srgbClr val="009ED6"/>
                </a:solidFill>
              </a:rPr>
              <a:t>1</a:t>
            </a:r>
            <a:r>
              <a:rPr lang="zh-CN" altLang="en-US" sz="1800" b="1" dirty="0" smtClean="0">
                <a:solidFill>
                  <a:srgbClr val="009ED6"/>
                </a:solidFill>
              </a:rPr>
              <a:t>）</a:t>
            </a:r>
            <a:r>
              <a:rPr lang="en-US" altLang="zh-CN" sz="1800" b="1" dirty="0" smtClean="0">
                <a:solidFill>
                  <a:srgbClr val="009ED6"/>
                </a:solidFill>
              </a:rPr>
              <a:t>GIF</a:t>
            </a:r>
            <a:r>
              <a:rPr lang="zh-CN" altLang="zh-CN" sz="1800" b="1" dirty="0">
                <a:solidFill>
                  <a:srgbClr val="009ED6"/>
                </a:solidFill>
              </a:rPr>
              <a:t>格式</a:t>
            </a:r>
            <a:endParaRPr lang="en-US" altLang="zh-CN" sz="1800" b="1" dirty="0">
              <a:solidFill>
                <a:srgbClr val="009ED6"/>
              </a:solidFill>
            </a:endParaRPr>
          </a:p>
          <a:p>
            <a:pPr marL="0" indent="457200">
              <a:buNone/>
            </a:pPr>
            <a:r>
              <a:rPr lang="en-US" altLang="zh-CN" sz="1800" dirty="0">
                <a:solidFill>
                  <a:srgbClr val="009ED6"/>
                </a:solidFill>
              </a:rPr>
              <a:t>GIF</a:t>
            </a:r>
            <a:r>
              <a:rPr lang="zh-CN" altLang="zh-CN" sz="1800" dirty="0"/>
              <a:t>最突出的地方就是它</a:t>
            </a:r>
            <a:r>
              <a:rPr lang="zh-CN" altLang="zh-CN" sz="1800" dirty="0">
                <a:solidFill>
                  <a:srgbClr val="009ED6"/>
                </a:solidFill>
              </a:rPr>
              <a:t>支持动画</a:t>
            </a:r>
            <a:r>
              <a:rPr lang="zh-CN" altLang="zh-CN" sz="1800" dirty="0"/>
              <a:t>，同时</a:t>
            </a:r>
            <a:r>
              <a:rPr lang="en-US" altLang="zh-CN" sz="1800" dirty="0"/>
              <a:t>GIF</a:t>
            </a:r>
            <a:r>
              <a:rPr lang="zh-CN" altLang="zh-CN" sz="1800" dirty="0"/>
              <a:t>也是一种无损的图像格式，也就是说修改图片之后，图片质量几乎没有损失。再加上</a:t>
            </a:r>
            <a:r>
              <a:rPr lang="en-US" altLang="zh-CN" sz="1800" dirty="0"/>
              <a:t>GIF</a:t>
            </a:r>
            <a:r>
              <a:rPr lang="zh-CN" altLang="zh-CN" sz="1800" dirty="0">
                <a:solidFill>
                  <a:srgbClr val="009ED6"/>
                </a:solidFill>
              </a:rPr>
              <a:t>支持透明</a:t>
            </a:r>
            <a:r>
              <a:rPr lang="zh-CN" altLang="zh-CN" sz="1800" dirty="0"/>
              <a:t>（全透明或全不透明），因此很适合在互联网上使用。但</a:t>
            </a:r>
            <a:r>
              <a:rPr lang="en-US" altLang="zh-CN" sz="1800" dirty="0"/>
              <a:t>GIF</a:t>
            </a:r>
            <a:r>
              <a:rPr lang="zh-CN" altLang="zh-CN" sz="1800" dirty="0"/>
              <a:t>只能处理</a:t>
            </a:r>
            <a:r>
              <a:rPr lang="en-US" altLang="zh-CN" sz="1800" dirty="0">
                <a:solidFill>
                  <a:srgbClr val="009ED6"/>
                </a:solidFill>
              </a:rPr>
              <a:t>256</a:t>
            </a:r>
            <a:r>
              <a:rPr lang="zh-CN" altLang="zh-CN" sz="1800" dirty="0"/>
              <a:t>种颜色。在网页制作中，</a:t>
            </a:r>
            <a:r>
              <a:rPr lang="en-US" altLang="zh-CN" sz="1800" dirty="0"/>
              <a:t>GIF</a:t>
            </a:r>
            <a:r>
              <a:rPr lang="zh-CN" altLang="zh-CN" sz="1800" dirty="0"/>
              <a:t>格式常常用于</a:t>
            </a:r>
            <a:r>
              <a:rPr lang="en-US" altLang="zh-CN" sz="1800" dirty="0">
                <a:solidFill>
                  <a:srgbClr val="009ED6"/>
                </a:solidFill>
              </a:rPr>
              <a:t>Logo</a:t>
            </a:r>
            <a:r>
              <a:rPr lang="zh-CN" altLang="zh-CN" sz="1800" dirty="0"/>
              <a:t>、</a:t>
            </a:r>
            <a:r>
              <a:rPr lang="zh-CN" altLang="zh-CN" sz="1800" dirty="0">
                <a:solidFill>
                  <a:srgbClr val="009ED6"/>
                </a:solidFill>
              </a:rPr>
              <a:t>小图标</a:t>
            </a:r>
            <a:r>
              <a:rPr lang="zh-CN" altLang="zh-CN" sz="1800" dirty="0"/>
              <a:t>及其他色彩</a:t>
            </a:r>
            <a:r>
              <a:rPr lang="zh-CN" altLang="zh-CN" sz="1800" dirty="0">
                <a:solidFill>
                  <a:srgbClr val="009ED6"/>
                </a:solidFill>
              </a:rPr>
              <a:t>相对单一</a:t>
            </a:r>
            <a:r>
              <a:rPr lang="zh-CN" altLang="zh-CN" sz="1800" dirty="0"/>
              <a:t>的图像。</a:t>
            </a:r>
          </a:p>
        </p:txBody>
      </p:sp>
      <p:sp>
        <p:nvSpPr>
          <p:cNvPr id="5" name="TextBox 4"/>
          <p:cNvSpPr txBox="1"/>
          <p:nvPr/>
        </p:nvSpPr>
        <p:spPr>
          <a:xfrm>
            <a:off x="385582" y="1322024"/>
            <a:ext cx="7711815" cy="461665"/>
          </a:xfrm>
          <a:prstGeom prst="rect">
            <a:avLst/>
          </a:prstGeom>
          <a:noFill/>
        </p:spPr>
        <p:txBody>
          <a:bodyPr wrap="square" rtlCol="0">
            <a:spAutoFit/>
          </a:bodyPr>
          <a:lstStyle/>
          <a:p>
            <a:pPr indent="457200"/>
            <a:r>
              <a:rPr lang="en-US" altLang="zh-CN" sz="2400" b="1" dirty="0" smtClean="0">
                <a:solidFill>
                  <a:srgbClr val="009ED6"/>
                </a:solidFill>
              </a:rPr>
              <a:t>1</a:t>
            </a:r>
            <a:r>
              <a:rPr lang="zh-CN" altLang="en-US" sz="2400" b="1" dirty="0" smtClean="0">
                <a:solidFill>
                  <a:srgbClr val="009ED6"/>
                </a:solidFill>
              </a:rPr>
              <a:t>、</a:t>
            </a:r>
            <a:r>
              <a:rPr lang="zh-CN" altLang="zh-CN" sz="2400" b="1" dirty="0">
                <a:solidFill>
                  <a:srgbClr val="009ED6"/>
                </a:solidFill>
              </a:rPr>
              <a:t>常用图像</a:t>
            </a:r>
            <a:r>
              <a:rPr lang="zh-CN" altLang="zh-CN" sz="2400" b="1" dirty="0" smtClean="0">
                <a:solidFill>
                  <a:srgbClr val="009ED6"/>
                </a:solidFill>
              </a:rPr>
              <a:t>格</a:t>
            </a:r>
            <a:r>
              <a:rPr lang="zh-CN" altLang="en-US" sz="2400" b="1" dirty="0" smtClean="0">
                <a:solidFill>
                  <a:srgbClr val="009ED6"/>
                </a:solidFill>
              </a:rPr>
              <a:t>式</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2721316552"/>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72519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0">
              <a:buNone/>
            </a:pPr>
            <a:r>
              <a:rPr lang="zh-CN" altLang="en-US" sz="1800" b="1" dirty="0" smtClean="0">
                <a:solidFill>
                  <a:srgbClr val="009ED6"/>
                </a:solidFill>
              </a:rPr>
              <a:t>（</a:t>
            </a:r>
            <a:r>
              <a:rPr lang="en-US" altLang="zh-CN" sz="1800" b="1" dirty="0" smtClean="0">
                <a:solidFill>
                  <a:srgbClr val="009ED6"/>
                </a:solidFill>
              </a:rPr>
              <a:t>2</a:t>
            </a:r>
            <a:r>
              <a:rPr lang="zh-CN" altLang="en-US" sz="1800" b="1" dirty="0" smtClean="0">
                <a:solidFill>
                  <a:srgbClr val="009ED6"/>
                </a:solidFill>
              </a:rPr>
              <a:t>）</a:t>
            </a:r>
            <a:r>
              <a:rPr lang="en-US" altLang="zh-CN" sz="1800" b="1" dirty="0" smtClean="0">
                <a:solidFill>
                  <a:srgbClr val="009ED6"/>
                </a:solidFill>
              </a:rPr>
              <a:t>PNG</a:t>
            </a:r>
            <a:r>
              <a:rPr lang="zh-CN" altLang="zh-CN" sz="1800" b="1" dirty="0">
                <a:solidFill>
                  <a:srgbClr val="009ED6"/>
                </a:solidFill>
              </a:rPr>
              <a:t>格式</a:t>
            </a:r>
            <a:endParaRPr lang="en-US" altLang="zh-CN" sz="1800" b="1" dirty="0">
              <a:solidFill>
                <a:srgbClr val="009ED6"/>
              </a:solidFill>
            </a:endParaRPr>
          </a:p>
          <a:p>
            <a:pPr marL="0" indent="457200">
              <a:buNone/>
            </a:pPr>
            <a:r>
              <a:rPr lang="en-US" altLang="zh-CN" sz="1800" dirty="0">
                <a:solidFill>
                  <a:srgbClr val="009ED6"/>
                </a:solidFill>
              </a:rPr>
              <a:t>PNG</a:t>
            </a:r>
            <a:r>
              <a:rPr lang="zh-CN" altLang="zh-CN" sz="1800" dirty="0"/>
              <a:t>包括</a:t>
            </a:r>
            <a:r>
              <a:rPr lang="en-US" altLang="zh-CN" sz="1800" dirty="0">
                <a:solidFill>
                  <a:srgbClr val="009ED6"/>
                </a:solidFill>
              </a:rPr>
              <a:t>PNG-8</a:t>
            </a:r>
            <a:r>
              <a:rPr lang="zh-CN" altLang="zh-CN" sz="1800" dirty="0"/>
              <a:t>和真色彩</a:t>
            </a:r>
            <a:r>
              <a:rPr lang="en-US" altLang="zh-CN" sz="1800" dirty="0"/>
              <a:t>PNG</a:t>
            </a:r>
            <a:r>
              <a:rPr lang="zh-CN" altLang="zh-CN" sz="1800" dirty="0"/>
              <a:t>（</a:t>
            </a:r>
            <a:r>
              <a:rPr lang="en-US" altLang="zh-CN" sz="1800" dirty="0">
                <a:solidFill>
                  <a:srgbClr val="009ED6"/>
                </a:solidFill>
              </a:rPr>
              <a:t>PNG-24</a:t>
            </a:r>
            <a:r>
              <a:rPr lang="zh-CN" altLang="zh-CN" sz="1800" dirty="0"/>
              <a:t>和</a:t>
            </a:r>
            <a:r>
              <a:rPr lang="en-US" altLang="zh-CN" sz="1800" dirty="0">
                <a:solidFill>
                  <a:srgbClr val="009ED6"/>
                </a:solidFill>
              </a:rPr>
              <a:t>PNG-32</a:t>
            </a:r>
            <a:r>
              <a:rPr lang="zh-CN" altLang="zh-CN" sz="1800" dirty="0"/>
              <a:t>）。相对于</a:t>
            </a:r>
            <a:r>
              <a:rPr lang="en-US" altLang="zh-CN" sz="1800" dirty="0"/>
              <a:t>GIF</a:t>
            </a:r>
            <a:r>
              <a:rPr lang="zh-CN" altLang="zh-CN" sz="1800" dirty="0"/>
              <a:t>，</a:t>
            </a:r>
            <a:r>
              <a:rPr lang="en-US" altLang="zh-CN" sz="1800" dirty="0"/>
              <a:t>PNG</a:t>
            </a:r>
            <a:r>
              <a:rPr lang="zh-CN" altLang="zh-CN" sz="1800" dirty="0"/>
              <a:t>最大的优势是</a:t>
            </a:r>
            <a:r>
              <a:rPr lang="zh-CN" altLang="zh-CN" sz="1800" dirty="0">
                <a:solidFill>
                  <a:srgbClr val="009ED6"/>
                </a:solidFill>
              </a:rPr>
              <a:t>体积更小</a:t>
            </a:r>
            <a:r>
              <a:rPr lang="zh-CN" altLang="zh-CN" sz="1800" dirty="0"/>
              <a:t>，</a:t>
            </a:r>
            <a:r>
              <a:rPr lang="zh-CN" altLang="zh-CN" sz="1800" dirty="0">
                <a:solidFill>
                  <a:srgbClr val="009ED6"/>
                </a:solidFill>
              </a:rPr>
              <a:t>支持</a:t>
            </a:r>
            <a:r>
              <a:rPr lang="en-US" altLang="zh-CN" sz="1800" dirty="0">
                <a:solidFill>
                  <a:srgbClr val="009ED6"/>
                </a:solidFill>
              </a:rPr>
              <a:t>alpha</a:t>
            </a:r>
            <a:r>
              <a:rPr lang="zh-CN" altLang="zh-CN" sz="1800" dirty="0">
                <a:solidFill>
                  <a:srgbClr val="009ED6"/>
                </a:solidFill>
              </a:rPr>
              <a:t>透明</a:t>
            </a:r>
            <a:r>
              <a:rPr lang="zh-CN" altLang="zh-CN" sz="1800" dirty="0"/>
              <a:t>（全透明，半透明，全不透明），并且颜色过渡更平滑，但</a:t>
            </a:r>
            <a:r>
              <a:rPr lang="en-US" altLang="zh-CN" sz="1800" dirty="0"/>
              <a:t>PNG</a:t>
            </a:r>
            <a:r>
              <a:rPr lang="zh-CN" altLang="zh-CN" sz="1800" dirty="0">
                <a:solidFill>
                  <a:srgbClr val="009ED6"/>
                </a:solidFill>
              </a:rPr>
              <a:t>不支持动画</a:t>
            </a:r>
            <a:r>
              <a:rPr lang="zh-CN" altLang="zh-CN" sz="1800" dirty="0"/>
              <a:t>。同时需要注意的是</a:t>
            </a:r>
            <a:r>
              <a:rPr lang="en-US" altLang="zh-CN" sz="1800" dirty="0">
                <a:solidFill>
                  <a:srgbClr val="009ED6"/>
                </a:solidFill>
              </a:rPr>
              <a:t>IE6</a:t>
            </a:r>
            <a:r>
              <a:rPr lang="zh-CN" altLang="zh-CN" sz="1800" dirty="0"/>
              <a:t>是可以</a:t>
            </a:r>
            <a:r>
              <a:rPr lang="zh-CN" altLang="zh-CN" sz="1800" dirty="0">
                <a:solidFill>
                  <a:srgbClr val="009ED6"/>
                </a:solidFill>
              </a:rPr>
              <a:t>支持</a:t>
            </a:r>
            <a:r>
              <a:rPr lang="en-US" altLang="zh-CN" sz="1800" dirty="0"/>
              <a:t>PNG-8</a:t>
            </a:r>
            <a:r>
              <a:rPr lang="zh-CN" altLang="zh-CN" sz="1800" dirty="0"/>
              <a:t>的，但在处理</a:t>
            </a:r>
            <a:r>
              <a:rPr lang="en-US" altLang="zh-CN" sz="1800" dirty="0"/>
              <a:t>PNG-24</a:t>
            </a:r>
            <a:r>
              <a:rPr lang="zh-CN" altLang="zh-CN" sz="1800" dirty="0"/>
              <a:t>的透明时会显示为灰色。通常，图片保存为</a:t>
            </a:r>
            <a:r>
              <a:rPr lang="en-US" altLang="zh-CN" sz="1800" dirty="0"/>
              <a:t>PNG-8</a:t>
            </a:r>
            <a:r>
              <a:rPr lang="zh-CN" altLang="zh-CN" sz="1800" dirty="0"/>
              <a:t>会在同等质量下获得比</a:t>
            </a:r>
            <a:r>
              <a:rPr lang="en-US" altLang="zh-CN" sz="1800" dirty="0"/>
              <a:t>GIF</a:t>
            </a:r>
            <a:r>
              <a:rPr lang="zh-CN" altLang="zh-CN" sz="1800" dirty="0"/>
              <a:t>更小的体积，而</a:t>
            </a:r>
            <a:r>
              <a:rPr lang="zh-CN" altLang="zh-CN" sz="1800" dirty="0">
                <a:solidFill>
                  <a:srgbClr val="009ED6"/>
                </a:solidFill>
              </a:rPr>
              <a:t>半透明</a:t>
            </a:r>
            <a:r>
              <a:rPr lang="zh-CN" altLang="zh-CN" sz="1800" dirty="0"/>
              <a:t>的图片只能使用</a:t>
            </a:r>
            <a:r>
              <a:rPr lang="en-US" altLang="zh-CN" sz="1800" dirty="0">
                <a:solidFill>
                  <a:srgbClr val="009ED6"/>
                </a:solidFill>
              </a:rPr>
              <a:t>PNG-24</a:t>
            </a:r>
            <a:r>
              <a:rPr lang="zh-CN" altLang="zh-CN" sz="1800" dirty="0"/>
              <a:t>。</a:t>
            </a:r>
          </a:p>
        </p:txBody>
      </p:sp>
      <p:sp>
        <p:nvSpPr>
          <p:cNvPr id="5" name="TextBox 4"/>
          <p:cNvSpPr txBox="1"/>
          <p:nvPr/>
        </p:nvSpPr>
        <p:spPr>
          <a:xfrm>
            <a:off x="385582" y="1322024"/>
            <a:ext cx="7711815" cy="461665"/>
          </a:xfrm>
          <a:prstGeom prst="rect">
            <a:avLst/>
          </a:prstGeom>
          <a:noFill/>
        </p:spPr>
        <p:txBody>
          <a:bodyPr wrap="square" rtlCol="0">
            <a:spAutoFit/>
          </a:bodyPr>
          <a:lstStyle/>
          <a:p>
            <a:pPr indent="457200"/>
            <a:r>
              <a:rPr lang="en-US" altLang="zh-CN" sz="2400" b="1" dirty="0" smtClean="0">
                <a:solidFill>
                  <a:srgbClr val="009ED6"/>
                </a:solidFill>
              </a:rPr>
              <a:t>1</a:t>
            </a:r>
            <a:r>
              <a:rPr lang="zh-CN" altLang="en-US" sz="2400" b="1" dirty="0" smtClean="0">
                <a:solidFill>
                  <a:srgbClr val="009ED6"/>
                </a:solidFill>
              </a:rPr>
              <a:t>、</a:t>
            </a:r>
            <a:r>
              <a:rPr lang="zh-CN" altLang="zh-CN" sz="2400" b="1" dirty="0">
                <a:solidFill>
                  <a:srgbClr val="009ED6"/>
                </a:solidFill>
              </a:rPr>
              <a:t>常用图像</a:t>
            </a:r>
            <a:r>
              <a:rPr lang="zh-CN" altLang="zh-CN" sz="2400" b="1" dirty="0" smtClean="0">
                <a:solidFill>
                  <a:srgbClr val="009ED6"/>
                </a:solidFill>
              </a:rPr>
              <a:t>格</a:t>
            </a:r>
            <a:r>
              <a:rPr lang="zh-CN" altLang="en-US" sz="2400" b="1" dirty="0" smtClean="0">
                <a:solidFill>
                  <a:srgbClr val="009ED6"/>
                </a:solidFill>
              </a:rPr>
              <a:t>式</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1654297701"/>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72519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0">
              <a:buNone/>
            </a:pPr>
            <a:r>
              <a:rPr lang="zh-CN" altLang="en-US" sz="1800" b="1" dirty="0" smtClean="0">
                <a:solidFill>
                  <a:srgbClr val="009ED6"/>
                </a:solidFill>
              </a:rPr>
              <a:t>（</a:t>
            </a:r>
            <a:r>
              <a:rPr lang="en-US" altLang="zh-CN" sz="1800" b="1" dirty="0" smtClean="0">
                <a:solidFill>
                  <a:srgbClr val="009ED6"/>
                </a:solidFill>
              </a:rPr>
              <a:t>3</a:t>
            </a:r>
            <a:r>
              <a:rPr lang="zh-CN" altLang="en-US" sz="1800" b="1" dirty="0" smtClean="0">
                <a:solidFill>
                  <a:srgbClr val="009ED6"/>
                </a:solidFill>
              </a:rPr>
              <a:t>）</a:t>
            </a:r>
            <a:r>
              <a:rPr lang="en-US" altLang="zh-CN" sz="1800" b="1" dirty="0" smtClean="0">
                <a:solidFill>
                  <a:srgbClr val="009ED6"/>
                </a:solidFill>
              </a:rPr>
              <a:t>JPG</a:t>
            </a:r>
            <a:r>
              <a:rPr lang="zh-CN" altLang="zh-CN" sz="1800" b="1" dirty="0">
                <a:solidFill>
                  <a:srgbClr val="009ED6"/>
                </a:solidFill>
              </a:rPr>
              <a:t>格式</a:t>
            </a:r>
            <a:endParaRPr lang="en-US" altLang="zh-CN" sz="1800" b="1" dirty="0">
              <a:solidFill>
                <a:srgbClr val="009ED6"/>
              </a:solidFill>
            </a:endParaRPr>
          </a:p>
          <a:p>
            <a:pPr marL="0" indent="457200">
              <a:buNone/>
            </a:pPr>
            <a:r>
              <a:rPr lang="en-US" altLang="zh-CN" sz="1800" dirty="0">
                <a:solidFill>
                  <a:srgbClr val="009ED6"/>
                </a:solidFill>
              </a:rPr>
              <a:t>JPG</a:t>
            </a:r>
            <a:r>
              <a:rPr lang="zh-CN" altLang="zh-CN" sz="1800" dirty="0"/>
              <a:t>所能显示的颜色比</a:t>
            </a:r>
            <a:r>
              <a:rPr lang="en-US" altLang="zh-CN" sz="1800" dirty="0">
                <a:solidFill>
                  <a:srgbClr val="009ED6"/>
                </a:solidFill>
              </a:rPr>
              <a:t>GIF</a:t>
            </a:r>
            <a:r>
              <a:rPr lang="zh-CN" altLang="zh-CN" sz="1800" dirty="0"/>
              <a:t>和</a:t>
            </a:r>
            <a:r>
              <a:rPr lang="en-US" altLang="zh-CN" sz="1800" dirty="0">
                <a:solidFill>
                  <a:srgbClr val="009ED6"/>
                </a:solidFill>
              </a:rPr>
              <a:t>PNG</a:t>
            </a:r>
            <a:r>
              <a:rPr lang="zh-CN" altLang="zh-CN" sz="1800" dirty="0"/>
              <a:t>要</a:t>
            </a:r>
            <a:r>
              <a:rPr lang="zh-CN" altLang="zh-CN" sz="1800" dirty="0">
                <a:solidFill>
                  <a:srgbClr val="009ED6"/>
                </a:solidFill>
              </a:rPr>
              <a:t>多的多</a:t>
            </a:r>
            <a:r>
              <a:rPr lang="zh-CN" altLang="zh-CN" sz="1800" dirty="0"/>
              <a:t>，可以用来保存超过</a:t>
            </a:r>
            <a:r>
              <a:rPr lang="en-US" altLang="zh-CN" sz="1800" dirty="0"/>
              <a:t>256</a:t>
            </a:r>
            <a:r>
              <a:rPr lang="zh-CN" altLang="zh-CN" sz="1800" dirty="0"/>
              <a:t>种颜色的图像，但是</a:t>
            </a:r>
            <a:r>
              <a:rPr lang="en-US" altLang="zh-CN" sz="1800" dirty="0"/>
              <a:t>JPG</a:t>
            </a:r>
            <a:r>
              <a:rPr lang="zh-CN" altLang="zh-CN" sz="1800" dirty="0"/>
              <a:t>是一种</a:t>
            </a:r>
            <a:r>
              <a:rPr lang="zh-CN" altLang="zh-CN" sz="1800" dirty="0">
                <a:solidFill>
                  <a:srgbClr val="009ED6"/>
                </a:solidFill>
              </a:rPr>
              <a:t>有损压缩</a:t>
            </a:r>
            <a:r>
              <a:rPr lang="zh-CN" altLang="zh-CN" sz="1800" dirty="0"/>
              <a:t>的图像格式，这就意味着每修改一次图片都会造成一些图像数据的丢失。</a:t>
            </a:r>
            <a:r>
              <a:rPr lang="en-US" altLang="zh-CN" sz="1800" dirty="0"/>
              <a:t>JPG</a:t>
            </a:r>
            <a:r>
              <a:rPr lang="zh-CN" altLang="zh-CN" sz="1800" dirty="0"/>
              <a:t>是特别为照片图像设计的文件格式，网页制作过程中类似于照片的图像比如横幅广告（</a:t>
            </a:r>
            <a:r>
              <a:rPr lang="en-US" altLang="zh-CN" sz="1800" dirty="0"/>
              <a:t>banner</a:t>
            </a:r>
            <a:r>
              <a:rPr lang="zh-CN" altLang="zh-CN" sz="1800" dirty="0"/>
              <a:t>）、商品图片、较大的插图等都可以保存为</a:t>
            </a:r>
            <a:r>
              <a:rPr lang="en-US" altLang="zh-CN" sz="1800" dirty="0"/>
              <a:t>JPG</a:t>
            </a:r>
            <a:r>
              <a:rPr lang="zh-CN" altLang="zh-CN" sz="1800" dirty="0"/>
              <a:t>格式。</a:t>
            </a:r>
          </a:p>
        </p:txBody>
      </p:sp>
      <p:sp>
        <p:nvSpPr>
          <p:cNvPr id="5" name="TextBox 4"/>
          <p:cNvSpPr txBox="1"/>
          <p:nvPr/>
        </p:nvSpPr>
        <p:spPr>
          <a:xfrm>
            <a:off x="385582" y="1322024"/>
            <a:ext cx="7711815" cy="461665"/>
          </a:xfrm>
          <a:prstGeom prst="rect">
            <a:avLst/>
          </a:prstGeom>
          <a:noFill/>
        </p:spPr>
        <p:txBody>
          <a:bodyPr wrap="square" rtlCol="0">
            <a:spAutoFit/>
          </a:bodyPr>
          <a:lstStyle/>
          <a:p>
            <a:pPr indent="457200"/>
            <a:r>
              <a:rPr lang="en-US" altLang="zh-CN" sz="2400" b="1" dirty="0" smtClean="0">
                <a:solidFill>
                  <a:srgbClr val="009ED6"/>
                </a:solidFill>
              </a:rPr>
              <a:t>1</a:t>
            </a:r>
            <a:r>
              <a:rPr lang="zh-CN" altLang="en-US" sz="2400" b="1" dirty="0" smtClean="0">
                <a:solidFill>
                  <a:srgbClr val="009ED6"/>
                </a:solidFill>
              </a:rPr>
              <a:t>、</a:t>
            </a:r>
            <a:r>
              <a:rPr lang="zh-CN" altLang="zh-CN" sz="2400" b="1" dirty="0">
                <a:solidFill>
                  <a:srgbClr val="009ED6"/>
                </a:solidFill>
              </a:rPr>
              <a:t>常用图像</a:t>
            </a:r>
            <a:r>
              <a:rPr lang="zh-CN" altLang="zh-CN" sz="2400" b="1" dirty="0" smtClean="0">
                <a:solidFill>
                  <a:srgbClr val="009ED6"/>
                </a:solidFill>
              </a:rPr>
              <a:t>格</a:t>
            </a:r>
            <a:r>
              <a:rPr lang="zh-CN" altLang="en-US" sz="2400" b="1" dirty="0" smtClean="0">
                <a:solidFill>
                  <a:srgbClr val="009ED6"/>
                </a:solidFill>
              </a:rPr>
              <a:t>式</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1634435946"/>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pPr>
            <a:r>
              <a:rPr lang="en-US" altLang="zh-CN" sz="1800" dirty="0"/>
              <a:t>HTML</a:t>
            </a:r>
            <a:r>
              <a:rPr lang="zh-CN" altLang="zh-CN" sz="1800" dirty="0"/>
              <a:t>网页中任何</a:t>
            </a:r>
            <a:r>
              <a:rPr lang="zh-CN" altLang="zh-CN" sz="1800" dirty="0">
                <a:solidFill>
                  <a:srgbClr val="009ED6"/>
                </a:solidFill>
              </a:rPr>
              <a:t>元素的实现</a:t>
            </a:r>
            <a:r>
              <a:rPr lang="zh-CN" altLang="zh-CN" sz="1800" dirty="0"/>
              <a:t>都要</a:t>
            </a:r>
            <a:r>
              <a:rPr lang="zh-CN" altLang="zh-CN" sz="1800" dirty="0">
                <a:solidFill>
                  <a:srgbClr val="009ED6"/>
                </a:solidFill>
              </a:rPr>
              <a:t>依靠</a:t>
            </a:r>
            <a:r>
              <a:rPr lang="en-US" altLang="zh-CN" sz="1800" dirty="0">
                <a:solidFill>
                  <a:srgbClr val="009ED6"/>
                </a:solidFill>
              </a:rPr>
              <a:t>HTML</a:t>
            </a:r>
            <a:r>
              <a:rPr lang="zh-CN" altLang="zh-CN" sz="1800" dirty="0">
                <a:solidFill>
                  <a:srgbClr val="009ED6"/>
                </a:solidFill>
              </a:rPr>
              <a:t>标记</a:t>
            </a:r>
            <a:r>
              <a:rPr lang="zh-CN" altLang="zh-CN" sz="1800" dirty="0"/>
              <a:t>，要想在网页中显示图像就需要使用图像标记，接下来将详细介绍图像标记</a:t>
            </a:r>
            <a:r>
              <a:rPr lang="en-US" altLang="zh-CN" sz="1800" dirty="0">
                <a:solidFill>
                  <a:srgbClr val="009ED6"/>
                </a:solidFill>
              </a:rPr>
              <a:t>&lt;</a:t>
            </a:r>
            <a:r>
              <a:rPr lang="en-US" altLang="zh-CN" sz="1800" dirty="0" err="1">
                <a:solidFill>
                  <a:srgbClr val="009ED6"/>
                </a:solidFill>
              </a:rPr>
              <a:t>img</a:t>
            </a:r>
            <a:r>
              <a:rPr lang="en-US" altLang="zh-CN" sz="1800" dirty="0">
                <a:solidFill>
                  <a:srgbClr val="009ED6"/>
                </a:solidFill>
              </a:rPr>
              <a:t> /&gt;</a:t>
            </a:r>
            <a:r>
              <a:rPr lang="zh-CN" altLang="zh-CN" sz="1800" dirty="0"/>
              <a:t>以及和它相关的</a:t>
            </a:r>
            <a:r>
              <a:rPr lang="zh-CN" altLang="zh-CN" sz="1800" dirty="0">
                <a:solidFill>
                  <a:srgbClr val="009ED6"/>
                </a:solidFill>
              </a:rPr>
              <a:t>属性</a:t>
            </a:r>
            <a:r>
              <a:rPr lang="zh-CN" altLang="zh-CN" sz="1800" dirty="0"/>
              <a:t>。其基本语法格式如下：</a:t>
            </a:r>
            <a:endParaRPr lang="en-US" altLang="zh-CN" sz="1800" dirty="0"/>
          </a:p>
          <a:p>
            <a:pPr marL="457200" indent="457200" eaLnBrk="1">
              <a:buNone/>
            </a:pPr>
            <a:endParaRPr lang="en-US" altLang="zh-CN" sz="1800" dirty="0"/>
          </a:p>
          <a:p>
            <a:pPr marL="0" indent="457200" eaLnBrk="1">
              <a:buNone/>
            </a:pPr>
            <a:r>
              <a:rPr lang="zh-CN" altLang="zh-CN" sz="1800" dirty="0"/>
              <a:t>该语法中</a:t>
            </a:r>
            <a:r>
              <a:rPr lang="en-US" altLang="zh-CN" sz="1800" dirty="0" err="1">
                <a:solidFill>
                  <a:srgbClr val="009ED6"/>
                </a:solidFill>
              </a:rPr>
              <a:t>src</a:t>
            </a:r>
            <a:r>
              <a:rPr lang="zh-CN" altLang="zh-CN" sz="1800" dirty="0"/>
              <a:t>属性用于指定图像文件的</a:t>
            </a:r>
            <a:r>
              <a:rPr lang="zh-CN" altLang="zh-CN" sz="1800" dirty="0">
                <a:solidFill>
                  <a:srgbClr val="009ED6"/>
                </a:solidFill>
              </a:rPr>
              <a:t>路径和文件名</a:t>
            </a:r>
            <a:r>
              <a:rPr lang="zh-CN" altLang="zh-CN" sz="1800" dirty="0" smtClean="0"/>
              <a:t>，</a:t>
            </a:r>
            <a:r>
              <a:rPr lang="zh-CN" altLang="en-US" sz="1800" dirty="0"/>
              <a:t>它</a:t>
            </a:r>
            <a:r>
              <a:rPr lang="zh-CN" altLang="zh-CN" sz="1800" dirty="0" smtClean="0"/>
              <a:t>是</a:t>
            </a:r>
            <a:r>
              <a:rPr lang="en-US" altLang="zh-CN" sz="1800" dirty="0" err="1">
                <a:solidFill>
                  <a:srgbClr val="009ED6"/>
                </a:solidFill>
              </a:rPr>
              <a:t>img</a:t>
            </a:r>
            <a:r>
              <a:rPr lang="zh-CN" altLang="zh-CN" sz="1800" dirty="0"/>
              <a:t>标记的</a:t>
            </a:r>
            <a:r>
              <a:rPr lang="zh-CN" altLang="zh-CN" sz="1800" dirty="0">
                <a:solidFill>
                  <a:srgbClr val="009ED6"/>
                </a:solidFill>
              </a:rPr>
              <a:t>必需属性</a:t>
            </a:r>
            <a:r>
              <a:rPr lang="zh-CN" altLang="zh-CN" sz="1800" dirty="0"/>
              <a:t>。</a:t>
            </a:r>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lvl="0" indent="0">
              <a:buNone/>
            </a:pPr>
            <a:r>
              <a:rPr lang="en-US" altLang="zh-CN" sz="2400" b="1" dirty="0" smtClean="0">
                <a:solidFill>
                  <a:srgbClr val="009ED6"/>
                </a:solidFill>
              </a:rPr>
              <a:t>2</a:t>
            </a:r>
            <a:r>
              <a:rPr lang="zh-CN" altLang="en-US" sz="2400" b="1" dirty="0" smtClean="0">
                <a:solidFill>
                  <a:srgbClr val="009ED6"/>
                </a:solidFill>
              </a:rPr>
              <a:t>、</a:t>
            </a:r>
            <a:r>
              <a:rPr lang="zh-CN" altLang="en-US" sz="2400" b="1" dirty="0">
                <a:solidFill>
                  <a:srgbClr val="009ED6"/>
                </a:solidFill>
              </a:rPr>
              <a:t>图像</a:t>
            </a:r>
            <a:r>
              <a:rPr lang="zh-CN" altLang="zh-CN" sz="2400" b="1" dirty="0">
                <a:solidFill>
                  <a:srgbClr val="009ED6"/>
                </a:solidFill>
              </a:rPr>
              <a:t>标记</a:t>
            </a:r>
          </a:p>
        </p:txBody>
      </p:sp>
      <p:sp>
        <p:nvSpPr>
          <p:cNvPr id="7" name="矩形 7"/>
          <p:cNvSpPr>
            <a:spLocks noChangeArrowheads="1"/>
          </p:cNvSpPr>
          <p:nvPr/>
        </p:nvSpPr>
        <p:spPr bwMode="auto">
          <a:xfrm>
            <a:off x="996950" y="3437896"/>
            <a:ext cx="6637338"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dirty="0"/>
              <a:t>&lt;</a:t>
            </a:r>
            <a:r>
              <a:rPr lang="en-US" altLang="zh-CN" dirty="0" err="1"/>
              <a:t>img</a:t>
            </a:r>
            <a:r>
              <a:rPr lang="en-US" altLang="zh-CN" dirty="0"/>
              <a:t> </a:t>
            </a:r>
            <a:r>
              <a:rPr lang="en-US" altLang="zh-CN" dirty="0" err="1"/>
              <a:t>src</a:t>
            </a:r>
            <a:r>
              <a:rPr lang="en-US" altLang="zh-CN" dirty="0"/>
              <a:t>="</a:t>
            </a:r>
            <a:r>
              <a:rPr lang="zh-CN" altLang="zh-CN" dirty="0"/>
              <a:t>图像</a:t>
            </a:r>
            <a:r>
              <a:rPr lang="en-US" altLang="zh-CN" dirty="0"/>
              <a:t>URL" /&gt;</a:t>
            </a:r>
            <a:endParaRPr lang="zh-CN" altLang="zh-CN" dirty="0"/>
          </a:p>
        </p:txBody>
      </p:sp>
      <p:sp>
        <p:nvSpPr>
          <p:cNvPr id="8"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2349704236"/>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5582" y="1322024"/>
            <a:ext cx="7711815" cy="830997"/>
          </a:xfrm>
          <a:prstGeom prst="rect">
            <a:avLst/>
          </a:prstGeom>
          <a:noFill/>
        </p:spPr>
        <p:txBody>
          <a:bodyPr wrap="square" rtlCol="0">
            <a:spAutoFit/>
          </a:bodyPr>
          <a:lstStyle/>
          <a:p>
            <a:pPr marL="457200"/>
            <a:r>
              <a:rPr lang="en-US" altLang="zh-CN" sz="2400" b="1" dirty="0" smtClean="0">
                <a:solidFill>
                  <a:srgbClr val="009ED6"/>
                </a:solidFill>
              </a:rPr>
              <a:t>2</a:t>
            </a:r>
            <a:r>
              <a:rPr lang="zh-CN" altLang="en-US" sz="2400" b="1" dirty="0" smtClean="0">
                <a:solidFill>
                  <a:srgbClr val="009ED6"/>
                </a:solidFill>
              </a:rPr>
              <a:t>、</a:t>
            </a:r>
            <a:r>
              <a:rPr lang="zh-CN" altLang="en-US" sz="2400" b="1" dirty="0">
                <a:solidFill>
                  <a:srgbClr val="009ED6"/>
                </a:solidFill>
              </a:rPr>
              <a:t>图像</a:t>
            </a:r>
            <a:r>
              <a:rPr lang="zh-CN" altLang="zh-CN" sz="2400" b="1" dirty="0" smtClean="0">
                <a:solidFill>
                  <a:srgbClr val="009ED6"/>
                </a:solidFill>
              </a:rPr>
              <a:t>标记</a:t>
            </a:r>
            <a:r>
              <a:rPr lang="en-US" altLang="zh-CN" sz="2400" b="1" dirty="0" smtClean="0">
                <a:solidFill>
                  <a:srgbClr val="009ED6"/>
                </a:solidFill>
                <a:latin typeface="宋体" panose="02010600030101010101" pitchFamily="2" charset="-122"/>
              </a:rPr>
              <a:t>—</a:t>
            </a:r>
            <a:r>
              <a:rPr lang="en-US" altLang="zh-CN" sz="2400" b="1" dirty="0">
                <a:solidFill>
                  <a:srgbClr val="009ED6"/>
                </a:solidFill>
              </a:rPr>
              <a:t>&lt;</a:t>
            </a:r>
            <a:r>
              <a:rPr lang="en-US" altLang="zh-CN" sz="2400" b="1" dirty="0" err="1">
                <a:solidFill>
                  <a:srgbClr val="009ED6"/>
                </a:solidFill>
              </a:rPr>
              <a:t>img</a:t>
            </a:r>
            <a:r>
              <a:rPr lang="en-US" altLang="zh-CN" sz="2400" b="1" dirty="0">
                <a:solidFill>
                  <a:srgbClr val="009ED6"/>
                </a:solidFill>
              </a:rPr>
              <a:t> </a:t>
            </a:r>
            <a:r>
              <a:rPr lang="en-US" altLang="zh-CN" sz="2400" b="1" dirty="0" smtClean="0">
                <a:solidFill>
                  <a:srgbClr val="009ED6"/>
                </a:solidFill>
              </a:rPr>
              <a:t>/&gt;</a:t>
            </a:r>
            <a:r>
              <a:rPr lang="zh-CN" altLang="zh-CN" sz="2400" b="1" dirty="0" smtClean="0">
                <a:solidFill>
                  <a:srgbClr val="009ED6"/>
                </a:solidFill>
              </a:rPr>
              <a:t>属性</a:t>
            </a:r>
            <a:endParaRPr lang="zh-CN" altLang="zh-CN" sz="2400" b="1" dirty="0">
              <a:solidFill>
                <a:srgbClr val="009ED6"/>
              </a:solidFill>
            </a:endParaRPr>
          </a:p>
          <a:p>
            <a:pPr marL="457200" lvl="0" indent="0">
              <a:buNone/>
            </a:pPr>
            <a:endParaRPr lang="zh-CN" altLang="zh-CN" sz="2400" b="1" dirty="0">
              <a:solidFill>
                <a:srgbClr val="009ED6"/>
              </a:solidFill>
              <a:latin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083743926"/>
              </p:ext>
            </p:extLst>
          </p:nvPr>
        </p:nvGraphicFramePr>
        <p:xfrm>
          <a:off x="510734" y="2071247"/>
          <a:ext cx="8054975" cy="3228977"/>
        </p:xfrm>
        <a:graphic>
          <a:graphicData uri="http://schemas.openxmlformats.org/drawingml/2006/table">
            <a:tbl>
              <a:tblPr>
                <a:tableStyleId>{5C22544A-7EE6-4342-B048-85BDC9FD1C3A}</a:tableStyleId>
              </a:tblPr>
              <a:tblGrid>
                <a:gridCol w="2339975"/>
                <a:gridCol w="2857500"/>
                <a:gridCol w="2857500"/>
              </a:tblGrid>
              <a:tr h="189940">
                <a:tc>
                  <a:txBody>
                    <a:bodyPr/>
                    <a:lstStyle/>
                    <a:p>
                      <a:pPr algn="ctr">
                        <a:spcAft>
                          <a:spcPts val="0"/>
                        </a:spcAft>
                      </a:pPr>
                      <a:r>
                        <a:rPr lang="zh-CN" sz="1100" kern="100" dirty="0">
                          <a:effectLst/>
                        </a:rPr>
                        <a:t>属性</a:t>
                      </a:r>
                      <a:endParaRPr lang="zh-CN" sz="1100" kern="100" dirty="0">
                        <a:effectLst/>
                        <a:latin typeface="Times New Roman"/>
                        <a:ea typeface="宋体"/>
                      </a:endParaRPr>
                    </a:p>
                  </a:txBody>
                  <a:tcPr marL="68580" marR="68580" marT="0" marB="0" anchor="ctr">
                    <a:solidFill>
                      <a:srgbClr val="D5F2FF"/>
                    </a:solidFill>
                  </a:tcPr>
                </a:tc>
                <a:tc>
                  <a:txBody>
                    <a:bodyPr/>
                    <a:lstStyle/>
                    <a:p>
                      <a:pPr algn="ctr">
                        <a:spcAft>
                          <a:spcPts val="0"/>
                        </a:spcAft>
                      </a:pPr>
                      <a:r>
                        <a:rPr lang="zh-CN" sz="1100" kern="100" dirty="0">
                          <a:effectLst/>
                        </a:rPr>
                        <a:t>属性值</a:t>
                      </a:r>
                      <a:endParaRPr lang="zh-CN" sz="1100" kern="100" dirty="0">
                        <a:effectLst/>
                        <a:latin typeface="Times New Roman"/>
                        <a:ea typeface="宋体"/>
                      </a:endParaRPr>
                    </a:p>
                  </a:txBody>
                  <a:tcPr marL="68580" marR="68580" marT="0" marB="0" anchor="ctr">
                    <a:solidFill>
                      <a:srgbClr val="D5F2FF"/>
                    </a:solidFill>
                  </a:tcPr>
                </a:tc>
                <a:tc>
                  <a:txBody>
                    <a:bodyPr/>
                    <a:lstStyle/>
                    <a:p>
                      <a:pPr algn="ctr">
                        <a:spcAft>
                          <a:spcPts val="0"/>
                        </a:spcAft>
                      </a:pPr>
                      <a:r>
                        <a:rPr lang="zh-CN" sz="1100" kern="100" dirty="0">
                          <a:effectLst/>
                        </a:rPr>
                        <a:t>描述</a:t>
                      </a:r>
                      <a:endParaRPr lang="zh-CN" sz="1100" kern="100" dirty="0">
                        <a:effectLst/>
                        <a:latin typeface="Times New Roman"/>
                        <a:ea typeface="宋体"/>
                      </a:endParaRPr>
                    </a:p>
                  </a:txBody>
                  <a:tcPr marL="68580" marR="68580" marT="0" marB="0">
                    <a:solidFill>
                      <a:srgbClr val="D5F2FF"/>
                    </a:solidFill>
                  </a:tcPr>
                </a:tc>
              </a:tr>
              <a:tr h="189940">
                <a:tc>
                  <a:txBody>
                    <a:bodyPr/>
                    <a:lstStyle/>
                    <a:p>
                      <a:pPr algn="l">
                        <a:spcAft>
                          <a:spcPts val="0"/>
                        </a:spcAft>
                      </a:pPr>
                      <a:r>
                        <a:rPr lang="en-US" sz="1100" kern="100" dirty="0" err="1">
                          <a:effectLst/>
                        </a:rPr>
                        <a:t>src</a:t>
                      </a:r>
                      <a:endParaRPr lang="zh-CN" sz="110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100" kern="100">
                          <a:effectLst/>
                        </a:rPr>
                        <a:t>URL</a:t>
                      </a:r>
                      <a:endParaRPr lang="zh-CN" sz="11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dirty="0">
                          <a:effectLst/>
                        </a:rPr>
                        <a:t>图像的路径</a:t>
                      </a:r>
                      <a:endParaRPr lang="zh-CN" sz="1100" kern="100" dirty="0">
                        <a:effectLst/>
                        <a:latin typeface="Times New Roman"/>
                        <a:ea typeface="宋体"/>
                      </a:endParaRPr>
                    </a:p>
                  </a:txBody>
                  <a:tcPr marL="68580" marR="68580" marT="0" marB="0">
                    <a:solidFill>
                      <a:srgbClr val="D5F4FF"/>
                    </a:solidFill>
                  </a:tcPr>
                </a:tc>
              </a:tr>
              <a:tr h="189940">
                <a:tc>
                  <a:txBody>
                    <a:bodyPr/>
                    <a:lstStyle/>
                    <a:p>
                      <a:pPr algn="l">
                        <a:spcAft>
                          <a:spcPts val="0"/>
                        </a:spcAft>
                      </a:pPr>
                      <a:r>
                        <a:rPr lang="en-US" sz="1100" kern="100" dirty="0">
                          <a:effectLst/>
                        </a:rPr>
                        <a:t>alt</a:t>
                      </a:r>
                      <a:endParaRPr lang="zh-CN" sz="110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a:effectLst/>
                        </a:rPr>
                        <a:t>文本</a:t>
                      </a:r>
                      <a:endParaRPr lang="zh-CN" sz="11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a:effectLst/>
                        </a:rPr>
                        <a:t>图像不能显示时的替换文本</a:t>
                      </a:r>
                      <a:endParaRPr lang="zh-CN" sz="1100" kern="100">
                        <a:effectLst/>
                        <a:latin typeface="Times New Roman"/>
                        <a:ea typeface="宋体"/>
                      </a:endParaRPr>
                    </a:p>
                  </a:txBody>
                  <a:tcPr marL="68580" marR="68580" marT="0" marB="0">
                    <a:solidFill>
                      <a:srgbClr val="D5F4FF"/>
                    </a:solidFill>
                  </a:tcPr>
                </a:tc>
              </a:tr>
              <a:tr h="189940">
                <a:tc>
                  <a:txBody>
                    <a:bodyPr/>
                    <a:lstStyle/>
                    <a:p>
                      <a:pPr algn="l">
                        <a:spcAft>
                          <a:spcPts val="0"/>
                        </a:spcAft>
                      </a:pPr>
                      <a:r>
                        <a:rPr lang="en-US" sz="1100" kern="100">
                          <a:effectLst/>
                        </a:rPr>
                        <a:t>title</a:t>
                      </a:r>
                      <a:endParaRPr lang="zh-CN" sz="11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a:effectLst/>
                        </a:rPr>
                        <a:t>文本</a:t>
                      </a:r>
                      <a:endParaRPr lang="zh-CN" sz="11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a:effectLst/>
                        </a:rPr>
                        <a:t>鼠标悬停时显示的内容</a:t>
                      </a:r>
                      <a:endParaRPr lang="zh-CN" sz="1100" kern="100">
                        <a:effectLst/>
                        <a:latin typeface="Times New Roman"/>
                        <a:ea typeface="宋体"/>
                      </a:endParaRPr>
                    </a:p>
                  </a:txBody>
                  <a:tcPr marL="68580" marR="68580" marT="0" marB="0">
                    <a:solidFill>
                      <a:srgbClr val="D5F4FF"/>
                    </a:solidFill>
                  </a:tcPr>
                </a:tc>
              </a:tr>
              <a:tr h="189940">
                <a:tc>
                  <a:txBody>
                    <a:bodyPr/>
                    <a:lstStyle/>
                    <a:p>
                      <a:pPr algn="l">
                        <a:spcAft>
                          <a:spcPts val="0"/>
                        </a:spcAft>
                      </a:pPr>
                      <a:r>
                        <a:rPr lang="en-US" sz="1100" kern="100" dirty="0">
                          <a:effectLst/>
                        </a:rPr>
                        <a:t>width</a:t>
                      </a:r>
                      <a:endParaRPr lang="zh-CN" sz="110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a:effectLst/>
                        </a:rPr>
                        <a:t>像素（</a:t>
                      </a:r>
                      <a:r>
                        <a:rPr lang="en-US" sz="1100" kern="100">
                          <a:effectLst/>
                        </a:rPr>
                        <a:t>XHTML</a:t>
                      </a:r>
                      <a:r>
                        <a:rPr lang="zh-CN" sz="1100" kern="100">
                          <a:effectLst/>
                        </a:rPr>
                        <a:t>不支持</a:t>
                      </a:r>
                      <a:r>
                        <a:rPr lang="en-US" sz="1100" kern="100">
                          <a:effectLst/>
                        </a:rPr>
                        <a:t>%</a:t>
                      </a:r>
                      <a:r>
                        <a:rPr lang="zh-CN" sz="1100" kern="100">
                          <a:effectLst/>
                        </a:rPr>
                        <a:t>页面百分比）</a:t>
                      </a:r>
                      <a:endParaRPr lang="zh-CN" sz="11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a:effectLst/>
                        </a:rPr>
                        <a:t>设置图像的宽度</a:t>
                      </a:r>
                      <a:endParaRPr lang="zh-CN" sz="1100" kern="100">
                        <a:effectLst/>
                        <a:latin typeface="Times New Roman"/>
                        <a:ea typeface="宋体"/>
                      </a:endParaRPr>
                    </a:p>
                  </a:txBody>
                  <a:tcPr marL="68580" marR="68580" marT="0" marB="0">
                    <a:solidFill>
                      <a:srgbClr val="D5F4FF"/>
                    </a:solidFill>
                  </a:tcPr>
                </a:tc>
              </a:tr>
              <a:tr h="189940">
                <a:tc>
                  <a:txBody>
                    <a:bodyPr/>
                    <a:lstStyle/>
                    <a:p>
                      <a:pPr algn="l">
                        <a:spcAft>
                          <a:spcPts val="0"/>
                        </a:spcAft>
                      </a:pPr>
                      <a:r>
                        <a:rPr lang="en-US" sz="1100" kern="100">
                          <a:effectLst/>
                        </a:rPr>
                        <a:t>height</a:t>
                      </a:r>
                      <a:endParaRPr lang="zh-CN" sz="11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dirty="0">
                          <a:effectLst/>
                        </a:rPr>
                        <a:t>像素（</a:t>
                      </a:r>
                      <a:r>
                        <a:rPr lang="en-US" sz="1100" kern="100" dirty="0">
                          <a:effectLst/>
                        </a:rPr>
                        <a:t>XHTML</a:t>
                      </a:r>
                      <a:r>
                        <a:rPr lang="zh-CN" sz="1100" kern="100" dirty="0">
                          <a:effectLst/>
                        </a:rPr>
                        <a:t>不支持</a:t>
                      </a:r>
                      <a:r>
                        <a:rPr lang="en-US" sz="1100" kern="100" dirty="0">
                          <a:effectLst/>
                        </a:rPr>
                        <a:t>%</a:t>
                      </a:r>
                      <a:r>
                        <a:rPr lang="zh-CN" sz="1100" kern="100" dirty="0">
                          <a:effectLst/>
                        </a:rPr>
                        <a:t>页面百分比）</a:t>
                      </a:r>
                      <a:endParaRPr lang="zh-CN" sz="110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a:effectLst/>
                        </a:rPr>
                        <a:t>设置图像的高度</a:t>
                      </a:r>
                      <a:endParaRPr lang="zh-CN" sz="1100" kern="100">
                        <a:effectLst/>
                        <a:latin typeface="Times New Roman"/>
                        <a:ea typeface="宋体"/>
                      </a:endParaRPr>
                    </a:p>
                  </a:txBody>
                  <a:tcPr marL="68580" marR="68580" marT="0" marB="0">
                    <a:solidFill>
                      <a:srgbClr val="D5F4FF"/>
                    </a:solidFill>
                  </a:tcPr>
                </a:tc>
              </a:tr>
              <a:tr h="189940">
                <a:tc>
                  <a:txBody>
                    <a:bodyPr/>
                    <a:lstStyle/>
                    <a:p>
                      <a:pPr algn="l">
                        <a:spcAft>
                          <a:spcPts val="0"/>
                        </a:spcAft>
                      </a:pPr>
                      <a:r>
                        <a:rPr lang="en-US" sz="1100" kern="100">
                          <a:effectLst/>
                        </a:rPr>
                        <a:t>border</a:t>
                      </a:r>
                      <a:endParaRPr lang="zh-CN" sz="1100" kern="100">
                        <a:effectLst/>
                        <a:latin typeface="Times New Roman"/>
                        <a:ea typeface="宋体"/>
                      </a:endParaRPr>
                    </a:p>
                  </a:txBody>
                  <a:tcPr marL="68580" marR="68580" marT="0" marB="0" anchor="ctr">
                    <a:solidFill>
                      <a:srgbClr val="D5F4FF"/>
                    </a:solidFill>
                  </a:tcPr>
                </a:tc>
                <a:tc>
                  <a:txBody>
                    <a:bodyPr/>
                    <a:lstStyle/>
                    <a:p>
                      <a:pPr algn="just">
                        <a:spcAft>
                          <a:spcPts val="0"/>
                        </a:spcAft>
                      </a:pPr>
                      <a:r>
                        <a:rPr lang="zh-CN" sz="1100" kern="100" dirty="0">
                          <a:effectLst/>
                        </a:rPr>
                        <a:t>数字</a:t>
                      </a:r>
                      <a:endParaRPr lang="zh-CN" sz="1100" kern="100" dirty="0">
                        <a:effectLst/>
                        <a:latin typeface="Times New Roman"/>
                        <a:ea typeface="宋体"/>
                      </a:endParaRPr>
                    </a:p>
                  </a:txBody>
                  <a:tcPr marL="68580" marR="68580" marT="0" marB="0" anchor="ctr">
                    <a:solidFill>
                      <a:srgbClr val="D5F4FF"/>
                    </a:solidFill>
                  </a:tcPr>
                </a:tc>
                <a:tc>
                  <a:txBody>
                    <a:bodyPr/>
                    <a:lstStyle/>
                    <a:p>
                      <a:pPr algn="just">
                        <a:spcAft>
                          <a:spcPts val="0"/>
                        </a:spcAft>
                      </a:pPr>
                      <a:r>
                        <a:rPr lang="zh-CN" sz="1100" kern="100">
                          <a:effectLst/>
                        </a:rPr>
                        <a:t>设置图像边框的宽度</a:t>
                      </a:r>
                      <a:endParaRPr lang="zh-CN" sz="1100" kern="100">
                        <a:effectLst/>
                        <a:latin typeface="Times New Roman"/>
                        <a:ea typeface="宋体"/>
                      </a:endParaRPr>
                    </a:p>
                  </a:txBody>
                  <a:tcPr marL="68580" marR="68580" marT="0" marB="0">
                    <a:solidFill>
                      <a:srgbClr val="D5F4FF"/>
                    </a:solidFill>
                  </a:tcPr>
                </a:tc>
              </a:tr>
              <a:tr h="189940">
                <a:tc>
                  <a:txBody>
                    <a:bodyPr/>
                    <a:lstStyle/>
                    <a:p>
                      <a:pPr algn="l">
                        <a:spcAft>
                          <a:spcPts val="0"/>
                        </a:spcAft>
                      </a:pPr>
                      <a:r>
                        <a:rPr lang="en-US" sz="1100" kern="100">
                          <a:effectLst/>
                        </a:rPr>
                        <a:t>vspace</a:t>
                      </a:r>
                      <a:endParaRPr lang="zh-CN" sz="11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dirty="0">
                          <a:effectLst/>
                        </a:rPr>
                        <a:t>像素</a:t>
                      </a:r>
                      <a:endParaRPr lang="zh-CN" sz="110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a:effectLst/>
                        </a:rPr>
                        <a:t>设置图像顶部和底部的空白（垂直边距）</a:t>
                      </a:r>
                      <a:endParaRPr lang="zh-CN" sz="1100" kern="100">
                        <a:effectLst/>
                        <a:latin typeface="Times New Roman"/>
                        <a:ea typeface="宋体"/>
                      </a:endParaRPr>
                    </a:p>
                  </a:txBody>
                  <a:tcPr marL="68580" marR="68580" marT="0" marB="0">
                    <a:solidFill>
                      <a:srgbClr val="D5F4FF"/>
                    </a:solidFill>
                  </a:tcPr>
                </a:tc>
              </a:tr>
              <a:tr h="189940">
                <a:tc>
                  <a:txBody>
                    <a:bodyPr/>
                    <a:lstStyle/>
                    <a:p>
                      <a:pPr algn="l">
                        <a:spcAft>
                          <a:spcPts val="0"/>
                        </a:spcAft>
                      </a:pPr>
                      <a:r>
                        <a:rPr lang="en-US" sz="1100" kern="100">
                          <a:effectLst/>
                        </a:rPr>
                        <a:t>hspace</a:t>
                      </a:r>
                      <a:endParaRPr lang="zh-CN" sz="11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dirty="0">
                          <a:effectLst/>
                        </a:rPr>
                        <a:t>像素</a:t>
                      </a:r>
                      <a:endParaRPr lang="zh-CN" sz="110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a:effectLst/>
                        </a:rPr>
                        <a:t>设置图像左侧和右侧的空白（水平边距）</a:t>
                      </a:r>
                      <a:endParaRPr lang="zh-CN" sz="1100" kern="100">
                        <a:effectLst/>
                        <a:latin typeface="Times New Roman"/>
                        <a:ea typeface="宋体"/>
                      </a:endParaRPr>
                    </a:p>
                  </a:txBody>
                  <a:tcPr marL="68580" marR="68580" marT="0" marB="0">
                    <a:solidFill>
                      <a:srgbClr val="D5F4FF"/>
                    </a:solidFill>
                  </a:tcPr>
                </a:tc>
              </a:tr>
              <a:tr h="189940">
                <a:tc rowSpan="5">
                  <a:txBody>
                    <a:bodyPr/>
                    <a:lstStyle/>
                    <a:p>
                      <a:pPr algn="l">
                        <a:spcAft>
                          <a:spcPts val="0"/>
                        </a:spcAft>
                      </a:pPr>
                      <a:r>
                        <a:rPr lang="en-US" sz="1100" kern="100">
                          <a:effectLst/>
                        </a:rPr>
                        <a:t>align</a:t>
                      </a:r>
                      <a:endParaRPr lang="zh-CN" sz="11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en-US" sz="1100" kern="100" dirty="0">
                          <a:effectLst/>
                        </a:rPr>
                        <a:t>left</a:t>
                      </a:r>
                      <a:endParaRPr lang="zh-CN" sz="110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a:effectLst/>
                        </a:rPr>
                        <a:t>将图像对齐到左边</a:t>
                      </a:r>
                      <a:endParaRPr lang="zh-CN" sz="1100" kern="100">
                        <a:effectLst/>
                        <a:latin typeface="Times New Roman"/>
                        <a:ea typeface="宋体"/>
                      </a:endParaRPr>
                    </a:p>
                  </a:txBody>
                  <a:tcPr marL="68580" marR="68580" marT="0" marB="0">
                    <a:solidFill>
                      <a:srgbClr val="D5F4FF"/>
                    </a:solidFill>
                  </a:tcPr>
                </a:tc>
              </a:tr>
              <a:tr h="189940">
                <a:tc vMerge="1">
                  <a:txBody>
                    <a:bodyPr/>
                    <a:lstStyle/>
                    <a:p>
                      <a:endParaRPr lang="zh-CN" altLang="en-US"/>
                    </a:p>
                  </a:txBody>
                  <a:tcPr/>
                </a:tc>
                <a:tc>
                  <a:txBody>
                    <a:bodyPr/>
                    <a:lstStyle/>
                    <a:p>
                      <a:pPr algn="l">
                        <a:spcAft>
                          <a:spcPts val="0"/>
                        </a:spcAft>
                      </a:pPr>
                      <a:r>
                        <a:rPr lang="en-US" sz="1100" kern="100" dirty="0">
                          <a:effectLst/>
                        </a:rPr>
                        <a:t>right</a:t>
                      </a:r>
                      <a:endParaRPr lang="zh-CN" sz="1100" kern="100" dirty="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dirty="0">
                          <a:effectLst/>
                        </a:rPr>
                        <a:t>将图像对齐到右边</a:t>
                      </a:r>
                      <a:endParaRPr lang="zh-CN" sz="1100" kern="100" dirty="0">
                        <a:effectLst/>
                        <a:latin typeface="Times New Roman"/>
                        <a:ea typeface="宋体"/>
                      </a:endParaRPr>
                    </a:p>
                  </a:txBody>
                  <a:tcPr marL="68580" marR="68580" marT="0" marB="0">
                    <a:solidFill>
                      <a:srgbClr val="D5F4FF"/>
                    </a:solidFill>
                  </a:tcPr>
                </a:tc>
              </a:tr>
              <a:tr h="379879">
                <a:tc vMerge="1">
                  <a:txBody>
                    <a:bodyPr/>
                    <a:lstStyle/>
                    <a:p>
                      <a:endParaRPr lang="zh-CN" altLang="en-US"/>
                    </a:p>
                  </a:txBody>
                  <a:tcPr/>
                </a:tc>
                <a:tc>
                  <a:txBody>
                    <a:bodyPr/>
                    <a:lstStyle/>
                    <a:p>
                      <a:pPr algn="l">
                        <a:spcAft>
                          <a:spcPts val="0"/>
                        </a:spcAft>
                      </a:pPr>
                      <a:r>
                        <a:rPr lang="en-US" sz="1100" kern="100">
                          <a:effectLst/>
                        </a:rPr>
                        <a:t>top</a:t>
                      </a:r>
                      <a:endParaRPr lang="zh-CN" sz="11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dirty="0">
                          <a:effectLst/>
                        </a:rPr>
                        <a:t>将图像的顶端和文本的第一行文字对齐，其他文字居图像下方</a:t>
                      </a:r>
                      <a:endParaRPr lang="zh-CN" sz="1100" kern="100" dirty="0">
                        <a:effectLst/>
                        <a:latin typeface="Times New Roman"/>
                        <a:ea typeface="宋体"/>
                      </a:endParaRPr>
                    </a:p>
                  </a:txBody>
                  <a:tcPr marL="68580" marR="68580" marT="0" marB="0">
                    <a:solidFill>
                      <a:srgbClr val="D5F4FF"/>
                    </a:solidFill>
                  </a:tcPr>
                </a:tc>
              </a:tr>
              <a:tr h="379879">
                <a:tc vMerge="1">
                  <a:txBody>
                    <a:bodyPr/>
                    <a:lstStyle/>
                    <a:p>
                      <a:endParaRPr lang="zh-CN" altLang="en-US"/>
                    </a:p>
                  </a:txBody>
                  <a:tcPr/>
                </a:tc>
                <a:tc>
                  <a:txBody>
                    <a:bodyPr/>
                    <a:lstStyle/>
                    <a:p>
                      <a:pPr algn="l">
                        <a:spcAft>
                          <a:spcPts val="0"/>
                        </a:spcAft>
                      </a:pPr>
                      <a:r>
                        <a:rPr lang="en-US" sz="1100" kern="100">
                          <a:effectLst/>
                        </a:rPr>
                        <a:t>middle</a:t>
                      </a:r>
                      <a:endParaRPr lang="zh-CN" sz="11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dirty="0">
                          <a:effectLst/>
                        </a:rPr>
                        <a:t>将图像的水平中线和文本的第一行文字对齐，其他文字居图像下方</a:t>
                      </a:r>
                      <a:endParaRPr lang="zh-CN" sz="1100" kern="100" dirty="0">
                        <a:effectLst/>
                        <a:latin typeface="Times New Roman"/>
                        <a:ea typeface="宋体"/>
                      </a:endParaRPr>
                    </a:p>
                  </a:txBody>
                  <a:tcPr marL="68580" marR="68580" marT="0" marB="0">
                    <a:solidFill>
                      <a:srgbClr val="D5F4FF"/>
                    </a:solidFill>
                  </a:tcPr>
                </a:tc>
              </a:tr>
              <a:tr h="379879">
                <a:tc vMerge="1">
                  <a:txBody>
                    <a:bodyPr/>
                    <a:lstStyle/>
                    <a:p>
                      <a:endParaRPr lang="zh-CN" altLang="en-US"/>
                    </a:p>
                  </a:txBody>
                  <a:tcPr/>
                </a:tc>
                <a:tc>
                  <a:txBody>
                    <a:bodyPr/>
                    <a:lstStyle/>
                    <a:p>
                      <a:pPr algn="l">
                        <a:spcAft>
                          <a:spcPts val="0"/>
                        </a:spcAft>
                      </a:pPr>
                      <a:r>
                        <a:rPr lang="en-US" sz="1100" kern="100">
                          <a:effectLst/>
                        </a:rPr>
                        <a:t>bottom</a:t>
                      </a:r>
                      <a:endParaRPr lang="zh-CN" sz="1100" kern="100">
                        <a:effectLst/>
                        <a:latin typeface="Times New Roman"/>
                        <a:ea typeface="宋体"/>
                      </a:endParaRPr>
                    </a:p>
                  </a:txBody>
                  <a:tcPr marL="68580" marR="68580" marT="0" marB="0" anchor="ctr">
                    <a:solidFill>
                      <a:srgbClr val="D5F4FF"/>
                    </a:solidFill>
                  </a:tcPr>
                </a:tc>
                <a:tc>
                  <a:txBody>
                    <a:bodyPr/>
                    <a:lstStyle/>
                    <a:p>
                      <a:pPr algn="l">
                        <a:spcAft>
                          <a:spcPts val="0"/>
                        </a:spcAft>
                      </a:pPr>
                      <a:r>
                        <a:rPr lang="zh-CN" sz="1100" kern="100" dirty="0">
                          <a:effectLst/>
                        </a:rPr>
                        <a:t>将图像的底部和文本的第一行文字对齐，其他文字居图像下方</a:t>
                      </a:r>
                      <a:endParaRPr lang="zh-CN" sz="1100" kern="100" dirty="0">
                        <a:effectLst/>
                        <a:latin typeface="Times New Roman"/>
                        <a:ea typeface="宋体"/>
                      </a:endParaRPr>
                    </a:p>
                  </a:txBody>
                  <a:tcPr marL="68580" marR="68580" marT="0" marB="0">
                    <a:solidFill>
                      <a:srgbClr val="D5F4FF"/>
                    </a:solidFill>
                  </a:tcPr>
                </a:tc>
              </a:tr>
            </a:tbl>
          </a:graphicData>
        </a:graphic>
      </p:graphicFrame>
      <p:sp>
        <p:nvSpPr>
          <p:cNvPr id="8"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4217810772"/>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zh-CN" sz="1800" b="1" dirty="0">
                <a:solidFill>
                  <a:srgbClr val="009ED6"/>
                </a:solidFill>
              </a:rPr>
              <a:t>（</a:t>
            </a:r>
            <a:r>
              <a:rPr lang="en-US" altLang="zh-CN" sz="1800" b="1" dirty="0">
                <a:solidFill>
                  <a:srgbClr val="009ED6"/>
                </a:solidFill>
              </a:rPr>
              <a:t>1</a:t>
            </a:r>
            <a:r>
              <a:rPr lang="zh-CN" altLang="zh-CN" sz="1800" b="1" dirty="0">
                <a:solidFill>
                  <a:srgbClr val="009ED6"/>
                </a:solidFill>
              </a:rPr>
              <a:t>）图像的替换文本属性</a:t>
            </a:r>
            <a:r>
              <a:rPr lang="en-US" altLang="zh-CN" sz="1800" b="1" dirty="0">
                <a:solidFill>
                  <a:srgbClr val="009ED6"/>
                </a:solidFill>
              </a:rPr>
              <a:t>alt</a:t>
            </a:r>
            <a:endParaRPr lang="zh-CN" altLang="zh-CN" sz="1800" dirty="0">
              <a:solidFill>
                <a:srgbClr val="009ED6"/>
              </a:solidFill>
            </a:endParaRPr>
          </a:p>
          <a:p>
            <a:pPr marL="0" indent="457200">
              <a:buNone/>
            </a:pPr>
            <a:r>
              <a:rPr lang="zh-CN" altLang="zh-CN" sz="1800" dirty="0"/>
              <a:t>由于一些原因图像可能无法正常显示，比如网速太慢，浏览器版本过低等。因此为页面上的图像加上</a:t>
            </a:r>
            <a:r>
              <a:rPr lang="zh-CN" altLang="zh-CN" sz="1800" dirty="0">
                <a:solidFill>
                  <a:srgbClr val="009ED6"/>
                </a:solidFill>
              </a:rPr>
              <a:t>替换文本</a:t>
            </a:r>
            <a:r>
              <a:rPr lang="zh-CN" altLang="zh-CN" sz="1800" dirty="0"/>
              <a:t>是个很好的习惯，在图像无法显示时告诉用户该图片的内容。这就需要使用图像的</a:t>
            </a:r>
            <a:r>
              <a:rPr lang="en-US" altLang="zh-CN" sz="1800" dirty="0">
                <a:solidFill>
                  <a:srgbClr val="009ED6"/>
                </a:solidFill>
              </a:rPr>
              <a:t>alt</a:t>
            </a:r>
            <a:r>
              <a:rPr lang="zh-CN" altLang="zh-CN" sz="1800" dirty="0"/>
              <a:t>属性，接下来通过一个案例来演示</a:t>
            </a:r>
            <a:r>
              <a:rPr lang="en-US" altLang="zh-CN" sz="1800" dirty="0"/>
              <a:t>alt</a:t>
            </a:r>
            <a:r>
              <a:rPr lang="zh-CN" altLang="zh-CN" sz="1800" dirty="0"/>
              <a:t>属性的用法</a:t>
            </a:r>
            <a:r>
              <a:rPr lang="zh-CN" altLang="en-US" sz="1800" dirty="0"/>
              <a:t>。</a:t>
            </a:r>
            <a:endParaRPr lang="en-US" altLang="zh-CN" sz="1800" dirty="0"/>
          </a:p>
          <a:p>
            <a:pPr marL="0" indent="457200">
              <a:buNone/>
            </a:pPr>
            <a:r>
              <a:rPr lang="zh-CN" altLang="zh-CN" sz="1800" b="1" dirty="0">
                <a:solidFill>
                  <a:srgbClr val="FF0000"/>
                </a:solidFill>
              </a:rPr>
              <a:t>注意：</a:t>
            </a:r>
          </a:p>
          <a:p>
            <a:pPr marL="0" indent="457200">
              <a:buNone/>
            </a:pPr>
            <a:r>
              <a:rPr lang="zh-CN" altLang="zh-CN" sz="1800" dirty="0">
                <a:solidFill>
                  <a:srgbClr val="FF0000"/>
                </a:solidFill>
              </a:rPr>
              <a:t>各浏览器对</a:t>
            </a:r>
            <a:r>
              <a:rPr lang="en-US" altLang="zh-CN" sz="1800" dirty="0">
                <a:solidFill>
                  <a:srgbClr val="FF0000"/>
                </a:solidFill>
              </a:rPr>
              <a:t>alt</a:t>
            </a:r>
            <a:r>
              <a:rPr lang="zh-CN" altLang="zh-CN" sz="1800" dirty="0">
                <a:solidFill>
                  <a:srgbClr val="FF0000"/>
                </a:solidFill>
              </a:rPr>
              <a:t>属性的解析不同，本书这里使用的是</a:t>
            </a:r>
            <a:r>
              <a:rPr lang="en-US" altLang="zh-CN" sz="1800" dirty="0">
                <a:solidFill>
                  <a:srgbClr val="FF0000"/>
                </a:solidFill>
              </a:rPr>
              <a:t>Firefox</a:t>
            </a:r>
            <a:r>
              <a:rPr lang="zh-CN" altLang="zh-CN" sz="1800" dirty="0">
                <a:solidFill>
                  <a:srgbClr val="FF0000"/>
                </a:solidFill>
              </a:rPr>
              <a:t>，如果使用其他的浏览器如</a:t>
            </a:r>
            <a:r>
              <a:rPr lang="en-US" altLang="zh-CN" sz="1800" dirty="0">
                <a:solidFill>
                  <a:srgbClr val="FF0000"/>
                </a:solidFill>
              </a:rPr>
              <a:t>IE</a:t>
            </a:r>
            <a:r>
              <a:rPr lang="zh-CN" altLang="zh-CN" sz="1800" dirty="0">
                <a:solidFill>
                  <a:srgbClr val="FF0000"/>
                </a:solidFill>
              </a:rPr>
              <a:t>、谷歌等，显示效果可能存在一定的差异。</a:t>
            </a:r>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a:r>
              <a:rPr lang="en-US" altLang="zh-CN" sz="2400" b="1" dirty="0" smtClean="0">
                <a:solidFill>
                  <a:srgbClr val="009ED6"/>
                </a:solidFill>
              </a:rPr>
              <a:t>2</a:t>
            </a:r>
            <a:r>
              <a:rPr lang="zh-CN" altLang="en-US" sz="2400" b="1" dirty="0" smtClean="0">
                <a:solidFill>
                  <a:srgbClr val="009ED6"/>
                </a:solidFill>
              </a:rPr>
              <a:t>、</a:t>
            </a:r>
            <a:r>
              <a:rPr lang="zh-CN" altLang="en-US" sz="2400" b="1" dirty="0">
                <a:solidFill>
                  <a:srgbClr val="009ED6"/>
                </a:solidFill>
              </a:rPr>
              <a:t>图像</a:t>
            </a:r>
            <a:r>
              <a:rPr lang="zh-CN" altLang="zh-CN" sz="2400" b="1" dirty="0" smtClean="0">
                <a:solidFill>
                  <a:srgbClr val="009ED6"/>
                </a:solidFill>
              </a:rPr>
              <a:t>标记</a:t>
            </a:r>
            <a:r>
              <a:rPr lang="en-US" altLang="zh-CN" sz="2400" b="1" dirty="0">
                <a:solidFill>
                  <a:srgbClr val="009ED6"/>
                </a:solidFill>
                <a:latin typeface="宋体" panose="02010600030101010101" pitchFamily="2" charset="-122"/>
              </a:rPr>
              <a:t>—</a:t>
            </a:r>
            <a:r>
              <a:rPr lang="en-US" altLang="zh-CN" sz="2400" b="1" dirty="0">
                <a:solidFill>
                  <a:srgbClr val="009ED6"/>
                </a:solidFill>
              </a:rPr>
              <a:t>&lt;</a:t>
            </a:r>
            <a:r>
              <a:rPr lang="en-US" altLang="zh-CN" sz="2400" b="1" dirty="0" err="1">
                <a:solidFill>
                  <a:srgbClr val="009ED6"/>
                </a:solidFill>
              </a:rPr>
              <a:t>img</a:t>
            </a:r>
            <a:r>
              <a:rPr lang="en-US" altLang="zh-CN" sz="2400" b="1" dirty="0">
                <a:solidFill>
                  <a:srgbClr val="009ED6"/>
                </a:solidFill>
              </a:rPr>
              <a:t> /&gt;</a:t>
            </a:r>
            <a:r>
              <a:rPr lang="zh-CN" altLang="zh-CN" sz="2400" b="1" dirty="0" smtClean="0">
                <a:solidFill>
                  <a:srgbClr val="009ED6"/>
                </a:solidFill>
              </a:rPr>
              <a:t>属性</a:t>
            </a:r>
            <a:endParaRPr lang="zh-CN" altLang="zh-CN" sz="2400" b="1" dirty="0">
              <a:solidFill>
                <a:srgbClr val="009ED6"/>
              </a:solidFill>
            </a:endParaRPr>
          </a:p>
        </p:txBody>
      </p:sp>
      <p:pic>
        <p:nvPicPr>
          <p:cNvPr id="6" name="图片 5">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884" y="3796917"/>
            <a:ext cx="2121233" cy="387882"/>
          </a:xfrm>
          <a:prstGeom prst="rect">
            <a:avLst/>
          </a:prstGeom>
        </p:spPr>
      </p:pic>
      <p:sp>
        <p:nvSpPr>
          <p:cNvPr id="7"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317368180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zh-CN" sz="1800" b="1" dirty="0">
                <a:solidFill>
                  <a:srgbClr val="009ED6"/>
                </a:solidFill>
              </a:rPr>
              <a:t>多学一招：使用</a:t>
            </a:r>
            <a:r>
              <a:rPr lang="en-US" altLang="zh-CN" sz="1800" b="1" dirty="0">
                <a:solidFill>
                  <a:srgbClr val="009ED6"/>
                </a:solidFill>
              </a:rPr>
              <a:t>title</a:t>
            </a:r>
            <a:r>
              <a:rPr lang="zh-CN" altLang="zh-CN" sz="1800" b="1" dirty="0">
                <a:solidFill>
                  <a:srgbClr val="009ED6"/>
                </a:solidFill>
              </a:rPr>
              <a:t>属性设置提示文字</a:t>
            </a:r>
          </a:p>
          <a:p>
            <a:pPr marL="0" indent="457200">
              <a:buNone/>
            </a:pPr>
            <a:r>
              <a:rPr lang="zh-CN" altLang="zh-CN" sz="1800" dirty="0"/>
              <a:t>图像标记</a:t>
            </a:r>
            <a:r>
              <a:rPr lang="en-US" altLang="zh-CN" sz="1800" dirty="0">
                <a:solidFill>
                  <a:srgbClr val="009ED6"/>
                </a:solidFill>
              </a:rPr>
              <a:t>&lt;</a:t>
            </a:r>
            <a:r>
              <a:rPr lang="en-US" altLang="zh-CN" sz="1800" dirty="0" err="1">
                <a:solidFill>
                  <a:srgbClr val="009ED6"/>
                </a:solidFill>
              </a:rPr>
              <a:t>img</a:t>
            </a:r>
            <a:r>
              <a:rPr lang="en-US" altLang="zh-CN" sz="1800" dirty="0">
                <a:solidFill>
                  <a:srgbClr val="009ED6"/>
                </a:solidFill>
              </a:rPr>
              <a:t>/ &gt;</a:t>
            </a:r>
            <a:r>
              <a:rPr lang="zh-CN" altLang="zh-CN" sz="1800" dirty="0"/>
              <a:t>有一个和</a:t>
            </a:r>
            <a:r>
              <a:rPr lang="en-US" altLang="zh-CN" sz="1800" dirty="0">
                <a:solidFill>
                  <a:srgbClr val="009ED6"/>
                </a:solidFill>
              </a:rPr>
              <a:t>alt</a:t>
            </a:r>
            <a:r>
              <a:rPr lang="zh-CN" altLang="zh-CN" sz="1800" dirty="0"/>
              <a:t>属性十分类似的属性</a:t>
            </a:r>
            <a:r>
              <a:rPr lang="en-US" altLang="zh-CN" sz="1800" dirty="0">
                <a:solidFill>
                  <a:srgbClr val="009ED6"/>
                </a:solidFill>
              </a:rPr>
              <a:t>title</a:t>
            </a:r>
            <a:r>
              <a:rPr lang="zh-CN" altLang="zh-CN" sz="1800" dirty="0"/>
              <a:t>，</a:t>
            </a:r>
            <a:r>
              <a:rPr lang="en-US" altLang="zh-CN" sz="1800" dirty="0"/>
              <a:t>title</a:t>
            </a:r>
            <a:r>
              <a:rPr lang="zh-CN" altLang="zh-CN" sz="1800" dirty="0"/>
              <a:t>属性用于设置鼠标悬停时图像的</a:t>
            </a:r>
            <a:r>
              <a:rPr lang="zh-CN" altLang="zh-CN" sz="1800" dirty="0">
                <a:solidFill>
                  <a:srgbClr val="009ED6"/>
                </a:solidFill>
              </a:rPr>
              <a:t>提示文字</a:t>
            </a:r>
            <a:r>
              <a:rPr lang="zh-CN" altLang="en-US" sz="1800" dirty="0"/>
              <a:t>，</a:t>
            </a:r>
            <a:r>
              <a:rPr lang="zh-CN" altLang="zh-CN" sz="1800" dirty="0"/>
              <a:t>下面来演示</a:t>
            </a:r>
            <a:r>
              <a:rPr lang="en-US" altLang="zh-CN" sz="1800" dirty="0"/>
              <a:t>title</a:t>
            </a:r>
            <a:r>
              <a:rPr lang="zh-CN" altLang="zh-CN" sz="1800" dirty="0"/>
              <a:t>属性的使用</a:t>
            </a:r>
            <a:r>
              <a:rPr lang="zh-CN" altLang="en-US" sz="1800" dirty="0"/>
              <a:t>。</a:t>
            </a:r>
            <a:endParaRPr lang="zh-CN" altLang="zh-CN" sz="1800" dirty="0">
              <a:solidFill>
                <a:srgbClr val="FF0000"/>
              </a:solidFill>
            </a:endParaRPr>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a:r>
              <a:rPr lang="en-US" altLang="zh-CN" sz="2400" b="1" dirty="0" smtClean="0">
                <a:solidFill>
                  <a:srgbClr val="009ED6"/>
                </a:solidFill>
              </a:rPr>
              <a:t>2</a:t>
            </a:r>
            <a:r>
              <a:rPr lang="zh-CN" altLang="en-US" sz="2400" b="1" dirty="0" smtClean="0">
                <a:solidFill>
                  <a:srgbClr val="009ED6"/>
                </a:solidFill>
              </a:rPr>
              <a:t>、</a:t>
            </a:r>
            <a:r>
              <a:rPr lang="zh-CN" altLang="en-US" sz="2400" b="1" dirty="0">
                <a:solidFill>
                  <a:srgbClr val="009ED6"/>
                </a:solidFill>
              </a:rPr>
              <a:t>图像</a:t>
            </a:r>
            <a:r>
              <a:rPr lang="zh-CN" altLang="zh-CN" sz="2400" b="1" dirty="0" smtClean="0">
                <a:solidFill>
                  <a:srgbClr val="009ED6"/>
                </a:solidFill>
              </a:rPr>
              <a:t>标记</a:t>
            </a:r>
            <a:r>
              <a:rPr lang="en-US" altLang="zh-CN" sz="2400" b="1" dirty="0">
                <a:solidFill>
                  <a:srgbClr val="009ED6"/>
                </a:solidFill>
                <a:latin typeface="宋体" panose="02010600030101010101" pitchFamily="2" charset="-122"/>
              </a:rPr>
              <a:t>—</a:t>
            </a:r>
            <a:r>
              <a:rPr lang="en-US" altLang="zh-CN" sz="2400" b="1" dirty="0">
                <a:solidFill>
                  <a:srgbClr val="009ED6"/>
                </a:solidFill>
              </a:rPr>
              <a:t>&lt;</a:t>
            </a:r>
            <a:r>
              <a:rPr lang="en-US" altLang="zh-CN" sz="2400" b="1" dirty="0" err="1">
                <a:solidFill>
                  <a:srgbClr val="009ED6"/>
                </a:solidFill>
              </a:rPr>
              <a:t>img</a:t>
            </a:r>
            <a:r>
              <a:rPr lang="en-US" altLang="zh-CN" sz="2400" b="1" dirty="0">
                <a:solidFill>
                  <a:srgbClr val="009ED6"/>
                </a:solidFill>
              </a:rPr>
              <a:t> /&gt;</a:t>
            </a:r>
            <a:r>
              <a:rPr lang="zh-CN" altLang="zh-CN" sz="2400" b="1" dirty="0" smtClean="0">
                <a:solidFill>
                  <a:srgbClr val="009ED6"/>
                </a:solidFill>
              </a:rPr>
              <a:t>属性</a:t>
            </a:r>
            <a:endParaRPr lang="zh-CN" altLang="zh-CN" sz="2400" b="1" dirty="0">
              <a:solidFill>
                <a:srgbClr val="009ED6"/>
              </a:solidFill>
            </a:endParaRPr>
          </a:p>
        </p:txBody>
      </p:sp>
      <p:pic>
        <p:nvPicPr>
          <p:cNvPr id="6" name="图片 5">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9036" y="2959635"/>
            <a:ext cx="2121233" cy="387882"/>
          </a:xfrm>
          <a:prstGeom prst="rect">
            <a:avLst/>
          </a:prstGeom>
        </p:spPr>
      </p:pic>
      <p:sp>
        <p:nvSpPr>
          <p:cNvPr id="7"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2899377506"/>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0" indent="0" eaLnBrk="1">
              <a:buNone/>
            </a:pPr>
            <a:r>
              <a:rPr lang="zh-CN" altLang="en-US" sz="1800" b="1" dirty="0">
                <a:solidFill>
                  <a:srgbClr val="009ED6"/>
                </a:solidFill>
              </a:rPr>
              <a:t>（</a:t>
            </a:r>
            <a:r>
              <a:rPr lang="en-US" altLang="zh-CN" sz="1800" b="1" dirty="0">
                <a:solidFill>
                  <a:srgbClr val="009ED6"/>
                </a:solidFill>
              </a:rPr>
              <a:t>2</a:t>
            </a:r>
            <a:r>
              <a:rPr lang="zh-CN" altLang="en-US" sz="1800" b="1" dirty="0" smtClean="0">
                <a:solidFill>
                  <a:srgbClr val="009ED6"/>
                </a:solidFill>
              </a:rPr>
              <a:t>）</a:t>
            </a:r>
            <a:r>
              <a:rPr lang="zh-CN" altLang="zh-CN" sz="1800" b="1" dirty="0" smtClean="0">
                <a:solidFill>
                  <a:srgbClr val="009ED6"/>
                </a:solidFill>
              </a:rPr>
              <a:t>图像</a:t>
            </a:r>
            <a:r>
              <a:rPr lang="zh-CN" altLang="zh-CN" sz="1800" b="1" dirty="0">
                <a:solidFill>
                  <a:srgbClr val="009ED6"/>
                </a:solidFill>
              </a:rPr>
              <a:t>的宽度、高度属性</a:t>
            </a:r>
            <a:r>
              <a:rPr lang="en-US" altLang="zh-CN" sz="1800" b="1" dirty="0">
                <a:solidFill>
                  <a:srgbClr val="009ED6"/>
                </a:solidFill>
              </a:rPr>
              <a:t>width</a:t>
            </a:r>
            <a:r>
              <a:rPr lang="zh-CN" altLang="zh-CN" sz="1800" b="1" dirty="0">
                <a:solidFill>
                  <a:srgbClr val="009ED6"/>
                </a:solidFill>
              </a:rPr>
              <a:t>、</a:t>
            </a:r>
            <a:r>
              <a:rPr lang="en-US" altLang="zh-CN" sz="1800" b="1" dirty="0">
                <a:solidFill>
                  <a:srgbClr val="009ED6"/>
                </a:solidFill>
              </a:rPr>
              <a:t>height</a:t>
            </a:r>
          </a:p>
          <a:p>
            <a:pPr marL="0" lvl="0" indent="457200" eaLnBrk="1">
              <a:buNone/>
            </a:pPr>
            <a:r>
              <a:rPr lang="zh-CN" altLang="zh-CN" sz="1800" dirty="0"/>
              <a:t>通常情况下，如果不给</a:t>
            </a:r>
            <a:r>
              <a:rPr lang="en-US" altLang="zh-CN" sz="1800" dirty="0"/>
              <a:t>&lt;</a:t>
            </a:r>
            <a:r>
              <a:rPr lang="en-US" altLang="zh-CN" sz="1800" dirty="0" err="1"/>
              <a:t>img</a:t>
            </a:r>
            <a:r>
              <a:rPr lang="en-US" altLang="zh-CN" sz="1800" dirty="0"/>
              <a:t> /&gt;</a:t>
            </a:r>
            <a:r>
              <a:rPr lang="zh-CN" altLang="zh-CN" sz="1800" dirty="0"/>
              <a:t>标记设置宽和高，图片就会按照它的原始尺寸显示，当然也可以手动更改图片的大小。</a:t>
            </a:r>
            <a:r>
              <a:rPr lang="en-US" altLang="zh-CN" sz="1800" dirty="0">
                <a:solidFill>
                  <a:srgbClr val="009ED6"/>
                </a:solidFill>
              </a:rPr>
              <a:t>width</a:t>
            </a:r>
            <a:r>
              <a:rPr lang="zh-CN" altLang="zh-CN" sz="1800" dirty="0"/>
              <a:t>和</a:t>
            </a:r>
            <a:r>
              <a:rPr lang="en-US" altLang="zh-CN" sz="1800" dirty="0">
                <a:solidFill>
                  <a:srgbClr val="009ED6"/>
                </a:solidFill>
              </a:rPr>
              <a:t>height</a:t>
            </a:r>
            <a:r>
              <a:rPr lang="zh-CN" altLang="zh-CN" sz="1800" dirty="0"/>
              <a:t>属性用来定义图片的</a:t>
            </a:r>
            <a:r>
              <a:rPr lang="zh-CN" altLang="zh-CN" sz="1800" dirty="0">
                <a:solidFill>
                  <a:srgbClr val="009ED6"/>
                </a:solidFill>
              </a:rPr>
              <a:t>宽度和高度</a:t>
            </a:r>
            <a:r>
              <a:rPr lang="zh-CN" altLang="zh-CN" sz="1800" dirty="0"/>
              <a:t>，通常我们只设置其中的一个，另一个会按原图等比例显示。如果同时设置两个属性，且其比例和原图大小的比例不一致，显示的图像就会变形或失真。</a:t>
            </a:r>
            <a:endParaRPr lang="en-US" altLang="zh-CN" sz="1800" dirty="0"/>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a:r>
              <a:rPr lang="en-US" altLang="zh-CN" sz="2400" b="1" dirty="0" smtClean="0">
                <a:solidFill>
                  <a:srgbClr val="009ED6"/>
                </a:solidFill>
              </a:rPr>
              <a:t>2</a:t>
            </a:r>
            <a:r>
              <a:rPr lang="zh-CN" altLang="en-US" sz="2400" b="1" dirty="0" smtClean="0">
                <a:solidFill>
                  <a:srgbClr val="009ED6"/>
                </a:solidFill>
              </a:rPr>
              <a:t>、</a:t>
            </a:r>
            <a:r>
              <a:rPr lang="zh-CN" altLang="en-US" sz="2400" b="1" dirty="0">
                <a:solidFill>
                  <a:srgbClr val="009ED6"/>
                </a:solidFill>
              </a:rPr>
              <a:t>图像</a:t>
            </a:r>
            <a:r>
              <a:rPr lang="zh-CN" altLang="zh-CN" sz="2400" b="1" dirty="0" smtClean="0">
                <a:solidFill>
                  <a:srgbClr val="009ED6"/>
                </a:solidFill>
              </a:rPr>
              <a:t>标记</a:t>
            </a:r>
            <a:r>
              <a:rPr lang="en-US" altLang="zh-CN" sz="2400" b="1" dirty="0">
                <a:solidFill>
                  <a:srgbClr val="009ED6"/>
                </a:solidFill>
                <a:latin typeface="宋体" panose="02010600030101010101" pitchFamily="2" charset="-122"/>
              </a:rPr>
              <a:t>—</a:t>
            </a:r>
            <a:r>
              <a:rPr lang="en-US" altLang="zh-CN" sz="2400" b="1" dirty="0">
                <a:solidFill>
                  <a:srgbClr val="009ED6"/>
                </a:solidFill>
              </a:rPr>
              <a:t>&lt;</a:t>
            </a:r>
            <a:r>
              <a:rPr lang="en-US" altLang="zh-CN" sz="2400" b="1" dirty="0" err="1">
                <a:solidFill>
                  <a:srgbClr val="009ED6"/>
                </a:solidFill>
              </a:rPr>
              <a:t>img</a:t>
            </a:r>
            <a:r>
              <a:rPr lang="en-US" altLang="zh-CN" sz="2400" b="1" dirty="0">
                <a:solidFill>
                  <a:srgbClr val="009ED6"/>
                </a:solidFill>
              </a:rPr>
              <a:t> /&gt;</a:t>
            </a:r>
            <a:r>
              <a:rPr lang="zh-CN" altLang="zh-CN" sz="2400" b="1" dirty="0" smtClean="0">
                <a:solidFill>
                  <a:srgbClr val="009ED6"/>
                </a:solidFill>
              </a:rPr>
              <a:t>属性</a:t>
            </a:r>
            <a:endParaRPr lang="zh-CN"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3558508220"/>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b="1" dirty="0">
                <a:solidFill>
                  <a:srgbClr val="009ED6"/>
                </a:solidFill>
              </a:rPr>
              <a:t>（</a:t>
            </a:r>
            <a:r>
              <a:rPr lang="en-US" altLang="zh-CN" sz="1800" b="1" dirty="0">
                <a:solidFill>
                  <a:srgbClr val="009ED6"/>
                </a:solidFill>
              </a:rPr>
              <a:t>3</a:t>
            </a:r>
            <a:r>
              <a:rPr lang="zh-CN" altLang="zh-CN" sz="1800" b="1" dirty="0">
                <a:solidFill>
                  <a:srgbClr val="009ED6"/>
                </a:solidFill>
              </a:rPr>
              <a:t>）图像的边框属性</a:t>
            </a:r>
            <a:r>
              <a:rPr lang="en-US" altLang="zh-CN" sz="1800" b="1" dirty="0">
                <a:solidFill>
                  <a:srgbClr val="009ED6"/>
                </a:solidFill>
              </a:rPr>
              <a:t>border</a:t>
            </a:r>
            <a:endParaRPr lang="zh-CN" altLang="zh-CN" sz="1800" dirty="0">
              <a:solidFill>
                <a:srgbClr val="009ED6"/>
              </a:solidFill>
            </a:endParaRPr>
          </a:p>
          <a:p>
            <a:pPr marL="0" indent="457200">
              <a:buNone/>
            </a:pPr>
            <a:r>
              <a:rPr lang="zh-CN" altLang="zh-CN" sz="1800" dirty="0"/>
              <a:t>默认情况下图像是没有边框的，通过</a:t>
            </a:r>
            <a:r>
              <a:rPr lang="en-US" altLang="zh-CN" sz="1800" dirty="0">
                <a:solidFill>
                  <a:srgbClr val="009ED6"/>
                </a:solidFill>
              </a:rPr>
              <a:t>border</a:t>
            </a:r>
            <a:r>
              <a:rPr lang="zh-CN" altLang="zh-CN" sz="1800" dirty="0"/>
              <a:t>属性可以为图像添加</a:t>
            </a:r>
            <a:r>
              <a:rPr lang="zh-CN" altLang="zh-CN" sz="1800" dirty="0">
                <a:solidFill>
                  <a:srgbClr val="009ED6"/>
                </a:solidFill>
              </a:rPr>
              <a:t>边框</a:t>
            </a:r>
            <a:r>
              <a:rPr lang="zh-CN" altLang="zh-CN" sz="1800" dirty="0"/>
              <a:t>、设置边框的</a:t>
            </a:r>
            <a:r>
              <a:rPr lang="zh-CN" altLang="zh-CN" sz="1800" dirty="0">
                <a:solidFill>
                  <a:srgbClr val="009ED6"/>
                </a:solidFill>
              </a:rPr>
              <a:t>宽度</a:t>
            </a:r>
            <a:r>
              <a:rPr lang="zh-CN" altLang="zh-CN" sz="1800" dirty="0"/>
              <a:t>，但边框颜色的调整仅仅通过</a:t>
            </a:r>
            <a:r>
              <a:rPr lang="en-US" altLang="zh-CN" sz="1800" dirty="0">
                <a:solidFill>
                  <a:srgbClr val="009ED6"/>
                </a:solidFill>
              </a:rPr>
              <a:t>HTML</a:t>
            </a:r>
            <a:r>
              <a:rPr lang="zh-CN" altLang="zh-CN" sz="1800" dirty="0">
                <a:solidFill>
                  <a:srgbClr val="009ED6"/>
                </a:solidFill>
              </a:rPr>
              <a:t>属性</a:t>
            </a:r>
            <a:r>
              <a:rPr lang="zh-CN" altLang="zh-CN" sz="1800" dirty="0"/>
              <a:t>是不能够实现的。</a:t>
            </a:r>
          </a:p>
          <a:p>
            <a:pPr marL="0" indent="457200">
              <a:buNone/>
            </a:pPr>
            <a:r>
              <a:rPr lang="zh-CN" altLang="zh-CN" sz="1800" dirty="0"/>
              <a:t>了解了图像的宽度、高度以及边框属性，接下来使用这些属性对图像进行修饰</a:t>
            </a:r>
            <a:r>
              <a:rPr lang="zh-CN" altLang="en-US" sz="1800" dirty="0"/>
              <a:t>。</a:t>
            </a:r>
            <a:endParaRPr lang="en-US" altLang="zh-CN" sz="1800" dirty="0"/>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a:r>
              <a:rPr lang="en-US" altLang="zh-CN" sz="2400" b="1" dirty="0" smtClean="0">
                <a:solidFill>
                  <a:srgbClr val="009ED6"/>
                </a:solidFill>
              </a:rPr>
              <a:t>2</a:t>
            </a:r>
            <a:r>
              <a:rPr lang="zh-CN" altLang="en-US" sz="2400" b="1" dirty="0" smtClean="0">
                <a:solidFill>
                  <a:srgbClr val="009ED6"/>
                </a:solidFill>
              </a:rPr>
              <a:t>、</a:t>
            </a:r>
            <a:r>
              <a:rPr lang="zh-CN" altLang="en-US" sz="2400" b="1" dirty="0">
                <a:solidFill>
                  <a:srgbClr val="009ED6"/>
                </a:solidFill>
              </a:rPr>
              <a:t>图像</a:t>
            </a:r>
            <a:r>
              <a:rPr lang="zh-CN" altLang="zh-CN" sz="2400" b="1" dirty="0" smtClean="0">
                <a:solidFill>
                  <a:srgbClr val="009ED6"/>
                </a:solidFill>
              </a:rPr>
              <a:t>标记</a:t>
            </a:r>
            <a:r>
              <a:rPr lang="en-US" altLang="zh-CN" sz="2400" b="1" dirty="0">
                <a:solidFill>
                  <a:srgbClr val="009ED6"/>
                </a:solidFill>
                <a:latin typeface="宋体" panose="02010600030101010101" pitchFamily="2" charset="-122"/>
              </a:rPr>
              <a:t>—</a:t>
            </a:r>
            <a:r>
              <a:rPr lang="en-US" altLang="zh-CN" sz="2400" b="1" dirty="0">
                <a:solidFill>
                  <a:srgbClr val="009ED6"/>
                </a:solidFill>
              </a:rPr>
              <a:t>&lt;</a:t>
            </a:r>
            <a:r>
              <a:rPr lang="en-US" altLang="zh-CN" sz="2400" b="1" dirty="0" err="1">
                <a:solidFill>
                  <a:srgbClr val="009ED6"/>
                </a:solidFill>
              </a:rPr>
              <a:t>img</a:t>
            </a:r>
            <a:r>
              <a:rPr lang="en-US" altLang="zh-CN" sz="2400" b="1" dirty="0">
                <a:solidFill>
                  <a:srgbClr val="009ED6"/>
                </a:solidFill>
              </a:rPr>
              <a:t> /&gt;</a:t>
            </a:r>
            <a:r>
              <a:rPr lang="zh-CN" altLang="zh-CN" sz="2400" b="1" dirty="0" smtClean="0">
                <a:solidFill>
                  <a:srgbClr val="009ED6"/>
                </a:solidFill>
              </a:rPr>
              <a:t>属性</a:t>
            </a:r>
            <a:endParaRPr lang="zh-CN" altLang="zh-CN" sz="2400" b="1" dirty="0">
              <a:solidFill>
                <a:srgbClr val="009ED6"/>
              </a:solidFill>
            </a:endParaRPr>
          </a:p>
        </p:txBody>
      </p:sp>
      <p:pic>
        <p:nvPicPr>
          <p:cNvPr id="6" name="图片 5">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177" y="3863018"/>
            <a:ext cx="2121233" cy="387882"/>
          </a:xfrm>
          <a:prstGeom prst="rect">
            <a:avLst/>
          </a:prstGeom>
        </p:spPr>
      </p:pic>
      <p:sp>
        <p:nvSpPr>
          <p:cNvPr id="7"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313077790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1.1 </a:t>
            </a:r>
            <a:r>
              <a:rPr lang="zh-CN" altLang="en-US" sz="2400" dirty="0" smtClean="0">
                <a:sym typeface="宋体" charset="-122"/>
              </a:rPr>
              <a:t>知识点讲解</a:t>
            </a:r>
            <a:endParaRPr lang="zh-CN" altLang="en-US" sz="2400" dirty="0"/>
          </a:p>
        </p:txBody>
      </p:sp>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b="1" dirty="0" smtClean="0">
                <a:solidFill>
                  <a:srgbClr val="009ED6"/>
                </a:solidFill>
              </a:rPr>
              <a:t>（</a:t>
            </a:r>
            <a:r>
              <a:rPr lang="en-US" altLang="zh-CN" sz="1800" b="1" dirty="0" smtClean="0">
                <a:solidFill>
                  <a:srgbClr val="009ED6"/>
                </a:solidFill>
              </a:rPr>
              <a:t>2</a:t>
            </a:r>
            <a:r>
              <a:rPr lang="zh-CN" altLang="en-US" sz="1800" b="1" dirty="0" smtClean="0">
                <a:solidFill>
                  <a:srgbClr val="009ED6"/>
                </a:solidFill>
              </a:rPr>
              <a:t>）新增</a:t>
            </a:r>
            <a:r>
              <a:rPr lang="zh-CN" altLang="en-US" sz="1800" b="1" dirty="0">
                <a:solidFill>
                  <a:srgbClr val="009ED6"/>
                </a:solidFill>
              </a:rPr>
              <a:t>了多个新</a:t>
            </a:r>
            <a:r>
              <a:rPr lang="zh-CN" altLang="en-US" sz="1800" b="1" dirty="0" smtClean="0">
                <a:solidFill>
                  <a:srgbClr val="009ED6"/>
                </a:solidFill>
              </a:rPr>
              <a:t>特性</a:t>
            </a:r>
            <a:endParaRPr lang="en-US" altLang="zh-CN" sz="1800" b="1" dirty="0" smtClean="0">
              <a:solidFill>
                <a:srgbClr val="009ED6"/>
              </a:solidFill>
            </a:endParaRPr>
          </a:p>
          <a:p>
            <a:pPr marL="1200150" lvl="0" indent="-285750">
              <a:spcBef>
                <a:spcPts val="0"/>
              </a:spcBef>
              <a:buFont typeface="Arial" panose="020B0604020202020204" pitchFamily="34" charset="0"/>
              <a:buChar char="•"/>
            </a:pPr>
            <a:r>
              <a:rPr lang="zh-CN" altLang="zh-CN" sz="1800" dirty="0"/>
              <a:t>新的特殊</a:t>
            </a:r>
            <a:r>
              <a:rPr lang="zh-CN" altLang="zh-CN" sz="1800" dirty="0">
                <a:solidFill>
                  <a:srgbClr val="009ED6"/>
                </a:solidFill>
              </a:rPr>
              <a:t>内容元素</a:t>
            </a:r>
            <a:r>
              <a:rPr lang="zh-CN" altLang="zh-CN" sz="1800" dirty="0"/>
              <a:t>，比如</a:t>
            </a:r>
            <a:r>
              <a:rPr lang="en-US" altLang="zh-CN" sz="1800" dirty="0"/>
              <a:t> header</a:t>
            </a:r>
            <a:r>
              <a:rPr lang="zh-CN" altLang="zh-CN" sz="1800" dirty="0"/>
              <a:t>、</a:t>
            </a:r>
            <a:r>
              <a:rPr lang="en-US" altLang="zh-CN" sz="1800" dirty="0" err="1"/>
              <a:t>nav</a:t>
            </a:r>
            <a:r>
              <a:rPr lang="zh-CN" altLang="zh-CN" sz="1800" dirty="0"/>
              <a:t>、</a:t>
            </a:r>
            <a:r>
              <a:rPr lang="en-US" altLang="zh-CN" sz="1800" dirty="0"/>
              <a:t>section</a:t>
            </a:r>
            <a:r>
              <a:rPr lang="zh-CN" altLang="zh-CN" sz="1800" dirty="0"/>
              <a:t>、</a:t>
            </a:r>
            <a:r>
              <a:rPr lang="en-US" altLang="zh-CN" sz="1800" dirty="0"/>
              <a:t>article</a:t>
            </a:r>
            <a:r>
              <a:rPr lang="zh-CN" altLang="zh-CN" sz="1800" dirty="0"/>
              <a:t>、</a:t>
            </a:r>
            <a:r>
              <a:rPr lang="en-US" altLang="zh-CN" sz="1800" dirty="0"/>
              <a:t>footer</a:t>
            </a:r>
            <a:r>
              <a:rPr lang="zh-CN" altLang="zh-CN" sz="1800" dirty="0"/>
              <a:t>。</a:t>
            </a:r>
          </a:p>
          <a:p>
            <a:pPr marL="1200150" lvl="0" indent="-285750">
              <a:spcBef>
                <a:spcPts val="0"/>
              </a:spcBef>
              <a:buFont typeface="Arial" panose="020B0604020202020204" pitchFamily="34" charset="0"/>
              <a:buChar char="•"/>
            </a:pPr>
            <a:r>
              <a:rPr lang="zh-CN" altLang="zh-CN" sz="1800" dirty="0"/>
              <a:t>新的</a:t>
            </a:r>
            <a:r>
              <a:rPr lang="zh-CN" altLang="zh-CN" sz="1800" dirty="0">
                <a:solidFill>
                  <a:srgbClr val="009ED6"/>
                </a:solidFill>
              </a:rPr>
              <a:t>表单控件</a:t>
            </a:r>
            <a:r>
              <a:rPr lang="zh-CN" altLang="zh-CN" sz="1800" dirty="0"/>
              <a:t>，比如</a:t>
            </a:r>
            <a:r>
              <a:rPr lang="en-US" altLang="zh-CN" sz="1800" dirty="0"/>
              <a:t> calendar</a:t>
            </a:r>
            <a:r>
              <a:rPr lang="zh-CN" altLang="zh-CN" sz="1800" dirty="0"/>
              <a:t>、</a:t>
            </a:r>
            <a:r>
              <a:rPr lang="en-US" altLang="zh-CN" sz="1800" dirty="0"/>
              <a:t>date</a:t>
            </a:r>
            <a:r>
              <a:rPr lang="zh-CN" altLang="zh-CN" sz="1800" dirty="0"/>
              <a:t>、</a:t>
            </a:r>
            <a:r>
              <a:rPr lang="en-US" altLang="zh-CN" sz="1800" dirty="0"/>
              <a:t>time</a:t>
            </a:r>
            <a:r>
              <a:rPr lang="zh-CN" altLang="zh-CN" sz="1800" dirty="0"/>
              <a:t>、</a:t>
            </a:r>
            <a:r>
              <a:rPr lang="en-US" altLang="zh-CN" sz="1800" dirty="0"/>
              <a:t>email</a:t>
            </a:r>
            <a:r>
              <a:rPr lang="zh-CN" altLang="zh-CN" sz="1800" dirty="0"/>
              <a:t>、</a:t>
            </a:r>
            <a:r>
              <a:rPr lang="en-US" altLang="zh-CN" sz="1800" dirty="0" err="1"/>
              <a:t>url</a:t>
            </a:r>
            <a:r>
              <a:rPr lang="zh-CN" altLang="zh-CN" sz="1800" dirty="0"/>
              <a:t>、</a:t>
            </a:r>
            <a:r>
              <a:rPr lang="en-US" altLang="zh-CN" sz="1800" dirty="0"/>
              <a:t>search</a:t>
            </a:r>
            <a:r>
              <a:rPr lang="zh-CN" altLang="zh-CN" sz="1800" dirty="0"/>
              <a:t>。</a:t>
            </a:r>
          </a:p>
          <a:p>
            <a:pPr marL="1200150" lvl="0" indent="-285750">
              <a:spcBef>
                <a:spcPts val="0"/>
              </a:spcBef>
              <a:buFont typeface="Arial" panose="020B0604020202020204" pitchFamily="34" charset="0"/>
              <a:buChar char="•"/>
            </a:pPr>
            <a:r>
              <a:rPr lang="zh-CN" altLang="zh-CN" sz="1800" dirty="0"/>
              <a:t>用于绘画的</a:t>
            </a:r>
            <a:r>
              <a:rPr lang="en-US" altLang="zh-CN" sz="1800" dirty="0">
                <a:solidFill>
                  <a:srgbClr val="009ED6"/>
                </a:solidFill>
              </a:rPr>
              <a:t> canvas </a:t>
            </a:r>
            <a:r>
              <a:rPr lang="zh-CN" altLang="zh-CN" sz="1800" dirty="0"/>
              <a:t>元素。</a:t>
            </a:r>
          </a:p>
          <a:p>
            <a:pPr marL="1200150" lvl="0" indent="-285750">
              <a:spcBef>
                <a:spcPts val="0"/>
              </a:spcBef>
              <a:buFont typeface="Arial" panose="020B0604020202020204" pitchFamily="34" charset="0"/>
              <a:buChar char="•"/>
            </a:pPr>
            <a:r>
              <a:rPr lang="zh-CN" altLang="zh-CN" sz="1800" dirty="0"/>
              <a:t>用于媒介回放的</a:t>
            </a:r>
            <a:r>
              <a:rPr lang="en-US" altLang="zh-CN" sz="1800" dirty="0"/>
              <a:t> </a:t>
            </a:r>
            <a:r>
              <a:rPr lang="en-US" altLang="zh-CN" sz="1800" dirty="0">
                <a:solidFill>
                  <a:srgbClr val="009ED6"/>
                </a:solidFill>
              </a:rPr>
              <a:t>video</a:t>
            </a:r>
            <a:r>
              <a:rPr lang="en-US" altLang="zh-CN" sz="1800" dirty="0"/>
              <a:t> </a:t>
            </a:r>
            <a:r>
              <a:rPr lang="zh-CN" altLang="zh-CN" sz="1800" dirty="0">
                <a:solidFill>
                  <a:srgbClr val="009ED6"/>
                </a:solidFill>
              </a:rPr>
              <a:t>和</a:t>
            </a:r>
            <a:r>
              <a:rPr lang="en-US" altLang="zh-CN" sz="1800" dirty="0">
                <a:solidFill>
                  <a:srgbClr val="009ED6"/>
                </a:solidFill>
              </a:rPr>
              <a:t> audio </a:t>
            </a:r>
            <a:r>
              <a:rPr lang="zh-CN" altLang="zh-CN" sz="1800" dirty="0"/>
              <a:t>元素。</a:t>
            </a:r>
          </a:p>
          <a:p>
            <a:pPr marL="1200150" lvl="0" indent="-285750">
              <a:spcBef>
                <a:spcPts val="0"/>
              </a:spcBef>
              <a:buFont typeface="Arial" panose="020B0604020202020204" pitchFamily="34" charset="0"/>
              <a:buChar char="•"/>
            </a:pPr>
            <a:r>
              <a:rPr lang="zh-CN" altLang="zh-CN" sz="1800" dirty="0"/>
              <a:t>对</a:t>
            </a:r>
            <a:r>
              <a:rPr lang="zh-CN" altLang="zh-CN" sz="1800" dirty="0">
                <a:solidFill>
                  <a:srgbClr val="009ED6"/>
                </a:solidFill>
              </a:rPr>
              <a:t>本地离线存储</a:t>
            </a:r>
            <a:r>
              <a:rPr lang="zh-CN" altLang="zh-CN" sz="1800" dirty="0"/>
              <a:t>的更好的支持。</a:t>
            </a:r>
          </a:p>
          <a:p>
            <a:pPr marL="1200150" indent="-285750">
              <a:spcBef>
                <a:spcPts val="0"/>
              </a:spcBef>
              <a:buFont typeface="Arial" panose="020B0604020202020204" pitchFamily="34" charset="0"/>
              <a:buChar char="•"/>
            </a:pPr>
            <a:r>
              <a:rPr lang="zh-CN" altLang="zh-CN" sz="1800" dirty="0"/>
              <a:t>地理位置、拖拽、摄像头等</a:t>
            </a:r>
            <a:r>
              <a:rPr lang="en-US" altLang="zh-CN" sz="1800" dirty="0">
                <a:solidFill>
                  <a:srgbClr val="009ED6"/>
                </a:solidFill>
              </a:rPr>
              <a:t>API</a:t>
            </a:r>
            <a:r>
              <a:rPr lang="zh-CN" altLang="en-US" sz="1800" dirty="0"/>
              <a:t>。</a:t>
            </a:r>
            <a:endParaRPr lang="en-US" altLang="zh-CN" sz="1800" b="1" dirty="0"/>
          </a:p>
          <a:p>
            <a:pPr marL="0" indent="457200">
              <a:buNone/>
            </a:pPr>
            <a:endParaRPr lang="en-US" altLang="zh-CN" sz="1800" dirty="0"/>
          </a:p>
        </p:txBody>
      </p:sp>
      <p:sp>
        <p:nvSpPr>
          <p:cNvPr id="5" name="TextBox 4"/>
          <p:cNvSpPr txBox="1"/>
          <p:nvPr/>
        </p:nvSpPr>
        <p:spPr>
          <a:xfrm>
            <a:off x="385583" y="1322024"/>
            <a:ext cx="6544019" cy="461665"/>
          </a:xfrm>
          <a:prstGeom prst="rect">
            <a:avLst/>
          </a:prstGeom>
          <a:noFill/>
        </p:spPr>
        <p:txBody>
          <a:bodyPr wrap="square" rtlCol="0">
            <a:spAutoFit/>
          </a:bodyPr>
          <a:lstStyle/>
          <a:p>
            <a:pPr marL="0" lvl="1" indent="457200">
              <a:buFontTx/>
              <a:buNone/>
              <a:defRPr/>
            </a:pPr>
            <a:r>
              <a:rPr lang="en-US" altLang="zh-CN" sz="2400" b="1" dirty="0" smtClean="0">
                <a:solidFill>
                  <a:srgbClr val="009ED6"/>
                </a:solidFill>
              </a:rPr>
              <a:t>2</a:t>
            </a:r>
            <a:r>
              <a:rPr lang="zh-CN" altLang="en-US" sz="2400" b="1" dirty="0" smtClean="0">
                <a:solidFill>
                  <a:srgbClr val="009ED6"/>
                </a:solidFill>
              </a:rPr>
              <a:t>、</a:t>
            </a:r>
            <a:r>
              <a:rPr lang="en-US" altLang="zh-CN" sz="2400" b="1" dirty="0">
                <a:solidFill>
                  <a:srgbClr val="009ED6"/>
                </a:solidFill>
              </a:rPr>
              <a:t> HTML5</a:t>
            </a:r>
            <a:r>
              <a:rPr lang="zh-CN" altLang="en-US" sz="2400" b="1" dirty="0">
                <a:solidFill>
                  <a:srgbClr val="009ED6"/>
                </a:solidFill>
              </a:rPr>
              <a:t>的优势</a:t>
            </a:r>
            <a:endParaRPr lang="en-US" altLang="zh-CN" sz="2400" b="1" dirty="0">
              <a:solidFill>
                <a:srgbClr val="009ED6"/>
              </a:solidFill>
            </a:endParaRPr>
          </a:p>
        </p:txBody>
      </p:sp>
    </p:spTree>
    <p:extLst>
      <p:ext uri="{BB962C8B-B14F-4D97-AF65-F5344CB8AC3E}">
        <p14:creationId xmlns:p14="http://schemas.microsoft.com/office/powerpoint/2010/main" val="1317666783"/>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zh-CN" sz="1800" b="1" dirty="0">
                <a:solidFill>
                  <a:srgbClr val="009ED6"/>
                </a:solidFill>
              </a:rPr>
              <a:t>（</a:t>
            </a:r>
            <a:r>
              <a:rPr lang="en-US" altLang="zh-CN" sz="1800" b="1" dirty="0">
                <a:solidFill>
                  <a:srgbClr val="009ED6"/>
                </a:solidFill>
              </a:rPr>
              <a:t>4</a:t>
            </a:r>
            <a:r>
              <a:rPr lang="zh-CN" altLang="zh-CN" sz="1800" b="1" dirty="0">
                <a:solidFill>
                  <a:srgbClr val="009ED6"/>
                </a:solidFill>
              </a:rPr>
              <a:t>）图像的边距属性</a:t>
            </a:r>
            <a:r>
              <a:rPr lang="en-US" altLang="zh-CN" sz="1800" b="1" dirty="0" err="1">
                <a:solidFill>
                  <a:srgbClr val="009ED6"/>
                </a:solidFill>
              </a:rPr>
              <a:t>vspace</a:t>
            </a:r>
            <a:r>
              <a:rPr lang="zh-CN" altLang="zh-CN" sz="1800" b="1" dirty="0">
                <a:solidFill>
                  <a:srgbClr val="009ED6"/>
                </a:solidFill>
              </a:rPr>
              <a:t>和</a:t>
            </a:r>
            <a:r>
              <a:rPr lang="en-US" altLang="zh-CN" sz="1800" b="1" dirty="0">
                <a:solidFill>
                  <a:srgbClr val="009ED6"/>
                </a:solidFill>
              </a:rPr>
              <a:t> </a:t>
            </a:r>
            <a:r>
              <a:rPr lang="en-US" altLang="zh-CN" sz="1800" b="1" dirty="0" err="1">
                <a:solidFill>
                  <a:srgbClr val="009ED6"/>
                </a:solidFill>
              </a:rPr>
              <a:t>hspace</a:t>
            </a:r>
            <a:endParaRPr lang="zh-CN" altLang="zh-CN" sz="1800" dirty="0">
              <a:solidFill>
                <a:srgbClr val="009ED6"/>
              </a:solidFill>
            </a:endParaRPr>
          </a:p>
          <a:p>
            <a:pPr marL="0" indent="457200">
              <a:buNone/>
            </a:pPr>
            <a:r>
              <a:rPr lang="zh-CN" altLang="zh-CN" sz="1800" dirty="0"/>
              <a:t>在网页中，由于排版需要，有时候还需要调整图像的</a:t>
            </a:r>
            <a:r>
              <a:rPr lang="zh-CN" altLang="zh-CN" sz="1800" dirty="0">
                <a:solidFill>
                  <a:srgbClr val="009ED6"/>
                </a:solidFill>
              </a:rPr>
              <a:t>边距</a:t>
            </a:r>
            <a:r>
              <a:rPr lang="zh-CN" altLang="zh-CN" sz="1800" dirty="0"/>
              <a:t>。</a:t>
            </a:r>
            <a:r>
              <a:rPr lang="en-US" altLang="zh-CN" sz="1800" dirty="0"/>
              <a:t>HTML</a:t>
            </a:r>
            <a:r>
              <a:rPr lang="zh-CN" altLang="zh-CN" sz="1800" dirty="0"/>
              <a:t>中通过</a:t>
            </a:r>
            <a:r>
              <a:rPr lang="en-US" altLang="zh-CN" sz="1800" dirty="0" err="1">
                <a:solidFill>
                  <a:srgbClr val="009ED6"/>
                </a:solidFill>
              </a:rPr>
              <a:t>vspace</a:t>
            </a:r>
            <a:r>
              <a:rPr lang="zh-CN" altLang="zh-CN" sz="1800" dirty="0"/>
              <a:t>和</a:t>
            </a:r>
            <a:r>
              <a:rPr lang="en-US" altLang="zh-CN" sz="1800" dirty="0" err="1">
                <a:solidFill>
                  <a:srgbClr val="009ED6"/>
                </a:solidFill>
              </a:rPr>
              <a:t>hspace</a:t>
            </a:r>
            <a:r>
              <a:rPr lang="zh-CN" altLang="zh-CN" sz="1800" dirty="0"/>
              <a:t>属性可以分别调整图像的</a:t>
            </a:r>
            <a:r>
              <a:rPr lang="zh-CN" altLang="zh-CN" sz="1800" dirty="0">
                <a:solidFill>
                  <a:srgbClr val="009ED6"/>
                </a:solidFill>
              </a:rPr>
              <a:t>垂直边距</a:t>
            </a:r>
            <a:r>
              <a:rPr lang="zh-CN" altLang="zh-CN" sz="1800" dirty="0"/>
              <a:t>和</a:t>
            </a:r>
            <a:r>
              <a:rPr lang="zh-CN" altLang="zh-CN" sz="1800" dirty="0">
                <a:solidFill>
                  <a:srgbClr val="009ED6"/>
                </a:solidFill>
              </a:rPr>
              <a:t>水平边距</a:t>
            </a:r>
            <a:r>
              <a:rPr lang="zh-CN" altLang="zh-CN" sz="1800" dirty="0"/>
              <a:t>。</a:t>
            </a:r>
            <a:endParaRPr lang="en-US" altLang="zh-CN" sz="1800" dirty="0"/>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a:r>
              <a:rPr lang="en-US" altLang="zh-CN" sz="2400" b="1" dirty="0" smtClean="0">
                <a:solidFill>
                  <a:srgbClr val="009ED6"/>
                </a:solidFill>
              </a:rPr>
              <a:t>2</a:t>
            </a:r>
            <a:r>
              <a:rPr lang="zh-CN" altLang="en-US" sz="2400" b="1" dirty="0" smtClean="0">
                <a:solidFill>
                  <a:srgbClr val="009ED6"/>
                </a:solidFill>
              </a:rPr>
              <a:t>、</a:t>
            </a:r>
            <a:r>
              <a:rPr lang="zh-CN" altLang="en-US" sz="2400" b="1" dirty="0">
                <a:solidFill>
                  <a:srgbClr val="009ED6"/>
                </a:solidFill>
              </a:rPr>
              <a:t>图像</a:t>
            </a:r>
            <a:r>
              <a:rPr lang="zh-CN" altLang="zh-CN" sz="2400" b="1" dirty="0" smtClean="0">
                <a:solidFill>
                  <a:srgbClr val="009ED6"/>
                </a:solidFill>
              </a:rPr>
              <a:t>标记</a:t>
            </a:r>
            <a:r>
              <a:rPr lang="en-US" altLang="zh-CN" sz="2400" b="1" dirty="0">
                <a:solidFill>
                  <a:srgbClr val="009ED6"/>
                </a:solidFill>
                <a:latin typeface="宋体" panose="02010600030101010101" pitchFamily="2" charset="-122"/>
              </a:rPr>
              <a:t>—</a:t>
            </a:r>
            <a:r>
              <a:rPr lang="en-US" altLang="zh-CN" sz="2400" b="1" dirty="0">
                <a:solidFill>
                  <a:srgbClr val="009ED6"/>
                </a:solidFill>
              </a:rPr>
              <a:t>&lt;</a:t>
            </a:r>
            <a:r>
              <a:rPr lang="en-US" altLang="zh-CN" sz="2400" b="1" dirty="0" err="1">
                <a:solidFill>
                  <a:srgbClr val="009ED6"/>
                </a:solidFill>
              </a:rPr>
              <a:t>img</a:t>
            </a:r>
            <a:r>
              <a:rPr lang="en-US" altLang="zh-CN" sz="2400" b="1" dirty="0">
                <a:solidFill>
                  <a:srgbClr val="009ED6"/>
                </a:solidFill>
              </a:rPr>
              <a:t> /&gt;</a:t>
            </a:r>
            <a:r>
              <a:rPr lang="zh-CN" altLang="zh-CN" sz="2400" b="1" dirty="0" smtClean="0">
                <a:solidFill>
                  <a:srgbClr val="009ED6"/>
                </a:solidFill>
              </a:rPr>
              <a:t>属性</a:t>
            </a:r>
            <a:endParaRPr lang="zh-CN"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995089729"/>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lnSpc>
                <a:spcPct val="130000"/>
              </a:lnSpc>
              <a:buNone/>
            </a:pPr>
            <a:r>
              <a:rPr lang="zh-CN" altLang="zh-CN" sz="1800" b="1" dirty="0">
                <a:solidFill>
                  <a:srgbClr val="009ED6"/>
                </a:solidFill>
              </a:rPr>
              <a:t>（</a:t>
            </a:r>
            <a:r>
              <a:rPr lang="en-US" altLang="zh-CN" sz="1800" b="1" dirty="0">
                <a:solidFill>
                  <a:srgbClr val="009ED6"/>
                </a:solidFill>
              </a:rPr>
              <a:t>5</a:t>
            </a:r>
            <a:r>
              <a:rPr lang="zh-CN" altLang="zh-CN" sz="1800" b="1" dirty="0">
                <a:solidFill>
                  <a:srgbClr val="009ED6"/>
                </a:solidFill>
              </a:rPr>
              <a:t>）图像的对齐属性</a:t>
            </a:r>
            <a:r>
              <a:rPr lang="en-US" altLang="zh-CN" sz="1800" b="1" dirty="0">
                <a:solidFill>
                  <a:srgbClr val="009ED6"/>
                </a:solidFill>
              </a:rPr>
              <a:t>align</a:t>
            </a:r>
            <a:endParaRPr lang="zh-CN" altLang="zh-CN" sz="1800" dirty="0">
              <a:solidFill>
                <a:srgbClr val="009ED6"/>
              </a:solidFill>
            </a:endParaRPr>
          </a:p>
          <a:p>
            <a:pPr marL="0" indent="457200">
              <a:lnSpc>
                <a:spcPct val="130000"/>
              </a:lnSpc>
              <a:buNone/>
            </a:pPr>
            <a:r>
              <a:rPr lang="zh-CN" altLang="zh-CN" sz="1800" dirty="0">
                <a:solidFill>
                  <a:srgbClr val="009ED6"/>
                </a:solidFill>
              </a:rPr>
              <a:t>图文混排</a:t>
            </a:r>
            <a:r>
              <a:rPr lang="zh-CN" altLang="zh-CN" sz="1800" dirty="0"/>
              <a:t>是网页中的常见效果，默认情况下图像的底部会相对于文本的第一行文字对齐，</a:t>
            </a:r>
            <a:r>
              <a:rPr lang="zh-CN" altLang="zh-CN" sz="1800" dirty="0" smtClean="0"/>
              <a:t>如</a:t>
            </a:r>
            <a:r>
              <a:rPr lang="zh-CN" altLang="en-US" sz="1800" dirty="0" smtClean="0"/>
              <a:t>下</a:t>
            </a:r>
            <a:r>
              <a:rPr lang="zh-CN" altLang="en-US" sz="1800" dirty="0"/>
              <a:t>图</a:t>
            </a:r>
            <a:r>
              <a:rPr lang="zh-CN" altLang="zh-CN" sz="1800" dirty="0"/>
              <a:t>所示。但是在制作网页时经常需要实现图像和文字的</a:t>
            </a:r>
            <a:r>
              <a:rPr lang="zh-CN" altLang="zh-CN" sz="1800" dirty="0">
                <a:solidFill>
                  <a:srgbClr val="009ED6"/>
                </a:solidFill>
              </a:rPr>
              <a:t>环绕效果</a:t>
            </a:r>
            <a:r>
              <a:rPr lang="zh-CN" altLang="zh-CN" sz="1800" dirty="0"/>
              <a:t>，例如</a:t>
            </a:r>
            <a:r>
              <a:rPr lang="zh-CN" altLang="zh-CN" sz="1800" dirty="0">
                <a:solidFill>
                  <a:srgbClr val="009ED6"/>
                </a:solidFill>
              </a:rPr>
              <a:t>图像居左文字居右</a:t>
            </a:r>
            <a:r>
              <a:rPr lang="zh-CN" altLang="zh-CN" sz="1800" dirty="0"/>
              <a:t>等，这就需要使用图像的对齐属性</a:t>
            </a:r>
            <a:r>
              <a:rPr lang="en-US" altLang="zh-CN" sz="1800" dirty="0">
                <a:solidFill>
                  <a:srgbClr val="009ED6"/>
                </a:solidFill>
              </a:rPr>
              <a:t>align</a:t>
            </a:r>
            <a:r>
              <a:rPr lang="zh-CN" altLang="zh-CN" sz="1800" dirty="0"/>
              <a:t>。</a:t>
            </a:r>
            <a:endParaRPr lang="en-US" altLang="zh-CN" sz="1800" dirty="0"/>
          </a:p>
          <a:p>
            <a:pPr marL="0" indent="457200">
              <a:buNone/>
            </a:pPr>
            <a:endParaRPr lang="en-US" altLang="zh-CN" sz="1800" dirty="0"/>
          </a:p>
          <a:p>
            <a:pPr marL="0" indent="457200">
              <a:buNone/>
            </a:pPr>
            <a:endParaRPr lang="en-US" altLang="zh-CN" sz="1800" dirty="0"/>
          </a:p>
          <a:p>
            <a:pPr marL="0" indent="457200">
              <a:buNone/>
            </a:pPr>
            <a:endParaRPr lang="en-US" altLang="zh-CN" sz="1800" dirty="0"/>
          </a:p>
          <a:p>
            <a:pPr marL="0" indent="457200">
              <a:buNone/>
            </a:pPr>
            <a:endParaRPr lang="en-US" altLang="zh-CN" sz="1800" dirty="0"/>
          </a:p>
          <a:p>
            <a:pPr marL="0" indent="457200">
              <a:buNone/>
            </a:pPr>
            <a:endParaRPr lang="en-US" altLang="zh-CN" sz="1800" dirty="0"/>
          </a:p>
        </p:txBody>
      </p:sp>
      <p:sp>
        <p:nvSpPr>
          <p:cNvPr id="5" name="TextBox 4"/>
          <p:cNvSpPr txBox="1"/>
          <p:nvPr/>
        </p:nvSpPr>
        <p:spPr>
          <a:xfrm>
            <a:off x="385582" y="1322024"/>
            <a:ext cx="7711815" cy="461665"/>
          </a:xfrm>
          <a:prstGeom prst="rect">
            <a:avLst/>
          </a:prstGeom>
          <a:noFill/>
        </p:spPr>
        <p:txBody>
          <a:bodyPr wrap="square" rtlCol="0">
            <a:spAutoFit/>
          </a:bodyPr>
          <a:lstStyle/>
          <a:p>
            <a:pPr marL="457200"/>
            <a:r>
              <a:rPr lang="en-US" altLang="zh-CN" sz="2400" b="1" dirty="0" smtClean="0">
                <a:solidFill>
                  <a:srgbClr val="009ED6"/>
                </a:solidFill>
              </a:rPr>
              <a:t>2</a:t>
            </a:r>
            <a:r>
              <a:rPr lang="zh-CN" altLang="en-US" sz="2400" b="1" dirty="0" smtClean="0">
                <a:solidFill>
                  <a:srgbClr val="009ED6"/>
                </a:solidFill>
              </a:rPr>
              <a:t>、</a:t>
            </a:r>
            <a:r>
              <a:rPr lang="zh-CN" altLang="en-US" sz="2400" b="1" dirty="0">
                <a:solidFill>
                  <a:srgbClr val="009ED6"/>
                </a:solidFill>
              </a:rPr>
              <a:t>图像</a:t>
            </a:r>
            <a:r>
              <a:rPr lang="zh-CN" altLang="zh-CN" sz="2400" b="1" dirty="0" smtClean="0">
                <a:solidFill>
                  <a:srgbClr val="009ED6"/>
                </a:solidFill>
              </a:rPr>
              <a:t>标记</a:t>
            </a:r>
            <a:r>
              <a:rPr lang="en-US" altLang="zh-CN" sz="2400" b="1" dirty="0">
                <a:solidFill>
                  <a:srgbClr val="009ED6"/>
                </a:solidFill>
                <a:latin typeface="宋体" panose="02010600030101010101" pitchFamily="2" charset="-122"/>
              </a:rPr>
              <a:t>—</a:t>
            </a:r>
            <a:r>
              <a:rPr lang="en-US" altLang="zh-CN" sz="2400" b="1" dirty="0">
                <a:solidFill>
                  <a:srgbClr val="009ED6"/>
                </a:solidFill>
              </a:rPr>
              <a:t>&lt;</a:t>
            </a:r>
            <a:r>
              <a:rPr lang="en-US" altLang="zh-CN" sz="2400" b="1" dirty="0" err="1">
                <a:solidFill>
                  <a:srgbClr val="009ED6"/>
                </a:solidFill>
              </a:rPr>
              <a:t>img</a:t>
            </a:r>
            <a:r>
              <a:rPr lang="en-US" altLang="zh-CN" sz="2400" b="1" dirty="0">
                <a:solidFill>
                  <a:srgbClr val="009ED6"/>
                </a:solidFill>
              </a:rPr>
              <a:t> /&gt;</a:t>
            </a:r>
            <a:r>
              <a:rPr lang="zh-CN" altLang="zh-CN" sz="2400" b="1" dirty="0" smtClean="0">
                <a:solidFill>
                  <a:srgbClr val="009ED6"/>
                </a:solidFill>
              </a:rPr>
              <a:t>属性</a:t>
            </a:r>
            <a:endParaRPr lang="zh-CN" altLang="zh-CN" sz="2400" b="1" dirty="0">
              <a:solidFill>
                <a:srgbClr val="009ED6"/>
              </a:solidFill>
            </a:endParaRPr>
          </a:p>
        </p:txBody>
      </p:sp>
      <p:pic>
        <p:nvPicPr>
          <p:cNvPr id="7" name="图片 6">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432" y="5806644"/>
            <a:ext cx="2121233" cy="387882"/>
          </a:xfrm>
          <a:prstGeom prst="rect">
            <a:avLst/>
          </a:prstGeom>
        </p:spPr>
      </p:pic>
      <p:sp>
        <p:nvSpPr>
          <p:cNvPr id="8"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pic>
        <p:nvPicPr>
          <p:cNvPr id="2150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803" y="3679118"/>
            <a:ext cx="5345714" cy="189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790677"/>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zh-CN" sz="1800" b="1" dirty="0" smtClean="0">
                <a:solidFill>
                  <a:srgbClr val="009ED6"/>
                </a:solidFill>
              </a:rPr>
              <a:t>（</a:t>
            </a:r>
            <a:r>
              <a:rPr lang="en-US" altLang="zh-CN" sz="1800" b="1" dirty="0">
                <a:solidFill>
                  <a:srgbClr val="009ED6"/>
                </a:solidFill>
              </a:rPr>
              <a:t>1</a:t>
            </a:r>
            <a:r>
              <a:rPr lang="zh-CN" altLang="zh-CN" sz="1800" b="1" dirty="0">
                <a:solidFill>
                  <a:srgbClr val="009ED6"/>
                </a:solidFill>
              </a:rPr>
              <a:t>）绝对路径</a:t>
            </a:r>
            <a:endParaRPr lang="zh-CN" altLang="zh-CN" sz="1800" dirty="0">
              <a:solidFill>
                <a:srgbClr val="009ED6"/>
              </a:solidFill>
            </a:endParaRPr>
          </a:p>
          <a:p>
            <a:pPr marL="0" indent="457200" eaLnBrk="1">
              <a:buFontTx/>
              <a:buNone/>
            </a:pPr>
            <a:r>
              <a:rPr lang="zh-CN" altLang="zh-CN" sz="1800" dirty="0"/>
              <a:t>绝对路径一般是指</a:t>
            </a:r>
            <a:r>
              <a:rPr lang="zh-CN" altLang="zh-CN" sz="1800" dirty="0">
                <a:solidFill>
                  <a:srgbClr val="009ED6"/>
                </a:solidFill>
              </a:rPr>
              <a:t>带有盘符</a:t>
            </a:r>
            <a:r>
              <a:rPr lang="zh-CN" altLang="zh-CN" sz="1800" dirty="0"/>
              <a:t>的路径</a:t>
            </a:r>
            <a:r>
              <a:rPr lang="zh-CN" altLang="en-US" sz="1800" dirty="0"/>
              <a:t>。</a:t>
            </a:r>
            <a:endParaRPr lang="en-US" altLang="zh-CN" sz="1800" dirty="0"/>
          </a:p>
          <a:p>
            <a:r>
              <a:rPr lang="zh-CN" altLang="zh-CN" sz="1800" dirty="0"/>
              <a:t>例如“</a:t>
            </a:r>
            <a:r>
              <a:rPr lang="en-US" altLang="zh-CN" sz="1800" dirty="0"/>
              <a:t>D:\HTML5+CSS3\images\logo.gif</a:t>
            </a:r>
            <a:r>
              <a:rPr lang="zh-CN" altLang="zh-CN" sz="1800" dirty="0"/>
              <a:t>”，或完整的网络地址，例如“</a:t>
            </a:r>
            <a:r>
              <a:rPr lang="en-US" altLang="zh-CN" sz="1800" u="sng" dirty="0">
                <a:hlinkClick r:id="rId2" tooltip="http://www.itcast.cn/images/logo.gif"/>
              </a:rPr>
              <a:t>http://www.itcast.cn/images/logo.gif</a:t>
            </a:r>
            <a:r>
              <a:rPr lang="zh-CN" altLang="zh-CN" sz="1800" dirty="0"/>
              <a:t>”。</a:t>
            </a:r>
          </a:p>
          <a:p>
            <a:r>
              <a:rPr lang="zh-CN" altLang="zh-CN" sz="1800" dirty="0"/>
              <a:t>网页中不推荐使用绝对路径，因为网页制作完成之后我们需要将所有的文件上传到服务器，这时图像文件可能在服务器的</a:t>
            </a:r>
            <a:r>
              <a:rPr lang="en-US" altLang="zh-CN" sz="1800" dirty="0"/>
              <a:t>C</a:t>
            </a:r>
            <a:r>
              <a:rPr lang="zh-CN" altLang="zh-CN" sz="1800" dirty="0"/>
              <a:t>盘，也有可能在</a:t>
            </a:r>
            <a:r>
              <a:rPr lang="en-US" altLang="zh-CN" sz="1800" dirty="0"/>
              <a:t>D</a:t>
            </a:r>
            <a:r>
              <a:rPr lang="zh-CN" altLang="zh-CN" sz="1800" dirty="0"/>
              <a:t>盘、</a:t>
            </a:r>
            <a:r>
              <a:rPr lang="en-US" altLang="zh-CN" sz="1800" dirty="0"/>
              <a:t>E</a:t>
            </a:r>
            <a:r>
              <a:rPr lang="zh-CN" altLang="zh-CN" sz="1800" dirty="0"/>
              <a:t>盘，可能在</a:t>
            </a:r>
            <a:r>
              <a:rPr lang="en-US" altLang="zh-CN" sz="1800" dirty="0"/>
              <a:t>aa</a:t>
            </a:r>
            <a:r>
              <a:rPr lang="zh-CN" altLang="zh-CN" sz="1800" dirty="0"/>
              <a:t>文件夹中，也有可能在</a:t>
            </a:r>
            <a:r>
              <a:rPr lang="en-US" altLang="zh-CN" sz="1800" dirty="0"/>
              <a:t>bb</a:t>
            </a:r>
            <a:r>
              <a:rPr lang="zh-CN" altLang="zh-CN" sz="1800" dirty="0"/>
              <a:t>文件夹中。也就是说，很有可能不存在“</a:t>
            </a:r>
            <a:r>
              <a:rPr lang="en-US" altLang="zh-CN" sz="1800" dirty="0"/>
              <a:t>D:\HTML5+CSS3\images\logo.gif</a:t>
            </a:r>
            <a:r>
              <a:rPr lang="zh-CN" altLang="zh-CN" sz="1800" dirty="0"/>
              <a:t>”这样一个路径。</a:t>
            </a:r>
            <a:endParaRPr lang="en-US" altLang="zh-CN" sz="1800" dirty="0"/>
          </a:p>
        </p:txBody>
      </p:sp>
      <p:sp>
        <p:nvSpPr>
          <p:cNvPr id="5" name="TextBox 4"/>
          <p:cNvSpPr txBox="1"/>
          <p:nvPr/>
        </p:nvSpPr>
        <p:spPr>
          <a:xfrm>
            <a:off x="385582" y="1322024"/>
            <a:ext cx="7711815" cy="461665"/>
          </a:xfrm>
          <a:prstGeom prst="rect">
            <a:avLst/>
          </a:prstGeom>
          <a:noFill/>
        </p:spPr>
        <p:txBody>
          <a:bodyPr wrap="square" rtlCol="0">
            <a:spAutoFit/>
          </a:bodyPr>
          <a:lstStyle/>
          <a:p>
            <a:pPr marL="0" lvl="0" indent="457200">
              <a:buNone/>
            </a:pPr>
            <a:r>
              <a:rPr lang="en-US" altLang="zh-CN" sz="2400" b="1" dirty="0">
                <a:solidFill>
                  <a:srgbClr val="009ED6"/>
                </a:solidFill>
              </a:rPr>
              <a:t>3</a:t>
            </a:r>
            <a:r>
              <a:rPr lang="zh-CN" altLang="en-US" sz="2400" b="1" dirty="0" smtClean="0">
                <a:solidFill>
                  <a:srgbClr val="009ED6"/>
                </a:solidFill>
              </a:rPr>
              <a:t>、</a:t>
            </a:r>
            <a:r>
              <a:rPr lang="zh-CN" altLang="en-US" sz="2400" b="1" dirty="0">
                <a:solidFill>
                  <a:srgbClr val="009ED6"/>
                </a:solidFill>
              </a:rPr>
              <a:t>相对路径与绝对路径</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1377862624"/>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148693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pPr>
            <a:r>
              <a:rPr lang="zh-CN" altLang="zh-CN" sz="1800" b="1" dirty="0">
                <a:solidFill>
                  <a:srgbClr val="009ED6"/>
                </a:solidFill>
              </a:rPr>
              <a:t>（</a:t>
            </a:r>
            <a:r>
              <a:rPr lang="en-US" altLang="zh-CN" sz="1800" b="1" dirty="0">
                <a:solidFill>
                  <a:srgbClr val="009ED6"/>
                </a:solidFill>
              </a:rPr>
              <a:t>2</a:t>
            </a:r>
            <a:r>
              <a:rPr lang="zh-CN" altLang="zh-CN" sz="1800" b="1" dirty="0">
                <a:solidFill>
                  <a:srgbClr val="009ED6"/>
                </a:solidFill>
              </a:rPr>
              <a:t>）</a:t>
            </a:r>
            <a:r>
              <a:rPr lang="zh-CN" altLang="en-US" sz="1800" b="1" dirty="0">
                <a:solidFill>
                  <a:srgbClr val="009ED6"/>
                </a:solidFill>
              </a:rPr>
              <a:t>相</a:t>
            </a:r>
            <a:r>
              <a:rPr lang="zh-CN" altLang="zh-CN" sz="1800" b="1" dirty="0">
                <a:solidFill>
                  <a:srgbClr val="009ED6"/>
                </a:solidFill>
              </a:rPr>
              <a:t>对路径</a:t>
            </a:r>
          </a:p>
          <a:p>
            <a:pPr marL="0" indent="457200" eaLnBrk="1">
              <a:buNone/>
            </a:pPr>
            <a:r>
              <a:rPr lang="zh-CN" altLang="zh-CN" sz="1800" dirty="0"/>
              <a:t>相对路径不带有盘符，通常是以</a:t>
            </a:r>
            <a:r>
              <a:rPr lang="en-US" altLang="zh-CN" sz="1800" dirty="0">
                <a:solidFill>
                  <a:srgbClr val="009ED6"/>
                </a:solidFill>
              </a:rPr>
              <a:t>HTML</a:t>
            </a:r>
            <a:r>
              <a:rPr lang="zh-CN" altLang="zh-CN" sz="1800" dirty="0"/>
              <a:t>网页</a:t>
            </a:r>
            <a:r>
              <a:rPr lang="zh-CN" altLang="zh-CN" sz="1800" dirty="0">
                <a:solidFill>
                  <a:srgbClr val="009ED6"/>
                </a:solidFill>
              </a:rPr>
              <a:t>文件为起点</a:t>
            </a:r>
            <a:r>
              <a:rPr lang="zh-CN" altLang="zh-CN" sz="1800" dirty="0"/>
              <a:t>，通过层级关系描述目标图像的位置。</a:t>
            </a:r>
            <a:endParaRPr lang="en-US" altLang="zh-CN" sz="1800" dirty="0"/>
          </a:p>
          <a:p>
            <a:pPr marL="0" indent="457200" eaLnBrk="1">
              <a:buNone/>
            </a:pPr>
            <a:r>
              <a:rPr lang="zh-CN" altLang="en-US" sz="1800" b="1" dirty="0">
                <a:solidFill>
                  <a:srgbClr val="FF0000"/>
                </a:solidFill>
              </a:rPr>
              <a:t>例如：</a:t>
            </a:r>
            <a:endParaRPr lang="en-US" altLang="zh-CN" sz="1800" b="1" dirty="0">
              <a:solidFill>
                <a:srgbClr val="FF0000"/>
              </a:solidFill>
            </a:endParaRPr>
          </a:p>
          <a:p>
            <a:pPr marL="0" indent="457200" eaLnBrk="1">
              <a:buNone/>
            </a:pPr>
            <a:r>
              <a:rPr lang="en-US" altLang="zh-CN" sz="1800" dirty="0"/>
              <a:t>&lt;</a:t>
            </a:r>
            <a:r>
              <a:rPr lang="en-US" altLang="zh-CN" sz="1800" dirty="0" err="1"/>
              <a:t>img</a:t>
            </a:r>
            <a:r>
              <a:rPr lang="en-US" altLang="zh-CN" sz="1800" dirty="0"/>
              <a:t> </a:t>
            </a:r>
            <a:r>
              <a:rPr lang="en-US" altLang="zh-CN" sz="1800" dirty="0" err="1"/>
              <a:t>src</a:t>
            </a:r>
            <a:r>
              <a:rPr lang="en-US" altLang="zh-CN" sz="1800" dirty="0"/>
              <a:t>="images/logo.gif" alt="</a:t>
            </a:r>
            <a:r>
              <a:rPr lang="zh-CN" altLang="zh-CN" sz="1800" dirty="0"/>
              <a:t>传智播客</a:t>
            </a:r>
            <a:r>
              <a:rPr lang="en-US" altLang="zh-CN" sz="1800" dirty="0"/>
              <a:t>-</a:t>
            </a:r>
            <a:r>
              <a:rPr lang="zh-CN" altLang="zh-CN" sz="1800" dirty="0"/>
              <a:t>专业的</a:t>
            </a:r>
            <a:r>
              <a:rPr lang="en-US" altLang="zh-CN" sz="1800" dirty="0"/>
              <a:t>java</a:t>
            </a:r>
            <a:r>
              <a:rPr lang="zh-CN" altLang="zh-CN" sz="1800" dirty="0"/>
              <a:t>培训</a:t>
            </a:r>
            <a:r>
              <a:rPr lang="en-US" altLang="zh-CN" sz="1800" dirty="0"/>
              <a:t>,</a:t>
            </a:r>
            <a:r>
              <a:rPr lang="en-US" altLang="zh-CN" sz="1800" dirty="0" err="1"/>
              <a:t>.net</a:t>
            </a:r>
            <a:r>
              <a:rPr lang="zh-CN" altLang="zh-CN" sz="1800" dirty="0"/>
              <a:t>培训</a:t>
            </a:r>
            <a:r>
              <a:rPr lang="en-US" altLang="zh-CN" sz="1800" dirty="0"/>
              <a:t>,</a:t>
            </a:r>
            <a:r>
              <a:rPr lang="en-US" altLang="zh-CN" sz="1800" dirty="0" err="1"/>
              <a:t>php</a:t>
            </a:r>
            <a:r>
              <a:rPr lang="zh-CN" altLang="zh-CN" sz="1800" dirty="0"/>
              <a:t>培训</a:t>
            </a:r>
            <a:r>
              <a:rPr lang="en-US" altLang="zh-CN" sz="1800" dirty="0"/>
              <a:t>,</a:t>
            </a:r>
            <a:r>
              <a:rPr lang="zh-CN" altLang="zh-CN" sz="1800" dirty="0"/>
              <a:t>网页培训</a:t>
            </a:r>
            <a:r>
              <a:rPr lang="en-US" altLang="zh-CN" sz="1800" dirty="0"/>
              <a:t>,</a:t>
            </a:r>
            <a:r>
              <a:rPr lang="zh-CN" altLang="zh-CN" sz="1800" dirty="0"/>
              <a:t>平面培训</a:t>
            </a:r>
            <a:r>
              <a:rPr lang="en-US" altLang="zh-CN" sz="1800" dirty="0"/>
              <a:t>,iOS</a:t>
            </a:r>
            <a:r>
              <a:rPr lang="zh-CN" altLang="zh-CN" sz="1800" dirty="0"/>
              <a:t>培训机构</a:t>
            </a:r>
            <a:r>
              <a:rPr lang="en-US" altLang="zh-CN" sz="1800" dirty="0"/>
              <a:t>" </a:t>
            </a:r>
            <a:r>
              <a:rPr lang="en-US" altLang="zh-CN" sz="1800" dirty="0" smtClean="0"/>
              <a:t>/&gt;</a:t>
            </a:r>
            <a:endParaRPr lang="zh-CN" altLang="zh-CN" sz="1800" dirty="0">
              <a:solidFill>
                <a:srgbClr val="009ED6"/>
              </a:solidFill>
            </a:endParaRPr>
          </a:p>
        </p:txBody>
      </p:sp>
      <p:sp>
        <p:nvSpPr>
          <p:cNvPr id="5" name="TextBox 4"/>
          <p:cNvSpPr txBox="1"/>
          <p:nvPr/>
        </p:nvSpPr>
        <p:spPr>
          <a:xfrm>
            <a:off x="385582" y="1322024"/>
            <a:ext cx="7711815" cy="461665"/>
          </a:xfrm>
          <a:prstGeom prst="rect">
            <a:avLst/>
          </a:prstGeom>
          <a:noFill/>
        </p:spPr>
        <p:txBody>
          <a:bodyPr wrap="square" rtlCol="0">
            <a:spAutoFit/>
          </a:bodyPr>
          <a:lstStyle/>
          <a:p>
            <a:pPr marL="0" lvl="0" indent="457200">
              <a:buNone/>
            </a:pPr>
            <a:r>
              <a:rPr lang="en-US" altLang="zh-CN" sz="2400" b="1" dirty="0" smtClean="0">
                <a:solidFill>
                  <a:srgbClr val="009ED6"/>
                </a:solidFill>
              </a:rPr>
              <a:t>3</a:t>
            </a:r>
            <a:r>
              <a:rPr lang="zh-CN" altLang="en-US" sz="2400" b="1" dirty="0" smtClean="0">
                <a:solidFill>
                  <a:srgbClr val="009ED6"/>
                </a:solidFill>
              </a:rPr>
              <a:t>、</a:t>
            </a:r>
            <a:r>
              <a:rPr lang="zh-CN" altLang="en-US" sz="2400" b="1" dirty="0">
                <a:solidFill>
                  <a:srgbClr val="009ED6"/>
                </a:solidFill>
              </a:rPr>
              <a:t>相对路径与绝对路径</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378683347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72519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zh-CN" sz="1800" b="1" dirty="0">
                <a:solidFill>
                  <a:srgbClr val="009ED6"/>
                </a:solidFill>
              </a:rPr>
              <a:t>相对路径的设置分为以下</a:t>
            </a:r>
            <a:r>
              <a:rPr lang="en-US" altLang="zh-CN" sz="1800" b="1" dirty="0">
                <a:solidFill>
                  <a:srgbClr val="009ED6"/>
                </a:solidFill>
              </a:rPr>
              <a:t>3</a:t>
            </a:r>
            <a:r>
              <a:rPr lang="zh-CN" altLang="zh-CN" sz="1800" b="1" dirty="0">
                <a:solidFill>
                  <a:srgbClr val="009ED6"/>
                </a:solidFill>
              </a:rPr>
              <a:t>种：</a:t>
            </a:r>
            <a:endParaRPr lang="en-US" altLang="zh-CN" sz="1800" b="1" dirty="0">
              <a:solidFill>
                <a:srgbClr val="009ED6"/>
              </a:solidFill>
            </a:endParaRPr>
          </a:p>
          <a:p>
            <a:pPr marL="914400" lvl="0" indent="-285750">
              <a:buFont typeface="Arial" panose="020B0604020202020204" pitchFamily="34" charset="0"/>
              <a:buChar char="•"/>
            </a:pPr>
            <a:r>
              <a:rPr lang="zh-CN" altLang="zh-CN" sz="1800" dirty="0"/>
              <a:t>图像文件和</a:t>
            </a:r>
            <a:r>
              <a:rPr lang="en-US" altLang="zh-CN" sz="1800" dirty="0"/>
              <a:t>html</a:t>
            </a:r>
            <a:r>
              <a:rPr lang="zh-CN" altLang="zh-CN" sz="1800" dirty="0"/>
              <a:t>文件位于同一文件夹：只需输入图像文件的名称即可，如</a:t>
            </a:r>
            <a:r>
              <a:rPr lang="en-US" altLang="zh-CN" sz="1800" dirty="0">
                <a:solidFill>
                  <a:srgbClr val="009ED6"/>
                </a:solidFill>
              </a:rPr>
              <a:t>&lt;</a:t>
            </a:r>
            <a:r>
              <a:rPr lang="en-US" altLang="zh-CN" sz="1800" dirty="0" err="1">
                <a:solidFill>
                  <a:srgbClr val="009ED6"/>
                </a:solidFill>
              </a:rPr>
              <a:t>img</a:t>
            </a:r>
            <a:r>
              <a:rPr lang="en-US" altLang="zh-CN" sz="1800" dirty="0">
                <a:solidFill>
                  <a:srgbClr val="009ED6"/>
                </a:solidFill>
              </a:rPr>
              <a:t> </a:t>
            </a:r>
            <a:r>
              <a:rPr lang="en-US" altLang="zh-CN" sz="1800" dirty="0" err="1">
                <a:solidFill>
                  <a:srgbClr val="009ED6"/>
                </a:solidFill>
              </a:rPr>
              <a:t>src</a:t>
            </a:r>
            <a:r>
              <a:rPr lang="en-US" altLang="zh-CN" sz="1800" dirty="0">
                <a:solidFill>
                  <a:srgbClr val="009ED6"/>
                </a:solidFill>
              </a:rPr>
              <a:t>="logo.gif" /&gt;</a:t>
            </a:r>
            <a:r>
              <a:rPr lang="zh-CN" altLang="zh-CN" sz="1800" dirty="0"/>
              <a:t>。</a:t>
            </a:r>
          </a:p>
          <a:p>
            <a:pPr marL="914400" lvl="0" indent="-285750">
              <a:buFont typeface="Arial" panose="020B0604020202020204" pitchFamily="34" charset="0"/>
              <a:buChar char="•"/>
            </a:pPr>
            <a:r>
              <a:rPr lang="zh-CN" altLang="zh-CN" sz="1800" dirty="0"/>
              <a:t>图像文件位于</a:t>
            </a:r>
            <a:r>
              <a:rPr lang="en-US" altLang="zh-CN" sz="1800" dirty="0"/>
              <a:t>html</a:t>
            </a:r>
            <a:r>
              <a:rPr lang="zh-CN" altLang="zh-CN" sz="1800" dirty="0"/>
              <a:t>文件的下一级文件夹：输入文件夹名和文件名，之间用“</a:t>
            </a:r>
            <a:r>
              <a:rPr lang="en-US" altLang="zh-CN" sz="1800" dirty="0"/>
              <a:t>/</a:t>
            </a:r>
            <a:r>
              <a:rPr lang="zh-CN" altLang="zh-CN" sz="1800" dirty="0"/>
              <a:t>”隔开，如</a:t>
            </a:r>
            <a:r>
              <a:rPr lang="en-US" altLang="zh-CN" sz="1800" dirty="0">
                <a:solidFill>
                  <a:srgbClr val="009ED6"/>
                </a:solidFill>
              </a:rPr>
              <a:t>&lt;</a:t>
            </a:r>
            <a:r>
              <a:rPr lang="en-US" altLang="zh-CN" sz="1800" dirty="0" err="1">
                <a:solidFill>
                  <a:srgbClr val="009ED6"/>
                </a:solidFill>
              </a:rPr>
              <a:t>img</a:t>
            </a:r>
            <a:r>
              <a:rPr lang="en-US" altLang="zh-CN" sz="1800" dirty="0">
                <a:solidFill>
                  <a:srgbClr val="009ED6"/>
                </a:solidFill>
              </a:rPr>
              <a:t> </a:t>
            </a:r>
            <a:r>
              <a:rPr lang="en-US" altLang="zh-CN" sz="1800" dirty="0" err="1">
                <a:solidFill>
                  <a:srgbClr val="009ED6"/>
                </a:solidFill>
              </a:rPr>
              <a:t>src</a:t>
            </a:r>
            <a:r>
              <a:rPr lang="en-US" altLang="zh-CN" sz="1800" dirty="0">
                <a:solidFill>
                  <a:srgbClr val="009ED6"/>
                </a:solidFill>
              </a:rPr>
              <a:t>="</a:t>
            </a:r>
            <a:r>
              <a:rPr lang="en-US" altLang="zh-CN" sz="1800" dirty="0" err="1">
                <a:solidFill>
                  <a:srgbClr val="009ED6"/>
                </a:solidFill>
              </a:rPr>
              <a:t>img</a:t>
            </a:r>
            <a:r>
              <a:rPr lang="en-US" altLang="zh-CN" sz="1800" dirty="0">
                <a:solidFill>
                  <a:srgbClr val="009ED6"/>
                </a:solidFill>
              </a:rPr>
              <a:t>/img01/logo.gif" /&gt;</a:t>
            </a:r>
            <a:r>
              <a:rPr lang="zh-CN" altLang="zh-CN" sz="1800" dirty="0"/>
              <a:t>。</a:t>
            </a:r>
          </a:p>
          <a:p>
            <a:pPr marL="914400" lvl="0" indent="-285750">
              <a:buFont typeface="Arial" panose="020B0604020202020204" pitchFamily="34" charset="0"/>
              <a:buChar char="•"/>
            </a:pPr>
            <a:r>
              <a:rPr lang="zh-CN" altLang="zh-CN" sz="1800" dirty="0"/>
              <a:t>图像文件位于</a:t>
            </a:r>
            <a:r>
              <a:rPr lang="en-US" altLang="zh-CN" sz="1800" dirty="0"/>
              <a:t>html</a:t>
            </a:r>
            <a:r>
              <a:rPr lang="zh-CN" altLang="zh-CN" sz="1800" dirty="0"/>
              <a:t>文件的上一级文件夹：在文件名之前加入“</a:t>
            </a:r>
            <a:r>
              <a:rPr lang="en-US" altLang="zh-CN" sz="1800" dirty="0"/>
              <a:t>../</a:t>
            </a:r>
            <a:r>
              <a:rPr lang="zh-CN" altLang="zh-CN" sz="1800" dirty="0"/>
              <a:t>” ，如果是上两级，则需要使用 “</a:t>
            </a:r>
            <a:r>
              <a:rPr lang="en-US" altLang="zh-CN" sz="1800" dirty="0"/>
              <a:t>../ ../</a:t>
            </a:r>
            <a:r>
              <a:rPr lang="zh-CN" altLang="zh-CN" sz="1800" dirty="0"/>
              <a:t>”，以此类推，如</a:t>
            </a:r>
            <a:r>
              <a:rPr lang="en-US" altLang="zh-CN" sz="1800" dirty="0">
                <a:solidFill>
                  <a:srgbClr val="009ED6"/>
                </a:solidFill>
              </a:rPr>
              <a:t>&lt;</a:t>
            </a:r>
            <a:r>
              <a:rPr lang="en-US" altLang="zh-CN" sz="1800" dirty="0" err="1">
                <a:solidFill>
                  <a:srgbClr val="009ED6"/>
                </a:solidFill>
              </a:rPr>
              <a:t>img</a:t>
            </a:r>
            <a:r>
              <a:rPr lang="en-US" altLang="zh-CN" sz="1800" dirty="0">
                <a:solidFill>
                  <a:srgbClr val="009ED6"/>
                </a:solidFill>
              </a:rPr>
              <a:t> </a:t>
            </a:r>
            <a:r>
              <a:rPr lang="en-US" altLang="zh-CN" sz="1800" dirty="0" err="1">
                <a:solidFill>
                  <a:srgbClr val="009ED6"/>
                </a:solidFill>
              </a:rPr>
              <a:t>src</a:t>
            </a:r>
            <a:r>
              <a:rPr lang="en-US" altLang="zh-CN" sz="1800" dirty="0">
                <a:solidFill>
                  <a:srgbClr val="009ED6"/>
                </a:solidFill>
              </a:rPr>
              <a:t>="../logo.gif" /&gt;</a:t>
            </a:r>
            <a:r>
              <a:rPr lang="zh-CN" altLang="zh-CN" sz="1800" dirty="0"/>
              <a:t>。</a:t>
            </a:r>
          </a:p>
        </p:txBody>
      </p:sp>
      <p:sp>
        <p:nvSpPr>
          <p:cNvPr id="5" name="TextBox 4"/>
          <p:cNvSpPr txBox="1"/>
          <p:nvPr/>
        </p:nvSpPr>
        <p:spPr>
          <a:xfrm>
            <a:off x="385582" y="1322024"/>
            <a:ext cx="7711815" cy="461665"/>
          </a:xfrm>
          <a:prstGeom prst="rect">
            <a:avLst/>
          </a:prstGeom>
          <a:noFill/>
        </p:spPr>
        <p:txBody>
          <a:bodyPr wrap="square" rtlCol="0">
            <a:spAutoFit/>
          </a:bodyPr>
          <a:lstStyle/>
          <a:p>
            <a:pPr marL="0" lvl="0" indent="457200">
              <a:buNone/>
            </a:pPr>
            <a:r>
              <a:rPr lang="en-US" altLang="zh-CN" sz="2400" b="1" dirty="0" smtClean="0">
                <a:solidFill>
                  <a:srgbClr val="009ED6"/>
                </a:solidFill>
              </a:rPr>
              <a:t>3</a:t>
            </a:r>
            <a:r>
              <a:rPr lang="zh-CN" altLang="en-US" sz="2400" b="1" dirty="0" smtClean="0">
                <a:solidFill>
                  <a:srgbClr val="009ED6"/>
                </a:solidFill>
              </a:rPr>
              <a:t>、</a:t>
            </a:r>
            <a:r>
              <a:rPr lang="zh-CN" altLang="en-US" sz="2400" b="1" dirty="0">
                <a:solidFill>
                  <a:srgbClr val="009ED6"/>
                </a:solidFill>
              </a:rPr>
              <a:t>相对路径与绝对路径</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1.4 </a:t>
            </a:r>
            <a:r>
              <a:rPr lang="zh-CN" altLang="en-US" sz="2400" dirty="0" smtClean="0">
                <a:sym typeface="宋体" charset="-122"/>
              </a:rPr>
              <a:t>知识点讲解</a:t>
            </a:r>
            <a:endParaRPr lang="zh-CN" altLang="en-US" sz="2400" dirty="0"/>
          </a:p>
        </p:txBody>
      </p:sp>
    </p:spTree>
    <p:extLst>
      <p:ext uri="{BB962C8B-B14F-4D97-AF65-F5344CB8AC3E}">
        <p14:creationId xmlns:p14="http://schemas.microsoft.com/office/powerpoint/2010/main" val="2314321667"/>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
          <p:cNvGrpSpPr>
            <a:grpSpLocks/>
          </p:cNvGrpSpPr>
          <p:nvPr/>
        </p:nvGrpSpPr>
        <p:grpSpPr bwMode="auto">
          <a:xfrm>
            <a:off x="4604069" y="1673365"/>
            <a:ext cx="4273228" cy="507813"/>
            <a:chOff x="1710670" y="1252383"/>
            <a:chExt cx="5435501" cy="611808"/>
          </a:xfrm>
        </p:grpSpPr>
        <p:grpSp>
          <p:nvGrpSpPr>
            <p:cNvPr id="8" name="组合 29"/>
            <p:cNvGrpSpPr>
              <a:grpSpLocks/>
            </p:cNvGrpSpPr>
            <p:nvPr/>
          </p:nvGrpSpPr>
          <p:grpSpPr bwMode="auto">
            <a:xfrm rot="-12767">
              <a:off x="1710670" y="1263647"/>
              <a:ext cx="886228" cy="600544"/>
              <a:chOff x="1936619" y="1275594"/>
              <a:chExt cx="1298808" cy="1751335"/>
            </a:xfrm>
          </p:grpSpPr>
          <p:grpSp>
            <p:nvGrpSpPr>
              <p:cNvPr id="12" name="组合 31"/>
              <p:cNvGrpSpPr>
                <a:grpSpLocks/>
              </p:cNvGrpSpPr>
              <p:nvPr/>
            </p:nvGrpSpPr>
            <p:grpSpPr bwMode="auto">
              <a:xfrm>
                <a:off x="1936619" y="1275594"/>
                <a:ext cx="1288371" cy="1733075"/>
                <a:chOff x="1907703" y="1275594"/>
                <a:chExt cx="1288371" cy="1733075"/>
              </a:xfrm>
            </p:grpSpPr>
            <p:sp>
              <p:nvSpPr>
                <p:cNvPr id="14" name="圆角矩形 13"/>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smtClean="0">
                      <a:solidFill>
                        <a:prstClr val="white"/>
                      </a:solidFill>
                      <a:latin typeface="Cambria Math" panose="02040503050406030204" pitchFamily="18" charset="0"/>
                      <a:ea typeface="汉仪综艺体简" panose="02010609000101010101" pitchFamily="49" charset="-122"/>
                    </a:rPr>
                    <a:t>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15" name="圆角矩形 14"/>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3"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9" name="直接连接符 8"/>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0" name="矩形 35"/>
            <p:cNvSpPr>
              <a:spLocks noChangeArrowheads="1"/>
            </p:cNvSpPr>
            <p:nvPr/>
          </p:nvSpPr>
          <p:spPr bwMode="auto">
            <a:xfrm>
              <a:off x="2823293" y="1252383"/>
              <a:ext cx="4322878"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indent="0">
                <a:buNone/>
              </a:pPr>
              <a:r>
                <a:rPr lang="zh-CN" altLang="en-US" sz="2000" b="1" dirty="0">
                  <a:solidFill>
                    <a:srgbClr val="009ED6"/>
                  </a:solidFill>
                </a:rPr>
                <a:t>创建超链接</a:t>
              </a:r>
              <a:endParaRPr lang="zh-CN" altLang="zh-CN" sz="2000" b="1" dirty="0">
                <a:solidFill>
                  <a:srgbClr val="009ED6"/>
                </a:solidFill>
              </a:endParaRPr>
            </a:p>
          </p:txBody>
        </p:sp>
      </p:grpSp>
      <p:grpSp>
        <p:nvGrpSpPr>
          <p:cNvPr id="17" name="组合 1"/>
          <p:cNvGrpSpPr>
            <a:grpSpLocks/>
          </p:cNvGrpSpPr>
          <p:nvPr/>
        </p:nvGrpSpPr>
        <p:grpSpPr bwMode="auto">
          <a:xfrm>
            <a:off x="4629469" y="2635215"/>
            <a:ext cx="3827937" cy="498464"/>
            <a:chOff x="1710670" y="1263647"/>
            <a:chExt cx="4869094" cy="600544"/>
          </a:xfrm>
        </p:grpSpPr>
        <p:grpSp>
          <p:nvGrpSpPr>
            <p:cNvPr id="18" name="组合 29"/>
            <p:cNvGrpSpPr>
              <a:grpSpLocks/>
            </p:cNvGrpSpPr>
            <p:nvPr/>
          </p:nvGrpSpPr>
          <p:grpSpPr bwMode="auto">
            <a:xfrm rot="-12767">
              <a:off x="1710670" y="1263647"/>
              <a:ext cx="886228" cy="600544"/>
              <a:chOff x="1936619" y="1275594"/>
              <a:chExt cx="1298808" cy="1751335"/>
            </a:xfrm>
          </p:grpSpPr>
          <p:grpSp>
            <p:nvGrpSpPr>
              <p:cNvPr id="21" name="组合 31"/>
              <p:cNvGrpSpPr>
                <a:grpSpLocks/>
              </p:cNvGrpSpPr>
              <p:nvPr/>
            </p:nvGrpSpPr>
            <p:grpSpPr bwMode="auto">
              <a:xfrm>
                <a:off x="1936619" y="1275594"/>
                <a:ext cx="1288371" cy="1733075"/>
                <a:chOff x="1907703" y="1275594"/>
                <a:chExt cx="1288371" cy="1733075"/>
              </a:xfrm>
            </p:grpSpPr>
            <p:sp>
              <p:nvSpPr>
                <p:cNvPr id="23" name="圆角矩形 22"/>
                <p:cNvSpPr/>
                <p:nvPr/>
              </p:nvSpPr>
              <p:spPr>
                <a:xfrm>
                  <a:off x="1907703" y="1275594"/>
                  <a:ext cx="1288371" cy="1733075"/>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4" name="圆角矩形 23"/>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2" name="圆角矩形 5"/>
              <p:cNvSpPr/>
              <p:nvPr/>
            </p:nvSpPr>
            <p:spPr>
              <a:xfrm>
                <a:off x="1941650" y="2093522"/>
                <a:ext cx="1293777" cy="93340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19" name="直接连接符 18"/>
            <p:cNvCxnSpPr/>
            <p:nvPr/>
          </p:nvCxnSpPr>
          <p:spPr bwMode="auto">
            <a:xfrm>
              <a:off x="2809389" y="1761189"/>
              <a:ext cx="377037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0" name="矩形 35"/>
            <p:cNvSpPr>
              <a:spLocks noChangeArrowheads="1"/>
            </p:cNvSpPr>
            <p:nvPr/>
          </p:nvSpPr>
          <p:spPr bwMode="auto">
            <a:xfrm>
              <a:off x="2871757" y="1267684"/>
              <a:ext cx="3667022" cy="482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0" indent="0">
                <a:buNone/>
              </a:pPr>
              <a:r>
                <a:rPr lang="zh-CN" altLang="en-US" sz="2000" b="1" dirty="0">
                  <a:solidFill>
                    <a:srgbClr val="009ED6"/>
                  </a:solidFill>
                </a:rPr>
                <a:t>锚点链接</a:t>
              </a:r>
              <a:endParaRPr lang="en-US" altLang="zh-CN" sz="2000" dirty="0">
                <a:solidFill>
                  <a:srgbClr val="009ED6"/>
                </a:solidFill>
              </a:endParaRPr>
            </a:p>
          </p:txBody>
        </p:sp>
      </p:grpSp>
      <p:sp>
        <p:nvSpPr>
          <p:cNvPr id="33" name="TextBox 32"/>
          <p:cNvSpPr txBox="1"/>
          <p:nvPr/>
        </p:nvSpPr>
        <p:spPr>
          <a:xfrm>
            <a:off x="656882" y="2022511"/>
            <a:ext cx="1883118" cy="584775"/>
          </a:xfrm>
          <a:prstGeom prst="rect">
            <a:avLst/>
          </a:prstGeom>
          <a:noFill/>
          <a:scene3d>
            <a:camera prst="orthographicFront">
              <a:rot lat="0" lon="0" rev="0"/>
            </a:camera>
            <a:lightRig rig="threePt" dir="t"/>
          </a:scene3d>
          <a:sp3d>
            <a:bevelT w="38100"/>
          </a:sp3d>
        </p:spPr>
        <p:txBody>
          <a:bodyPr wrap="square" rtlCol="0">
            <a:spAutoFit/>
          </a:bodyPr>
          <a:lstStyle/>
          <a:p>
            <a:r>
              <a:rPr lang="zh-CN" altLang="en-US" sz="3100" b="1" dirty="0">
                <a:solidFill>
                  <a:schemeClr val="bg1"/>
                </a:solidFill>
                <a:latin typeface="微软雅黑" panose="020B0503020204020204" pitchFamily="34" charset="-122"/>
                <a:ea typeface="微软雅黑" panose="020B0503020204020204" pitchFamily="34" charset="-122"/>
              </a:rPr>
              <a:t>知识</a:t>
            </a:r>
            <a:r>
              <a:rPr lang="zh-CN" altLang="en-US" sz="3100" b="1" dirty="0" smtClean="0">
                <a:solidFill>
                  <a:schemeClr val="bg1"/>
                </a:solidFill>
                <a:latin typeface="微软雅黑" panose="020B0503020204020204" pitchFamily="34" charset="-122"/>
                <a:ea typeface="微软雅黑" panose="020B0503020204020204" pitchFamily="34" charset="-122"/>
              </a:rPr>
              <a:t>引入</a:t>
            </a:r>
            <a:endParaRPr lang="zh-CN" altLang="en-US" sz="3100" b="1" dirty="0">
              <a:solidFill>
                <a:schemeClr val="bg1"/>
              </a:solidFill>
              <a:latin typeface="微软雅黑" panose="020B0503020204020204" pitchFamily="34" charset="-122"/>
              <a:ea typeface="微软雅黑" panose="020B0503020204020204" pitchFamily="34" charset="-122"/>
            </a:endParaRPr>
          </a:p>
        </p:txBody>
      </p:sp>
      <p:pic>
        <p:nvPicPr>
          <p:cNvPr id="7170" name="图片 71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51" y="1310466"/>
            <a:ext cx="4280663" cy="4468033"/>
          </a:xfrm>
          <a:prstGeom prst="rect">
            <a:avLst/>
          </a:prstGeom>
        </p:spPr>
      </p:pic>
      <p:sp>
        <p:nvSpPr>
          <p:cNvPr id="42" name="标题 1"/>
          <p:cNvSpPr>
            <a:spLocks noGrp="1"/>
          </p:cNvSpPr>
          <p:nvPr>
            <p:ph type="title"/>
          </p:nvPr>
        </p:nvSpPr>
        <p:spPr>
          <a:xfrm>
            <a:off x="107950" y="114300"/>
            <a:ext cx="7766050" cy="723900"/>
          </a:xfrm>
        </p:spPr>
        <p:txBody>
          <a:bodyPr/>
          <a:lstStyle/>
          <a:p>
            <a:pPr>
              <a:defRPr/>
            </a:pPr>
            <a:r>
              <a:rPr lang="en-US" altLang="zh-CN" sz="2400" dirty="0" smtClean="0"/>
              <a:t>1.5 </a:t>
            </a:r>
            <a:r>
              <a:rPr lang="zh-CN" altLang="en-US" sz="2400" dirty="0" smtClean="0">
                <a:sym typeface="宋体" charset="-122"/>
              </a:rPr>
              <a:t>超</a:t>
            </a:r>
            <a:r>
              <a:rPr lang="zh-CN" altLang="en-US" sz="2400" dirty="0">
                <a:sym typeface="宋体" charset="-122"/>
              </a:rPr>
              <a:t>链接标记</a:t>
            </a:r>
            <a:endParaRPr lang="zh-CN" altLang="en-US" sz="2400" dirty="0"/>
          </a:p>
        </p:txBody>
      </p:sp>
    </p:spTree>
    <p:extLst>
      <p:ext uri="{BB962C8B-B14F-4D97-AF65-F5344CB8AC3E}">
        <p14:creationId xmlns:p14="http://schemas.microsoft.com/office/powerpoint/2010/main" val="1316396238"/>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72519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0">
              <a:buNone/>
            </a:pPr>
            <a:r>
              <a:rPr lang="zh-CN" altLang="en-US" sz="1800" dirty="0" smtClean="0"/>
              <a:t>    超</a:t>
            </a:r>
            <a:r>
              <a:rPr lang="zh-CN" altLang="en-US" sz="1800" dirty="0"/>
              <a:t>链接虽然在网页中占有不可替代的地位，但是在</a:t>
            </a:r>
            <a:r>
              <a:rPr lang="en-US" altLang="zh-CN" sz="1800" dirty="0"/>
              <a:t>HTML</a:t>
            </a:r>
            <a:r>
              <a:rPr lang="zh-CN" altLang="en-US" sz="1800" dirty="0"/>
              <a:t>中创建超链接非常简单，只需用</a:t>
            </a:r>
            <a:r>
              <a:rPr lang="en-US" altLang="zh-CN" sz="1800" dirty="0">
                <a:solidFill>
                  <a:srgbClr val="009ED6"/>
                </a:solidFill>
              </a:rPr>
              <a:t>&lt;a&gt;&lt;/a&gt;</a:t>
            </a:r>
            <a:r>
              <a:rPr lang="zh-CN" altLang="en-US" sz="1800" dirty="0">
                <a:solidFill>
                  <a:srgbClr val="009ED6"/>
                </a:solidFill>
              </a:rPr>
              <a:t>标记</a:t>
            </a:r>
            <a:r>
              <a:rPr lang="zh-CN" altLang="en-US" sz="1800" dirty="0"/>
              <a:t>环绕需要被链接的对象即可，其基本语法格式如下</a:t>
            </a:r>
            <a:r>
              <a:rPr lang="zh-CN" altLang="en-US" sz="1800" dirty="0" smtClean="0"/>
              <a:t>：</a:t>
            </a:r>
            <a:endParaRPr lang="zh-CN" altLang="zh-CN" sz="1800" dirty="0"/>
          </a:p>
        </p:txBody>
      </p:sp>
      <p:sp>
        <p:nvSpPr>
          <p:cNvPr id="5" name="TextBox 4"/>
          <p:cNvSpPr txBox="1"/>
          <p:nvPr/>
        </p:nvSpPr>
        <p:spPr>
          <a:xfrm>
            <a:off x="385582" y="1322024"/>
            <a:ext cx="7711815" cy="461665"/>
          </a:xfrm>
          <a:prstGeom prst="rect">
            <a:avLst/>
          </a:prstGeom>
          <a:noFill/>
        </p:spPr>
        <p:txBody>
          <a:bodyPr wrap="square" rtlCol="0">
            <a:spAutoFit/>
          </a:bodyPr>
          <a:lstStyle/>
          <a:p>
            <a:pPr indent="457200"/>
            <a:r>
              <a:rPr lang="en-US" altLang="zh-CN" sz="2400" b="1" dirty="0" smtClean="0">
                <a:solidFill>
                  <a:srgbClr val="009ED6"/>
                </a:solidFill>
              </a:rPr>
              <a:t>1</a:t>
            </a:r>
            <a:r>
              <a:rPr lang="zh-CN" altLang="en-US" sz="2400" b="1" dirty="0">
                <a:solidFill>
                  <a:srgbClr val="009ED6"/>
                </a:solidFill>
              </a:rPr>
              <a:t>、创建超链接</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1.5 </a:t>
            </a:r>
            <a:r>
              <a:rPr lang="zh-CN" altLang="en-US" sz="2400" dirty="0" smtClean="0">
                <a:sym typeface="宋体" charset="-122"/>
              </a:rPr>
              <a:t>知识点讲解</a:t>
            </a:r>
            <a:endParaRPr lang="zh-CN" altLang="en-US" sz="2400" dirty="0"/>
          </a:p>
        </p:txBody>
      </p:sp>
      <p:sp>
        <p:nvSpPr>
          <p:cNvPr id="7" name="矩形 7"/>
          <p:cNvSpPr>
            <a:spLocks noChangeArrowheads="1"/>
          </p:cNvSpPr>
          <p:nvPr/>
        </p:nvSpPr>
        <p:spPr bwMode="auto">
          <a:xfrm>
            <a:off x="996949" y="3437896"/>
            <a:ext cx="7437045"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dirty="0"/>
              <a:t>&lt;a </a:t>
            </a:r>
            <a:r>
              <a:rPr lang="en-US" altLang="zh-CN" dirty="0" err="1"/>
              <a:t>href</a:t>
            </a:r>
            <a:r>
              <a:rPr lang="en-US" altLang="zh-CN" dirty="0"/>
              <a:t>="</a:t>
            </a:r>
            <a:r>
              <a:rPr lang="zh-CN" altLang="zh-CN" dirty="0"/>
              <a:t>跳转目标</a:t>
            </a:r>
            <a:r>
              <a:rPr lang="en-US" altLang="zh-CN" dirty="0"/>
              <a:t>" target="</a:t>
            </a:r>
            <a:r>
              <a:rPr lang="zh-CN" altLang="zh-CN" dirty="0"/>
              <a:t>目标窗口的弹出方式</a:t>
            </a:r>
            <a:r>
              <a:rPr lang="en-US" altLang="zh-CN" dirty="0"/>
              <a:t>"&gt;</a:t>
            </a:r>
            <a:r>
              <a:rPr lang="zh-CN" altLang="zh-CN" dirty="0"/>
              <a:t>文本或图像</a:t>
            </a:r>
            <a:r>
              <a:rPr lang="en-US" altLang="zh-CN" dirty="0"/>
              <a:t>&lt;/a&gt;</a:t>
            </a:r>
            <a:endParaRPr lang="zh-CN" altLang="zh-CN" dirty="0"/>
          </a:p>
        </p:txBody>
      </p:sp>
      <p:sp>
        <p:nvSpPr>
          <p:cNvPr id="2" name="矩形 1"/>
          <p:cNvSpPr/>
          <p:nvPr/>
        </p:nvSpPr>
        <p:spPr>
          <a:xfrm>
            <a:off x="881658" y="3835163"/>
            <a:ext cx="7667626" cy="2585323"/>
          </a:xfrm>
          <a:prstGeom prst="rect">
            <a:avLst/>
          </a:prstGeom>
        </p:spPr>
        <p:txBody>
          <a:bodyPr wrap="square">
            <a:spAutoFit/>
          </a:bodyPr>
          <a:lstStyle/>
          <a:p>
            <a:pPr>
              <a:lnSpc>
                <a:spcPct val="150000"/>
              </a:lnSpc>
            </a:pPr>
            <a:r>
              <a:rPr lang="en-US" altLang="zh-CN" dirty="0" smtClean="0"/>
              <a:t>      </a:t>
            </a:r>
            <a:r>
              <a:rPr lang="zh-CN" altLang="zh-CN" dirty="0" smtClean="0"/>
              <a:t>在</a:t>
            </a:r>
            <a:r>
              <a:rPr lang="zh-CN" altLang="zh-CN" dirty="0"/>
              <a:t>上面的语法中，</a:t>
            </a:r>
            <a:r>
              <a:rPr lang="en-US" altLang="zh-CN" dirty="0"/>
              <a:t>&lt;a&gt;</a:t>
            </a:r>
            <a:r>
              <a:rPr lang="zh-CN" altLang="zh-CN" dirty="0"/>
              <a:t>标记是一个行内标记，用于定义超链接，</a:t>
            </a:r>
            <a:r>
              <a:rPr lang="en-US" altLang="zh-CN" dirty="0" err="1"/>
              <a:t>href</a:t>
            </a:r>
            <a:r>
              <a:rPr lang="zh-CN" altLang="zh-CN" dirty="0"/>
              <a:t>和</a:t>
            </a:r>
            <a:r>
              <a:rPr lang="en-US" altLang="zh-CN" dirty="0"/>
              <a:t>target</a:t>
            </a:r>
            <a:r>
              <a:rPr lang="zh-CN" altLang="zh-CN" dirty="0"/>
              <a:t>为其常用属性，具体解释如下：</a:t>
            </a:r>
          </a:p>
          <a:p>
            <a:pPr marL="285750" lvl="0" indent="-285750">
              <a:lnSpc>
                <a:spcPct val="150000"/>
              </a:lnSpc>
              <a:buFont typeface="Arial" panose="020B0604020202020204" pitchFamily="34" charset="0"/>
              <a:buChar char="•"/>
            </a:pPr>
            <a:r>
              <a:rPr lang="en-US" altLang="zh-CN" dirty="0" err="1">
                <a:solidFill>
                  <a:srgbClr val="009ED6"/>
                </a:solidFill>
              </a:rPr>
              <a:t>href</a:t>
            </a:r>
            <a:r>
              <a:rPr lang="zh-CN" altLang="zh-CN" dirty="0"/>
              <a:t>：用于指定链接目标的</a:t>
            </a:r>
            <a:r>
              <a:rPr lang="en-US" altLang="zh-CN" dirty="0" err="1">
                <a:solidFill>
                  <a:srgbClr val="009ED6"/>
                </a:solidFill>
              </a:rPr>
              <a:t>url</a:t>
            </a:r>
            <a:r>
              <a:rPr lang="zh-CN" altLang="zh-CN" dirty="0">
                <a:solidFill>
                  <a:srgbClr val="009ED6"/>
                </a:solidFill>
              </a:rPr>
              <a:t>地址</a:t>
            </a:r>
            <a:r>
              <a:rPr lang="zh-CN" altLang="zh-CN" dirty="0"/>
              <a:t>，当为</a:t>
            </a:r>
            <a:r>
              <a:rPr lang="en-US" altLang="zh-CN" dirty="0"/>
              <a:t>&lt;a&gt;</a:t>
            </a:r>
            <a:r>
              <a:rPr lang="zh-CN" altLang="zh-CN" dirty="0"/>
              <a:t>标记应用</a:t>
            </a:r>
            <a:r>
              <a:rPr lang="en-US" altLang="zh-CN" dirty="0" err="1">
                <a:solidFill>
                  <a:srgbClr val="009ED6"/>
                </a:solidFill>
              </a:rPr>
              <a:t>href</a:t>
            </a:r>
            <a:r>
              <a:rPr lang="zh-CN" altLang="zh-CN" dirty="0">
                <a:solidFill>
                  <a:srgbClr val="009ED6"/>
                </a:solidFill>
              </a:rPr>
              <a:t>属性</a:t>
            </a:r>
            <a:r>
              <a:rPr lang="zh-CN" altLang="zh-CN" dirty="0"/>
              <a:t>时，它就具有了超链接的功能。</a:t>
            </a:r>
          </a:p>
          <a:p>
            <a:pPr marL="285750" indent="-285750">
              <a:lnSpc>
                <a:spcPct val="150000"/>
              </a:lnSpc>
              <a:buFont typeface="Arial" panose="020B0604020202020204" pitchFamily="34" charset="0"/>
              <a:buChar char="•"/>
            </a:pPr>
            <a:r>
              <a:rPr lang="en-US" altLang="zh-CN" dirty="0">
                <a:solidFill>
                  <a:srgbClr val="009ED6"/>
                </a:solidFill>
              </a:rPr>
              <a:t>target</a:t>
            </a:r>
            <a:r>
              <a:rPr lang="zh-CN" altLang="zh-CN" dirty="0"/>
              <a:t>：用于指定链接页面的打开方式，其取值有</a:t>
            </a:r>
            <a:r>
              <a:rPr lang="en-US" altLang="zh-CN" dirty="0">
                <a:solidFill>
                  <a:srgbClr val="009ED6"/>
                </a:solidFill>
              </a:rPr>
              <a:t>_self</a:t>
            </a:r>
            <a:r>
              <a:rPr lang="zh-CN" altLang="zh-CN" dirty="0"/>
              <a:t>和</a:t>
            </a:r>
            <a:r>
              <a:rPr lang="en-US" altLang="zh-CN" dirty="0">
                <a:solidFill>
                  <a:srgbClr val="009ED6"/>
                </a:solidFill>
              </a:rPr>
              <a:t>_blank</a:t>
            </a:r>
            <a:r>
              <a:rPr lang="zh-CN" altLang="zh-CN" dirty="0"/>
              <a:t>两种，其中</a:t>
            </a:r>
            <a:r>
              <a:rPr lang="en-US" altLang="zh-CN" dirty="0"/>
              <a:t>_self</a:t>
            </a:r>
            <a:r>
              <a:rPr lang="zh-CN" altLang="zh-CN" dirty="0"/>
              <a:t>为默认值，意为在</a:t>
            </a:r>
            <a:r>
              <a:rPr lang="zh-CN" altLang="zh-CN" dirty="0">
                <a:solidFill>
                  <a:srgbClr val="009ED6"/>
                </a:solidFill>
              </a:rPr>
              <a:t>原窗口</a:t>
            </a:r>
            <a:r>
              <a:rPr lang="zh-CN" altLang="zh-CN" dirty="0"/>
              <a:t>中打开，</a:t>
            </a:r>
            <a:r>
              <a:rPr lang="en-US" altLang="zh-CN" dirty="0"/>
              <a:t>_blank</a:t>
            </a:r>
            <a:r>
              <a:rPr lang="zh-CN" altLang="zh-CN" dirty="0"/>
              <a:t>为在</a:t>
            </a:r>
            <a:r>
              <a:rPr lang="zh-CN" altLang="zh-CN" dirty="0">
                <a:solidFill>
                  <a:srgbClr val="009ED6"/>
                </a:solidFill>
              </a:rPr>
              <a:t>新窗口</a:t>
            </a:r>
            <a:r>
              <a:rPr lang="zh-CN" altLang="zh-CN" dirty="0"/>
              <a:t>中打开。</a:t>
            </a:r>
            <a:endParaRPr lang="zh-CN" altLang="en-US" dirty="0"/>
          </a:p>
        </p:txBody>
      </p:sp>
      <p:pic>
        <p:nvPicPr>
          <p:cNvPr id="8" name="图片 7">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854" y="1354298"/>
            <a:ext cx="2121233" cy="387882"/>
          </a:xfrm>
          <a:prstGeom prst="rect">
            <a:avLst/>
          </a:prstGeom>
        </p:spPr>
      </p:pic>
    </p:spTree>
    <p:extLst>
      <p:ext uri="{BB962C8B-B14F-4D97-AF65-F5344CB8AC3E}">
        <p14:creationId xmlns:p14="http://schemas.microsoft.com/office/powerpoint/2010/main" val="3557259503"/>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434975" y="2047648"/>
            <a:ext cx="8229600" cy="372519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0">
              <a:buNone/>
            </a:pPr>
            <a:r>
              <a:rPr lang="en-US" altLang="zh-CN" sz="1800" dirty="0" smtClean="0"/>
              <a:t>      </a:t>
            </a:r>
            <a:r>
              <a:rPr lang="zh-CN" altLang="zh-CN" sz="1800" dirty="0" smtClean="0"/>
              <a:t>如果</a:t>
            </a:r>
            <a:r>
              <a:rPr lang="zh-CN" altLang="zh-CN" sz="1800" dirty="0"/>
              <a:t>网页内容较多，页面过长，浏览网页时就需要不断地拖动滚动条，来查看所需要的内容，这样效率较低且不方便。为了提高信息的检索速度，</a:t>
            </a:r>
            <a:r>
              <a:rPr lang="en-US" altLang="zh-CN" sz="1800" dirty="0"/>
              <a:t>HTML</a:t>
            </a:r>
            <a:r>
              <a:rPr lang="zh-CN" altLang="zh-CN" sz="1800" dirty="0"/>
              <a:t>语言提供了一种特殊的链接——</a:t>
            </a:r>
            <a:r>
              <a:rPr lang="zh-CN" altLang="zh-CN" sz="1800" dirty="0">
                <a:solidFill>
                  <a:srgbClr val="009ED6"/>
                </a:solidFill>
              </a:rPr>
              <a:t>锚点链接</a:t>
            </a:r>
            <a:r>
              <a:rPr lang="zh-CN" altLang="zh-CN" sz="1800" dirty="0"/>
              <a:t>，通过创建锚点链接，用户能够</a:t>
            </a:r>
            <a:r>
              <a:rPr lang="zh-CN" altLang="zh-CN" sz="1800" dirty="0">
                <a:solidFill>
                  <a:srgbClr val="009ED6"/>
                </a:solidFill>
              </a:rPr>
              <a:t>快速定位到目标内容</a:t>
            </a:r>
            <a:r>
              <a:rPr lang="zh-CN" altLang="zh-CN" sz="1800" dirty="0" smtClean="0"/>
              <a:t>。</a:t>
            </a:r>
            <a:endParaRPr lang="zh-CN" altLang="zh-CN" sz="1800" dirty="0"/>
          </a:p>
        </p:txBody>
      </p:sp>
      <p:sp>
        <p:nvSpPr>
          <p:cNvPr id="5" name="TextBox 4"/>
          <p:cNvSpPr txBox="1"/>
          <p:nvPr/>
        </p:nvSpPr>
        <p:spPr>
          <a:xfrm>
            <a:off x="385582" y="1322024"/>
            <a:ext cx="7711815" cy="461665"/>
          </a:xfrm>
          <a:prstGeom prst="rect">
            <a:avLst/>
          </a:prstGeom>
          <a:noFill/>
        </p:spPr>
        <p:txBody>
          <a:bodyPr wrap="square" rtlCol="0">
            <a:spAutoFit/>
          </a:bodyPr>
          <a:lstStyle/>
          <a:p>
            <a:pPr indent="457200"/>
            <a:r>
              <a:rPr lang="en-US" altLang="zh-CN" sz="2400" b="1" dirty="0" smtClean="0">
                <a:solidFill>
                  <a:srgbClr val="009ED6"/>
                </a:solidFill>
              </a:rPr>
              <a:t>2</a:t>
            </a:r>
            <a:r>
              <a:rPr lang="zh-CN" altLang="en-US" sz="2400" b="1" dirty="0">
                <a:solidFill>
                  <a:srgbClr val="009ED6"/>
                </a:solidFill>
              </a:rPr>
              <a:t>、锚点链接</a:t>
            </a:r>
            <a:endParaRPr lang="en-US" altLang="zh-CN" sz="2400" b="1" dirty="0">
              <a:solidFill>
                <a:srgbClr val="009ED6"/>
              </a:solidFill>
            </a:endParaRPr>
          </a:p>
        </p:txBody>
      </p:sp>
      <p:sp>
        <p:nvSpPr>
          <p:cNvPr id="6" name="标题 1"/>
          <p:cNvSpPr>
            <a:spLocks noGrp="1"/>
          </p:cNvSpPr>
          <p:nvPr>
            <p:ph type="title"/>
          </p:nvPr>
        </p:nvSpPr>
        <p:spPr>
          <a:xfrm>
            <a:off x="107950" y="114300"/>
            <a:ext cx="7766050" cy="723900"/>
          </a:xfrm>
        </p:spPr>
        <p:txBody>
          <a:bodyPr/>
          <a:lstStyle/>
          <a:p>
            <a:pPr>
              <a:defRPr/>
            </a:pPr>
            <a:r>
              <a:rPr lang="en-US" altLang="zh-CN" sz="2400" dirty="0" smtClean="0"/>
              <a:t>1.5 </a:t>
            </a:r>
            <a:r>
              <a:rPr lang="zh-CN" altLang="en-US" sz="2400" dirty="0" smtClean="0">
                <a:sym typeface="宋体" charset="-122"/>
              </a:rPr>
              <a:t>知识点讲解</a:t>
            </a:r>
            <a:endParaRPr lang="zh-CN" altLang="en-US" sz="2400" dirty="0"/>
          </a:p>
        </p:txBody>
      </p:sp>
      <p:pic>
        <p:nvPicPr>
          <p:cNvPr id="7" name="图片 6">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105" y="3602647"/>
            <a:ext cx="2121233" cy="387882"/>
          </a:xfrm>
          <a:prstGeom prst="rect">
            <a:avLst/>
          </a:prstGeom>
        </p:spPr>
      </p:pic>
    </p:spTree>
    <p:extLst>
      <p:ext uri="{BB962C8B-B14F-4D97-AF65-F5344CB8AC3E}">
        <p14:creationId xmlns:p14="http://schemas.microsoft.com/office/powerpoint/2010/main" val="3291678114"/>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3955055" y="1640019"/>
            <a:ext cx="4709520" cy="3846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1" indent="457200">
              <a:buFontTx/>
              <a:buNone/>
            </a:pPr>
            <a:r>
              <a:rPr lang="zh-CN" altLang="zh-CN" sz="1800" dirty="0"/>
              <a:t>本章前几节重点讲解了</a:t>
            </a:r>
            <a:r>
              <a:rPr lang="en-US" altLang="zh-CN" sz="1800" dirty="0">
                <a:solidFill>
                  <a:srgbClr val="009ED6"/>
                </a:solidFill>
              </a:rPr>
              <a:t>HTML5</a:t>
            </a:r>
            <a:r>
              <a:rPr lang="zh-CN" altLang="zh-CN" sz="1800" dirty="0">
                <a:solidFill>
                  <a:srgbClr val="009ED6"/>
                </a:solidFill>
              </a:rPr>
              <a:t>语法及标记</a:t>
            </a:r>
            <a:r>
              <a:rPr lang="zh-CN" altLang="zh-CN" sz="1800" dirty="0"/>
              <a:t>、</a:t>
            </a:r>
            <a:r>
              <a:rPr lang="zh-CN" altLang="zh-CN" sz="1800" dirty="0">
                <a:solidFill>
                  <a:srgbClr val="009ED6"/>
                </a:solidFill>
              </a:rPr>
              <a:t>文本控制标记</a:t>
            </a:r>
            <a:r>
              <a:rPr lang="zh-CN" altLang="zh-CN" sz="1800" dirty="0"/>
              <a:t>以及</a:t>
            </a:r>
            <a:r>
              <a:rPr lang="zh-CN" altLang="zh-CN" sz="1800" dirty="0">
                <a:solidFill>
                  <a:srgbClr val="009ED6"/>
                </a:solidFill>
              </a:rPr>
              <a:t>图像标记</a:t>
            </a:r>
            <a:r>
              <a:rPr lang="zh-CN" altLang="zh-CN" sz="1800" dirty="0"/>
              <a:t>等。为了使读者能够更好地</a:t>
            </a:r>
            <a:r>
              <a:rPr lang="zh-CN" altLang="zh-CN" sz="1800" dirty="0">
                <a:solidFill>
                  <a:srgbClr val="009ED6"/>
                </a:solidFill>
              </a:rPr>
              <a:t>认识</a:t>
            </a:r>
            <a:r>
              <a:rPr lang="en-US" altLang="zh-CN" sz="1800" dirty="0">
                <a:solidFill>
                  <a:srgbClr val="009ED6"/>
                </a:solidFill>
              </a:rPr>
              <a:t>HTML5</a:t>
            </a:r>
            <a:r>
              <a:rPr lang="zh-CN" altLang="zh-CN" sz="1800" dirty="0"/>
              <a:t>，本节将通过案例的形式分步骤地制作一个</a:t>
            </a:r>
            <a:r>
              <a:rPr lang="en-US" altLang="zh-CN" sz="1800" dirty="0">
                <a:solidFill>
                  <a:srgbClr val="009ED6"/>
                </a:solidFill>
              </a:rPr>
              <a:t>HTML5</a:t>
            </a:r>
            <a:r>
              <a:rPr lang="zh-CN" altLang="zh-CN" sz="1800" dirty="0">
                <a:solidFill>
                  <a:srgbClr val="009ED6"/>
                </a:solidFill>
              </a:rPr>
              <a:t>百科</a:t>
            </a:r>
            <a:r>
              <a:rPr lang="zh-CN" altLang="zh-CN" sz="1800" dirty="0" smtClean="0">
                <a:solidFill>
                  <a:srgbClr val="009ED6"/>
                </a:solidFill>
              </a:rPr>
              <a:t>页面</a:t>
            </a:r>
            <a:r>
              <a:rPr lang="zh-CN" altLang="zh-CN" sz="1800" dirty="0" smtClean="0"/>
              <a:t>，</a:t>
            </a:r>
            <a:r>
              <a:rPr lang="zh-CN" altLang="en-US" sz="1800" dirty="0" smtClean="0"/>
              <a:t>如下图所示。</a:t>
            </a:r>
            <a:endParaRPr lang="en-US" altLang="zh-CN" sz="18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9" y="1195913"/>
            <a:ext cx="3957273" cy="2709484"/>
          </a:xfrm>
          <a:prstGeom prst="rect">
            <a:avLst/>
          </a:prstGeom>
        </p:spPr>
      </p:pic>
      <p:sp>
        <p:nvSpPr>
          <p:cNvPr id="6" name="TextBox 5"/>
          <p:cNvSpPr txBox="1"/>
          <p:nvPr/>
        </p:nvSpPr>
        <p:spPr>
          <a:xfrm>
            <a:off x="1685581" y="2555911"/>
            <a:ext cx="1839817" cy="584775"/>
          </a:xfrm>
          <a:prstGeom prst="rect">
            <a:avLst/>
          </a:prstGeom>
          <a:noFill/>
        </p:spPr>
        <p:txBody>
          <a:bodyPr wrap="square" rtlCol="0">
            <a:spAutoFit/>
          </a:bodyPr>
          <a:lstStyle/>
          <a:p>
            <a:r>
              <a:rPr lang="zh-CN" altLang="en-US" sz="3200" b="1" dirty="0" smtClean="0">
                <a:solidFill>
                  <a:schemeClr val="bg2">
                    <a:lumMod val="75000"/>
                  </a:schemeClr>
                </a:solidFill>
                <a:latin typeface="微软雅黑" panose="020B0503020204020204" pitchFamily="34" charset="-122"/>
                <a:ea typeface="微软雅黑" panose="020B0503020204020204" pitchFamily="34" charset="-122"/>
              </a:rPr>
              <a:t>案例引入</a:t>
            </a:r>
            <a:endParaRPr lang="zh-CN" altLang="en-US" sz="32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10" name="标题 1"/>
          <p:cNvSpPr>
            <a:spLocks noGrp="1"/>
          </p:cNvSpPr>
          <p:nvPr>
            <p:ph type="title"/>
          </p:nvPr>
        </p:nvSpPr>
        <p:spPr>
          <a:xfrm>
            <a:off x="107950" y="114300"/>
            <a:ext cx="7766050" cy="723900"/>
          </a:xfrm>
        </p:spPr>
        <p:txBody>
          <a:bodyPr/>
          <a:lstStyle/>
          <a:p>
            <a:pPr>
              <a:defRPr/>
            </a:pPr>
            <a:r>
              <a:rPr lang="en-US" altLang="zh-CN" sz="2400" dirty="0" smtClean="0"/>
              <a:t>1.6 </a:t>
            </a:r>
            <a:r>
              <a:rPr lang="zh-CN" altLang="en-US" sz="2400" dirty="0" smtClean="0">
                <a:sym typeface="宋体" charset="-122"/>
              </a:rPr>
              <a:t>制作</a:t>
            </a:r>
            <a:r>
              <a:rPr lang="en-US" altLang="zh-CN" sz="2400" dirty="0">
                <a:sym typeface="宋体" charset="-122"/>
              </a:rPr>
              <a:t>HTML5</a:t>
            </a:r>
            <a:r>
              <a:rPr lang="zh-CN" altLang="en-US" sz="2400" dirty="0">
                <a:sym typeface="宋体" charset="-122"/>
              </a:rPr>
              <a:t>百科页面</a:t>
            </a:r>
            <a:endParaRPr lang="zh-CN" altLang="en-US" sz="2400" dirty="0"/>
          </a:p>
        </p:txBody>
      </p:sp>
      <p:pic>
        <p:nvPicPr>
          <p:cNvPr id="22530"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6436" y="3754790"/>
            <a:ext cx="3239220" cy="259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6677039"/>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bwMode="auto">
          <a:xfrm>
            <a:off x="548641" y="1177451"/>
            <a:ext cx="8208084" cy="3846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1" indent="457200">
              <a:buNone/>
            </a:pPr>
            <a:r>
              <a:rPr lang="zh-CN" altLang="zh-CN" sz="1800" dirty="0" smtClean="0"/>
              <a:t>当在</a:t>
            </a:r>
            <a:r>
              <a:rPr lang="zh-CN" altLang="en-US" sz="1800" dirty="0" smtClean="0"/>
              <a:t>上图</a:t>
            </a:r>
            <a:r>
              <a:rPr lang="zh-CN" altLang="zh-CN" sz="1800" dirty="0" smtClean="0"/>
              <a:t>所示的页面区域单击时，跳转至“</a:t>
            </a:r>
            <a:r>
              <a:rPr lang="en-US" altLang="zh-CN" sz="1800" dirty="0" smtClean="0">
                <a:solidFill>
                  <a:srgbClr val="009ED6"/>
                </a:solidFill>
              </a:rPr>
              <a:t>HTML5</a:t>
            </a:r>
            <a:r>
              <a:rPr lang="zh-CN" altLang="zh-CN" sz="1800" dirty="0" smtClean="0">
                <a:solidFill>
                  <a:srgbClr val="009ED6"/>
                </a:solidFill>
              </a:rPr>
              <a:t>百科—</a:t>
            </a:r>
            <a:r>
              <a:rPr lang="en-US" altLang="zh-CN" sz="1800" dirty="0" smtClean="0">
                <a:solidFill>
                  <a:srgbClr val="009ED6"/>
                </a:solidFill>
              </a:rPr>
              <a:t>page01.html</a:t>
            </a:r>
            <a:r>
              <a:rPr lang="zh-CN" altLang="zh-CN" sz="1800" dirty="0" smtClean="0"/>
              <a:t>”页面，效果如</a:t>
            </a:r>
            <a:r>
              <a:rPr lang="zh-CN" altLang="en-US" sz="1800" dirty="0" smtClean="0"/>
              <a:t>下图</a:t>
            </a:r>
            <a:r>
              <a:rPr lang="zh-CN" altLang="zh-CN" sz="1800" dirty="0" smtClean="0"/>
              <a:t>所示。</a:t>
            </a:r>
            <a:endParaRPr lang="zh-CN" altLang="zh-CN" sz="1800" dirty="0"/>
          </a:p>
        </p:txBody>
      </p:sp>
      <p:sp>
        <p:nvSpPr>
          <p:cNvPr id="10" name="标题 1"/>
          <p:cNvSpPr>
            <a:spLocks noGrp="1"/>
          </p:cNvSpPr>
          <p:nvPr>
            <p:ph type="title"/>
          </p:nvPr>
        </p:nvSpPr>
        <p:spPr>
          <a:xfrm>
            <a:off x="107950" y="114300"/>
            <a:ext cx="7766050" cy="723900"/>
          </a:xfrm>
        </p:spPr>
        <p:txBody>
          <a:bodyPr/>
          <a:lstStyle/>
          <a:p>
            <a:pPr>
              <a:defRPr/>
            </a:pPr>
            <a:r>
              <a:rPr lang="en-US" altLang="zh-CN" sz="2400" dirty="0" smtClean="0"/>
              <a:t>1.6 </a:t>
            </a:r>
            <a:r>
              <a:rPr lang="zh-CN" altLang="en-US" sz="2400" dirty="0" smtClean="0">
                <a:sym typeface="宋体" charset="-122"/>
              </a:rPr>
              <a:t>制作</a:t>
            </a:r>
            <a:r>
              <a:rPr lang="en-US" altLang="zh-CN" sz="2400" dirty="0">
                <a:sym typeface="宋体" charset="-122"/>
              </a:rPr>
              <a:t>HTML5</a:t>
            </a:r>
            <a:r>
              <a:rPr lang="zh-CN" altLang="en-US" sz="2400" dirty="0">
                <a:sym typeface="宋体" charset="-122"/>
              </a:rPr>
              <a:t>百科页面</a:t>
            </a:r>
            <a:endParaRPr lang="zh-CN" altLang="en-US" sz="2400" dirty="0"/>
          </a:p>
        </p:txBody>
      </p:sp>
      <p:pic>
        <p:nvPicPr>
          <p:cNvPr id="235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379" y="1689320"/>
            <a:ext cx="3956055" cy="1387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2"/>
          <p:cNvSpPr txBox="1">
            <a:spLocks/>
          </p:cNvSpPr>
          <p:nvPr/>
        </p:nvSpPr>
        <p:spPr bwMode="auto">
          <a:xfrm>
            <a:off x="548641" y="3066665"/>
            <a:ext cx="8115934" cy="8707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50000"/>
              </a:lnSpc>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18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1" indent="457200">
              <a:buFontTx/>
              <a:buNone/>
            </a:pPr>
            <a:r>
              <a:rPr lang="zh-CN" altLang="zh-CN" sz="1800" kern="0" dirty="0" smtClean="0"/>
              <a:t>点击</a:t>
            </a:r>
            <a:r>
              <a:rPr lang="zh-CN" altLang="en-US" sz="1800" kern="0" dirty="0" smtClean="0"/>
              <a:t>上图</a:t>
            </a:r>
            <a:r>
              <a:rPr lang="zh-CN" altLang="zh-CN" sz="1800" kern="0" dirty="0" smtClean="0"/>
              <a:t>所示页面中的“返回”按钮时，返回至首页面；点击“下一页”按钮时，跳转至“</a:t>
            </a:r>
            <a:r>
              <a:rPr lang="en-US" altLang="zh-CN" sz="1800" kern="0" dirty="0" smtClean="0">
                <a:solidFill>
                  <a:srgbClr val="009ED6"/>
                </a:solidFill>
              </a:rPr>
              <a:t>HTML5</a:t>
            </a:r>
            <a:r>
              <a:rPr lang="zh-CN" altLang="zh-CN" sz="1800" kern="0" dirty="0" smtClean="0">
                <a:solidFill>
                  <a:srgbClr val="009ED6"/>
                </a:solidFill>
              </a:rPr>
              <a:t>百科—</a:t>
            </a:r>
            <a:r>
              <a:rPr lang="en-US" altLang="zh-CN" sz="1800" kern="0" dirty="0" smtClean="0">
                <a:solidFill>
                  <a:srgbClr val="009ED6"/>
                </a:solidFill>
              </a:rPr>
              <a:t>page02.html</a:t>
            </a:r>
            <a:r>
              <a:rPr lang="zh-CN" altLang="zh-CN" sz="1800" kern="0" dirty="0" smtClean="0"/>
              <a:t>”页面，效果如</a:t>
            </a:r>
            <a:r>
              <a:rPr lang="zh-CN" altLang="en-US" sz="1800" kern="0" dirty="0" smtClean="0"/>
              <a:t>下</a:t>
            </a:r>
            <a:r>
              <a:rPr lang="zh-CN" altLang="zh-CN" sz="1800" kern="0" dirty="0" smtClean="0"/>
              <a:t>图所示。</a:t>
            </a:r>
            <a:endParaRPr lang="zh-CN" altLang="en-US" sz="1800" kern="0" dirty="0" smtClean="0"/>
          </a:p>
          <a:p>
            <a:pPr marL="0" lvl="1" indent="457200">
              <a:buFontTx/>
              <a:buNone/>
            </a:pPr>
            <a:endParaRPr lang="zh-CN" altLang="zh-CN" sz="1800" kern="0" dirty="0"/>
          </a:p>
        </p:txBody>
      </p:sp>
      <p:pic>
        <p:nvPicPr>
          <p:cNvPr id="8"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924" y="3937406"/>
            <a:ext cx="4680745" cy="136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06603" y="5302623"/>
            <a:ext cx="8593385" cy="923330"/>
          </a:xfrm>
          <a:prstGeom prst="rect">
            <a:avLst/>
          </a:prstGeom>
        </p:spPr>
        <p:txBody>
          <a:bodyPr wrap="square">
            <a:spAutoFit/>
          </a:bodyPr>
          <a:lstStyle/>
          <a:p>
            <a:pPr>
              <a:lnSpc>
                <a:spcPct val="150000"/>
              </a:lnSpc>
            </a:pPr>
            <a:r>
              <a:rPr lang="en-US" altLang="zh-CN" dirty="0" smtClean="0"/>
              <a:t>      </a:t>
            </a:r>
            <a:r>
              <a:rPr lang="zh-CN" altLang="zh-CN" dirty="0" smtClean="0"/>
              <a:t>点击</a:t>
            </a:r>
            <a:r>
              <a:rPr lang="zh-CN" altLang="en-US" dirty="0" smtClean="0"/>
              <a:t>上图</a:t>
            </a:r>
            <a:r>
              <a:rPr lang="zh-CN" altLang="zh-CN" dirty="0" smtClean="0"/>
              <a:t>所</a:t>
            </a:r>
            <a:r>
              <a:rPr lang="zh-CN" altLang="zh-CN" dirty="0"/>
              <a:t>示页面中的“返回”按钮时，返回至首页面；点击 “上一页”按钮时，跳转至“</a:t>
            </a:r>
            <a:r>
              <a:rPr lang="en-US" altLang="zh-CN" dirty="0">
                <a:solidFill>
                  <a:srgbClr val="009ED6"/>
                </a:solidFill>
              </a:rPr>
              <a:t>HTML5</a:t>
            </a:r>
            <a:r>
              <a:rPr lang="zh-CN" altLang="zh-CN" smtClean="0">
                <a:solidFill>
                  <a:srgbClr val="009ED6"/>
                </a:solidFill>
              </a:rPr>
              <a:t>百科—</a:t>
            </a:r>
            <a:r>
              <a:rPr lang="en-US" altLang="zh-CN" dirty="0">
                <a:solidFill>
                  <a:srgbClr val="009ED6"/>
                </a:solidFill>
              </a:rPr>
              <a:t>page01.html</a:t>
            </a:r>
            <a:r>
              <a:rPr lang="zh-CN" altLang="zh-CN" dirty="0"/>
              <a:t>”页面。</a:t>
            </a:r>
            <a:endParaRPr lang="zh-CN" altLang="en-US" dirty="0"/>
          </a:p>
        </p:txBody>
      </p:sp>
    </p:spTree>
    <p:extLst>
      <p:ext uri="{BB962C8B-B14F-4D97-AF65-F5344CB8AC3E}">
        <p14:creationId xmlns:p14="http://schemas.microsoft.com/office/powerpoint/2010/main" val="31409301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1.1 </a:t>
            </a:r>
            <a:r>
              <a:rPr lang="zh-CN" altLang="en-US" sz="2400" dirty="0" smtClean="0">
                <a:sym typeface="宋体" charset="-122"/>
              </a:rPr>
              <a:t>知识点讲解</a:t>
            </a:r>
            <a:endParaRPr lang="zh-CN" altLang="en-US" sz="2400" dirty="0"/>
          </a:p>
        </p:txBody>
      </p:sp>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b="1" dirty="0" smtClean="0">
                <a:solidFill>
                  <a:srgbClr val="009ED6"/>
                </a:solidFill>
              </a:rPr>
              <a:t>（</a:t>
            </a:r>
            <a:r>
              <a:rPr lang="en-US" altLang="zh-CN" sz="1800" b="1" dirty="0" smtClean="0">
                <a:solidFill>
                  <a:srgbClr val="009ED6"/>
                </a:solidFill>
              </a:rPr>
              <a:t>3</a:t>
            </a:r>
            <a:r>
              <a:rPr lang="zh-CN" altLang="en-US" sz="1800" b="1" dirty="0" smtClean="0">
                <a:solidFill>
                  <a:srgbClr val="009ED6"/>
                </a:solidFill>
              </a:rPr>
              <a:t>）用户优先的原则</a:t>
            </a:r>
            <a:endParaRPr lang="en-US" altLang="zh-CN" sz="1800" dirty="0" smtClean="0">
              <a:solidFill>
                <a:srgbClr val="009ED6"/>
              </a:solidFill>
            </a:endParaRPr>
          </a:p>
          <a:p>
            <a:pPr marL="914400" lvl="0"/>
            <a:r>
              <a:rPr lang="zh-CN" altLang="zh-CN" sz="1800" dirty="0" smtClean="0">
                <a:solidFill>
                  <a:srgbClr val="009ED6"/>
                </a:solidFill>
              </a:rPr>
              <a:t>安全</a:t>
            </a:r>
            <a:r>
              <a:rPr lang="zh-CN" altLang="zh-CN" sz="1800" dirty="0">
                <a:solidFill>
                  <a:srgbClr val="009ED6"/>
                </a:solidFill>
              </a:rPr>
              <a:t>机制的设计</a:t>
            </a:r>
          </a:p>
          <a:p>
            <a:pPr marL="0" indent="0">
              <a:buNone/>
            </a:pPr>
            <a:r>
              <a:rPr lang="en-US" altLang="zh-CN" sz="1800" dirty="0" smtClean="0"/>
              <a:t>     </a:t>
            </a:r>
            <a:r>
              <a:rPr lang="zh-CN" altLang="zh-CN" sz="1800" dirty="0" smtClean="0"/>
              <a:t>为</a:t>
            </a:r>
            <a:r>
              <a:rPr lang="zh-CN" altLang="zh-CN" sz="1800" dirty="0"/>
              <a:t>确保</a:t>
            </a:r>
            <a:r>
              <a:rPr lang="en-US" altLang="zh-CN" sz="1800" dirty="0"/>
              <a:t>HTML5</a:t>
            </a:r>
            <a:r>
              <a:rPr lang="zh-CN" altLang="zh-CN" sz="1800" dirty="0"/>
              <a:t>的安全，在设计</a:t>
            </a:r>
            <a:r>
              <a:rPr lang="en-US" altLang="zh-CN" sz="1800" dirty="0"/>
              <a:t>HTML5</a:t>
            </a:r>
            <a:r>
              <a:rPr lang="zh-CN" altLang="zh-CN" sz="1800" dirty="0"/>
              <a:t>时做了很多针对安全的设计。</a:t>
            </a:r>
            <a:r>
              <a:rPr lang="en-US" altLang="zh-CN" sz="1800" dirty="0"/>
              <a:t>HTML5</a:t>
            </a:r>
            <a:r>
              <a:rPr lang="zh-CN" altLang="zh-CN" sz="1800" dirty="0"/>
              <a:t>引入了一种新的基于来源的</a:t>
            </a:r>
            <a:r>
              <a:rPr lang="zh-CN" altLang="zh-CN" sz="1800" dirty="0">
                <a:solidFill>
                  <a:srgbClr val="009ED6"/>
                </a:solidFill>
              </a:rPr>
              <a:t>安全模型</a:t>
            </a:r>
            <a:r>
              <a:rPr lang="zh-CN" altLang="zh-CN" sz="1800" dirty="0"/>
              <a:t>，该模型不仅易用，而且针对不同的</a:t>
            </a:r>
            <a:r>
              <a:rPr lang="en-US" altLang="zh-CN" sz="1800" dirty="0"/>
              <a:t>API</a:t>
            </a:r>
            <a:r>
              <a:rPr lang="zh-CN" altLang="zh-CN" sz="1800" dirty="0"/>
              <a:t>（</a:t>
            </a:r>
            <a:r>
              <a:rPr lang="en-US" altLang="zh-CN" sz="1800" dirty="0"/>
              <a:t>Application Programming Interface</a:t>
            </a:r>
            <a:r>
              <a:rPr lang="zh-CN" altLang="zh-CN" sz="1800" dirty="0"/>
              <a:t>—应用程序编程接口）都通用</a:t>
            </a:r>
            <a:r>
              <a:rPr lang="zh-CN" altLang="zh-CN" sz="1800" dirty="0" smtClean="0"/>
              <a:t>。</a:t>
            </a:r>
            <a:endParaRPr lang="zh-CN" altLang="zh-CN" sz="1800" dirty="0"/>
          </a:p>
          <a:p>
            <a:pPr marL="914400" lvl="0"/>
            <a:r>
              <a:rPr lang="zh-CN" altLang="zh-CN" sz="1800" dirty="0">
                <a:solidFill>
                  <a:srgbClr val="009ED6"/>
                </a:solidFill>
              </a:rPr>
              <a:t>表现和内容</a:t>
            </a:r>
            <a:r>
              <a:rPr lang="zh-CN" altLang="zh-CN" sz="1800" dirty="0" smtClean="0">
                <a:solidFill>
                  <a:srgbClr val="009ED6"/>
                </a:solidFill>
              </a:rPr>
              <a:t>分离</a:t>
            </a:r>
            <a:endParaRPr lang="en-US" altLang="zh-CN" sz="1800" dirty="0" smtClean="0">
              <a:solidFill>
                <a:srgbClr val="009ED6"/>
              </a:solidFill>
            </a:endParaRPr>
          </a:p>
          <a:p>
            <a:pPr marL="0" lvl="0" indent="0">
              <a:buNone/>
            </a:pPr>
            <a:r>
              <a:rPr lang="en-US" altLang="zh-CN" sz="1800" dirty="0"/>
              <a:t> </a:t>
            </a:r>
            <a:r>
              <a:rPr lang="en-US" altLang="zh-CN" sz="1800" dirty="0" smtClean="0"/>
              <a:t>    </a:t>
            </a:r>
            <a:r>
              <a:rPr lang="zh-CN" altLang="zh-CN" sz="1800" dirty="0" smtClean="0"/>
              <a:t>为了</a:t>
            </a:r>
            <a:r>
              <a:rPr lang="zh-CN" altLang="zh-CN" sz="1800" dirty="0"/>
              <a:t>避免可访问性差、代码高复杂度、文件过大等问题，</a:t>
            </a:r>
            <a:r>
              <a:rPr lang="en-US" altLang="zh-CN" sz="1800" dirty="0"/>
              <a:t>HTML5</a:t>
            </a:r>
            <a:r>
              <a:rPr lang="zh-CN" altLang="zh-CN" sz="1800" dirty="0"/>
              <a:t>规范中更细致、清晰地</a:t>
            </a:r>
            <a:r>
              <a:rPr lang="zh-CN" altLang="zh-CN" sz="1800" dirty="0">
                <a:solidFill>
                  <a:srgbClr val="009ED6"/>
                </a:solidFill>
              </a:rPr>
              <a:t>分离了表现和内容</a:t>
            </a:r>
            <a:r>
              <a:rPr lang="zh-CN" altLang="zh-CN" sz="1800" dirty="0"/>
              <a:t>。但是考虑到</a:t>
            </a:r>
            <a:r>
              <a:rPr lang="en-US" altLang="zh-CN" sz="1800" dirty="0"/>
              <a:t>HTML5</a:t>
            </a:r>
            <a:r>
              <a:rPr lang="zh-CN" altLang="zh-CN" sz="1800" dirty="0"/>
              <a:t>的兼容性问题，一些陈旧的表现和内容的代码还是可以兼容使用的。</a:t>
            </a:r>
            <a:endParaRPr lang="en-US" altLang="zh-CN" sz="1800" b="1" dirty="0" smtClean="0"/>
          </a:p>
        </p:txBody>
      </p:sp>
      <p:sp>
        <p:nvSpPr>
          <p:cNvPr id="5" name="TextBox 4"/>
          <p:cNvSpPr txBox="1"/>
          <p:nvPr/>
        </p:nvSpPr>
        <p:spPr>
          <a:xfrm>
            <a:off x="385583" y="1322024"/>
            <a:ext cx="6544019" cy="461665"/>
          </a:xfrm>
          <a:prstGeom prst="rect">
            <a:avLst/>
          </a:prstGeom>
          <a:noFill/>
        </p:spPr>
        <p:txBody>
          <a:bodyPr wrap="square" rtlCol="0">
            <a:spAutoFit/>
          </a:bodyPr>
          <a:lstStyle/>
          <a:p>
            <a:pPr marL="0" lvl="1" indent="457200">
              <a:buFontTx/>
              <a:buNone/>
              <a:defRPr/>
            </a:pPr>
            <a:r>
              <a:rPr lang="en-US" altLang="zh-CN" sz="2400" b="1" dirty="0" smtClean="0">
                <a:solidFill>
                  <a:srgbClr val="009ED6"/>
                </a:solidFill>
              </a:rPr>
              <a:t>2</a:t>
            </a:r>
            <a:r>
              <a:rPr lang="zh-CN" altLang="en-US" sz="2400" b="1" dirty="0" smtClean="0">
                <a:solidFill>
                  <a:srgbClr val="009ED6"/>
                </a:solidFill>
              </a:rPr>
              <a:t>、</a:t>
            </a:r>
            <a:r>
              <a:rPr lang="en-US" altLang="zh-CN" sz="2400" b="1" dirty="0">
                <a:solidFill>
                  <a:srgbClr val="009ED6"/>
                </a:solidFill>
              </a:rPr>
              <a:t> HTML5</a:t>
            </a:r>
            <a:r>
              <a:rPr lang="zh-CN" altLang="en-US" sz="2400" b="1" dirty="0">
                <a:solidFill>
                  <a:srgbClr val="009ED6"/>
                </a:solidFill>
              </a:rPr>
              <a:t>的优势</a:t>
            </a:r>
            <a:endParaRPr lang="en-US" altLang="zh-CN" sz="2400" b="1" dirty="0">
              <a:solidFill>
                <a:srgbClr val="009ED6"/>
              </a:solidFill>
            </a:endParaRPr>
          </a:p>
        </p:txBody>
      </p:sp>
    </p:spTree>
    <p:extLst>
      <p:ext uri="{BB962C8B-B14F-4D97-AF65-F5344CB8AC3E}">
        <p14:creationId xmlns:p14="http://schemas.microsoft.com/office/powerpoint/2010/main" val="2984733902"/>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1.6 </a:t>
            </a:r>
            <a:r>
              <a:rPr lang="zh-CN" altLang="en-US" sz="2400" dirty="0" smtClean="0">
                <a:sym typeface="宋体" charset="-122"/>
              </a:rPr>
              <a:t>案例实现</a:t>
            </a:r>
            <a:endParaRPr lang="zh-CN" altLang="en-US" sz="2400" dirty="0"/>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2" b="7088"/>
          <a:stretch/>
        </p:blipFill>
        <p:spPr>
          <a:xfrm>
            <a:off x="1030757" y="508000"/>
            <a:ext cx="7107886" cy="6372000"/>
          </a:xfrm>
          <a:prstGeom prst="rect">
            <a:avLst/>
          </a:prstGeom>
        </p:spPr>
      </p:pic>
      <p:pic>
        <p:nvPicPr>
          <p:cNvPr id="9" name="图片 8">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759" y="1635188"/>
            <a:ext cx="2121233" cy="384016"/>
          </a:xfrm>
          <a:prstGeom prst="rect">
            <a:avLst/>
          </a:prstGeom>
        </p:spPr>
      </p:pic>
    </p:spTree>
    <p:extLst>
      <p:ext uri="{BB962C8B-B14F-4D97-AF65-F5344CB8AC3E}">
        <p14:creationId xmlns:p14="http://schemas.microsoft.com/office/powerpoint/2010/main" val="2866604760"/>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43" y="773112"/>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a:grpSpLocks/>
          </p:cNvGrpSpPr>
          <p:nvPr/>
        </p:nvGrpSpPr>
        <p:grpSpPr bwMode="auto">
          <a:xfrm>
            <a:off x="3162300" y="2032000"/>
            <a:ext cx="5183188" cy="3517900"/>
            <a:chOff x="3086100" y="1409700"/>
            <a:chExt cx="5183968" cy="3517900"/>
          </a:xfrm>
        </p:grpSpPr>
        <p:sp>
          <p:nvSpPr>
            <p:cNvPr id="9" name="圆角矩形标注 8"/>
            <p:cNvSpPr/>
            <p:nvPr/>
          </p:nvSpPr>
          <p:spPr bwMode="auto">
            <a:xfrm rot="5400000">
              <a:off x="3919134" y="576666"/>
              <a:ext cx="3517900" cy="5183968"/>
            </a:xfrm>
            <a:prstGeom prst="wedgeRoundRectCallout">
              <a:avLst/>
            </a:prstGeom>
            <a:noFill/>
            <a:ln w="28575" cap="flat" cmpd="sng" algn="ctr">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sp>
          <p:nvSpPr>
            <p:cNvPr id="59399" name="矩形 9"/>
            <p:cNvSpPr>
              <a:spLocks noChangeArrowheads="1"/>
            </p:cNvSpPr>
            <p:nvPr/>
          </p:nvSpPr>
          <p:spPr bwMode="auto">
            <a:xfrm>
              <a:off x="3265488" y="1579940"/>
              <a:ext cx="479901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pPr>
              <a:r>
                <a:rPr lang="zh-CN" altLang="en-US" sz="1600">
                  <a:latin typeface="微软雅黑" pitchFamily="34" charset="-122"/>
                  <a:ea typeface="微软雅黑" pitchFamily="34" charset="-122"/>
                </a:rPr>
                <a:t>本章首先概述了</a:t>
              </a:r>
              <a:r>
                <a:rPr lang="en-US" altLang="zh-CN" sz="1600">
                  <a:solidFill>
                    <a:srgbClr val="00B0F0"/>
                  </a:solidFill>
                  <a:latin typeface="微软雅黑" pitchFamily="34" charset="-122"/>
                  <a:ea typeface="微软雅黑" pitchFamily="34" charset="-122"/>
                </a:rPr>
                <a:t>HTML5</a:t>
              </a:r>
              <a:r>
                <a:rPr lang="zh-CN" altLang="en-US" sz="1600">
                  <a:latin typeface="微软雅黑" pitchFamily="34" charset="-122"/>
                  <a:ea typeface="微软雅黑" pitchFamily="34" charset="-122"/>
                </a:rPr>
                <a:t>的发展情况，然后介绍了</a:t>
              </a:r>
              <a:r>
                <a:rPr lang="en-US" altLang="zh-CN" sz="1600">
                  <a:solidFill>
                    <a:srgbClr val="00B0F0"/>
                  </a:solidFill>
                  <a:latin typeface="微软雅黑" pitchFamily="34" charset="-122"/>
                  <a:ea typeface="微软雅黑" pitchFamily="34" charset="-122"/>
                </a:rPr>
                <a:t>HTML5</a:t>
              </a:r>
              <a:r>
                <a:rPr lang="zh-CN" altLang="en-US" sz="1600">
                  <a:latin typeface="微软雅黑" pitchFamily="34" charset="-122"/>
                  <a:ea typeface="微软雅黑" pitchFamily="34" charset="-122"/>
                </a:rPr>
                <a:t>文档的</a:t>
              </a:r>
              <a:r>
                <a:rPr lang="zh-CN" altLang="en-US" sz="1600">
                  <a:solidFill>
                    <a:srgbClr val="00B0F0"/>
                  </a:solidFill>
                  <a:latin typeface="微软雅黑" pitchFamily="34" charset="-122"/>
                  <a:ea typeface="微软雅黑" pitchFamily="34" charset="-122"/>
                </a:rPr>
                <a:t>基本格式及语法</a:t>
              </a:r>
              <a:r>
                <a:rPr lang="zh-CN" altLang="en-US" sz="1600">
                  <a:latin typeface="微软雅黑" pitchFamily="34" charset="-122"/>
                  <a:ea typeface="微软雅黑" pitchFamily="34" charset="-122"/>
                </a:rPr>
                <a:t>、</a:t>
              </a:r>
              <a:r>
                <a:rPr lang="zh-CN" altLang="en-US" sz="1600">
                  <a:solidFill>
                    <a:srgbClr val="00B0F0"/>
                  </a:solidFill>
                  <a:latin typeface="微软雅黑" pitchFamily="34" charset="-122"/>
                  <a:ea typeface="微软雅黑" pitchFamily="34" charset="-122"/>
                </a:rPr>
                <a:t>标记及属性</a:t>
              </a:r>
              <a:r>
                <a:rPr lang="zh-CN" altLang="en-US" sz="1600">
                  <a:latin typeface="微软雅黑" pitchFamily="34" charset="-122"/>
                  <a:ea typeface="微软雅黑" pitchFamily="34" charset="-122"/>
                </a:rPr>
                <a:t>。最后，讲解了</a:t>
              </a:r>
              <a:r>
                <a:rPr lang="zh-CN" altLang="en-US" sz="1600">
                  <a:solidFill>
                    <a:srgbClr val="00B0F0"/>
                  </a:solidFill>
                  <a:latin typeface="微软雅黑" pitchFamily="34" charset="-122"/>
                  <a:ea typeface="微软雅黑" pitchFamily="34" charset="-122"/>
                </a:rPr>
                <a:t>文本、图像及超链接</a:t>
              </a:r>
              <a:r>
                <a:rPr lang="zh-CN" altLang="en-US" sz="1600">
                  <a:latin typeface="微软雅黑" pitchFamily="34" charset="-122"/>
                  <a:ea typeface="微软雅黑" pitchFamily="34" charset="-122"/>
                </a:rPr>
                <a:t>相关标记及属性，并且制作了一个</a:t>
              </a:r>
              <a:r>
                <a:rPr lang="en-US" altLang="zh-CN" sz="1600">
                  <a:latin typeface="微软雅黑" pitchFamily="34" charset="-122"/>
                  <a:ea typeface="微软雅黑" pitchFamily="34" charset="-122"/>
                </a:rPr>
                <a:t>HTML5</a:t>
              </a:r>
              <a:r>
                <a:rPr lang="zh-CN" altLang="en-US" sz="1600">
                  <a:latin typeface="微软雅黑" pitchFamily="34" charset="-122"/>
                  <a:ea typeface="微软雅黑" pitchFamily="34" charset="-122"/>
                </a:rPr>
                <a:t>百科页面。</a:t>
              </a:r>
            </a:p>
            <a:p>
              <a:pPr eaLnBrk="1" hangingPunct="1">
                <a:lnSpc>
                  <a:spcPct val="150000"/>
                </a:lnSpc>
              </a:pPr>
              <a:r>
                <a:rPr lang="zh-CN" altLang="en-US" sz="1600">
                  <a:latin typeface="微软雅黑" pitchFamily="34" charset="-122"/>
                  <a:ea typeface="微软雅黑" pitchFamily="34" charset="-122"/>
                </a:rPr>
                <a:t>通过本章的学习，读者应该能够了解</a:t>
              </a:r>
              <a:r>
                <a:rPr lang="en-US" altLang="zh-CN" sz="1600">
                  <a:solidFill>
                    <a:srgbClr val="00B0F0"/>
                  </a:solidFill>
                  <a:latin typeface="微软雅黑" pitchFamily="34" charset="-122"/>
                  <a:ea typeface="微软雅黑" pitchFamily="34" charset="-122"/>
                </a:rPr>
                <a:t>HTML5</a:t>
              </a:r>
              <a:r>
                <a:rPr lang="zh-CN" altLang="en-US" sz="1600">
                  <a:latin typeface="微软雅黑" pitchFamily="34" charset="-122"/>
                  <a:ea typeface="微软雅黑" pitchFamily="34" charset="-122"/>
                </a:rPr>
                <a:t>文档的基本结构，熟练运用</a:t>
              </a:r>
              <a:r>
                <a:rPr lang="zh-CN" altLang="en-US" sz="1600">
                  <a:solidFill>
                    <a:srgbClr val="00B0F0"/>
                  </a:solidFill>
                  <a:latin typeface="微软雅黑" pitchFamily="34" charset="-122"/>
                  <a:ea typeface="微软雅黑" pitchFamily="34" charset="-122"/>
                </a:rPr>
                <a:t>文本、图像及超链接标记</a:t>
              </a:r>
              <a:r>
                <a:rPr lang="zh-CN" altLang="en-US" sz="1600">
                  <a:latin typeface="微软雅黑" pitchFamily="34" charset="-122"/>
                  <a:ea typeface="微软雅黑" pitchFamily="34" charset="-122"/>
                </a:rPr>
                <a:t>，理解</a:t>
              </a:r>
              <a:r>
                <a:rPr lang="en-US" altLang="zh-CN" sz="1600">
                  <a:solidFill>
                    <a:srgbClr val="00B0F0"/>
                  </a:solidFill>
                  <a:latin typeface="微软雅黑" pitchFamily="34" charset="-122"/>
                  <a:ea typeface="微软雅黑" pitchFamily="34" charset="-122"/>
                </a:rPr>
                <a:t>HTML</a:t>
              </a:r>
              <a:r>
                <a:rPr lang="zh-CN" altLang="en-US" sz="1600">
                  <a:latin typeface="微软雅黑" pitchFamily="34" charset="-122"/>
                  <a:ea typeface="微软雅黑" pitchFamily="34" charset="-122"/>
                </a:rPr>
                <a:t>属性控制</a:t>
              </a:r>
              <a:r>
                <a:rPr lang="zh-CN" altLang="en-US" sz="1600">
                  <a:solidFill>
                    <a:srgbClr val="00B0F0"/>
                  </a:solidFill>
                  <a:latin typeface="微软雅黑" pitchFamily="34" charset="-122"/>
                  <a:ea typeface="微软雅黑" pitchFamily="34" charset="-122"/>
                </a:rPr>
                <a:t>文本和图像</a:t>
              </a:r>
              <a:r>
                <a:rPr lang="zh-CN" altLang="en-US" sz="1600">
                  <a:latin typeface="微软雅黑" pitchFamily="34" charset="-122"/>
                  <a:ea typeface="微软雅黑" pitchFamily="34" charset="-122"/>
                </a:rPr>
                <a:t>的方法。熟练掌握好这些知识，可以为后面章节的学习打下基础。</a:t>
              </a:r>
              <a:endParaRPr lang="zh-CN" altLang="zh-CN" sz="1600">
                <a:latin typeface="微软雅黑" pitchFamily="34" charset="-122"/>
                <a:ea typeface="微软雅黑" pitchFamily="34" charset="-122"/>
              </a:endParaRPr>
            </a:p>
          </p:txBody>
        </p:sp>
      </p:grpSp>
      <p:sp>
        <p:nvSpPr>
          <p:cNvPr id="15" name="标题 1"/>
          <p:cNvSpPr>
            <a:spLocks noGrp="1"/>
          </p:cNvSpPr>
          <p:nvPr>
            <p:ph type="title"/>
          </p:nvPr>
        </p:nvSpPr>
        <p:spPr>
          <a:xfrm>
            <a:off x="484480" y="114300"/>
            <a:ext cx="7766050" cy="723900"/>
          </a:xfrm>
        </p:spPr>
        <p:txBody>
          <a:bodyPr/>
          <a:lstStyle/>
          <a:p>
            <a:pPr algn="l">
              <a:defRPr/>
            </a:pPr>
            <a:r>
              <a:rPr lang="zh-CN" altLang="en-US" sz="2400" b="1" dirty="0" smtClean="0">
                <a:solidFill>
                  <a:srgbClr val="FFFF00"/>
                </a:solidFill>
                <a:latin typeface="微软雅黑" panose="020B0503020204020204" pitchFamily="34" charset="-122"/>
                <a:ea typeface="微软雅黑" panose="020B0503020204020204" pitchFamily="34" charset="-122"/>
              </a:rPr>
              <a:t>本章小结</a:t>
            </a:r>
            <a:endParaRPr lang="zh-CN" altLang="en-US" sz="2400" b="1" dirty="0">
              <a:solidFill>
                <a:srgbClr val="FFFF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800336739"/>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nvSpPr>
        <p:spPr bwMode="auto">
          <a:xfrm>
            <a:off x="250825" y="-5711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Wingdings" pitchFamily="2" charset="2"/>
              <a:buNone/>
            </a:pPr>
            <a:r>
              <a:rPr lang="zh-CN" altLang="en-US" sz="2400" b="1" dirty="0">
                <a:solidFill>
                  <a:srgbClr val="FFFF00"/>
                </a:solidFill>
                <a:latin typeface="微软雅黑" pitchFamily="34" charset="-122"/>
                <a:ea typeface="微软雅黑" pitchFamily="34" charset="-122"/>
                <a:sym typeface="宋体" pitchFamily="2" charset="-122"/>
              </a:rPr>
              <a:t>✎ 动手实践</a:t>
            </a:r>
          </a:p>
        </p:txBody>
      </p:sp>
      <p:grpSp>
        <p:nvGrpSpPr>
          <p:cNvPr id="15" name="组合 14"/>
          <p:cNvGrpSpPr>
            <a:grpSpLocks/>
          </p:cNvGrpSpPr>
          <p:nvPr/>
        </p:nvGrpSpPr>
        <p:grpSpPr bwMode="auto">
          <a:xfrm>
            <a:off x="322263" y="1227138"/>
            <a:ext cx="8697912" cy="1814512"/>
            <a:chOff x="321645" y="1328755"/>
            <a:chExt cx="8698177" cy="1815044"/>
          </a:xfrm>
        </p:grpSpPr>
        <p:sp>
          <p:nvSpPr>
            <p:cNvPr id="60432" name="矩形 12"/>
            <p:cNvSpPr>
              <a:spLocks noChangeArrowheads="1"/>
            </p:cNvSpPr>
            <p:nvPr/>
          </p:nvSpPr>
          <p:spPr bwMode="auto">
            <a:xfrm>
              <a:off x="2617640" y="1593124"/>
              <a:ext cx="64021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zh-CN" altLang="zh-CN" sz="2800" b="1">
                  <a:latin typeface="微软雅黑" pitchFamily="34" charset="-122"/>
                  <a:ea typeface="微软雅黑" pitchFamily="34" charset="-122"/>
                </a:rPr>
                <a:t>学习完前面的内容，下面来</a:t>
              </a:r>
              <a:r>
                <a:rPr lang="zh-CN" altLang="zh-CN" sz="2800" b="1">
                  <a:solidFill>
                    <a:srgbClr val="00B0F0"/>
                  </a:solidFill>
                  <a:latin typeface="微软雅黑" pitchFamily="34" charset="-122"/>
                  <a:ea typeface="微软雅黑" pitchFamily="34" charset="-122"/>
                </a:rPr>
                <a:t>动手实践</a:t>
              </a:r>
              <a:r>
                <a:rPr lang="zh-CN" altLang="zh-CN" sz="2800" b="1">
                  <a:latin typeface="微软雅黑" pitchFamily="34" charset="-122"/>
                  <a:ea typeface="微软雅黑" pitchFamily="34" charset="-122"/>
                </a:rPr>
                <a:t>一下吧：</a:t>
              </a:r>
            </a:p>
          </p:txBody>
        </p:sp>
        <p:pic>
          <p:nvPicPr>
            <p:cNvPr id="60433" name="图片 1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45" y="1328755"/>
              <a:ext cx="2329512" cy="181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p:cNvGrpSpPr>
            <a:grpSpLocks/>
          </p:cNvGrpSpPr>
          <p:nvPr/>
        </p:nvGrpSpPr>
        <p:grpSpPr bwMode="auto">
          <a:xfrm>
            <a:off x="315913" y="2995613"/>
            <a:ext cx="8516937" cy="3698875"/>
            <a:chOff x="315913" y="2995613"/>
            <a:chExt cx="8516937" cy="3698875"/>
          </a:xfrm>
        </p:grpSpPr>
        <p:grpSp>
          <p:nvGrpSpPr>
            <p:cNvPr id="60422" name="组合 18"/>
            <p:cNvGrpSpPr>
              <a:grpSpLocks/>
            </p:cNvGrpSpPr>
            <p:nvPr/>
          </p:nvGrpSpPr>
          <p:grpSpPr bwMode="auto">
            <a:xfrm>
              <a:off x="315913" y="2995613"/>
              <a:ext cx="8516937" cy="3698875"/>
              <a:chOff x="316086" y="2995968"/>
              <a:chExt cx="8516057" cy="3698342"/>
            </a:xfrm>
          </p:grpSpPr>
          <p:sp>
            <p:nvSpPr>
              <p:cNvPr id="18" name="折角形 17"/>
              <p:cNvSpPr/>
              <p:nvPr/>
            </p:nvSpPr>
            <p:spPr bwMode="auto">
              <a:xfrm flipH="1">
                <a:off x="316086" y="2995968"/>
                <a:ext cx="8516057" cy="3698342"/>
              </a:xfrm>
              <a:prstGeom prst="foldedCorner">
                <a:avLst/>
              </a:prstGeom>
              <a:solidFill>
                <a:schemeClr val="bg1"/>
              </a:solidFill>
              <a:ln w="12700" cap="flat" cmpd="sng" algn="ctr">
                <a:solidFill>
                  <a:schemeClr val="bg1">
                    <a:lumMod val="85000"/>
                  </a:schemeClr>
                </a:solidFill>
                <a:prstDash val="solid"/>
                <a:round/>
                <a:headEnd type="none" w="med" len="med"/>
                <a:tailEnd type="none" w="med" len="med"/>
              </a:ln>
              <a:effectLst/>
              <a:extLst/>
            </p:spPr>
            <p:txBody>
              <a:bodyPr/>
              <a:lstStyle/>
              <a:p>
                <a:pPr eaLnBrk="1" hangingPunct="1">
                  <a:buFont typeface="Arial" pitchFamily="34" charset="0"/>
                  <a:buNone/>
                  <a:defRPr/>
                </a:pPr>
                <a:endParaRPr lang="zh-CN" altLang="en-US"/>
              </a:p>
            </p:txBody>
          </p:sp>
          <p:grpSp>
            <p:nvGrpSpPr>
              <p:cNvPr id="60426" name="组合 15"/>
              <p:cNvGrpSpPr>
                <a:grpSpLocks/>
              </p:cNvGrpSpPr>
              <p:nvPr/>
            </p:nvGrpSpPr>
            <p:grpSpPr bwMode="auto">
              <a:xfrm>
                <a:off x="616090" y="2999457"/>
                <a:ext cx="7943383" cy="3633594"/>
                <a:chOff x="616090" y="2999457"/>
                <a:chExt cx="7943383" cy="3633594"/>
              </a:xfrm>
            </p:grpSpPr>
            <p:sp>
              <p:nvSpPr>
                <p:cNvPr id="60427" name="矩形 4"/>
                <p:cNvSpPr>
                  <a:spLocks noChangeArrowheads="1"/>
                </p:cNvSpPr>
                <p:nvPr/>
              </p:nvSpPr>
              <p:spPr bwMode="auto">
                <a:xfrm>
                  <a:off x="616090" y="3105489"/>
                  <a:ext cx="4782646" cy="156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pPr>
                  <a:r>
                    <a:rPr lang="zh-CN" altLang="en-US" sz="1600">
                      <a:latin typeface="微软雅黑" pitchFamily="34" charset="-122"/>
                      <a:ea typeface="微软雅黑" pitchFamily="34" charset="-122"/>
                    </a:rPr>
                    <a:t>请结合给出的素材，运用</a:t>
                  </a:r>
                  <a:r>
                    <a:rPr lang="en-US" altLang="zh-CN" sz="1600">
                      <a:latin typeface="微软雅黑" pitchFamily="34" charset="-122"/>
                      <a:ea typeface="微软雅黑" pitchFamily="34" charset="-122"/>
                    </a:rPr>
                    <a:t>HTML5</a:t>
                  </a:r>
                  <a:r>
                    <a:rPr lang="zh-CN" altLang="en-US" sz="1600">
                      <a:latin typeface="微软雅黑" pitchFamily="34" charset="-122"/>
                      <a:ea typeface="微软雅黑" pitchFamily="34" charset="-122"/>
                    </a:rPr>
                    <a:t>语法、文本控制标记、图像标记以及超链接标记实现如下图所示的图文混排效果。其中图片部分需要添加超链接，点击图片会跳转到“传智播客”官网。</a:t>
                  </a:r>
                </a:p>
              </p:txBody>
            </p:sp>
            <p:grpSp>
              <p:nvGrpSpPr>
                <p:cNvPr id="60428" name="组合 11"/>
                <p:cNvGrpSpPr>
                  <a:grpSpLocks/>
                </p:cNvGrpSpPr>
                <p:nvPr/>
              </p:nvGrpSpPr>
              <p:grpSpPr bwMode="auto">
                <a:xfrm>
                  <a:off x="5718390" y="2999457"/>
                  <a:ext cx="2841083" cy="3633594"/>
                  <a:chOff x="250825" y="2754397"/>
                  <a:chExt cx="3270293" cy="4182532"/>
                </a:xfrm>
              </p:grpSpPr>
              <p:pic>
                <p:nvPicPr>
                  <p:cNvPr id="60429"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0825" y="2754397"/>
                    <a:ext cx="3270293" cy="418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1" name="矩形 10"/>
                  <p:cNvSpPr>
                    <a:spLocks noChangeArrowheads="1"/>
                  </p:cNvSpPr>
                  <p:nvPr/>
                </p:nvSpPr>
                <p:spPr bwMode="auto">
                  <a:xfrm>
                    <a:off x="759471" y="5861423"/>
                    <a:ext cx="2456295" cy="44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900" b="1">
                        <a:latin typeface="微软雅黑" pitchFamily="34" charset="-122"/>
                        <a:ea typeface="微软雅黑" pitchFamily="34" charset="-122"/>
                      </a:rPr>
                      <a:t>扫一扫，查看答案</a:t>
                    </a:r>
                  </a:p>
                </p:txBody>
              </p:sp>
            </p:grpSp>
          </p:grpSp>
        </p:grpSp>
        <p:pic>
          <p:nvPicPr>
            <p:cNvPr id="60423" name="图片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907" y="5022070"/>
              <a:ext cx="2158594" cy="79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图片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9575" y="5022070"/>
              <a:ext cx="23860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14" name="图片 3" descr="C:\Users\Administrator\Desktop\HTML5+CSS3网站设计基础教程二维码2.2厘米\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60332" y="3783628"/>
            <a:ext cx="1870344" cy="1870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812585235"/>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1.1 </a:t>
            </a:r>
            <a:r>
              <a:rPr lang="zh-CN" altLang="en-US" sz="2400" dirty="0" smtClean="0">
                <a:sym typeface="宋体" charset="-122"/>
              </a:rPr>
              <a:t>知识点讲解</a:t>
            </a:r>
            <a:endParaRPr lang="zh-CN" altLang="en-US" sz="2400" dirty="0"/>
          </a:p>
        </p:txBody>
      </p:sp>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a:buNone/>
            </a:pPr>
            <a:r>
              <a:rPr lang="zh-CN" altLang="en-US" sz="1800" b="1" dirty="0" smtClean="0">
                <a:solidFill>
                  <a:srgbClr val="009ED6"/>
                </a:solidFill>
              </a:rPr>
              <a:t>（</a:t>
            </a:r>
            <a:r>
              <a:rPr lang="en-US" altLang="zh-CN" sz="1800" b="1" dirty="0" smtClean="0">
                <a:solidFill>
                  <a:srgbClr val="009ED6"/>
                </a:solidFill>
              </a:rPr>
              <a:t>4</a:t>
            </a:r>
            <a:r>
              <a:rPr lang="zh-CN" altLang="en-US" sz="1800" b="1" dirty="0" smtClean="0">
                <a:solidFill>
                  <a:srgbClr val="009ED6"/>
                </a:solidFill>
              </a:rPr>
              <a:t>）化繁为简</a:t>
            </a:r>
            <a:r>
              <a:rPr lang="zh-CN" altLang="en-US" sz="1800" b="1" dirty="0">
                <a:solidFill>
                  <a:srgbClr val="009ED6"/>
                </a:solidFill>
              </a:rPr>
              <a:t>的优势</a:t>
            </a:r>
            <a:endParaRPr lang="en-US" altLang="zh-CN" sz="1800" dirty="0" smtClean="0">
              <a:solidFill>
                <a:srgbClr val="009ED6"/>
              </a:solidFill>
            </a:endParaRPr>
          </a:p>
          <a:p>
            <a:pPr marL="914400" lvl="0"/>
            <a:r>
              <a:rPr lang="zh-CN" altLang="zh-CN" sz="1800" dirty="0"/>
              <a:t>新的简化的</a:t>
            </a:r>
            <a:r>
              <a:rPr lang="zh-CN" altLang="zh-CN" sz="1800" dirty="0">
                <a:solidFill>
                  <a:srgbClr val="009ED6"/>
                </a:solidFill>
              </a:rPr>
              <a:t>字符集声明</a:t>
            </a:r>
            <a:r>
              <a:rPr lang="zh-CN" altLang="zh-CN" sz="1800" dirty="0"/>
              <a:t>。</a:t>
            </a:r>
          </a:p>
          <a:p>
            <a:pPr marL="914400" lvl="0"/>
            <a:r>
              <a:rPr lang="zh-CN" altLang="zh-CN" sz="1800" dirty="0"/>
              <a:t>新的简化的</a:t>
            </a:r>
            <a:r>
              <a:rPr lang="en-US" altLang="zh-CN" sz="1800" dirty="0">
                <a:solidFill>
                  <a:srgbClr val="009ED6"/>
                </a:solidFill>
              </a:rPr>
              <a:t>DOCTYPE</a:t>
            </a:r>
            <a:r>
              <a:rPr lang="zh-CN" altLang="zh-CN" sz="1800" dirty="0"/>
              <a:t>。</a:t>
            </a:r>
          </a:p>
          <a:p>
            <a:pPr marL="914400" lvl="0"/>
            <a:r>
              <a:rPr lang="zh-CN" altLang="zh-CN" sz="1800" dirty="0"/>
              <a:t>简单而强大的</a:t>
            </a:r>
            <a:r>
              <a:rPr lang="en-US" altLang="zh-CN" sz="1800" dirty="0">
                <a:solidFill>
                  <a:srgbClr val="009ED6"/>
                </a:solidFill>
              </a:rPr>
              <a:t>HTML5 API</a:t>
            </a:r>
            <a:r>
              <a:rPr lang="zh-CN" altLang="zh-CN" sz="1800" dirty="0"/>
              <a:t>。</a:t>
            </a:r>
          </a:p>
          <a:p>
            <a:pPr marL="914400" lvl="0"/>
            <a:r>
              <a:rPr lang="zh-CN" altLang="zh-CN" sz="1800" dirty="0"/>
              <a:t>以浏览器</a:t>
            </a:r>
            <a:r>
              <a:rPr lang="zh-CN" altLang="zh-CN" sz="1800" dirty="0">
                <a:solidFill>
                  <a:srgbClr val="009ED6"/>
                </a:solidFill>
              </a:rPr>
              <a:t>原生</a:t>
            </a:r>
            <a:r>
              <a:rPr lang="zh-CN" altLang="zh-CN" sz="1800" dirty="0"/>
              <a:t>能力替代复杂的</a:t>
            </a:r>
            <a:r>
              <a:rPr lang="en-US" altLang="zh-CN" sz="1800" dirty="0"/>
              <a:t>JavaScript</a:t>
            </a:r>
            <a:r>
              <a:rPr lang="zh-CN" altLang="zh-CN" sz="1800" dirty="0"/>
              <a:t>代码。</a:t>
            </a:r>
          </a:p>
          <a:p>
            <a:pPr marL="0" indent="0">
              <a:buNone/>
            </a:pPr>
            <a:r>
              <a:rPr lang="en-US" altLang="zh-CN" sz="1800" dirty="0" smtClean="0"/>
              <a:t>     </a:t>
            </a:r>
            <a:r>
              <a:rPr lang="zh-CN" altLang="zh-CN" sz="1800" dirty="0" smtClean="0"/>
              <a:t>为了</a:t>
            </a:r>
            <a:r>
              <a:rPr lang="zh-CN" altLang="zh-CN" sz="1800" dirty="0"/>
              <a:t>实现这些简化操作，</a:t>
            </a:r>
            <a:r>
              <a:rPr lang="en-US" altLang="zh-CN" sz="1800" dirty="0"/>
              <a:t>HTML5</a:t>
            </a:r>
            <a:r>
              <a:rPr lang="zh-CN" altLang="zh-CN" sz="1800" dirty="0"/>
              <a:t>规范需要比以前更加细致、精确。为了避免造成误解，</a:t>
            </a:r>
            <a:r>
              <a:rPr lang="en-US" altLang="zh-CN" sz="1800" dirty="0"/>
              <a:t>HTML5</a:t>
            </a:r>
            <a:r>
              <a:rPr lang="zh-CN" altLang="zh-CN" sz="1800" dirty="0"/>
              <a:t>对每一个细节都有着非常明确的规范说明，不允许有任何的歧义和模糊</a:t>
            </a:r>
            <a:r>
              <a:rPr lang="zh-CN" altLang="zh-CN" sz="1800" dirty="0" smtClean="0"/>
              <a:t>出现</a:t>
            </a:r>
            <a:r>
              <a:rPr lang="zh-CN" altLang="en-US" sz="1800" dirty="0" smtClean="0"/>
              <a:t>。</a:t>
            </a:r>
            <a:endParaRPr lang="en-US" altLang="zh-CN" sz="1800" b="1" dirty="0" smtClean="0"/>
          </a:p>
        </p:txBody>
      </p:sp>
      <p:sp>
        <p:nvSpPr>
          <p:cNvPr id="5" name="TextBox 4"/>
          <p:cNvSpPr txBox="1"/>
          <p:nvPr/>
        </p:nvSpPr>
        <p:spPr>
          <a:xfrm>
            <a:off x="385583" y="1322024"/>
            <a:ext cx="6544019" cy="461665"/>
          </a:xfrm>
          <a:prstGeom prst="rect">
            <a:avLst/>
          </a:prstGeom>
          <a:noFill/>
        </p:spPr>
        <p:txBody>
          <a:bodyPr wrap="square" rtlCol="0">
            <a:spAutoFit/>
          </a:bodyPr>
          <a:lstStyle/>
          <a:p>
            <a:pPr marL="0" lvl="1" indent="457200">
              <a:buFontTx/>
              <a:buNone/>
              <a:defRPr/>
            </a:pPr>
            <a:r>
              <a:rPr lang="en-US" altLang="zh-CN" sz="2400" b="1" dirty="0" smtClean="0">
                <a:solidFill>
                  <a:srgbClr val="009ED6"/>
                </a:solidFill>
              </a:rPr>
              <a:t>2</a:t>
            </a:r>
            <a:r>
              <a:rPr lang="zh-CN" altLang="en-US" sz="2400" b="1" dirty="0" smtClean="0">
                <a:solidFill>
                  <a:srgbClr val="009ED6"/>
                </a:solidFill>
              </a:rPr>
              <a:t>、</a:t>
            </a:r>
            <a:r>
              <a:rPr lang="en-US" altLang="zh-CN" sz="2400" b="1" dirty="0">
                <a:solidFill>
                  <a:srgbClr val="009ED6"/>
                </a:solidFill>
              </a:rPr>
              <a:t> HTML5</a:t>
            </a:r>
            <a:r>
              <a:rPr lang="zh-CN" altLang="en-US" sz="2400" b="1" dirty="0">
                <a:solidFill>
                  <a:srgbClr val="009ED6"/>
                </a:solidFill>
              </a:rPr>
              <a:t>的优势</a:t>
            </a:r>
            <a:endParaRPr lang="en-US" altLang="zh-CN" sz="2400" b="1" dirty="0">
              <a:solidFill>
                <a:srgbClr val="009ED6"/>
              </a:solidFill>
            </a:endParaRPr>
          </a:p>
        </p:txBody>
      </p:sp>
    </p:spTree>
    <p:extLst>
      <p:ext uri="{BB962C8B-B14F-4D97-AF65-F5344CB8AC3E}">
        <p14:creationId xmlns:p14="http://schemas.microsoft.com/office/powerpoint/2010/main" val="132019909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sz="2400" dirty="0" smtClean="0"/>
              <a:t>1.1 </a:t>
            </a:r>
            <a:r>
              <a:rPr lang="zh-CN" altLang="en-US" sz="2400" dirty="0" smtClean="0">
                <a:sym typeface="宋体" charset="-122"/>
              </a:rPr>
              <a:t>知识点讲解</a:t>
            </a:r>
            <a:endParaRPr lang="zh-CN" altLang="en-US" sz="2400" dirty="0"/>
          </a:p>
        </p:txBody>
      </p:sp>
      <p:sp>
        <p:nvSpPr>
          <p:cNvPr id="7171" name="内容占位符 2"/>
          <p:cNvSpPr>
            <a:spLocks noGrp="1"/>
          </p:cNvSpPr>
          <p:nvPr>
            <p:ph idx="1"/>
          </p:nvPr>
        </p:nvSpPr>
        <p:spPr bwMode="auto">
          <a:xfrm>
            <a:off x="434975" y="2047648"/>
            <a:ext cx="8229600" cy="3846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457200" eaLnBrk="1">
              <a:buNone/>
            </a:pPr>
            <a:r>
              <a:rPr lang="zh-CN" altLang="zh-CN" sz="1800" dirty="0" smtClean="0"/>
              <a:t>现今</a:t>
            </a:r>
            <a:r>
              <a:rPr lang="zh-CN" altLang="zh-CN" sz="1800" dirty="0"/>
              <a:t>浏览器的许多新功能都是从</a:t>
            </a:r>
            <a:r>
              <a:rPr lang="en-US" altLang="zh-CN" sz="1800" dirty="0"/>
              <a:t>HTML5</a:t>
            </a:r>
            <a:r>
              <a:rPr lang="zh-CN" altLang="zh-CN" sz="1800" dirty="0"/>
              <a:t>标准中发展而来的。</a:t>
            </a:r>
            <a:r>
              <a:rPr lang="en-US" altLang="zh-CN" sz="1800" dirty="0"/>
              <a:t> </a:t>
            </a:r>
            <a:r>
              <a:rPr lang="zh-CN" altLang="zh-CN" sz="1800" dirty="0"/>
              <a:t>目前常用的浏览器有</a:t>
            </a:r>
            <a:r>
              <a:rPr lang="en-US" altLang="zh-CN" sz="1800" dirty="0">
                <a:solidFill>
                  <a:srgbClr val="009ED6"/>
                </a:solidFill>
              </a:rPr>
              <a:t>IE</a:t>
            </a:r>
            <a:r>
              <a:rPr lang="zh-CN" altLang="zh-CN" sz="1800" dirty="0"/>
              <a:t>、</a:t>
            </a:r>
            <a:r>
              <a:rPr lang="zh-CN" altLang="zh-CN" sz="1800" dirty="0">
                <a:solidFill>
                  <a:srgbClr val="009ED6"/>
                </a:solidFill>
              </a:rPr>
              <a:t>火狐</a:t>
            </a:r>
            <a:r>
              <a:rPr lang="zh-CN" altLang="zh-CN" sz="1800" dirty="0"/>
              <a:t>（</a:t>
            </a:r>
            <a:r>
              <a:rPr lang="en-US" altLang="zh-CN" sz="1800" dirty="0"/>
              <a:t>Firefox</a:t>
            </a:r>
            <a:r>
              <a:rPr lang="zh-CN" altLang="zh-CN" sz="1800" dirty="0"/>
              <a:t>）、</a:t>
            </a:r>
            <a:r>
              <a:rPr lang="zh-CN" altLang="zh-CN" sz="1800" dirty="0">
                <a:solidFill>
                  <a:srgbClr val="009ED6"/>
                </a:solidFill>
              </a:rPr>
              <a:t>谷歌</a:t>
            </a:r>
            <a:r>
              <a:rPr lang="zh-CN" altLang="zh-CN" sz="1800" dirty="0"/>
              <a:t>（</a:t>
            </a:r>
            <a:r>
              <a:rPr lang="en-US" altLang="zh-CN" sz="1800" dirty="0"/>
              <a:t>Chrome</a:t>
            </a:r>
            <a:r>
              <a:rPr lang="zh-CN" altLang="zh-CN" sz="1800" dirty="0"/>
              <a:t>）</a:t>
            </a:r>
            <a:r>
              <a:rPr lang="zh-CN" altLang="zh-CN" sz="1800" dirty="0">
                <a:solidFill>
                  <a:srgbClr val="009ED6"/>
                </a:solidFill>
              </a:rPr>
              <a:t>、</a:t>
            </a:r>
            <a:r>
              <a:rPr lang="en-US" altLang="zh-CN" sz="1800" dirty="0">
                <a:solidFill>
                  <a:srgbClr val="009ED6"/>
                </a:solidFill>
              </a:rPr>
              <a:t>Safari</a:t>
            </a:r>
            <a:r>
              <a:rPr lang="zh-CN" altLang="zh-CN" sz="1800" dirty="0"/>
              <a:t>和</a:t>
            </a:r>
            <a:r>
              <a:rPr lang="en-US" altLang="zh-CN" sz="1800" dirty="0">
                <a:solidFill>
                  <a:srgbClr val="009ED6"/>
                </a:solidFill>
              </a:rPr>
              <a:t>Opera</a:t>
            </a:r>
            <a:r>
              <a:rPr lang="zh-CN" altLang="zh-CN" sz="1800" dirty="0"/>
              <a:t>等</a:t>
            </a:r>
            <a:r>
              <a:rPr lang="zh-CN" altLang="zh-CN" sz="1800" dirty="0" smtClean="0"/>
              <a:t>，</a:t>
            </a:r>
            <a:r>
              <a:rPr lang="zh-CN" altLang="zh-CN" sz="1800" dirty="0"/>
              <a:t>通过对这些主流</a:t>
            </a:r>
            <a:r>
              <a:rPr lang="en-US" altLang="zh-CN" sz="1800" dirty="0"/>
              <a:t>Web</a:t>
            </a:r>
            <a:r>
              <a:rPr lang="zh-CN" altLang="zh-CN" sz="1800" dirty="0"/>
              <a:t>浏览器的发展策略的调查，发现它们都在支持</a:t>
            </a:r>
            <a:r>
              <a:rPr lang="en-US" altLang="zh-CN" sz="1800" dirty="0"/>
              <a:t>HTML5</a:t>
            </a:r>
            <a:r>
              <a:rPr lang="zh-CN" altLang="zh-CN" sz="1800" dirty="0"/>
              <a:t>上采取了</a:t>
            </a:r>
            <a:r>
              <a:rPr lang="zh-CN" altLang="zh-CN" sz="1800" dirty="0" smtClean="0"/>
              <a:t>措施</a:t>
            </a:r>
            <a:r>
              <a:rPr lang="zh-CN" altLang="en-US" sz="1800" dirty="0" smtClean="0"/>
              <a:t>。</a:t>
            </a:r>
            <a:endParaRPr lang="en-US" altLang="zh-CN" dirty="0" smtClean="0"/>
          </a:p>
        </p:txBody>
      </p:sp>
      <p:sp>
        <p:nvSpPr>
          <p:cNvPr id="5" name="TextBox 4"/>
          <p:cNvSpPr txBox="1"/>
          <p:nvPr/>
        </p:nvSpPr>
        <p:spPr>
          <a:xfrm>
            <a:off x="385583" y="1322024"/>
            <a:ext cx="6544019" cy="461665"/>
          </a:xfrm>
          <a:prstGeom prst="rect">
            <a:avLst/>
          </a:prstGeom>
          <a:noFill/>
        </p:spPr>
        <p:txBody>
          <a:bodyPr wrap="square" rtlCol="0">
            <a:spAutoFit/>
          </a:bodyPr>
          <a:lstStyle/>
          <a:p>
            <a:pPr marL="0" lvl="1" indent="457200">
              <a:buFontTx/>
              <a:buNone/>
              <a:defRPr/>
            </a:pPr>
            <a:r>
              <a:rPr lang="en-US" altLang="zh-CN" sz="2400" b="1" dirty="0" smtClean="0">
                <a:solidFill>
                  <a:srgbClr val="009ED6"/>
                </a:solidFill>
              </a:rPr>
              <a:t>3</a:t>
            </a:r>
            <a:r>
              <a:rPr lang="zh-CN" altLang="en-US" sz="2400" b="1" dirty="0" smtClean="0">
                <a:solidFill>
                  <a:srgbClr val="009ED6"/>
                </a:solidFill>
              </a:rPr>
              <a:t>、</a:t>
            </a:r>
            <a:r>
              <a:rPr lang="en-US" altLang="zh-CN" sz="2400" b="1" dirty="0">
                <a:solidFill>
                  <a:srgbClr val="009ED6"/>
                </a:solidFill>
              </a:rPr>
              <a:t>HTML5</a:t>
            </a:r>
            <a:r>
              <a:rPr lang="zh-CN" altLang="en-US" sz="2400" b="1" dirty="0">
                <a:solidFill>
                  <a:srgbClr val="009ED6"/>
                </a:solidFill>
              </a:rPr>
              <a:t>浏览器支持情况</a:t>
            </a:r>
            <a:endParaRPr lang="en-US" altLang="zh-CN" sz="2400" b="1" dirty="0">
              <a:solidFill>
                <a:srgbClr val="009ED6"/>
              </a:solidFill>
            </a:endParaRPr>
          </a:p>
        </p:txBody>
      </p:sp>
      <p:pic>
        <p:nvPicPr>
          <p:cNvPr id="12290" name="Picture 2" descr="brow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517" y="3559184"/>
            <a:ext cx="3337668" cy="232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20483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1a38e7483ddfc947ce09c85fb5db56557449"/>
</p:tagLst>
</file>

<file path=ppt/tags/tag2.xml><?xml version="1.0" encoding="utf-8"?>
<p:tagLst xmlns:a="http://schemas.openxmlformats.org/drawingml/2006/main" xmlns:r="http://schemas.openxmlformats.org/officeDocument/2006/relationships" xmlns:p="http://schemas.openxmlformats.org/presentationml/2006/main">
  <p:tag name="GENSWF_SLIDE_TITLE" val="认识网页"/>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动手实践"/>
  <p:tag name="GENSWF_ADVANCE_TIME" val="0.00"/>
  <p:tag name="ISPRING_SLIDE_INDENT_LEVEL" val="0"/>
  <p:tag name="ISPRING_CUSTOM_TIMING_USED" val="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3846</TotalTime>
  <Pages>0</Pages>
  <Words>6691</Words>
  <Characters>0</Characters>
  <Application>Microsoft Office PowerPoint</Application>
  <DocSecurity>0</DocSecurity>
  <PresentationFormat>全屏显示(4:3)</PresentationFormat>
  <Lines>0</Lines>
  <Paragraphs>561</Paragraphs>
  <Slides>72</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4" baseType="lpstr">
      <vt:lpstr>默认设计模板</vt:lpstr>
      <vt:lpstr>Visio</vt:lpstr>
      <vt:lpstr>第一章  初识HTML5</vt:lpstr>
      <vt:lpstr>PowerPoint 演示文稿</vt:lpstr>
      <vt:lpstr>1.1 HTML5概述</vt:lpstr>
      <vt:lpstr>1.1 知识点讲解</vt:lpstr>
      <vt:lpstr>1.1 知识点讲解</vt:lpstr>
      <vt:lpstr>1.1 知识点讲解</vt:lpstr>
      <vt:lpstr>1.1 知识点讲解</vt:lpstr>
      <vt:lpstr>1.1 知识点讲解</vt:lpstr>
      <vt:lpstr>1.1 知识点讲解</vt:lpstr>
      <vt:lpstr>1.1 知识点讲解</vt:lpstr>
      <vt:lpstr>1.1 知识点讲解</vt:lpstr>
      <vt:lpstr>1.1 知识点讲解</vt:lpstr>
      <vt:lpstr>1.1 知识点讲解</vt:lpstr>
      <vt:lpstr>1.1 知识点讲解</vt:lpstr>
      <vt:lpstr>1.1 知识点讲解</vt:lpstr>
      <vt:lpstr>1.2 HTML5基础</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1.2 知识点讲解</vt:lpstr>
      <vt:lpstr>1.3 文本控制标记</vt:lpstr>
      <vt:lpstr>1.3 知识点讲解</vt:lpstr>
      <vt:lpstr>1.3 知识点讲解</vt:lpstr>
      <vt:lpstr>1.3 知识点讲解</vt:lpstr>
      <vt:lpstr>1.3 知识点讲解</vt:lpstr>
      <vt:lpstr>1.3 知识点讲解</vt:lpstr>
      <vt:lpstr>1.3 知识点讲解</vt:lpstr>
      <vt:lpstr>1.3 知识点讲解</vt:lpstr>
      <vt:lpstr>1.3 知识点讲解</vt:lpstr>
      <vt:lpstr>1.4 图像标记</vt:lpstr>
      <vt:lpstr>1.4 知识点讲解</vt:lpstr>
      <vt:lpstr>1.4 知识点讲解</vt:lpstr>
      <vt:lpstr>1.4 知识点讲解</vt:lpstr>
      <vt:lpstr>1.4 知识点讲解</vt:lpstr>
      <vt:lpstr>1.4 知识点讲解</vt:lpstr>
      <vt:lpstr>1.4 知识点讲解</vt:lpstr>
      <vt:lpstr>1.4 知识点讲解</vt:lpstr>
      <vt:lpstr>1.4 知识点讲解</vt:lpstr>
      <vt:lpstr>1.4 知识点讲解</vt:lpstr>
      <vt:lpstr>1.4 知识点讲解</vt:lpstr>
      <vt:lpstr>1.4 知识点讲解</vt:lpstr>
      <vt:lpstr>1.4 知识点讲解</vt:lpstr>
      <vt:lpstr>1.4 知识点讲解</vt:lpstr>
      <vt:lpstr>1.4 知识点讲解</vt:lpstr>
      <vt:lpstr>1.5 超链接标记</vt:lpstr>
      <vt:lpstr>1.5 知识点讲解</vt:lpstr>
      <vt:lpstr>1.5 知识点讲解</vt:lpstr>
      <vt:lpstr>1.6 制作HTML5百科页面</vt:lpstr>
      <vt:lpstr>1.6 制作HTML5百科页面</vt:lpstr>
      <vt:lpstr>1.6 案例实现</vt:lpstr>
      <vt:lpstr>本章小结</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张绍娟</cp:lastModifiedBy>
  <cp:revision>328</cp:revision>
  <dcterms:created xsi:type="dcterms:W3CDTF">2013-01-25T01:44:32Z</dcterms:created>
  <dcterms:modified xsi:type="dcterms:W3CDTF">2016-01-09T07:26:11Z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