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83" r:id="rId2"/>
    <p:sldId id="306" r:id="rId3"/>
    <p:sldId id="386" r:id="rId4"/>
    <p:sldId id="462" r:id="rId5"/>
    <p:sldId id="470" r:id="rId6"/>
    <p:sldId id="471" r:id="rId7"/>
    <p:sldId id="472" r:id="rId8"/>
    <p:sldId id="473" r:id="rId9"/>
    <p:sldId id="422" r:id="rId10"/>
    <p:sldId id="474" r:id="rId11"/>
    <p:sldId id="475" r:id="rId12"/>
    <p:sldId id="476" r:id="rId13"/>
    <p:sldId id="477" r:id="rId14"/>
    <p:sldId id="479" r:id="rId15"/>
    <p:sldId id="480" r:id="rId16"/>
    <p:sldId id="423" r:id="rId17"/>
    <p:sldId id="481" r:id="rId18"/>
    <p:sldId id="482" r:id="rId19"/>
    <p:sldId id="424" r:id="rId20"/>
    <p:sldId id="483" r:id="rId21"/>
    <p:sldId id="484" r:id="rId22"/>
    <p:sldId id="485" r:id="rId23"/>
    <p:sldId id="425" r:id="rId24"/>
    <p:sldId id="486" r:id="rId25"/>
    <p:sldId id="487" r:id="rId26"/>
    <p:sldId id="488" r:id="rId27"/>
    <p:sldId id="426" r:id="rId28"/>
    <p:sldId id="489" r:id="rId29"/>
    <p:sldId id="490" r:id="rId30"/>
    <p:sldId id="491" r:id="rId31"/>
    <p:sldId id="396" r:id="rId32"/>
    <p:sldId id="493" r:id="rId33"/>
    <p:sldId id="494" r:id="rId34"/>
    <p:sldId id="464" r:id="rId35"/>
    <p:sldId id="495" r:id="rId36"/>
    <p:sldId id="496" r:id="rId37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D5F4FF"/>
    <a:srgbClr val="D5F2FF"/>
    <a:srgbClr val="3BCC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70" autoAdjust="0"/>
  </p:normalViewPr>
  <p:slideViewPr>
    <p:cSldViewPr snapToGrid="0" snapToObjects="1">
      <p:cViewPr>
        <p:scale>
          <a:sx n="86" d="100"/>
          <a:sy n="86" d="100"/>
        </p:scale>
        <p:origin x="-1092" y="-84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2016/1/9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CFC559C-0920-4FF0-B755-E8375B682716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87DEE17-AAF5-4736-9030-AAD8763357BA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5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7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863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3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1028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6.doc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7.doc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8.do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9.doc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0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chapter02/2-11.doc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2.do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3.doc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4.doc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5.doc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6.doc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7.doc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8.doc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9.do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20.doc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chapter02/2-21.doc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1.do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2.do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3.doc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4.doc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2/2-5.do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5172075" y="44450"/>
            <a:ext cx="3863975" cy="687388"/>
            <a:chOff x="80" y="0"/>
            <a:chExt cx="6086" cy="1082"/>
          </a:xfrm>
        </p:grpSpPr>
        <p:pic>
          <p:nvPicPr>
            <p:cNvPr id="5127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教学更简单，让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学习更有效</a:t>
              </a: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 smtClean="0">
                <a:sym typeface="微软雅黑" pitchFamily="34" charset="-122"/>
              </a:rPr>
              <a:t>第二章  </a:t>
            </a:r>
            <a:r>
              <a:rPr lang="en-US" altLang="zh-CN" sz="4600" dirty="0" smtClean="0">
                <a:sym typeface="微软雅黑" pitchFamily="34" charset="-122"/>
              </a:rPr>
              <a:t>HTML5</a:t>
            </a:r>
            <a:r>
              <a:rPr lang="zh-CN" altLang="en-US" sz="4600" dirty="0" smtClean="0">
                <a:sym typeface="微软雅黑" pitchFamily="34" charset="-122"/>
              </a:rPr>
              <a:t>页面元素及属性</a:t>
            </a:r>
            <a:endParaRPr lang="zh-CN" altLang="en-US" sz="4600" dirty="0" smtClean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2839817" y="3430139"/>
            <a:ext cx="6973888" cy="15056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itchFamily="34" charset="-122"/>
              </a:rPr>
              <a:t>结构元素</a:t>
            </a: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itchFamily="34" charset="-122"/>
              </a:rPr>
              <a:t>页面交互元素</a:t>
            </a: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itchFamily="34" charset="-122"/>
              </a:rPr>
              <a:t>全局属性</a:t>
            </a: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zh-CN" altLang="en-US" dirty="0" smtClean="0">
              <a:sym typeface="微软雅黑" pitchFamily="34" charset="-122"/>
            </a:endParaRPr>
          </a:p>
        </p:txBody>
      </p:sp>
      <p:sp>
        <p:nvSpPr>
          <p:cNvPr id="5126" name="副标题 3"/>
          <p:cNvSpPr txBox="1">
            <a:spLocks/>
          </p:cNvSpPr>
          <p:nvPr/>
        </p:nvSpPr>
        <p:spPr bwMode="auto">
          <a:xfrm>
            <a:off x="5711605" y="3400585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分组元素</a:t>
            </a:r>
            <a:endParaRPr lang="en-US" altLang="zh-CN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文本层次语义元素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r>
              <a:rPr lang="en-US" altLang="zh-CN" sz="1800" dirty="0" err="1">
                <a:solidFill>
                  <a:srgbClr val="009ED6"/>
                </a:solidFill>
              </a:rPr>
              <a:t>nav</a:t>
            </a:r>
            <a:r>
              <a:rPr lang="zh-CN" altLang="zh-CN" sz="1800" dirty="0"/>
              <a:t>元素用于定义</a:t>
            </a:r>
            <a:r>
              <a:rPr lang="zh-CN" altLang="zh-CN" sz="1800" dirty="0">
                <a:solidFill>
                  <a:srgbClr val="009ED6"/>
                </a:solidFill>
              </a:rPr>
              <a:t>导航链接</a:t>
            </a:r>
            <a:r>
              <a:rPr lang="zh-CN" altLang="zh-CN" sz="1800" dirty="0"/>
              <a:t>，是</a:t>
            </a:r>
            <a:r>
              <a:rPr lang="en-US" altLang="zh-CN" sz="1800" dirty="0"/>
              <a:t>HTML5</a:t>
            </a:r>
            <a:r>
              <a:rPr lang="zh-CN" altLang="zh-CN" sz="1800" dirty="0"/>
              <a:t>新增的元素，该元素可以将具有导航性质的链接归纳在一个区域中，使页面元素的语义更加明确</a:t>
            </a:r>
            <a:r>
              <a:rPr lang="zh-CN" altLang="zh-CN" sz="1800" dirty="0" smtClean="0"/>
              <a:t>。例如</a:t>
            </a:r>
            <a:r>
              <a:rPr lang="zh-CN" altLang="zh-CN" sz="1800" dirty="0"/>
              <a:t>下面这段示例代码：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nav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818" y="3409353"/>
            <a:ext cx="6637338" cy="2308324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smtClean="0"/>
              <a:t>	&lt;</a:t>
            </a:r>
            <a:r>
              <a:rPr lang="en-US" altLang="zh-CN" dirty="0"/>
              <a:t>li&gt;&lt;a </a:t>
            </a:r>
            <a:r>
              <a:rPr lang="en-US" altLang="zh-CN" dirty="0" err="1"/>
              <a:t>href</a:t>
            </a:r>
            <a:r>
              <a:rPr lang="en-US" altLang="zh-CN" dirty="0"/>
              <a:t>="#"&gt;</a:t>
            </a:r>
            <a:r>
              <a:rPr lang="zh-CN" altLang="zh-CN" dirty="0"/>
              <a:t>首页</a:t>
            </a:r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 smtClean="0"/>
              <a:t>	&lt;</a:t>
            </a:r>
            <a:r>
              <a:rPr lang="en-US" altLang="zh-CN" dirty="0"/>
              <a:t>li&gt;&lt;a </a:t>
            </a:r>
            <a:r>
              <a:rPr lang="en-US" altLang="zh-CN" dirty="0" err="1"/>
              <a:t>href</a:t>
            </a:r>
            <a:r>
              <a:rPr lang="en-US" altLang="zh-CN" dirty="0"/>
              <a:t>="#"&gt;</a:t>
            </a:r>
            <a:r>
              <a:rPr lang="zh-CN" altLang="zh-CN" dirty="0"/>
              <a:t>公司概况</a:t>
            </a:r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 smtClean="0"/>
              <a:t>	&lt;</a:t>
            </a:r>
            <a:r>
              <a:rPr lang="en-US" altLang="zh-CN" dirty="0"/>
              <a:t>li&gt;&lt;a </a:t>
            </a:r>
            <a:r>
              <a:rPr lang="en-US" altLang="zh-CN" dirty="0" err="1"/>
              <a:t>href</a:t>
            </a:r>
            <a:r>
              <a:rPr lang="en-US" altLang="zh-CN" dirty="0"/>
              <a:t>="#"&gt;</a:t>
            </a:r>
            <a:r>
              <a:rPr lang="zh-CN" altLang="zh-CN" dirty="0"/>
              <a:t>产品展示</a:t>
            </a:r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 smtClean="0"/>
              <a:t>	&lt;</a:t>
            </a:r>
            <a:r>
              <a:rPr lang="en-US" altLang="zh-CN" dirty="0"/>
              <a:t>li&gt;&lt;a </a:t>
            </a:r>
            <a:r>
              <a:rPr lang="en-US" altLang="zh-CN" dirty="0" err="1"/>
              <a:t>href</a:t>
            </a:r>
            <a:r>
              <a:rPr lang="en-US" altLang="zh-CN" dirty="0"/>
              <a:t>="#"&gt;</a:t>
            </a:r>
            <a:r>
              <a:rPr lang="zh-CN" altLang="zh-CN" dirty="0"/>
              <a:t>联系我们</a:t>
            </a:r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 smtClean="0"/>
              <a:t>   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nav</a:t>
            </a:r>
            <a:r>
              <a:rPr lang="en-US" altLang="zh-CN" dirty="0"/>
              <a:t>&gt;</a:t>
            </a:r>
            <a:endParaRPr lang="zh-CN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087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article</a:t>
            </a:r>
            <a:r>
              <a:rPr lang="zh-CN" altLang="zh-CN" sz="1800" dirty="0"/>
              <a:t>元素代表文档、页面或者应用程序中与上下文不相关的</a:t>
            </a:r>
            <a:r>
              <a:rPr lang="zh-CN" altLang="zh-CN" sz="1800" dirty="0">
                <a:solidFill>
                  <a:srgbClr val="009ED6"/>
                </a:solidFill>
              </a:rPr>
              <a:t>独立部分</a:t>
            </a:r>
            <a:r>
              <a:rPr lang="zh-CN" altLang="zh-CN" sz="1800" dirty="0"/>
              <a:t>，该元素经常被用于定义一篇日志、一条新闻或用户评论等。</a:t>
            </a:r>
            <a:r>
              <a:rPr lang="en-US" altLang="zh-CN" sz="1800" dirty="0">
                <a:solidFill>
                  <a:srgbClr val="009ED6"/>
                </a:solidFill>
              </a:rPr>
              <a:t>article</a:t>
            </a:r>
            <a:r>
              <a:rPr lang="zh-CN" altLang="zh-CN" sz="1800" dirty="0"/>
              <a:t>元素通常使用</a:t>
            </a:r>
            <a:r>
              <a:rPr lang="zh-CN" altLang="zh-CN" sz="1800" dirty="0">
                <a:solidFill>
                  <a:srgbClr val="009ED6"/>
                </a:solidFill>
              </a:rPr>
              <a:t>多个</a:t>
            </a:r>
            <a:r>
              <a:rPr lang="en-US" altLang="zh-CN" sz="1800" dirty="0">
                <a:solidFill>
                  <a:srgbClr val="009ED6"/>
                </a:solidFill>
              </a:rPr>
              <a:t>section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进行划分，一个页面中</a:t>
            </a:r>
            <a:r>
              <a:rPr lang="en-US" altLang="zh-CN" sz="1800" dirty="0">
                <a:solidFill>
                  <a:srgbClr val="009ED6"/>
                </a:solidFill>
              </a:rPr>
              <a:t>article</a:t>
            </a:r>
            <a:r>
              <a:rPr lang="zh-CN" altLang="zh-CN" sz="1800" dirty="0"/>
              <a:t>元素可以出现</a:t>
            </a:r>
            <a:r>
              <a:rPr lang="zh-CN" altLang="zh-CN" sz="1800" dirty="0">
                <a:solidFill>
                  <a:srgbClr val="009ED6"/>
                </a:solidFill>
              </a:rPr>
              <a:t>多次</a:t>
            </a:r>
            <a:r>
              <a:rPr lang="zh-CN" altLang="zh-CN" sz="1800" dirty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70101" y="1321502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2pPr lvl="1" eaLnBrk="1" latinLnBrk="1" hangingPunct="1">
              <a:spcBef>
                <a:spcPts val="423"/>
              </a:spcBef>
              <a:defRPr sz="2400" b="1">
                <a:solidFill>
                  <a:srgbClr val="009ED6"/>
                </a:solidFill>
              </a:defRPr>
            </a:lvl2pPr>
          </a:lstStyle>
          <a:p>
            <a:pPr lvl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article</a:t>
            </a:r>
            <a:r>
              <a:rPr lang="zh-CN" altLang="zh-CN" dirty="0"/>
              <a:t>元素</a:t>
            </a:r>
            <a:endParaRPr lang="en-US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66" y="345539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6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009ED6"/>
                </a:solidFill>
              </a:rPr>
              <a:t>        aside</a:t>
            </a:r>
            <a:r>
              <a:rPr lang="zh-CN" altLang="zh-CN" sz="1800" dirty="0"/>
              <a:t>元素用来定义当前页面或者文章的</a:t>
            </a:r>
            <a:r>
              <a:rPr lang="zh-CN" altLang="zh-CN" sz="1800" dirty="0">
                <a:solidFill>
                  <a:srgbClr val="009ED6"/>
                </a:solidFill>
              </a:rPr>
              <a:t>附属信息部分</a:t>
            </a:r>
            <a:r>
              <a:rPr lang="zh-CN" altLang="zh-CN" sz="1800" dirty="0"/>
              <a:t>，它可以包含与当前页面或主要内容相关的</a:t>
            </a:r>
            <a:r>
              <a:rPr lang="zh-CN" altLang="zh-CN" sz="1800" dirty="0">
                <a:solidFill>
                  <a:srgbClr val="009ED6"/>
                </a:solidFill>
              </a:rPr>
              <a:t>引用、侧边栏、广告、导航条</a:t>
            </a:r>
            <a:r>
              <a:rPr lang="zh-CN" altLang="zh-CN" sz="1800" dirty="0"/>
              <a:t>等其他类似的有别于主要内容的部分。</a:t>
            </a:r>
          </a:p>
          <a:p>
            <a:pPr marL="0" indent="0">
              <a:buNone/>
            </a:pPr>
            <a:r>
              <a:rPr lang="en-US" altLang="zh-CN" sz="1800" dirty="0" smtClean="0"/>
              <a:t>      aside</a:t>
            </a:r>
            <a:r>
              <a:rPr lang="zh-CN" altLang="zh-CN" sz="1800" dirty="0"/>
              <a:t>元素的用法主要分为两种</a:t>
            </a:r>
            <a:r>
              <a:rPr lang="zh-CN" altLang="zh-CN" sz="1800" dirty="0" smtClean="0"/>
              <a:t>：</a:t>
            </a:r>
            <a:endParaRPr lang="zh-CN" altLang="zh-CN" sz="1800" dirty="0"/>
          </a:p>
          <a:p>
            <a:pPr marL="742950" indent="-285750"/>
            <a:r>
              <a:rPr lang="zh-CN" altLang="zh-CN" sz="1800" dirty="0" smtClean="0"/>
              <a:t>被</a:t>
            </a:r>
            <a:r>
              <a:rPr lang="zh-CN" altLang="zh-CN" sz="1800" dirty="0">
                <a:solidFill>
                  <a:srgbClr val="009ED6"/>
                </a:solidFill>
              </a:rPr>
              <a:t>包含在</a:t>
            </a:r>
            <a:r>
              <a:rPr lang="en-US" altLang="zh-CN" sz="1800" dirty="0">
                <a:solidFill>
                  <a:srgbClr val="009ED6"/>
                </a:solidFill>
              </a:rPr>
              <a:t>article</a:t>
            </a:r>
            <a:r>
              <a:rPr lang="zh-CN" altLang="zh-CN" sz="1800" dirty="0">
                <a:solidFill>
                  <a:srgbClr val="009ED6"/>
                </a:solidFill>
              </a:rPr>
              <a:t>元素内</a:t>
            </a:r>
            <a:r>
              <a:rPr lang="zh-CN" altLang="zh-CN" sz="1800" dirty="0"/>
              <a:t>作为主要内容的附属信息。</a:t>
            </a:r>
          </a:p>
          <a:p>
            <a:pPr marL="742950" indent="-285750"/>
            <a:r>
              <a:rPr lang="zh-CN" altLang="zh-CN" sz="1800" dirty="0"/>
              <a:t>在</a:t>
            </a:r>
            <a:r>
              <a:rPr lang="en-US" altLang="zh-CN" sz="1800" dirty="0">
                <a:solidFill>
                  <a:srgbClr val="009ED6"/>
                </a:solidFill>
              </a:rPr>
              <a:t>article</a:t>
            </a:r>
            <a:r>
              <a:rPr lang="zh-CN" altLang="zh-CN" sz="1800" dirty="0">
                <a:solidFill>
                  <a:srgbClr val="009ED6"/>
                </a:solidFill>
              </a:rPr>
              <a:t>元素之外</a:t>
            </a:r>
            <a:r>
              <a:rPr lang="zh-CN" altLang="zh-CN" sz="1800" dirty="0"/>
              <a:t>使用，作为页面或站点全局的附属信息部分。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70101" y="1321502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2pPr lvl="1" eaLnBrk="1" latinLnBrk="1" hangingPunct="1">
              <a:spcBef>
                <a:spcPts val="423"/>
              </a:spcBef>
              <a:defRPr sz="2400" b="1">
                <a:solidFill>
                  <a:srgbClr val="009ED6"/>
                </a:solidFill>
              </a:defRPr>
            </a:lvl2pPr>
          </a:lstStyle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aside</a:t>
            </a:r>
            <a:r>
              <a:rPr lang="zh-CN" altLang="zh-CN" dirty="0" smtClean="0"/>
              <a:t>元素</a:t>
            </a:r>
            <a:endParaRPr lang="en-US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4" y="489860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22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9"/>
            <a:ext cx="8229600" cy="34938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>
                <a:solidFill>
                  <a:srgbClr val="009ED6"/>
                </a:solidFill>
              </a:rPr>
              <a:t>section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用于对网站或应用程序中页面上的</a:t>
            </a:r>
            <a:r>
              <a:rPr lang="zh-CN" altLang="zh-CN" sz="1800" dirty="0">
                <a:solidFill>
                  <a:srgbClr val="009ED6"/>
                </a:solidFill>
              </a:rPr>
              <a:t>内容进行分块</a:t>
            </a:r>
            <a:r>
              <a:rPr lang="zh-CN" altLang="zh-CN" sz="1800" dirty="0"/>
              <a:t>，一个</a:t>
            </a:r>
            <a:r>
              <a:rPr lang="en-US" altLang="zh-CN" sz="1800" dirty="0"/>
              <a:t>section</a:t>
            </a:r>
            <a:r>
              <a:rPr lang="zh-CN" altLang="zh-CN" sz="1800" dirty="0"/>
              <a:t>元素通常由</a:t>
            </a:r>
            <a:r>
              <a:rPr lang="zh-CN" altLang="zh-CN" sz="1800" dirty="0">
                <a:solidFill>
                  <a:srgbClr val="009ED6"/>
                </a:solidFill>
              </a:rPr>
              <a:t>内容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标题</a:t>
            </a:r>
            <a:r>
              <a:rPr lang="zh-CN" altLang="zh-CN" sz="1800" dirty="0"/>
              <a:t>组成。在使用</a:t>
            </a:r>
            <a:r>
              <a:rPr lang="en-US" altLang="zh-CN" sz="1800" dirty="0"/>
              <a:t>section</a:t>
            </a:r>
            <a:r>
              <a:rPr lang="zh-CN" altLang="zh-CN" sz="1800" dirty="0"/>
              <a:t>元素时，需要注意以下</a:t>
            </a:r>
            <a:r>
              <a:rPr lang="en-US" altLang="zh-CN" sz="1800" dirty="0"/>
              <a:t>3</a:t>
            </a:r>
            <a:r>
              <a:rPr lang="zh-CN" altLang="zh-CN" sz="1800" dirty="0"/>
              <a:t>点：</a:t>
            </a:r>
          </a:p>
          <a:p>
            <a:pPr marL="742950" indent="-285750"/>
            <a:r>
              <a:rPr lang="zh-CN" altLang="zh-CN" sz="1800" dirty="0"/>
              <a:t>不要将</a:t>
            </a:r>
            <a:r>
              <a:rPr lang="en-US" altLang="zh-CN" sz="1800" dirty="0"/>
              <a:t>section</a:t>
            </a:r>
            <a:r>
              <a:rPr lang="zh-CN" altLang="zh-CN" sz="1800" dirty="0"/>
              <a:t>元素用作设置样式的页面容器，那是</a:t>
            </a:r>
            <a:r>
              <a:rPr lang="en-US" altLang="zh-CN" sz="1800" dirty="0"/>
              <a:t>div</a:t>
            </a:r>
            <a:r>
              <a:rPr lang="zh-CN" altLang="zh-CN" sz="1800" dirty="0"/>
              <a:t>的特性。</a:t>
            </a:r>
            <a:r>
              <a:rPr lang="en-US" altLang="zh-CN" sz="1800" dirty="0"/>
              <a:t>section</a:t>
            </a:r>
            <a:r>
              <a:rPr lang="zh-CN" altLang="zh-CN" sz="1800" dirty="0"/>
              <a:t>元素</a:t>
            </a:r>
            <a:r>
              <a:rPr lang="zh-CN" altLang="zh-CN" sz="1800" dirty="0">
                <a:solidFill>
                  <a:srgbClr val="009ED6"/>
                </a:solidFill>
              </a:rPr>
              <a:t>并非</a:t>
            </a:r>
            <a:r>
              <a:rPr lang="zh-CN" altLang="zh-CN" sz="1800" dirty="0"/>
              <a:t>一个普通的</a:t>
            </a:r>
            <a:r>
              <a:rPr lang="zh-CN" altLang="zh-CN" sz="1800" dirty="0" smtClean="0">
                <a:solidFill>
                  <a:srgbClr val="009ED6"/>
                </a:solidFill>
              </a:rPr>
              <a:t>容器元素</a:t>
            </a:r>
            <a:r>
              <a:rPr lang="zh-CN" altLang="zh-CN" sz="1800" dirty="0"/>
              <a:t>，当一个容器需要被直接定义样式或通过脚本定义行为时，推荐使用</a:t>
            </a:r>
            <a:r>
              <a:rPr lang="en-US" altLang="zh-CN" sz="1800" dirty="0"/>
              <a:t>div</a:t>
            </a:r>
            <a:r>
              <a:rPr lang="zh-CN" altLang="zh-CN" sz="1800" dirty="0"/>
              <a:t>。</a:t>
            </a:r>
          </a:p>
          <a:p>
            <a:pPr marL="742950" indent="-285750"/>
            <a:r>
              <a:rPr lang="zh-CN" altLang="zh-CN" sz="1800" dirty="0"/>
              <a:t>如果</a:t>
            </a:r>
            <a:r>
              <a:rPr lang="en-US" altLang="zh-CN" sz="1800" dirty="0">
                <a:solidFill>
                  <a:srgbClr val="009ED6"/>
                </a:solidFill>
              </a:rPr>
              <a:t>article</a:t>
            </a:r>
            <a:r>
              <a:rPr lang="zh-CN" altLang="zh-CN" sz="1800" dirty="0"/>
              <a:t>元素、</a:t>
            </a:r>
            <a:r>
              <a:rPr lang="en-US" altLang="zh-CN" sz="1800" dirty="0">
                <a:solidFill>
                  <a:srgbClr val="009ED6"/>
                </a:solidFill>
              </a:rPr>
              <a:t>aside</a:t>
            </a:r>
            <a:r>
              <a:rPr lang="zh-CN" altLang="zh-CN" sz="1800" dirty="0"/>
              <a:t>元素或</a:t>
            </a:r>
            <a:r>
              <a:rPr lang="en-US" altLang="zh-CN" sz="1800" dirty="0" err="1">
                <a:solidFill>
                  <a:srgbClr val="009ED6"/>
                </a:solidFill>
              </a:rPr>
              <a:t>nav</a:t>
            </a:r>
            <a:r>
              <a:rPr lang="zh-CN" altLang="zh-CN" sz="1800" dirty="0"/>
              <a:t>元素更符合使用条件，那么不要使用</a:t>
            </a:r>
            <a:r>
              <a:rPr lang="en-US" altLang="zh-CN" sz="1800" dirty="0">
                <a:solidFill>
                  <a:srgbClr val="009ED6"/>
                </a:solidFill>
              </a:rPr>
              <a:t>section</a:t>
            </a:r>
            <a:r>
              <a:rPr lang="zh-CN" altLang="zh-CN" sz="1800" dirty="0"/>
              <a:t>元素。</a:t>
            </a:r>
          </a:p>
          <a:p>
            <a:pPr marL="742950" indent="-285750"/>
            <a:r>
              <a:rPr lang="zh-CN" altLang="zh-CN" sz="1800" dirty="0">
                <a:solidFill>
                  <a:srgbClr val="009ED6"/>
                </a:solidFill>
              </a:rPr>
              <a:t>没有标题</a:t>
            </a:r>
            <a:r>
              <a:rPr lang="zh-CN" altLang="zh-CN" sz="1800" dirty="0"/>
              <a:t>的内容区块不要使用</a:t>
            </a:r>
            <a:r>
              <a:rPr lang="en-US" altLang="zh-CN" sz="1800" dirty="0">
                <a:solidFill>
                  <a:srgbClr val="009ED6"/>
                </a:solidFill>
              </a:rPr>
              <a:t>section</a:t>
            </a:r>
            <a:r>
              <a:rPr lang="zh-CN" altLang="zh-CN" sz="1800" dirty="0"/>
              <a:t>元素定义。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70101" y="1321502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2pPr lvl="1" eaLnBrk="1" latinLnBrk="1" hangingPunct="1">
              <a:spcBef>
                <a:spcPts val="423"/>
              </a:spcBef>
              <a:defRPr sz="2400" b="1">
                <a:solidFill>
                  <a:srgbClr val="009ED6"/>
                </a:solidFill>
              </a:defRPr>
            </a:lvl2pPr>
          </a:lstStyle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section</a:t>
            </a:r>
            <a:r>
              <a:rPr lang="zh-CN" altLang="zh-CN" dirty="0" smtClean="0"/>
              <a:t>元素</a:t>
            </a:r>
            <a:endParaRPr lang="en-US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3" y="570022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6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9"/>
            <a:ext cx="8229600" cy="34938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009ED6"/>
                </a:solidFill>
              </a:rPr>
              <a:t>      footer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用于定义一个页面或者区域的</a:t>
            </a:r>
            <a:r>
              <a:rPr lang="zh-CN" altLang="zh-CN" sz="1800" dirty="0">
                <a:solidFill>
                  <a:srgbClr val="009ED6"/>
                </a:solidFill>
              </a:rPr>
              <a:t>底部</a:t>
            </a:r>
            <a:r>
              <a:rPr lang="zh-CN" altLang="zh-CN" sz="1800" dirty="0"/>
              <a:t>，它可以包含所有通常放在页面底部的内容。在</a:t>
            </a:r>
            <a:r>
              <a:rPr lang="en-US" altLang="zh-CN" sz="1800" dirty="0"/>
              <a:t>HTML5</a:t>
            </a:r>
            <a:r>
              <a:rPr lang="zh-CN" altLang="zh-CN" sz="1800" dirty="0"/>
              <a:t>出现之前，一般使用</a:t>
            </a:r>
            <a:r>
              <a:rPr lang="en-US" altLang="zh-CN" sz="1800" dirty="0"/>
              <a:t>&lt;div id=</a:t>
            </a:r>
            <a:r>
              <a:rPr lang="zh-CN" altLang="zh-CN" sz="1800" dirty="0"/>
              <a:t>“</a:t>
            </a:r>
            <a:r>
              <a:rPr lang="en-US" altLang="zh-CN" sz="1800" dirty="0"/>
              <a:t>footer</a:t>
            </a:r>
            <a:r>
              <a:rPr lang="zh-CN" altLang="zh-CN" sz="1800" dirty="0"/>
              <a:t>”</a:t>
            </a:r>
            <a:r>
              <a:rPr lang="en-US" altLang="zh-CN" sz="1800" dirty="0"/>
              <a:t>&gt;&lt;/div&gt;</a:t>
            </a:r>
            <a:r>
              <a:rPr lang="zh-CN" altLang="zh-CN" sz="1800" dirty="0"/>
              <a:t>标记来定义页面底部，而通过</a:t>
            </a:r>
            <a:r>
              <a:rPr lang="en-US" altLang="zh-CN" sz="1800" dirty="0"/>
              <a:t>HTML5</a:t>
            </a:r>
            <a:r>
              <a:rPr lang="zh-CN" altLang="zh-CN" sz="1800" dirty="0"/>
              <a:t>的</a:t>
            </a:r>
            <a:r>
              <a:rPr lang="en-US" altLang="zh-CN" sz="1800" dirty="0"/>
              <a:t>footer</a:t>
            </a:r>
            <a:r>
              <a:rPr lang="zh-CN" altLang="zh-CN" sz="1800" dirty="0"/>
              <a:t>元素可以轻松实现。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70101" y="1321502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2pPr lvl="1" eaLnBrk="1" latinLnBrk="1" hangingPunct="1">
              <a:spcBef>
                <a:spcPts val="423"/>
              </a:spcBef>
              <a:defRPr sz="2400" b="1">
                <a:solidFill>
                  <a:srgbClr val="009ED6"/>
                </a:solidFill>
              </a:defRPr>
            </a:lvl2pPr>
          </a:lstStyle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footer</a:t>
            </a:r>
            <a:r>
              <a:rPr lang="zh-CN" altLang="zh-CN" dirty="0" smtClean="0"/>
              <a:t>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5627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2.3 </a:t>
            </a:r>
            <a:r>
              <a:rPr lang="zh-CN" altLang="en-US" sz="2400" dirty="0" smtClean="0"/>
              <a:t>分组元素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95399"/>
            <a:ext cx="4407730" cy="507813"/>
            <a:chOff x="1710670" y="1252383"/>
            <a:chExt cx="5606583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432568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09389" y="1252383"/>
              <a:ext cx="450786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figure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和</a:t>
              </a:r>
              <a:r>
                <a:rPr lang="en-US" altLang="zh-CN" sz="2400" b="1" dirty="0" err="1" smtClean="0">
                  <a:solidFill>
                    <a:srgbClr val="009ED6"/>
                  </a:solidFill>
                </a:rPr>
                <a:t>figcaption</a:t>
              </a:r>
              <a:r>
                <a:rPr lang="zh-CN" altLang="en-US" sz="2400" b="1" dirty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890273"/>
            <a:ext cx="3467929" cy="507813"/>
            <a:chOff x="1710670" y="1252383"/>
            <a:chExt cx="4411167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199377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err="1" smtClean="0">
                  <a:solidFill>
                    <a:srgbClr val="009ED6"/>
                  </a:solidFill>
                </a:rPr>
                <a:t>hgroup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1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figure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用于定义独立的</a:t>
            </a:r>
            <a:r>
              <a:rPr lang="zh-CN" altLang="zh-CN" sz="1800" dirty="0">
                <a:solidFill>
                  <a:srgbClr val="009ED6"/>
                </a:solidFill>
              </a:rPr>
              <a:t>流内容</a:t>
            </a:r>
            <a:r>
              <a:rPr lang="zh-CN" altLang="zh-CN" sz="1800" dirty="0"/>
              <a:t>（图像、图表、照片、代码等等），一般指一个</a:t>
            </a:r>
            <a:r>
              <a:rPr lang="zh-CN" altLang="zh-CN" sz="1800" dirty="0">
                <a:solidFill>
                  <a:srgbClr val="009ED6"/>
                </a:solidFill>
              </a:rPr>
              <a:t>单独</a:t>
            </a:r>
            <a:r>
              <a:rPr lang="zh-CN" altLang="zh-CN" sz="1800" dirty="0"/>
              <a:t>的单元。</a:t>
            </a:r>
            <a:r>
              <a:rPr lang="en-US" altLang="zh-CN" sz="1800" dirty="0">
                <a:solidFill>
                  <a:srgbClr val="009ED6"/>
                </a:solidFill>
              </a:rPr>
              <a:t>figure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的内容应该与</a:t>
            </a:r>
            <a:r>
              <a:rPr lang="zh-CN" altLang="zh-CN" sz="1800" dirty="0">
                <a:solidFill>
                  <a:srgbClr val="009ED6"/>
                </a:solidFill>
              </a:rPr>
              <a:t>主内容相关</a:t>
            </a:r>
            <a:r>
              <a:rPr lang="zh-CN" altLang="zh-CN" sz="1800" dirty="0"/>
              <a:t>，但如果被删除，也不会对文档流产生影响。</a:t>
            </a:r>
            <a:r>
              <a:rPr lang="en-US" altLang="zh-CN" sz="1800" dirty="0" err="1">
                <a:solidFill>
                  <a:srgbClr val="009ED6"/>
                </a:solidFill>
              </a:rPr>
              <a:t>figcaption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用于为</a:t>
            </a:r>
            <a:r>
              <a:rPr lang="en-US" altLang="zh-CN" sz="1800" dirty="0">
                <a:solidFill>
                  <a:srgbClr val="009ED6"/>
                </a:solidFill>
              </a:rPr>
              <a:t>figure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组添加</a:t>
            </a:r>
            <a:r>
              <a:rPr lang="zh-CN" altLang="zh-CN" sz="1800" dirty="0">
                <a:solidFill>
                  <a:srgbClr val="009ED6"/>
                </a:solidFill>
              </a:rPr>
              <a:t>标题</a:t>
            </a:r>
            <a:r>
              <a:rPr lang="zh-CN" altLang="zh-CN" sz="1800" dirty="0"/>
              <a:t>，一个</a:t>
            </a:r>
            <a:r>
              <a:rPr lang="en-US" altLang="zh-CN" sz="1800" dirty="0"/>
              <a:t>figure</a:t>
            </a:r>
            <a:r>
              <a:rPr lang="zh-CN" altLang="zh-CN" sz="1800" dirty="0"/>
              <a:t>元素内最多允许使用</a:t>
            </a:r>
            <a:r>
              <a:rPr lang="zh-CN" altLang="zh-CN" sz="1800" dirty="0">
                <a:solidFill>
                  <a:srgbClr val="009ED6"/>
                </a:solidFill>
              </a:rPr>
              <a:t>一个</a:t>
            </a:r>
            <a:r>
              <a:rPr lang="en-US" altLang="zh-CN" sz="1800" dirty="0" err="1"/>
              <a:t>figcaption</a:t>
            </a:r>
            <a:r>
              <a:rPr lang="zh-CN" altLang="zh-CN" sz="1800" dirty="0"/>
              <a:t>元素，该元素应该放在</a:t>
            </a:r>
            <a:r>
              <a:rPr lang="en-US" altLang="zh-CN" sz="1800" dirty="0"/>
              <a:t>figure</a:t>
            </a:r>
            <a:r>
              <a:rPr lang="zh-CN" altLang="zh-CN" sz="1800" dirty="0"/>
              <a:t>元素的第一个或者</a:t>
            </a:r>
            <a:r>
              <a:rPr lang="zh-CN" altLang="zh-CN" sz="1800" dirty="0">
                <a:solidFill>
                  <a:srgbClr val="009ED6"/>
                </a:solidFill>
              </a:rPr>
              <a:t>最后一个</a:t>
            </a:r>
            <a:r>
              <a:rPr lang="zh-CN" altLang="zh-CN" sz="1800" dirty="0"/>
              <a:t>子元素的位置。</a:t>
            </a:r>
            <a:endParaRPr lang="en-US" altLang="zh-CN" sz="1800" dirty="0"/>
          </a:p>
          <a:p>
            <a:pPr marL="0" indent="457200">
              <a:buFontTx/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 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figure</a:t>
            </a:r>
            <a:r>
              <a:rPr lang="zh-CN" altLang="en-US" sz="2400" b="1" dirty="0">
                <a:solidFill>
                  <a:srgbClr val="009ED6"/>
                </a:solidFill>
              </a:rPr>
              <a:t>和</a:t>
            </a:r>
            <a:r>
              <a:rPr lang="en-US" altLang="zh-CN" sz="2400" b="1" dirty="0" err="1">
                <a:solidFill>
                  <a:srgbClr val="009ED6"/>
                </a:solidFill>
              </a:rPr>
              <a:t>figcaption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33" y="4257012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9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 err="1" smtClean="0">
                <a:solidFill>
                  <a:srgbClr val="009ED6"/>
                </a:solidFill>
              </a:rPr>
              <a:t>hgroup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用于将多个标题（主标题和副标题或者子标题）组成一个</a:t>
            </a:r>
            <a:r>
              <a:rPr lang="zh-CN" altLang="zh-CN" sz="1800" dirty="0">
                <a:solidFill>
                  <a:srgbClr val="009ED6"/>
                </a:solidFill>
              </a:rPr>
              <a:t>标题组</a:t>
            </a:r>
            <a:r>
              <a:rPr lang="zh-CN" altLang="zh-CN" sz="1800" dirty="0"/>
              <a:t>，通常它与</a:t>
            </a:r>
            <a:r>
              <a:rPr lang="en-US" altLang="zh-CN" sz="1800" dirty="0"/>
              <a:t>h1~h6</a:t>
            </a:r>
            <a:r>
              <a:rPr lang="zh-CN" altLang="zh-CN" sz="1800" dirty="0"/>
              <a:t>元素组合使用。通常，将</a:t>
            </a:r>
            <a:r>
              <a:rPr lang="en-US" altLang="zh-CN" sz="1800" dirty="0" err="1"/>
              <a:t>hgroup</a:t>
            </a:r>
            <a:r>
              <a:rPr lang="zh-CN" altLang="zh-CN" sz="1800" dirty="0"/>
              <a:t>元素放在</a:t>
            </a:r>
            <a:r>
              <a:rPr lang="en-US" altLang="zh-CN" sz="1800" dirty="0"/>
              <a:t>header</a:t>
            </a:r>
            <a:r>
              <a:rPr lang="zh-CN" altLang="zh-CN" sz="1800" dirty="0"/>
              <a:t>元素中。</a:t>
            </a:r>
          </a:p>
          <a:p>
            <a:pPr marL="0" indent="0">
              <a:buNone/>
            </a:pPr>
            <a:r>
              <a:rPr lang="en-US" altLang="zh-CN" sz="1800" dirty="0" smtClean="0"/>
              <a:t>      </a:t>
            </a:r>
            <a:r>
              <a:rPr lang="zh-CN" altLang="zh-CN" sz="1800" dirty="0" smtClean="0"/>
              <a:t>在</a:t>
            </a:r>
            <a:r>
              <a:rPr lang="zh-CN" altLang="zh-CN" sz="1800" dirty="0"/>
              <a:t>使用</a:t>
            </a:r>
            <a:r>
              <a:rPr lang="en-US" altLang="zh-CN" sz="1800" dirty="0" err="1"/>
              <a:t>hgroup</a:t>
            </a:r>
            <a:r>
              <a:rPr lang="zh-CN" altLang="zh-CN" sz="1800" dirty="0"/>
              <a:t>元素时要注意以下几点：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zh-CN" altLang="zh-CN" sz="1800" dirty="0"/>
              <a:t>如果</a:t>
            </a:r>
            <a:r>
              <a:rPr lang="zh-CN" altLang="zh-CN" sz="1800" dirty="0">
                <a:solidFill>
                  <a:srgbClr val="009ED6"/>
                </a:solidFill>
              </a:rPr>
              <a:t>只有一个标题元素</a:t>
            </a:r>
            <a:r>
              <a:rPr lang="zh-CN" altLang="zh-CN" sz="1800" dirty="0"/>
              <a:t>不建议使用</a:t>
            </a:r>
            <a:r>
              <a:rPr lang="en-US" altLang="zh-CN" sz="1800" dirty="0" err="1"/>
              <a:t>hgroup</a:t>
            </a:r>
            <a:r>
              <a:rPr lang="zh-CN" altLang="zh-CN" sz="1800" dirty="0"/>
              <a:t>元素。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zh-CN" altLang="zh-CN" sz="1800" dirty="0"/>
              <a:t>当出现</a:t>
            </a:r>
            <a:r>
              <a:rPr lang="zh-CN" altLang="zh-CN" sz="1800" dirty="0">
                <a:solidFill>
                  <a:srgbClr val="009ED6"/>
                </a:solidFill>
              </a:rPr>
              <a:t>一个或者一个以上的标题与元素</a:t>
            </a:r>
            <a:r>
              <a:rPr lang="zh-CN" altLang="zh-CN" sz="1800" dirty="0"/>
              <a:t>时，推荐使用</a:t>
            </a:r>
            <a:r>
              <a:rPr lang="en-US" altLang="zh-CN" sz="1800" dirty="0" err="1"/>
              <a:t>hgroup</a:t>
            </a:r>
            <a:r>
              <a:rPr lang="zh-CN" altLang="zh-CN" sz="1800" dirty="0"/>
              <a:t>元素作为标题元素。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zh-CN" altLang="zh-CN" sz="1800" dirty="0"/>
              <a:t>当一个标题包含</a:t>
            </a:r>
            <a:r>
              <a:rPr lang="zh-CN" altLang="zh-CN" sz="1800" dirty="0">
                <a:solidFill>
                  <a:srgbClr val="009ED6"/>
                </a:solidFill>
              </a:rPr>
              <a:t>副标题、</a:t>
            </a:r>
            <a:r>
              <a:rPr lang="en-US" altLang="zh-CN" sz="1800" dirty="0">
                <a:solidFill>
                  <a:srgbClr val="009ED6"/>
                </a:solidFill>
              </a:rPr>
              <a:t>section</a:t>
            </a:r>
            <a:r>
              <a:rPr lang="zh-CN" altLang="zh-CN" sz="1800" dirty="0">
                <a:solidFill>
                  <a:srgbClr val="009ED6"/>
                </a:solidFill>
              </a:rPr>
              <a:t>或者</a:t>
            </a:r>
            <a:r>
              <a:rPr lang="en-US" altLang="zh-CN" sz="1800" dirty="0">
                <a:solidFill>
                  <a:srgbClr val="009ED6"/>
                </a:solidFill>
              </a:rPr>
              <a:t>article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时，建议将</a:t>
            </a:r>
            <a:r>
              <a:rPr lang="en-US" altLang="zh-CN" sz="1800" dirty="0" err="1"/>
              <a:t>hgroup</a:t>
            </a:r>
            <a:r>
              <a:rPr lang="zh-CN" altLang="zh-CN" sz="1800" dirty="0"/>
              <a:t>元素和标题相关元素存放到</a:t>
            </a:r>
            <a:r>
              <a:rPr lang="en-US" altLang="zh-CN" sz="1800" dirty="0"/>
              <a:t>header</a:t>
            </a:r>
            <a:r>
              <a:rPr lang="zh-CN" altLang="zh-CN" sz="1800" dirty="0"/>
              <a:t>元素容器中。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hgroup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22" y="5645138"/>
            <a:ext cx="2121233" cy="387882"/>
          </a:xfrm>
          <a:prstGeom prst="rect">
            <a:avLst/>
          </a:prstGeom>
        </p:spPr>
      </p:pic>
      <p:pic>
        <p:nvPicPr>
          <p:cNvPr id="7" name="图片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55" y="565193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14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2.4 </a:t>
            </a:r>
            <a:r>
              <a:rPr lang="zh-CN" altLang="en-US" sz="2400" dirty="0" smtClean="0"/>
              <a:t>页面交互元素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704749"/>
            <a:ext cx="4264509" cy="498464"/>
            <a:chOff x="1710670" y="1263647"/>
            <a:chExt cx="5424408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432568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899623"/>
            <a:ext cx="3009121" cy="498464"/>
            <a:chOff x="1710670" y="1263647"/>
            <a:chExt cx="3827568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8" y="1761189"/>
              <a:ext cx="272885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34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details</a:t>
            </a:r>
            <a:r>
              <a:rPr lang="zh-CN" altLang="zh-CN" sz="2400" b="1" dirty="0">
                <a:solidFill>
                  <a:srgbClr val="009ED6"/>
                </a:solidFill>
              </a:rPr>
              <a:t>和</a:t>
            </a:r>
            <a:r>
              <a:rPr lang="en-US" altLang="zh-CN" sz="2400" b="1" dirty="0">
                <a:solidFill>
                  <a:srgbClr val="009ED6"/>
                </a:solidFill>
              </a:rPr>
              <a:t>summary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5410" y="2858739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progress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27631" y="4153723"/>
            <a:ext cx="2589127" cy="498464"/>
            <a:chOff x="1710670" y="1263647"/>
            <a:chExt cx="3293340" cy="600544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779418" y="1761189"/>
              <a:ext cx="222459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5518274" y="4149434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meter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6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23040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details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用于描述文档或文档某个部分的细节。</a:t>
            </a:r>
            <a:r>
              <a:rPr lang="en-US" altLang="zh-CN" sz="1800" dirty="0">
                <a:solidFill>
                  <a:srgbClr val="009ED6"/>
                </a:solidFill>
              </a:rPr>
              <a:t>summary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经常与</a:t>
            </a:r>
            <a:r>
              <a:rPr lang="en-US" altLang="zh-CN" sz="1800" dirty="0">
                <a:solidFill>
                  <a:srgbClr val="009ED6"/>
                </a:solidFill>
              </a:rPr>
              <a:t>details 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配合使用，作为</a:t>
            </a:r>
            <a:r>
              <a:rPr lang="en-US" altLang="zh-CN" sz="1800" dirty="0"/>
              <a:t>details </a:t>
            </a:r>
            <a:r>
              <a:rPr lang="zh-CN" altLang="zh-CN" sz="1800" dirty="0"/>
              <a:t>元素的</a:t>
            </a:r>
            <a:r>
              <a:rPr lang="zh-CN" altLang="zh-CN" sz="1800" dirty="0">
                <a:solidFill>
                  <a:srgbClr val="009ED6"/>
                </a:solidFill>
              </a:rPr>
              <a:t>第一个</a:t>
            </a:r>
            <a:r>
              <a:rPr lang="zh-CN" altLang="zh-CN" sz="1800" dirty="0"/>
              <a:t>子元素，用于为</a:t>
            </a:r>
            <a:r>
              <a:rPr lang="en-US" altLang="zh-CN" sz="1800" dirty="0">
                <a:solidFill>
                  <a:srgbClr val="009ED6"/>
                </a:solidFill>
              </a:rPr>
              <a:t>details</a:t>
            </a:r>
            <a:r>
              <a:rPr lang="zh-CN" altLang="zh-CN" sz="1800" dirty="0"/>
              <a:t>定义标题。标题是可见的，当用户点击标题时，会</a:t>
            </a:r>
            <a:r>
              <a:rPr lang="zh-CN" altLang="zh-CN" sz="1800" dirty="0">
                <a:solidFill>
                  <a:srgbClr val="009ED6"/>
                </a:solidFill>
              </a:rPr>
              <a:t>显示或隐藏</a:t>
            </a:r>
            <a:r>
              <a:rPr lang="en-US" altLang="zh-CN" sz="1800" dirty="0"/>
              <a:t>details</a:t>
            </a:r>
            <a:r>
              <a:rPr lang="zh-CN" altLang="zh-CN" sz="1800" dirty="0"/>
              <a:t>中的其他内容。</a:t>
            </a:r>
            <a:endParaRPr lang="en-US" altLang="zh-CN" sz="1800" dirty="0"/>
          </a:p>
          <a:p>
            <a:pPr marL="0" indent="457200">
              <a:buFontTx/>
              <a:buNone/>
              <a:defRPr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details</a:t>
            </a:r>
            <a:r>
              <a:rPr lang="zh-CN" altLang="zh-CN" sz="2400" b="1" dirty="0">
                <a:solidFill>
                  <a:srgbClr val="009ED6"/>
                </a:solidFill>
              </a:rPr>
              <a:t>和</a:t>
            </a:r>
            <a:r>
              <a:rPr lang="en-US" altLang="zh-CN" sz="2400" b="1" dirty="0">
                <a:solidFill>
                  <a:srgbClr val="009ED6"/>
                </a:solidFill>
              </a:rPr>
              <a:t>summary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 eaLnBrk="1"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99" y="346379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951397" y="3336636"/>
            <a:ext cx="3537538" cy="592138"/>
            <a:chOff x="1710657" y="1263652"/>
            <a:chExt cx="3538122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243939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3023376" y="1286814"/>
              <a:ext cx="2031661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页面交互元素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076815"/>
            <a:ext cx="3003894" cy="593725"/>
            <a:chOff x="1710657" y="1263652"/>
            <a:chExt cx="3004392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190566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972420" y="1286814"/>
              <a:ext cx="1416007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列表元素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2596519"/>
            <a:ext cx="2929952" cy="593725"/>
            <a:chOff x="1710657" y="1263652"/>
            <a:chExt cx="2930436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183170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141600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分组元素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4625" y="3549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586" y="14321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95"/>
          <p:cNvGrpSpPr>
            <a:grpSpLocks/>
          </p:cNvGrpSpPr>
          <p:nvPr/>
        </p:nvGrpSpPr>
        <p:grpSpPr bwMode="auto">
          <a:xfrm>
            <a:off x="2962275" y="1781427"/>
            <a:ext cx="2996015" cy="592138"/>
            <a:chOff x="1710657" y="1263652"/>
            <a:chExt cx="2996510" cy="592608"/>
          </a:xfrm>
        </p:grpSpPr>
        <p:grpSp>
          <p:nvGrpSpPr>
            <p:cNvPr id="3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0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 bwMode="auto">
            <a:xfrm>
              <a:off x="2809389" y="1760934"/>
              <a:ext cx="189777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8" name="矩形 35"/>
            <p:cNvSpPr>
              <a:spLocks noChangeArrowheads="1"/>
            </p:cNvSpPr>
            <p:nvPr/>
          </p:nvSpPr>
          <p:spPr bwMode="auto">
            <a:xfrm>
              <a:off x="3023376" y="1286814"/>
              <a:ext cx="1416006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结构元素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221"/>
          <p:cNvGrpSpPr>
            <a:grpSpLocks/>
          </p:cNvGrpSpPr>
          <p:nvPr/>
        </p:nvGrpSpPr>
        <p:grpSpPr bwMode="auto">
          <a:xfrm>
            <a:off x="1704382" y="4192125"/>
            <a:ext cx="4101507" cy="593725"/>
            <a:chOff x="1710657" y="1263652"/>
            <a:chExt cx="4102185" cy="592608"/>
          </a:xfrm>
        </p:grpSpPr>
        <p:grpSp>
          <p:nvGrpSpPr>
            <p:cNvPr id="44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7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8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 bwMode="auto">
            <a:xfrm>
              <a:off x="2809389" y="1761189"/>
              <a:ext cx="300345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6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2647315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文本层次语义元素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221"/>
          <p:cNvGrpSpPr>
            <a:grpSpLocks/>
          </p:cNvGrpSpPr>
          <p:nvPr/>
        </p:nvGrpSpPr>
        <p:grpSpPr bwMode="auto">
          <a:xfrm>
            <a:off x="2991533" y="4983511"/>
            <a:ext cx="2814355" cy="593725"/>
            <a:chOff x="1710657" y="1263652"/>
            <a:chExt cx="2814820" cy="592608"/>
          </a:xfrm>
        </p:grpSpPr>
        <p:grpSp>
          <p:nvGrpSpPr>
            <p:cNvPr id="52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55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6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 bwMode="auto">
            <a:xfrm>
              <a:off x="2809389" y="1761189"/>
              <a:ext cx="171608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4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141600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全局属性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221"/>
          <p:cNvGrpSpPr>
            <a:grpSpLocks/>
          </p:cNvGrpSpPr>
          <p:nvPr/>
        </p:nvGrpSpPr>
        <p:grpSpPr bwMode="auto">
          <a:xfrm>
            <a:off x="1724578" y="5776735"/>
            <a:ext cx="5502285" cy="593725"/>
            <a:chOff x="1710657" y="1263652"/>
            <a:chExt cx="5503195" cy="592608"/>
          </a:xfrm>
        </p:grpSpPr>
        <p:grpSp>
          <p:nvGrpSpPr>
            <p:cNvPr id="61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4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66" name="圆角矩形 65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2.7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5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 bwMode="auto">
            <a:xfrm>
              <a:off x="2809389" y="1761189"/>
              <a:ext cx="26416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3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4234551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阶段案例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制作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电影影评网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02264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009ED6"/>
                </a:solidFill>
              </a:rPr>
              <a:t>       progress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用于表示一个任务的</a:t>
            </a:r>
            <a:r>
              <a:rPr lang="zh-CN" altLang="zh-CN" sz="1800" dirty="0">
                <a:solidFill>
                  <a:srgbClr val="009ED6"/>
                </a:solidFill>
              </a:rPr>
              <a:t>完成进度</a:t>
            </a:r>
            <a:r>
              <a:rPr lang="zh-CN" altLang="zh-CN" sz="1800" dirty="0"/>
              <a:t>。这个进度可以是不确定的，只是表示进度正在进行，但是不清楚还有多少工作量没有完成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progress</a:t>
            </a:r>
            <a:r>
              <a:rPr lang="zh-CN" altLang="zh-CN" sz="1800" dirty="0"/>
              <a:t>元素的常用属性值有两个，具体如下。</a:t>
            </a:r>
          </a:p>
          <a:p>
            <a:pPr marL="742950" indent="-285750"/>
            <a:r>
              <a:rPr lang="en-US" altLang="zh-CN" sz="1800" dirty="0"/>
              <a:t>value</a:t>
            </a:r>
            <a:r>
              <a:rPr lang="zh-CN" altLang="zh-CN" sz="1800" dirty="0"/>
              <a:t>：已经</a:t>
            </a:r>
            <a:r>
              <a:rPr lang="zh-CN" altLang="zh-CN" sz="1800" dirty="0">
                <a:solidFill>
                  <a:srgbClr val="009ED6"/>
                </a:solidFill>
              </a:rPr>
              <a:t>完成</a:t>
            </a:r>
            <a:r>
              <a:rPr lang="zh-CN" altLang="zh-CN" sz="1800" dirty="0"/>
              <a:t>的工作量。</a:t>
            </a:r>
          </a:p>
          <a:p>
            <a:pPr marL="742950" indent="-285750"/>
            <a:r>
              <a:rPr lang="en-US" altLang="zh-CN" sz="1800" dirty="0"/>
              <a:t>max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009ED6"/>
                </a:solidFill>
              </a:rPr>
              <a:t>总共</a:t>
            </a:r>
            <a:r>
              <a:rPr lang="zh-CN" altLang="zh-CN" sz="1800" dirty="0"/>
              <a:t>有多少工作量。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progress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r>
              <a:rPr lang="en-US" altLang="zh-CN" sz="2400" dirty="0"/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 eaLnBrk="1"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70" y="444429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8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02264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009ED6"/>
                </a:solidFill>
              </a:rPr>
              <a:t>       meter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用于表示</a:t>
            </a:r>
            <a:r>
              <a:rPr lang="zh-CN" altLang="zh-CN" sz="1800" dirty="0">
                <a:solidFill>
                  <a:srgbClr val="009ED6"/>
                </a:solidFill>
              </a:rPr>
              <a:t>指定范围</a:t>
            </a:r>
            <a:r>
              <a:rPr lang="zh-CN" altLang="zh-CN" sz="1800" dirty="0"/>
              <a:t>内的数值。例如，显示硬盘容量或者对某个后选者的投票人数占投票总人数的比例等，都可以使用</a:t>
            </a:r>
            <a:r>
              <a:rPr lang="en-US" altLang="zh-CN" sz="1800" dirty="0"/>
              <a:t>meter</a:t>
            </a:r>
            <a:r>
              <a:rPr lang="zh-CN" altLang="zh-CN" sz="1800" dirty="0"/>
              <a:t>元素。</a:t>
            </a:r>
          </a:p>
          <a:p>
            <a:pPr marL="0" indent="0">
              <a:buNone/>
            </a:pPr>
            <a:r>
              <a:rPr lang="en-US" altLang="zh-CN" sz="1800" dirty="0" smtClean="0"/>
              <a:t>        meter</a:t>
            </a:r>
            <a:r>
              <a:rPr lang="zh-CN" altLang="zh-CN" sz="1800" dirty="0"/>
              <a:t>元素有多个常用的属性，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下表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meter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元素</a:t>
            </a:r>
            <a:r>
              <a:rPr lang="en-US" altLang="zh-CN" sz="2400" dirty="0"/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 eaLnBrk="1"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72" y="5874200"/>
            <a:ext cx="2121233" cy="38788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6042"/>
              </p:ext>
            </p:extLst>
          </p:nvPr>
        </p:nvGraphicFramePr>
        <p:xfrm>
          <a:off x="1158251" y="3627833"/>
          <a:ext cx="6109887" cy="200178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317109"/>
                <a:gridCol w="3792778"/>
              </a:tblGrid>
              <a:tr h="222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22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定义度量的值位于哪个点被界定为高的值。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22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定义度量的值位于哪个点被界定为低的值。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22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定义最大值，默认值是</a:t>
                      </a:r>
                      <a:r>
                        <a:rPr lang="en-US" sz="1050" kern="100">
                          <a:effectLst/>
                        </a:rPr>
                        <a:t> 1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22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定义最小值，默认值是</a:t>
                      </a:r>
                      <a:r>
                        <a:rPr lang="en-US" sz="1050" kern="100">
                          <a:effectLst/>
                        </a:rPr>
                        <a:t> 0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667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optimum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定义什么样的度量值是最佳的值。如果该值高于</a:t>
                      </a:r>
                      <a:r>
                        <a:rPr lang="en-US" sz="1050" kern="100">
                          <a:effectLst/>
                        </a:rPr>
                        <a:t> high</a:t>
                      </a:r>
                      <a:r>
                        <a:rPr lang="zh-CN" sz="1050" kern="100">
                          <a:effectLst/>
                        </a:rPr>
                        <a:t>属性，则意味着值越高越好。如果该值低于</a:t>
                      </a:r>
                      <a:r>
                        <a:rPr lang="en-US" sz="1050" kern="100">
                          <a:effectLst/>
                        </a:rPr>
                        <a:t>low</a:t>
                      </a:r>
                      <a:r>
                        <a:rPr lang="zh-CN" sz="1050" kern="100">
                          <a:effectLst/>
                        </a:rPr>
                        <a:t>属性的值，则意味着值越低越好。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222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定义度量的值。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91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2.5 </a:t>
            </a:r>
            <a:r>
              <a:rPr lang="zh-CN" altLang="en-US" sz="2400" dirty="0" smtClean="0"/>
              <a:t>文本层次语义元素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704749"/>
            <a:ext cx="2358591" cy="498464"/>
            <a:chOff x="1710670" y="1263647"/>
            <a:chExt cx="3000101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90" y="1761189"/>
              <a:ext cx="190138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899623"/>
            <a:ext cx="2450868" cy="498464"/>
            <a:chOff x="1710670" y="1263647"/>
            <a:chExt cx="3117476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8" y="1761189"/>
              <a:ext cx="201875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time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5410" y="2858739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mark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元素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27631" y="4153723"/>
            <a:ext cx="2335030" cy="498464"/>
            <a:chOff x="1710670" y="1263647"/>
            <a:chExt cx="2970131" cy="600544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779418" y="1761189"/>
              <a:ext cx="190138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5518274" y="4149434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cite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4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2.5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time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用于定义</a:t>
            </a:r>
            <a:r>
              <a:rPr lang="zh-CN" altLang="zh-CN" sz="1800" dirty="0">
                <a:solidFill>
                  <a:srgbClr val="009ED6"/>
                </a:solidFill>
              </a:rPr>
              <a:t>时间或日期</a:t>
            </a:r>
            <a:r>
              <a:rPr lang="zh-CN" altLang="zh-CN" sz="1800" dirty="0"/>
              <a:t>，可以代表</a:t>
            </a:r>
            <a:r>
              <a:rPr lang="en-US" altLang="zh-CN" sz="1800" dirty="0"/>
              <a:t>24</a:t>
            </a:r>
            <a:r>
              <a:rPr lang="zh-CN" altLang="zh-CN" sz="1800" dirty="0"/>
              <a:t>小时中的某一时间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457200" indent="0">
              <a:buNone/>
            </a:pPr>
            <a:r>
              <a:rPr lang="en-US" altLang="zh-CN" sz="1800" dirty="0" smtClean="0"/>
              <a:t>time</a:t>
            </a:r>
            <a:r>
              <a:rPr lang="zh-CN" altLang="zh-CN" sz="1800" dirty="0"/>
              <a:t>元素有两个属性：</a:t>
            </a:r>
          </a:p>
          <a:p>
            <a:pPr marL="742950" indent="-285750"/>
            <a:r>
              <a:rPr lang="en-US" altLang="zh-CN" sz="1800" dirty="0" err="1"/>
              <a:t>datetime</a:t>
            </a:r>
            <a:r>
              <a:rPr lang="zh-CN" altLang="zh-CN" sz="1800" dirty="0"/>
              <a:t>：用于定义相应的时间或日期。取值为</a:t>
            </a:r>
            <a:r>
              <a:rPr lang="zh-CN" altLang="zh-CN" sz="1800" dirty="0">
                <a:solidFill>
                  <a:srgbClr val="009ED6"/>
                </a:solidFill>
              </a:rPr>
              <a:t>具体时间（例如：</a:t>
            </a:r>
            <a:r>
              <a:rPr lang="en-US" altLang="zh-CN" sz="1800" dirty="0">
                <a:solidFill>
                  <a:srgbClr val="009ED6"/>
                </a:solidFill>
              </a:rPr>
              <a:t>14:00</a:t>
            </a:r>
            <a:r>
              <a:rPr lang="zh-CN" altLang="zh-CN" sz="1800" dirty="0">
                <a:solidFill>
                  <a:srgbClr val="009ED6"/>
                </a:solidFill>
              </a:rPr>
              <a:t>）或具体日期（例如</a:t>
            </a:r>
            <a:r>
              <a:rPr lang="en-US" altLang="zh-CN" sz="1800" dirty="0">
                <a:solidFill>
                  <a:srgbClr val="009ED6"/>
                </a:solidFill>
              </a:rPr>
              <a:t>2015</a:t>
            </a:r>
            <a:r>
              <a:rPr lang="zh-CN" altLang="zh-CN" sz="1800" dirty="0">
                <a:solidFill>
                  <a:srgbClr val="009ED6"/>
                </a:solidFill>
              </a:rPr>
              <a:t>—</a:t>
            </a:r>
            <a:r>
              <a:rPr lang="en-US" altLang="zh-CN" sz="1800" dirty="0">
                <a:solidFill>
                  <a:srgbClr val="009ED6"/>
                </a:solidFill>
              </a:rPr>
              <a:t>09</a:t>
            </a:r>
            <a:r>
              <a:rPr lang="zh-CN" altLang="zh-CN" sz="1800" dirty="0">
                <a:solidFill>
                  <a:srgbClr val="009ED6"/>
                </a:solidFill>
              </a:rPr>
              <a:t>—</a:t>
            </a:r>
            <a:r>
              <a:rPr lang="en-US" altLang="zh-CN" sz="1800" dirty="0">
                <a:solidFill>
                  <a:srgbClr val="009ED6"/>
                </a:solidFill>
              </a:rPr>
              <a:t>01</a:t>
            </a:r>
            <a:r>
              <a:rPr lang="zh-CN" altLang="zh-CN" sz="1800" dirty="0">
                <a:solidFill>
                  <a:srgbClr val="009ED6"/>
                </a:solidFill>
              </a:rPr>
              <a:t>）</a:t>
            </a:r>
            <a:r>
              <a:rPr lang="zh-CN" altLang="zh-CN" sz="1800" dirty="0"/>
              <a:t>，不定义该属性时，由元素的内容给定日期</a:t>
            </a:r>
            <a:r>
              <a:rPr lang="en-US" altLang="zh-CN" sz="1800" dirty="0"/>
              <a:t> / </a:t>
            </a:r>
            <a:r>
              <a:rPr lang="zh-CN" altLang="zh-CN" sz="1800" dirty="0"/>
              <a:t>时间。</a:t>
            </a:r>
          </a:p>
          <a:p>
            <a:pPr marL="742950" indent="-285750"/>
            <a:r>
              <a:rPr lang="en-US" altLang="zh-CN" sz="1800" dirty="0" err="1"/>
              <a:t>pubdate</a:t>
            </a:r>
            <a:r>
              <a:rPr lang="zh-CN" altLang="zh-CN" sz="1800" dirty="0"/>
              <a:t>：用于定义</a:t>
            </a:r>
            <a:r>
              <a:rPr lang="en-US" altLang="zh-CN" sz="1800" dirty="0"/>
              <a:t>time</a:t>
            </a:r>
            <a:r>
              <a:rPr lang="zh-CN" altLang="zh-CN" sz="1800" dirty="0"/>
              <a:t>元素中的日期</a:t>
            </a:r>
            <a:r>
              <a:rPr lang="en-US" altLang="zh-CN" sz="1800" dirty="0"/>
              <a:t>/</a:t>
            </a:r>
            <a:r>
              <a:rPr lang="zh-CN" altLang="zh-CN" sz="1800" dirty="0"/>
              <a:t>时间是</a:t>
            </a:r>
            <a:r>
              <a:rPr lang="zh-CN" altLang="zh-CN" sz="1800" dirty="0">
                <a:solidFill>
                  <a:srgbClr val="009ED6"/>
                </a:solidFill>
              </a:rPr>
              <a:t>文档（或</a:t>
            </a:r>
            <a:r>
              <a:rPr lang="en-US" altLang="zh-CN" sz="1800" dirty="0">
                <a:solidFill>
                  <a:srgbClr val="009ED6"/>
                </a:solidFill>
              </a:rPr>
              <a:t>article</a:t>
            </a:r>
            <a:r>
              <a:rPr lang="zh-CN" altLang="zh-CN" sz="1800" dirty="0">
                <a:solidFill>
                  <a:srgbClr val="009ED6"/>
                </a:solidFill>
              </a:rPr>
              <a:t>元素）的发布日期</a:t>
            </a:r>
            <a:r>
              <a:rPr lang="zh-CN" altLang="zh-CN" sz="1800" dirty="0"/>
              <a:t>。取值一般为“</a:t>
            </a:r>
            <a:r>
              <a:rPr lang="en-US" altLang="zh-CN" sz="1800" dirty="0" err="1"/>
              <a:t>pubdate</a:t>
            </a:r>
            <a:r>
              <a:rPr lang="zh-CN" altLang="zh-CN" sz="1800" dirty="0"/>
              <a:t>”。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time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  <a:p>
            <a:pPr lvl="1" eaLnBrk="1" latinLnBrk="1" hangingPunct="1">
              <a:spcBef>
                <a:spcPts val="423"/>
              </a:spcBef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72" y="523522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2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2.5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mark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的主要功能是在文本中高亮显示某些</a:t>
            </a:r>
            <a:r>
              <a:rPr lang="zh-CN" altLang="zh-CN" sz="1800" dirty="0">
                <a:solidFill>
                  <a:srgbClr val="009ED6"/>
                </a:solidFill>
              </a:rPr>
              <a:t>字符</a:t>
            </a:r>
            <a:r>
              <a:rPr lang="zh-CN" altLang="zh-CN" sz="1800" dirty="0"/>
              <a:t>，以引起用户注意</a:t>
            </a:r>
            <a:r>
              <a:rPr lang="zh-CN" altLang="zh-CN" sz="1800" dirty="0" smtClean="0"/>
              <a:t>。该元素</a:t>
            </a:r>
            <a:r>
              <a:rPr lang="zh-CN" altLang="zh-CN" sz="1800" dirty="0"/>
              <a:t>的用法与</a:t>
            </a:r>
            <a:r>
              <a:rPr lang="en-US" altLang="zh-CN" sz="1800" dirty="0" err="1"/>
              <a:t>em</a:t>
            </a:r>
            <a:r>
              <a:rPr lang="zh-CN" altLang="zh-CN" sz="1800" dirty="0"/>
              <a:t>和</a:t>
            </a:r>
            <a:r>
              <a:rPr lang="en-US" altLang="zh-CN" sz="1800" dirty="0"/>
              <a:t>strong</a:t>
            </a:r>
            <a:r>
              <a:rPr lang="zh-CN" altLang="zh-CN" sz="1800" dirty="0"/>
              <a:t>有相似之处，但是使用</a:t>
            </a:r>
            <a:r>
              <a:rPr lang="en-US" altLang="zh-CN" sz="1800" dirty="0"/>
              <a:t>mark</a:t>
            </a:r>
            <a:r>
              <a:rPr lang="zh-CN" altLang="zh-CN" sz="1800" dirty="0"/>
              <a:t>元素在突出显示样式时更随意灵活。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mark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  <a:p>
            <a:pPr lvl="1" eaLnBrk="1" latinLnBrk="1" hangingPunct="1">
              <a:spcBef>
                <a:spcPts val="423"/>
              </a:spcBef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3" y="340642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59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2.5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97350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cite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可以创建一个</a:t>
            </a:r>
            <a:r>
              <a:rPr lang="zh-CN" altLang="zh-CN" sz="1800" dirty="0">
                <a:solidFill>
                  <a:srgbClr val="009ED6"/>
                </a:solidFill>
              </a:rPr>
              <a:t>引用标记</a:t>
            </a:r>
            <a:r>
              <a:rPr lang="zh-CN" altLang="zh-CN" sz="1800" dirty="0"/>
              <a:t>，用于对文档参考文献的引用说明，一旦在文档中使用了该标记，被标记的文档内容将以</a:t>
            </a:r>
            <a:r>
              <a:rPr lang="zh-CN" altLang="zh-CN" sz="1800" dirty="0">
                <a:solidFill>
                  <a:srgbClr val="009ED6"/>
                </a:solidFill>
              </a:rPr>
              <a:t>斜体</a:t>
            </a:r>
            <a:r>
              <a:rPr lang="zh-CN" altLang="zh-CN" sz="1800" dirty="0"/>
              <a:t>的样式展示在页面中，以区别于段落中的其他字符。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cite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  <a:p>
            <a:pPr lvl="1" eaLnBrk="1" latinLnBrk="1" hangingPunct="1">
              <a:spcBef>
                <a:spcPts val="423"/>
              </a:spcBef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3" y="340642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00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2.6 </a:t>
            </a:r>
            <a:r>
              <a:rPr lang="zh-CN" altLang="en-US" sz="2400" dirty="0" smtClean="0"/>
              <a:t>全局属性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704749"/>
            <a:ext cx="3173840" cy="498464"/>
            <a:chOff x="1710670" y="1263647"/>
            <a:chExt cx="4037088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90" y="1761189"/>
              <a:ext cx="293836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899623"/>
            <a:ext cx="2641664" cy="498464"/>
            <a:chOff x="1710670" y="1263647"/>
            <a:chExt cx="3360166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8" y="1761189"/>
              <a:ext cx="226144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227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009ED6"/>
                </a:solidFill>
              </a:rPr>
              <a:t>draggable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5410" y="2913824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hidden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r>
              <a:rPr lang="en-US" altLang="zh-CN" sz="2400" b="1" dirty="0">
                <a:solidFill>
                  <a:srgbClr val="009ED6"/>
                </a:solidFill>
              </a:rPr>
              <a:t>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27631" y="4153723"/>
            <a:ext cx="3268217" cy="498464"/>
            <a:chOff x="1710670" y="1263647"/>
            <a:chExt cx="4157134" cy="600544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779418" y="1761189"/>
              <a:ext cx="308838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5518274" y="41494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spellcheck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25793" y="5264602"/>
            <a:ext cx="3977438" cy="498464"/>
            <a:chOff x="1710670" y="1263647"/>
            <a:chExt cx="5059255" cy="600544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7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8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779418" y="1761189"/>
              <a:ext cx="399050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2" name="矩形 31"/>
          <p:cNvSpPr/>
          <p:nvPr/>
        </p:nvSpPr>
        <p:spPr>
          <a:xfrm>
            <a:off x="5526748" y="5238411"/>
            <a:ext cx="3076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009ED6"/>
                </a:solidFill>
              </a:rPr>
              <a:t>contenteditable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52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2.6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>
                <a:solidFill>
                  <a:srgbClr val="009ED6"/>
                </a:solidFill>
              </a:rPr>
              <a:t>draggable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用来定义元素是否可以</a:t>
            </a:r>
            <a:r>
              <a:rPr lang="zh-CN" altLang="zh-CN" sz="1800" dirty="0">
                <a:solidFill>
                  <a:srgbClr val="009ED6"/>
                </a:solidFill>
              </a:rPr>
              <a:t>拖动</a:t>
            </a:r>
            <a:r>
              <a:rPr lang="zh-CN" altLang="zh-CN" sz="1800" dirty="0"/>
              <a:t>，该属性有两个值：</a:t>
            </a:r>
            <a:r>
              <a:rPr lang="en-US" altLang="zh-CN" sz="1800" dirty="0">
                <a:solidFill>
                  <a:srgbClr val="009ED6"/>
                </a:solidFill>
              </a:rPr>
              <a:t>true</a:t>
            </a:r>
            <a:r>
              <a:rPr lang="zh-CN" altLang="zh-CN" sz="1800" dirty="0">
                <a:solidFill>
                  <a:srgbClr val="009ED6"/>
                </a:solidFill>
              </a:rPr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false</a:t>
            </a:r>
            <a:r>
              <a:rPr lang="zh-CN" altLang="zh-CN" sz="1800" dirty="0"/>
              <a:t>，默认为</a:t>
            </a:r>
            <a:r>
              <a:rPr lang="en-US" altLang="zh-CN" sz="1800" dirty="0">
                <a:solidFill>
                  <a:srgbClr val="009ED6"/>
                </a:solidFill>
              </a:rPr>
              <a:t>false</a:t>
            </a:r>
            <a:r>
              <a:rPr lang="zh-CN" altLang="zh-CN" sz="1800" dirty="0"/>
              <a:t>，当值为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时表示元素选中之后可以进行拖动操作，否则不能拖动。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draggable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>
              <a:buFontTx/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3" y="3406421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0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2.6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HTML5</a:t>
            </a:r>
            <a:r>
              <a:rPr lang="zh-CN" altLang="zh-CN" sz="1800" dirty="0"/>
              <a:t>中，大多数元素都支持</a:t>
            </a:r>
            <a:r>
              <a:rPr lang="en-US" altLang="zh-CN" sz="1800" dirty="0">
                <a:solidFill>
                  <a:srgbClr val="009ED6"/>
                </a:solidFill>
              </a:rPr>
              <a:t>hidden</a:t>
            </a:r>
            <a:r>
              <a:rPr lang="zh-CN" altLang="zh-CN" sz="1800" dirty="0"/>
              <a:t>属性，该属性有两个属性值：</a:t>
            </a:r>
            <a:r>
              <a:rPr lang="en-US" altLang="zh-CN" sz="1800" dirty="0">
                <a:solidFill>
                  <a:srgbClr val="009ED6"/>
                </a:solidFill>
              </a:rPr>
              <a:t>true</a:t>
            </a:r>
            <a:r>
              <a:rPr lang="zh-CN" altLang="zh-CN" sz="1800" dirty="0">
                <a:solidFill>
                  <a:srgbClr val="009ED6"/>
                </a:solidFill>
              </a:rPr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false</a:t>
            </a:r>
            <a:r>
              <a:rPr lang="zh-CN" altLang="zh-CN" sz="1800" dirty="0"/>
              <a:t>。当</a:t>
            </a:r>
            <a:r>
              <a:rPr lang="en-US" altLang="zh-CN" sz="1800" dirty="0"/>
              <a:t>hidden</a:t>
            </a:r>
            <a:r>
              <a:rPr lang="zh-CN" altLang="zh-CN" sz="1800" dirty="0"/>
              <a:t>属性取值为</a:t>
            </a:r>
            <a:r>
              <a:rPr lang="en-US" altLang="zh-CN" sz="1800" dirty="0">
                <a:solidFill>
                  <a:srgbClr val="009ED6"/>
                </a:solidFill>
              </a:rPr>
              <a:t>true</a:t>
            </a:r>
            <a:r>
              <a:rPr lang="zh-CN" altLang="zh-CN" sz="1800" dirty="0"/>
              <a:t>时，元素将会被</a:t>
            </a:r>
            <a:r>
              <a:rPr lang="zh-CN" altLang="zh-CN" sz="1800" dirty="0">
                <a:solidFill>
                  <a:srgbClr val="009ED6"/>
                </a:solidFill>
              </a:rPr>
              <a:t>隐藏</a:t>
            </a:r>
            <a:r>
              <a:rPr lang="zh-CN" altLang="zh-CN" sz="1800" dirty="0"/>
              <a:t>，反之则会显示。元素中的内容是通过浏览器创建的，页面装载后允许使用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脚本将该属性取消，取消后该元素变为可见状态，同时元素中的内容也及时显示出来。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hidden</a:t>
            </a:r>
            <a:r>
              <a:rPr lang="zh-CN" altLang="zh-CN" sz="2400" b="1" dirty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>
              <a:buFontTx/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15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2.6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spellcheck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主要针对于</a:t>
            </a:r>
            <a:r>
              <a:rPr lang="en-US" altLang="zh-CN" sz="1800" dirty="0">
                <a:solidFill>
                  <a:srgbClr val="009ED6"/>
                </a:solidFill>
              </a:rPr>
              <a:t>input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和</a:t>
            </a:r>
            <a:r>
              <a:rPr lang="en-US" altLang="zh-CN" sz="1800" dirty="0" err="1">
                <a:solidFill>
                  <a:srgbClr val="009ED6"/>
                </a:solidFill>
              </a:rPr>
              <a:t>textarea</a:t>
            </a:r>
            <a:r>
              <a:rPr lang="zh-CN" altLang="zh-CN" sz="1800" dirty="0">
                <a:solidFill>
                  <a:srgbClr val="009ED6"/>
                </a:solidFill>
              </a:rPr>
              <a:t>文本输入框</a:t>
            </a:r>
            <a:r>
              <a:rPr lang="zh-CN" altLang="zh-CN" sz="1800" dirty="0"/>
              <a:t>，对用户输入的文本内容进行拼写和语法检查。</a:t>
            </a:r>
            <a:r>
              <a:rPr lang="en-US" altLang="zh-CN" sz="1800" dirty="0"/>
              <a:t>spellcheck</a:t>
            </a:r>
            <a:r>
              <a:rPr lang="zh-CN" altLang="zh-CN" sz="1800" dirty="0"/>
              <a:t>属性有两个值：</a:t>
            </a:r>
            <a:r>
              <a:rPr lang="en-US" altLang="zh-CN" sz="1800" dirty="0">
                <a:solidFill>
                  <a:srgbClr val="009ED6"/>
                </a:solidFill>
              </a:rPr>
              <a:t>true</a:t>
            </a:r>
            <a:r>
              <a:rPr lang="zh-CN" altLang="zh-CN" sz="1800" dirty="0">
                <a:solidFill>
                  <a:srgbClr val="009ED6"/>
                </a:solidFill>
              </a:rPr>
              <a:t>（默认值）和</a:t>
            </a:r>
            <a:r>
              <a:rPr lang="en-US" altLang="zh-CN" sz="1800" dirty="0">
                <a:solidFill>
                  <a:srgbClr val="009ED6"/>
                </a:solidFill>
              </a:rPr>
              <a:t>false</a:t>
            </a:r>
            <a:r>
              <a:rPr lang="zh-CN" altLang="zh-CN" sz="1800" dirty="0"/>
              <a:t>，值为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时检测输入框中的值，反之不检测。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spellcheck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>
              <a:buFontTx/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6" y="341757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4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2.1 </a:t>
            </a:r>
            <a:r>
              <a:rPr lang="zh-CN" altLang="en-US" sz="2400" dirty="0" smtClean="0"/>
              <a:t>列表元素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2431383" cy="507813"/>
            <a:chOff x="1710670" y="1252383"/>
            <a:chExt cx="3092692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166315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969851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err="1">
                  <a:solidFill>
                    <a:srgbClr val="009ED6"/>
                  </a:solidFill>
                </a:rPr>
                <a:t>ul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25865"/>
            <a:ext cx="2442400" cy="507813"/>
            <a:chOff x="1710670" y="1252383"/>
            <a:chExt cx="3106706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163084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err="1" smtClean="0">
                  <a:solidFill>
                    <a:srgbClr val="009ED6"/>
                  </a:solidFill>
                </a:rPr>
                <a:t>ol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565665"/>
            <a:ext cx="3861818" cy="507813"/>
            <a:chOff x="1710670" y="1252383"/>
            <a:chExt cx="4912190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161469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dl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grpSp>
        <p:nvGrpSpPr>
          <p:cNvPr id="35" name="组合 1"/>
          <p:cNvGrpSpPr>
            <a:grpSpLocks/>
          </p:cNvGrpSpPr>
          <p:nvPr/>
        </p:nvGrpSpPr>
        <p:grpSpPr bwMode="auto">
          <a:xfrm>
            <a:off x="4640331" y="4500272"/>
            <a:ext cx="3861818" cy="507813"/>
            <a:chOff x="1710670" y="1252383"/>
            <a:chExt cx="4912190" cy="611808"/>
          </a:xfrm>
        </p:grpSpPr>
        <p:grpSp>
          <p:nvGrpSpPr>
            <p:cNvPr id="3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 bwMode="auto">
            <a:xfrm>
              <a:off x="2809389" y="1761189"/>
              <a:ext cx="335468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8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009ED6"/>
                  </a:solidFill>
                </a:rPr>
                <a:t>列表的嵌套应用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2.6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 err="1">
                <a:solidFill>
                  <a:srgbClr val="009ED6"/>
                </a:solidFill>
              </a:rPr>
              <a:t>contenteditable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规定是否可编辑元素的内容，但是前提是该元素必须可以获得鼠标焦点并且其内容不是只读的</a:t>
            </a:r>
            <a:r>
              <a:rPr lang="zh-CN" altLang="zh-CN" sz="1800" dirty="0" smtClean="0"/>
              <a:t>。该</a:t>
            </a:r>
            <a:r>
              <a:rPr lang="zh-CN" altLang="zh-CN" sz="1800" dirty="0"/>
              <a:t>属性有两个值，如果为</a:t>
            </a:r>
            <a:r>
              <a:rPr lang="en-US" altLang="zh-CN" sz="1800" dirty="0">
                <a:solidFill>
                  <a:srgbClr val="009ED6"/>
                </a:solidFill>
              </a:rPr>
              <a:t>true</a:t>
            </a:r>
            <a:r>
              <a:rPr lang="zh-CN" altLang="zh-CN" sz="1800" dirty="0">
                <a:solidFill>
                  <a:srgbClr val="009ED6"/>
                </a:solidFill>
              </a:rPr>
              <a:t>表示可编辑，为</a:t>
            </a:r>
            <a:r>
              <a:rPr lang="en-US" altLang="zh-CN" sz="1800" dirty="0">
                <a:solidFill>
                  <a:srgbClr val="009ED6"/>
                </a:solidFill>
              </a:rPr>
              <a:t>false</a:t>
            </a:r>
            <a:r>
              <a:rPr lang="zh-CN" altLang="zh-CN" sz="1800" dirty="0">
                <a:solidFill>
                  <a:srgbClr val="009ED6"/>
                </a:solidFill>
              </a:rPr>
              <a:t>表示不可编辑</a:t>
            </a:r>
            <a:r>
              <a:rPr lang="zh-CN" altLang="zh-CN" sz="1800" dirty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contenteditable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属性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457200" indent="0">
              <a:buFontTx/>
              <a:buNone/>
              <a:defRPr/>
            </a:pP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6" y="3439472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98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2.7 </a:t>
            </a:r>
            <a:r>
              <a:rPr lang="zh-CN" altLang="en-US" sz="2400" dirty="0" smtClean="0"/>
              <a:t>制作电影影评网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99971" y="1640019"/>
            <a:ext cx="4764604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本章前面讲解了</a:t>
            </a:r>
            <a:r>
              <a:rPr lang="en-US" altLang="zh-CN" sz="1800" dirty="0"/>
              <a:t>HTML5</a:t>
            </a:r>
            <a:r>
              <a:rPr lang="zh-CN" altLang="zh-CN" sz="1800" dirty="0"/>
              <a:t>新增的</a:t>
            </a:r>
            <a:r>
              <a:rPr lang="zh-CN" altLang="zh-CN" sz="1800" dirty="0">
                <a:solidFill>
                  <a:srgbClr val="009ED6"/>
                </a:solidFill>
              </a:rPr>
              <a:t>结构元素、分组元素、页面交互元素、文本层次语义元素</a:t>
            </a:r>
            <a:r>
              <a:rPr lang="zh-CN" altLang="zh-CN" sz="1800" dirty="0"/>
              <a:t>以及常用的</a:t>
            </a:r>
            <a:r>
              <a:rPr lang="zh-CN" altLang="zh-CN" sz="1800" dirty="0">
                <a:solidFill>
                  <a:srgbClr val="009ED6"/>
                </a:solidFill>
              </a:rPr>
              <a:t>标准属性</a:t>
            </a:r>
            <a:r>
              <a:rPr lang="zh-CN" altLang="zh-CN" sz="1800" dirty="0"/>
              <a:t>等内容。本节将结合前面所学知识点制作一个 “</a:t>
            </a:r>
            <a:r>
              <a:rPr lang="zh-CN" altLang="zh-CN" sz="1800" dirty="0">
                <a:solidFill>
                  <a:srgbClr val="009ED6"/>
                </a:solidFill>
              </a:rPr>
              <a:t>电影影评网</a:t>
            </a:r>
            <a:r>
              <a:rPr lang="zh-CN" altLang="zh-CN" sz="1800" dirty="0"/>
              <a:t>”，默认效果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6" y="4100513"/>
            <a:ext cx="4893670" cy="245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3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2.7 </a:t>
            </a:r>
            <a:r>
              <a:rPr lang="zh-CN" altLang="en-US" sz="2400" dirty="0"/>
              <a:t>制作电影影评网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342560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当点击“动作电影”时，会显示动作电影的下拉菜单，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示；再次点击，将下拉菜单收缩。</a:t>
            </a:r>
            <a:endParaRPr lang="en-US" altLang="zh-CN" sz="1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261799"/>
            <a:ext cx="7072554" cy="329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042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2.7 </a:t>
            </a:r>
            <a:r>
              <a:rPr lang="zh-CN" altLang="en-US" sz="2400" dirty="0"/>
              <a:t>制作电影影评网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342560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同样，点击“科幻电影”时，会显示科幻电影的下拉菜单，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示；再次点击，将下拉菜单收缩。</a:t>
            </a:r>
            <a:endParaRPr lang="en-US" altLang="zh-CN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69" y="2366902"/>
            <a:ext cx="7493711" cy="166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9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2.7 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383029" y="-3974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162300" y="2032000"/>
            <a:ext cx="5183188" cy="3517900"/>
            <a:chOff x="3086100" y="1409700"/>
            <a:chExt cx="5183968" cy="3517900"/>
          </a:xfrm>
        </p:grpSpPr>
        <p:sp>
          <p:nvSpPr>
            <p:cNvPr id="9" name="圆角矩形标注 8"/>
            <p:cNvSpPr/>
            <p:nvPr/>
          </p:nvSpPr>
          <p:spPr bwMode="auto">
            <a:xfrm rot="5400000">
              <a:off x="3919134" y="576666"/>
              <a:ext cx="3517900" cy="5183968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399" name="矩形 9"/>
            <p:cNvSpPr>
              <a:spLocks noChangeArrowheads="1"/>
            </p:cNvSpPr>
            <p:nvPr/>
          </p:nvSpPr>
          <p:spPr bwMode="auto">
            <a:xfrm>
              <a:off x="3265488" y="1579940"/>
              <a:ext cx="4799012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97870" y="217883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本章</a:t>
            </a:r>
            <a:r>
              <a:rPr lang="zh-CN" altLang="zh-CN" dirty="0"/>
              <a:t>从</a:t>
            </a:r>
            <a:r>
              <a:rPr lang="zh-CN" altLang="zh-CN" dirty="0">
                <a:solidFill>
                  <a:srgbClr val="009ED6"/>
                </a:solidFill>
              </a:rPr>
              <a:t>页面结构元素</a:t>
            </a:r>
            <a:r>
              <a:rPr lang="zh-CN" altLang="zh-CN" dirty="0"/>
              <a:t>开始介绍，然后针对</a:t>
            </a:r>
            <a:r>
              <a:rPr lang="zh-CN" altLang="zh-CN" dirty="0">
                <a:solidFill>
                  <a:srgbClr val="009ED6"/>
                </a:solidFill>
              </a:rPr>
              <a:t>分组元素、页面交互元素、文本层次语义元素</a:t>
            </a:r>
            <a:r>
              <a:rPr lang="zh-CN" altLang="zh-CN" dirty="0"/>
              <a:t>等</a:t>
            </a:r>
            <a:r>
              <a:rPr lang="en-US" altLang="zh-CN" dirty="0"/>
              <a:t>HTML5</a:t>
            </a:r>
            <a:r>
              <a:rPr lang="zh-CN" altLang="zh-CN" dirty="0"/>
              <a:t>中的重要元素分别进行了讲解，而且针对每个元素设置实例。除了介绍</a:t>
            </a:r>
            <a:r>
              <a:rPr lang="en-US" altLang="zh-CN" dirty="0"/>
              <a:t>HTML5</a:t>
            </a:r>
            <a:r>
              <a:rPr lang="zh-CN" altLang="zh-CN" dirty="0"/>
              <a:t>中的相关元素外，本章还对</a:t>
            </a:r>
            <a:r>
              <a:rPr lang="en-US" altLang="zh-CN" dirty="0"/>
              <a:t>HTML5</a:t>
            </a:r>
            <a:r>
              <a:rPr lang="zh-CN" altLang="zh-CN" dirty="0"/>
              <a:t>中的</a:t>
            </a:r>
            <a:r>
              <a:rPr lang="zh-CN" altLang="zh-CN" dirty="0">
                <a:solidFill>
                  <a:srgbClr val="009ED6"/>
                </a:solidFill>
              </a:rPr>
              <a:t>全局属性</a:t>
            </a:r>
            <a:r>
              <a:rPr lang="zh-CN" altLang="zh-CN" dirty="0"/>
              <a:t>做了详细介绍。最后通过</a:t>
            </a:r>
            <a:r>
              <a:rPr lang="zh-CN" altLang="zh-CN" dirty="0">
                <a:solidFill>
                  <a:srgbClr val="009ED6"/>
                </a:solidFill>
              </a:rPr>
              <a:t>阶段案例</a:t>
            </a:r>
            <a:r>
              <a:rPr lang="zh-CN" altLang="zh-CN" dirty="0"/>
              <a:t>剖析</a:t>
            </a:r>
            <a:r>
              <a:rPr lang="en-US" altLang="zh-CN" dirty="0"/>
              <a:t>HTML5</a:t>
            </a:r>
            <a:r>
              <a:rPr lang="zh-CN" altLang="zh-CN" dirty="0"/>
              <a:t>元素的实际应用。</a:t>
            </a:r>
          </a:p>
          <a:p>
            <a:r>
              <a:rPr lang="en-US" altLang="zh-CN" dirty="0" smtClean="0"/>
              <a:t>       HTML5</a:t>
            </a:r>
            <a:r>
              <a:rPr lang="zh-CN" altLang="zh-CN" dirty="0"/>
              <a:t>中的相关元素还有很多，在后面的章节中将会做进一步介绍。希望通过本章的学习，读者能够加深对各元素的理解，为后面章节的学习打下扎实的基础。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423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305910" y="-2873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动手实践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2263" y="1227138"/>
            <a:ext cx="8697912" cy="1814512"/>
            <a:chOff x="321645" y="1328755"/>
            <a:chExt cx="8698177" cy="1815044"/>
          </a:xfrm>
        </p:grpSpPr>
        <p:sp>
          <p:nvSpPr>
            <p:cNvPr id="60432" name="矩形 12"/>
            <p:cNvSpPr>
              <a:spLocks noChangeArrowheads="1"/>
            </p:cNvSpPr>
            <p:nvPr/>
          </p:nvSpPr>
          <p:spPr bwMode="auto">
            <a:xfrm>
              <a:off x="2617640" y="1593124"/>
              <a:ext cx="640218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800" b="1">
                  <a:latin typeface="微软雅黑" pitchFamily="34" charset="-122"/>
                  <a:ea typeface="微软雅黑" pitchFamily="34" charset="-122"/>
                </a:rPr>
                <a:t>学习完前面的内容，下面来</a:t>
              </a:r>
              <a:r>
                <a:rPr lang="zh-CN" altLang="zh-CN" sz="28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动手实践</a:t>
              </a:r>
              <a:r>
                <a:rPr lang="zh-CN" altLang="zh-CN" sz="2800" b="1">
                  <a:latin typeface="微软雅黑" pitchFamily="34" charset="-122"/>
                  <a:ea typeface="微软雅黑" pitchFamily="34" charset="-122"/>
                </a:rPr>
                <a:t>一下吧：</a:t>
              </a:r>
            </a:p>
          </p:txBody>
        </p:sp>
        <p:pic>
          <p:nvPicPr>
            <p:cNvPr id="60433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45" y="1328755"/>
              <a:ext cx="2329512" cy="181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2" name="组合 18"/>
          <p:cNvGrpSpPr>
            <a:grpSpLocks/>
          </p:cNvGrpSpPr>
          <p:nvPr/>
        </p:nvGrpSpPr>
        <p:grpSpPr bwMode="auto">
          <a:xfrm>
            <a:off x="315913" y="2973579"/>
            <a:ext cx="8516937" cy="3698875"/>
            <a:chOff x="316086" y="2995968"/>
            <a:chExt cx="8516057" cy="3698342"/>
          </a:xfrm>
        </p:grpSpPr>
        <p:sp>
          <p:nvSpPr>
            <p:cNvPr id="18" name="折角形 17"/>
            <p:cNvSpPr/>
            <p:nvPr/>
          </p:nvSpPr>
          <p:spPr bwMode="auto">
            <a:xfrm flipH="1">
              <a:off x="316086" y="2995968"/>
              <a:ext cx="8516057" cy="3698342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0426" name="组合 15"/>
            <p:cNvGrpSpPr>
              <a:grpSpLocks/>
            </p:cNvGrpSpPr>
            <p:nvPr/>
          </p:nvGrpSpPr>
          <p:grpSpPr bwMode="auto">
            <a:xfrm>
              <a:off x="616090" y="2999457"/>
              <a:ext cx="7943383" cy="3633594"/>
              <a:chOff x="616090" y="2999457"/>
              <a:chExt cx="7943383" cy="3633594"/>
            </a:xfrm>
          </p:grpSpPr>
          <p:sp>
            <p:nvSpPr>
              <p:cNvPr id="60427" name="矩形 4"/>
              <p:cNvSpPr>
                <a:spLocks noChangeArrowheads="1"/>
              </p:cNvSpPr>
              <p:nvPr/>
            </p:nvSpPr>
            <p:spPr bwMode="auto">
              <a:xfrm>
                <a:off x="616090" y="3105489"/>
                <a:ext cx="4782646" cy="418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428" name="组合 11"/>
              <p:cNvGrpSpPr>
                <a:grpSpLocks/>
              </p:cNvGrpSpPr>
              <p:nvPr/>
            </p:nvGrpSpPr>
            <p:grpSpPr bwMode="auto">
              <a:xfrm>
                <a:off x="5718390" y="2999457"/>
                <a:ext cx="2841083" cy="3633594"/>
                <a:chOff x="250825" y="2754397"/>
                <a:chExt cx="3270293" cy="4182532"/>
              </a:xfrm>
            </p:grpSpPr>
            <p:pic>
              <p:nvPicPr>
                <p:cNvPr id="60429" name="图片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2754397"/>
                  <a:ext cx="3270293" cy="41825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431" name="矩形 10"/>
                <p:cNvSpPr>
                  <a:spLocks noChangeArrowheads="1"/>
                </p:cNvSpPr>
                <p:nvPr/>
              </p:nvSpPr>
              <p:spPr bwMode="auto">
                <a:xfrm>
                  <a:off x="759471" y="5861423"/>
                  <a:ext cx="2456295" cy="442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zh-CN" altLang="en-US" sz="1900" b="1">
                      <a:latin typeface="微软雅黑" pitchFamily="34" charset="-122"/>
                      <a:ea typeface="微软雅黑" pitchFamily="34" charset="-122"/>
                    </a:rPr>
                    <a:t>扫一扫，查看答案</a:t>
                  </a:r>
                </a:p>
              </p:txBody>
            </p:sp>
          </p:grpSp>
        </p:grpSp>
      </p:grpSp>
      <p:sp>
        <p:nvSpPr>
          <p:cNvPr id="3" name="矩形 2"/>
          <p:cNvSpPr/>
          <p:nvPr/>
        </p:nvSpPr>
        <p:spPr>
          <a:xfrm>
            <a:off x="820739" y="31215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请结合给出的素材，运用</a:t>
            </a:r>
            <a:r>
              <a:rPr lang="en-US" altLang="zh-CN" dirty="0"/>
              <a:t>HTML5</a:t>
            </a:r>
            <a:r>
              <a:rPr lang="zh-CN" altLang="zh-CN" dirty="0"/>
              <a:t>页面元素及属性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如下图</a:t>
            </a:r>
            <a:r>
              <a:rPr lang="zh-CN" altLang="zh-CN" dirty="0" smtClean="0"/>
              <a:t>所</a:t>
            </a:r>
            <a:r>
              <a:rPr lang="zh-CN" altLang="zh-CN" dirty="0"/>
              <a:t>示的“心灵小屋美文”效果。</a:t>
            </a:r>
            <a:endParaRPr lang="zh-CN" altLang="en-US" dirty="0"/>
          </a:p>
        </p:txBody>
      </p:sp>
      <p:pic>
        <p:nvPicPr>
          <p:cNvPr id="1026" name="图片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1" y="4042080"/>
            <a:ext cx="2818360" cy="246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C:\Users\Administrator\Desktop\HTML5+CSS3网站设计基础教程二维码2.2厘米\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88" y="3849477"/>
            <a:ext cx="1693425" cy="169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1283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2.1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无序列表</a:t>
            </a:r>
            <a:r>
              <a:rPr lang="zh-CN" altLang="zh-CN" sz="1800" dirty="0"/>
              <a:t>是网页中最常用的列表，之所以称为“</a:t>
            </a:r>
            <a:r>
              <a:rPr lang="zh-CN" altLang="zh-CN" sz="1800" dirty="0">
                <a:solidFill>
                  <a:srgbClr val="009ED6"/>
                </a:solidFill>
              </a:rPr>
              <a:t>无序列表</a:t>
            </a:r>
            <a:r>
              <a:rPr lang="zh-CN" altLang="zh-CN" sz="1800" dirty="0"/>
              <a:t>”，是因为其各个列表项之间没有</a:t>
            </a:r>
            <a:r>
              <a:rPr lang="zh-CN" altLang="zh-CN" sz="1800" dirty="0">
                <a:solidFill>
                  <a:srgbClr val="009ED6"/>
                </a:solidFill>
              </a:rPr>
              <a:t>顺序级别</a:t>
            </a:r>
            <a:r>
              <a:rPr lang="zh-CN" altLang="zh-CN" sz="1800" dirty="0"/>
              <a:t>之分，通常是</a:t>
            </a:r>
            <a:r>
              <a:rPr lang="zh-CN" altLang="zh-CN" sz="1800" dirty="0">
                <a:solidFill>
                  <a:srgbClr val="009ED6"/>
                </a:solidFill>
              </a:rPr>
              <a:t>并列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。定义</a:t>
            </a:r>
            <a:r>
              <a:rPr lang="zh-CN" altLang="zh-CN" sz="1800" dirty="0"/>
              <a:t>无序列表的基本语法格式如下：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8" y="5416396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ul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818" y="3354267"/>
            <a:ext cx="6637338" cy="1754326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1&lt;/li&gt;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2&lt;/li&gt;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3&lt;/li&gt;</a:t>
            </a:r>
            <a:endParaRPr lang="zh-CN" altLang="zh-CN" dirty="0"/>
          </a:p>
          <a:p>
            <a:r>
              <a:rPr lang="en-US" altLang="zh-CN" dirty="0"/>
              <a:t>......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2.1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有序列表</a:t>
            </a:r>
            <a:r>
              <a:rPr lang="zh-CN" altLang="zh-CN" sz="1800" dirty="0"/>
              <a:t>即为</a:t>
            </a:r>
            <a:r>
              <a:rPr lang="zh-CN" altLang="zh-CN" sz="1800" dirty="0">
                <a:solidFill>
                  <a:srgbClr val="009ED6"/>
                </a:solidFill>
              </a:rPr>
              <a:t>有排列顺序</a:t>
            </a:r>
            <a:r>
              <a:rPr lang="zh-CN" altLang="zh-CN" sz="1800" dirty="0"/>
              <a:t>的列表，其各个列表项按照一定的顺序排列，例如网页中常见的歌曲排行榜、游戏排行榜等都可以通过有序列表来定义。定义有序列表的基本语法格式如下：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8" y="5416396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ol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818" y="3354267"/>
            <a:ext cx="6637338" cy="1754326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1&lt;/li&gt;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2&lt;/li&gt;</a:t>
            </a:r>
            <a:endParaRPr lang="zh-CN" altLang="zh-CN" dirty="0"/>
          </a:p>
          <a:p>
            <a:r>
              <a:rPr lang="en-US" altLang="zh-CN" dirty="0"/>
              <a:t>    &lt;li&gt;</a:t>
            </a:r>
            <a:r>
              <a:rPr lang="zh-CN" altLang="zh-CN" dirty="0"/>
              <a:t>列表项</a:t>
            </a:r>
            <a:r>
              <a:rPr lang="en-US" altLang="zh-CN" dirty="0"/>
              <a:t>3&lt;/li&gt;</a:t>
            </a:r>
            <a:endParaRPr lang="zh-CN" altLang="zh-CN" dirty="0"/>
          </a:p>
          <a:p>
            <a:r>
              <a:rPr lang="en-US" altLang="zh-CN" dirty="0"/>
              <a:t>......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endParaRPr lang="zh-CN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484024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2.1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定义列表</a:t>
            </a:r>
            <a:r>
              <a:rPr lang="zh-CN" altLang="zh-CN" sz="1800" dirty="0"/>
              <a:t>常用于对</a:t>
            </a:r>
            <a:r>
              <a:rPr lang="zh-CN" altLang="zh-CN" sz="1800" dirty="0">
                <a:solidFill>
                  <a:srgbClr val="009ED6"/>
                </a:solidFill>
              </a:rPr>
              <a:t>术语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9ED6"/>
                </a:solidFill>
              </a:rPr>
              <a:t>名词</a:t>
            </a:r>
            <a:r>
              <a:rPr lang="zh-CN" altLang="zh-CN" sz="1800" dirty="0"/>
              <a:t>进行解释和描述，与无序和有序列表不同，定义列表的列表项前</a:t>
            </a:r>
            <a:r>
              <a:rPr lang="zh-CN" altLang="zh-CN" sz="1800" dirty="0">
                <a:solidFill>
                  <a:srgbClr val="009ED6"/>
                </a:solidFill>
              </a:rPr>
              <a:t>没有任何项目符号</a:t>
            </a:r>
            <a:r>
              <a:rPr lang="zh-CN" altLang="zh-CN" sz="1800" dirty="0"/>
              <a:t>。其基本语法如下：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8" y="5978254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dl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818" y="2968673"/>
            <a:ext cx="6637338" cy="286232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&lt;dl&gt;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1&lt;/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1</a:t>
            </a:r>
            <a:r>
              <a:rPr lang="zh-CN" altLang="zh-CN" dirty="0"/>
              <a:t>解释</a:t>
            </a:r>
            <a:r>
              <a:rPr lang="en-US" altLang="zh-CN" dirty="0"/>
              <a:t>1&lt;/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1</a:t>
            </a:r>
            <a:r>
              <a:rPr lang="zh-CN" altLang="zh-CN" dirty="0"/>
              <a:t>解释</a:t>
            </a:r>
            <a:r>
              <a:rPr lang="en-US" altLang="zh-CN" dirty="0"/>
              <a:t>2&lt;/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...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2&lt;/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2</a:t>
            </a:r>
            <a:r>
              <a:rPr lang="zh-CN" altLang="zh-CN" dirty="0"/>
              <a:t>解释</a:t>
            </a:r>
            <a:r>
              <a:rPr lang="en-US" altLang="zh-CN" dirty="0"/>
              <a:t>1&lt;/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zh-CN" dirty="0"/>
              <a:t>名词</a:t>
            </a:r>
            <a:r>
              <a:rPr lang="en-US" altLang="zh-CN" dirty="0"/>
              <a:t>2</a:t>
            </a:r>
            <a:r>
              <a:rPr lang="zh-CN" altLang="zh-CN" dirty="0"/>
              <a:t>解释</a:t>
            </a:r>
            <a:r>
              <a:rPr lang="en-US" altLang="zh-CN" dirty="0"/>
              <a:t>2&lt;/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...</a:t>
            </a:r>
            <a:endParaRPr lang="zh-CN" altLang="zh-CN" dirty="0"/>
          </a:p>
          <a:p>
            <a:r>
              <a:rPr lang="en-US" altLang="zh-CN" dirty="0"/>
              <a:t>&lt;/dl&gt;</a:t>
            </a:r>
            <a:endParaRPr lang="zh-CN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34423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2.1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在网上购物商城中浏览商品时，经常会看到某一类商品被分为若干小类，这些小类通常还包含若干的子类。同样，在使用列表时，列表项中也有可能包含</a:t>
            </a:r>
            <a:r>
              <a:rPr lang="zh-CN" altLang="zh-CN" sz="1800" dirty="0">
                <a:solidFill>
                  <a:srgbClr val="009ED6"/>
                </a:solidFill>
              </a:rPr>
              <a:t>若干子列表项</a:t>
            </a:r>
            <a:r>
              <a:rPr lang="zh-CN" altLang="zh-CN" sz="1800" dirty="0"/>
              <a:t>，要想在列表项中定义子列表项就需要将列表进行</a:t>
            </a:r>
            <a:r>
              <a:rPr lang="zh-CN" altLang="zh-CN" sz="1800" dirty="0">
                <a:solidFill>
                  <a:srgbClr val="009ED6"/>
                </a:solidFill>
              </a:rPr>
              <a:t>嵌套</a:t>
            </a:r>
            <a:r>
              <a:rPr lang="zh-CN" altLang="zh-CN" sz="1800" dirty="0"/>
              <a:t>。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8" y="3444373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、列表的嵌套应用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2.2 </a:t>
            </a:r>
            <a:r>
              <a:rPr lang="zh-CN" altLang="en-US" sz="2400" dirty="0" smtClean="0"/>
              <a:t>结构元素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541161"/>
            <a:ext cx="3394177" cy="507813"/>
            <a:chOff x="1710670" y="1252383"/>
            <a:chExt cx="4317355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8" y="1761189"/>
              <a:ext cx="261606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969851" y="1252383"/>
              <a:ext cx="305817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header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361457"/>
            <a:ext cx="2442400" cy="507813"/>
            <a:chOff x="1710670" y="1252383"/>
            <a:chExt cx="3106706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199377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err="1" smtClean="0">
                  <a:solidFill>
                    <a:srgbClr val="009ED6"/>
                  </a:solidFill>
                </a:rPr>
                <a:t>nav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147019"/>
            <a:ext cx="3861818" cy="507813"/>
            <a:chOff x="1710670" y="1252383"/>
            <a:chExt cx="4912190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2567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article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grpSp>
        <p:nvGrpSpPr>
          <p:cNvPr id="35" name="组合 1"/>
          <p:cNvGrpSpPr>
            <a:grpSpLocks/>
          </p:cNvGrpSpPr>
          <p:nvPr/>
        </p:nvGrpSpPr>
        <p:grpSpPr bwMode="auto">
          <a:xfrm>
            <a:off x="4640331" y="3905354"/>
            <a:ext cx="3861818" cy="507813"/>
            <a:chOff x="1710670" y="1252383"/>
            <a:chExt cx="4912190" cy="611808"/>
          </a:xfrm>
        </p:grpSpPr>
        <p:grpSp>
          <p:nvGrpSpPr>
            <p:cNvPr id="3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 bwMode="auto">
            <a:xfrm>
              <a:off x="2809389" y="1761189"/>
              <a:ext cx="235973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8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>
                  <a:solidFill>
                    <a:srgbClr val="009ED6"/>
                  </a:solidFill>
                </a:rPr>
                <a:t>a</a:t>
              </a:r>
              <a:r>
                <a:rPr lang="en-US" altLang="zh-CN" sz="2400" b="1" dirty="0" smtClean="0">
                  <a:solidFill>
                    <a:srgbClr val="009ED6"/>
                  </a:solidFill>
                </a:rPr>
                <a:t>side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44" name="组合 1"/>
          <p:cNvGrpSpPr>
            <a:grpSpLocks/>
          </p:cNvGrpSpPr>
          <p:nvPr/>
        </p:nvGrpSpPr>
        <p:grpSpPr bwMode="auto">
          <a:xfrm>
            <a:off x="4649510" y="4652672"/>
            <a:ext cx="3861818" cy="507813"/>
            <a:chOff x="1710670" y="1252383"/>
            <a:chExt cx="4912190" cy="611808"/>
          </a:xfrm>
        </p:grpSpPr>
        <p:grpSp>
          <p:nvGrpSpPr>
            <p:cNvPr id="4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4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6" name="直接连接符 45"/>
            <p:cNvCxnSpPr/>
            <p:nvPr/>
          </p:nvCxnSpPr>
          <p:spPr bwMode="auto">
            <a:xfrm>
              <a:off x="2809389" y="1761189"/>
              <a:ext cx="267036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7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section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52" name="组合 1"/>
          <p:cNvGrpSpPr>
            <a:grpSpLocks/>
          </p:cNvGrpSpPr>
          <p:nvPr/>
        </p:nvGrpSpPr>
        <p:grpSpPr bwMode="auto">
          <a:xfrm>
            <a:off x="4660527" y="5434879"/>
            <a:ext cx="3861818" cy="507813"/>
            <a:chOff x="1710670" y="1252383"/>
            <a:chExt cx="4912190" cy="611808"/>
          </a:xfrm>
        </p:grpSpPr>
        <p:grpSp>
          <p:nvGrpSpPr>
            <p:cNvPr id="53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6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4" name="直接连接符 53"/>
            <p:cNvCxnSpPr/>
            <p:nvPr/>
          </p:nvCxnSpPr>
          <p:spPr bwMode="auto">
            <a:xfrm>
              <a:off x="2809389" y="1761189"/>
              <a:ext cx="235973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5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009ED6"/>
                  </a:solidFill>
                </a:rPr>
                <a:t>footer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500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2.2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r>
              <a:rPr lang="en-US" altLang="zh-CN" sz="1800" dirty="0"/>
              <a:t>HTML5</a:t>
            </a:r>
            <a:r>
              <a:rPr lang="zh-CN" altLang="zh-CN" sz="1800" dirty="0"/>
              <a:t>中的</a:t>
            </a:r>
            <a:r>
              <a:rPr lang="en-US" altLang="zh-CN" sz="1800" dirty="0"/>
              <a:t>header</a:t>
            </a:r>
            <a:r>
              <a:rPr lang="zh-CN" altLang="zh-CN" sz="1800" dirty="0"/>
              <a:t>元素是一种具有</a:t>
            </a:r>
            <a:r>
              <a:rPr lang="zh-CN" altLang="zh-CN" sz="1800" dirty="0">
                <a:solidFill>
                  <a:srgbClr val="009ED6"/>
                </a:solidFill>
              </a:rPr>
              <a:t>引导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导航</a:t>
            </a:r>
            <a:r>
              <a:rPr lang="zh-CN" altLang="zh-CN" sz="1800" dirty="0"/>
              <a:t>作用的结构元素，该元素可以包含所有通常放在页面</a:t>
            </a:r>
            <a:r>
              <a:rPr lang="zh-CN" altLang="zh-CN" sz="1800" dirty="0">
                <a:solidFill>
                  <a:srgbClr val="009ED6"/>
                </a:solidFill>
              </a:rPr>
              <a:t>头部</a:t>
            </a:r>
            <a:r>
              <a:rPr lang="zh-CN" altLang="zh-CN" sz="1800" dirty="0"/>
              <a:t>的内容</a:t>
            </a:r>
            <a:r>
              <a:rPr lang="zh-CN" altLang="zh-CN" sz="1800" dirty="0" smtClean="0"/>
              <a:t>。其</a:t>
            </a:r>
            <a:r>
              <a:rPr lang="zh-CN" altLang="zh-CN" sz="1800" dirty="0"/>
              <a:t>基本语法格式如下：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header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元素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818" y="2968673"/>
            <a:ext cx="6637338" cy="1200329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&lt;header&gt;</a:t>
            </a:r>
            <a:endParaRPr lang="zh-CN" altLang="zh-CN" dirty="0"/>
          </a:p>
          <a:p>
            <a:r>
              <a:rPr lang="en-US" altLang="zh-CN" dirty="0"/>
              <a:t>   &lt;h1&gt;</a:t>
            </a:r>
            <a:r>
              <a:rPr lang="zh-CN" altLang="zh-CN" dirty="0"/>
              <a:t>网页主题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&lt;/header&gt;</a:t>
            </a:r>
            <a:endParaRPr lang="zh-CN" altLang="zh-CN" sz="1800" dirty="0" smtClean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8" y="4325724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7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9f64a5ab01d1e88406c1b270c7202abfbcb7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手实践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Pages>0</Pages>
  <Words>2282</Words>
  <Characters>0</Characters>
  <Application>Microsoft Office PowerPoint</Application>
  <DocSecurity>0</DocSecurity>
  <PresentationFormat>全屏显示(4:3)</PresentationFormat>
  <Lines>0</Lines>
  <Paragraphs>228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第二章  HTML5页面元素及属性</vt:lpstr>
      <vt:lpstr>PowerPoint 演示文稿</vt:lpstr>
      <vt:lpstr>2.1 列表元素</vt:lpstr>
      <vt:lpstr>2.1 知识点讲解</vt:lpstr>
      <vt:lpstr>2.1 知识点讲解</vt:lpstr>
      <vt:lpstr>2.1 知识点讲解</vt:lpstr>
      <vt:lpstr>2.1 知识点讲解</vt:lpstr>
      <vt:lpstr>2.2 结构元素</vt:lpstr>
      <vt:lpstr>2.2 知识点讲解</vt:lpstr>
      <vt:lpstr>2.2 知识点讲解</vt:lpstr>
      <vt:lpstr>2.2 知识点讲解</vt:lpstr>
      <vt:lpstr>2.2 知识点讲解</vt:lpstr>
      <vt:lpstr>2.2 知识点讲解</vt:lpstr>
      <vt:lpstr>2.2 知识点讲解</vt:lpstr>
      <vt:lpstr>2.3 分组元素</vt:lpstr>
      <vt:lpstr>2.3 知识点讲解</vt:lpstr>
      <vt:lpstr>2.3 知识点讲解</vt:lpstr>
      <vt:lpstr>2.4 页面交互元素</vt:lpstr>
      <vt:lpstr>2.4 知识点讲解</vt:lpstr>
      <vt:lpstr>2.4 知识点讲解</vt:lpstr>
      <vt:lpstr>2.4 知识点讲解</vt:lpstr>
      <vt:lpstr>2.5 文本层次语义元素</vt:lpstr>
      <vt:lpstr>2.5 知识点讲解</vt:lpstr>
      <vt:lpstr>2.5 知识点讲解</vt:lpstr>
      <vt:lpstr>2.5 知识点讲解</vt:lpstr>
      <vt:lpstr>2.6 全局属性</vt:lpstr>
      <vt:lpstr>2.6 知识点讲解</vt:lpstr>
      <vt:lpstr>2.6 知识点讲解</vt:lpstr>
      <vt:lpstr>2.6 知识点讲解</vt:lpstr>
      <vt:lpstr>2.6 知识点讲解</vt:lpstr>
      <vt:lpstr>2.7 制作电影影评网</vt:lpstr>
      <vt:lpstr>2.7 制作电影影评网</vt:lpstr>
      <vt:lpstr>2.7 制作电影影评网</vt:lpstr>
      <vt:lpstr>2.7 案例实现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张绍娟</cp:lastModifiedBy>
  <cp:revision>309</cp:revision>
  <dcterms:created xsi:type="dcterms:W3CDTF">2013-01-25T01:44:32Z</dcterms:created>
  <dcterms:modified xsi:type="dcterms:W3CDTF">2016-01-09T07:34:39Z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