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7" r:id="rId6"/>
    <p:sldId id="266" r:id="rId7"/>
    <p:sldId id="259" r:id="rId8"/>
    <p:sldId id="262" r:id="rId9"/>
    <p:sldId id="263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687CF-63F3-40B9-A037-02D026B05D7B}" v="106" dt="2021-08-25T00:12:4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iodun.ilugbusi@ghent.ac.kr" TargetMode="External"/><Relationship Id="rId2" Type="http://schemas.openxmlformats.org/officeDocument/2006/relationships/hyperlink" Target="mailto:joris.vankerschaver@ghent.ac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in.harandi@ghent.ac.kr" TargetMode="External"/><Relationship Id="rId5" Type="http://schemas.openxmlformats.org/officeDocument/2006/relationships/hyperlink" Target="mailto:mena.markos@ghent.ac.kr" TargetMode="External"/><Relationship Id="rId4" Type="http://schemas.openxmlformats.org/officeDocument/2006/relationships/hyperlink" Target="mailto:Anjususan.anish@ghent.ac.k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Introduction to Engineering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Introduction + Course Outline</a:t>
            </a:r>
            <a:endParaRPr lang="en-US" strike="sngStrike" dirty="0">
              <a:cs typeface="Calibri"/>
            </a:endParaRPr>
          </a:p>
          <a:p>
            <a:r>
              <a:rPr lang="en-US" dirty="0">
                <a:cs typeface="Calibri"/>
              </a:rPr>
              <a:t>Wednesday 31 August 2022</a:t>
            </a:r>
          </a:p>
          <a:p>
            <a:r>
              <a:rPr lang="en-US" dirty="0">
                <a:cs typeface="Calibri"/>
              </a:rPr>
              <a:t>Joris </a:t>
            </a:r>
            <a:r>
              <a:rPr lang="en-US" dirty="0" err="1">
                <a:cs typeface="Calibri"/>
              </a:rPr>
              <a:t>Vankerschaver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7FC-544E-4E87-92FA-0D3C1D5B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832718" cy="1325563"/>
          </a:xfrm>
        </p:spPr>
        <p:txBody>
          <a:bodyPr/>
          <a:lstStyle/>
          <a:p>
            <a:r>
              <a:rPr lang="en-US" dirty="0"/>
              <a:t>How to ask for constructive feedback?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2D335-A538-4A44-ADA9-580BCE7BA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Don’ts</a:t>
            </a:r>
            <a:endParaRPr lang="en-US" sz="66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2C9CA-B795-4BAA-BD4D-23A9C5EEA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don’t understand the course. Please explain &lt;huge topic from 3 months ago&gt;.”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“Please send me the solution for problem X.”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0CB8A-38B0-47E5-853F-D25885EC8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Do’s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C3AE62-179C-4F97-8AB5-2DD5FC8638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am stuck on problem X. I have tried A, B, and C, but I cannot continue because of 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 is my solution for problem X. Can you tell me where I went wrong?”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2E15B-734F-4E7E-A733-3FDA557F19C1}"/>
              </a:ext>
            </a:extLst>
          </p:cNvPr>
          <p:cNvSpPr txBox="1"/>
          <p:nvPr/>
        </p:nvSpPr>
        <p:spPr>
          <a:xfrm>
            <a:off x="8632271" y="739900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64880-AC08-46BC-8F65-518E22F94BB3}"/>
              </a:ext>
            </a:extLst>
          </p:cNvPr>
          <p:cNvSpPr txBox="1"/>
          <p:nvPr/>
        </p:nvSpPr>
        <p:spPr>
          <a:xfrm>
            <a:off x="7301845" y="1539121"/>
            <a:ext cx="4026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A312-9E38-4DBA-90A5-344D9563EDEB}"/>
              </a:ext>
            </a:extLst>
          </p:cNvPr>
          <p:cNvSpPr txBox="1"/>
          <p:nvPr/>
        </p:nvSpPr>
        <p:spPr>
          <a:xfrm>
            <a:off x="9389981" y="462901"/>
            <a:ext cx="40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89A6C-7AD3-4BF6-BD59-F4903F5FF827}"/>
              </a:ext>
            </a:extLst>
          </p:cNvPr>
          <p:cNvSpPr txBox="1"/>
          <p:nvPr/>
        </p:nvSpPr>
        <p:spPr>
          <a:xfrm>
            <a:off x="2098079" y="1570897"/>
            <a:ext cx="562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7326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7E71-C084-4C39-9ABC-1214BAC9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this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6AAF3-197A-28BE-0B2B-840F33C8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4" y="2653406"/>
            <a:ext cx="11428332" cy="26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CBE9-1F8E-42CF-A12B-B229279A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Engineering Math!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FB0C-8328-4A09-BED3-A1824C35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Joris Vankerschaver</a:t>
            </a:r>
            <a:br>
              <a:rPr lang="en-US" dirty="0"/>
            </a:br>
            <a:r>
              <a:rPr lang="en-US" dirty="0">
                <a:hlinkClick r:id="rId2"/>
              </a:rPr>
              <a:t>joris.vankerschaver@ghent.ac.kr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Teaching assistants</a:t>
            </a:r>
          </a:p>
          <a:p>
            <a:r>
              <a:rPr lang="en-US" dirty="0"/>
              <a:t>Abiodun </a:t>
            </a:r>
            <a:r>
              <a:rPr lang="en-US" dirty="0" err="1"/>
              <a:t>Ilugbusi</a:t>
            </a:r>
            <a:br>
              <a:rPr lang="en-US" dirty="0"/>
            </a:br>
            <a:r>
              <a:rPr lang="en-US" dirty="0">
                <a:hlinkClick r:id="rId3"/>
              </a:rPr>
              <a:t>Abiodun.ilugbusi@ghent.ac.kr</a:t>
            </a:r>
            <a:endParaRPr lang="en-US" dirty="0"/>
          </a:p>
          <a:p>
            <a:r>
              <a:rPr lang="en-US" dirty="0"/>
              <a:t>Anju Susan Anish</a:t>
            </a:r>
            <a:br>
              <a:rPr lang="en-US" dirty="0"/>
            </a:br>
            <a:r>
              <a:rPr lang="en-US" dirty="0">
                <a:hlinkClick r:id="rId4"/>
              </a:rPr>
              <a:t>Anjususan.anish@ghent.ac.kr</a:t>
            </a:r>
            <a:endParaRPr lang="en-US" dirty="0"/>
          </a:p>
          <a:p>
            <a:r>
              <a:rPr lang="en-US" dirty="0"/>
              <a:t>Mena Markos</a:t>
            </a:r>
            <a:br>
              <a:rPr lang="en-US" dirty="0"/>
            </a:br>
            <a:r>
              <a:rPr lang="en-US" dirty="0">
                <a:hlinkClick r:id="rId5"/>
              </a:rPr>
              <a:t>mena.markos@ghent.ac.kr</a:t>
            </a:r>
            <a:endParaRPr lang="en-US" dirty="0"/>
          </a:p>
          <a:p>
            <a:r>
              <a:rPr lang="en-US" dirty="0" err="1"/>
              <a:t>Negin</a:t>
            </a:r>
            <a:r>
              <a:rPr lang="en-US" dirty="0"/>
              <a:t> </a:t>
            </a:r>
            <a:r>
              <a:rPr lang="en-US" dirty="0" err="1"/>
              <a:t>Harandi</a:t>
            </a:r>
            <a:br>
              <a:rPr lang="en-US" dirty="0"/>
            </a:br>
            <a:r>
              <a:rPr lang="en-US" dirty="0">
                <a:hlinkClick r:id="rId6"/>
              </a:rPr>
              <a:t>negin.harandi@ghent.ac.kr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7062" y="4699074"/>
            <a:ext cx="288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Welcome!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2578" y="5723434"/>
            <a:ext cx="288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Welkom!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3190" y="5233671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환영합니다</a:t>
            </a:r>
            <a:r>
              <a:rPr lang="en-US" altLang="ko-KR" sz="3600" dirty="0"/>
              <a:t>!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6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195-DB48-4FAE-A55F-60F7C36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D46D-5094-41D3-AD2E-B2FC7CA1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Theory lectures:</a:t>
            </a:r>
          </a:p>
          <a:p>
            <a:pPr lvl="1"/>
            <a:r>
              <a:rPr lang="en-US" dirty="0"/>
              <a:t>Wednesday and Friday, 8:30-9:45am (Gh203)</a:t>
            </a:r>
          </a:p>
          <a:p>
            <a:r>
              <a:rPr lang="en-US" dirty="0"/>
              <a:t>Exercise sessions: on campus</a:t>
            </a:r>
          </a:p>
          <a:p>
            <a:pPr lvl="1"/>
            <a:r>
              <a:rPr lang="en-US" dirty="0"/>
              <a:t>Monday, 17:00-19:45 (Group A: Gh102, Group B: Gh103)</a:t>
            </a:r>
          </a:p>
          <a:p>
            <a:r>
              <a:rPr lang="en-US" b="1" dirty="0"/>
              <a:t>Ufora </a:t>
            </a:r>
            <a:r>
              <a:rPr lang="en-US" dirty="0"/>
              <a:t>used for communication: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Course materials</a:t>
            </a:r>
          </a:p>
          <a:p>
            <a:pPr lvl="1"/>
            <a:r>
              <a:rPr lang="en-US" dirty="0"/>
              <a:t>Exercises and hints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2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7774-4A3E-43CF-A932-627C9E04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199-5F2F-47D5-9B3C-18F8C5C2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 sessions:</a:t>
            </a:r>
          </a:p>
          <a:p>
            <a:r>
              <a:rPr lang="en-US" dirty="0"/>
              <a:t>Follow along, take notes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 sessions:</a:t>
            </a:r>
          </a:p>
          <a:p>
            <a:r>
              <a:rPr lang="en-US" dirty="0"/>
              <a:t>Problem sets released on </a:t>
            </a:r>
            <a:r>
              <a:rPr lang="en-US" dirty="0" err="1"/>
              <a:t>Ufora</a:t>
            </a:r>
            <a:r>
              <a:rPr lang="en-US" dirty="0"/>
              <a:t> on Friday before class week</a:t>
            </a:r>
            <a:endParaRPr lang="en-US" b="1" dirty="0"/>
          </a:p>
          <a:p>
            <a:r>
              <a:rPr lang="en-US" dirty="0"/>
              <a:t>Very important that you </a:t>
            </a:r>
            <a:r>
              <a:rPr lang="en-US" b="1" dirty="0"/>
              <a:t>actively work</a:t>
            </a:r>
            <a:r>
              <a:rPr lang="en-US" dirty="0"/>
              <a:t> on the problem sets</a:t>
            </a:r>
          </a:p>
          <a:p>
            <a:r>
              <a:rPr lang="en-US" dirty="0"/>
              <a:t>Guided discussion and walkthrough during class session</a:t>
            </a:r>
          </a:p>
          <a:p>
            <a:r>
              <a:rPr lang="en-US" dirty="0"/>
              <a:t>Extra problems, sample exams will also be made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0BD3-0A2E-B50D-58BB-9E4BCEE9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“Extra Problems”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1D16-94CF-A770-AA66-384928CC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Problems that are not covered during practical sessions …</a:t>
            </a:r>
          </a:p>
          <a:p>
            <a:r>
              <a:rPr lang="en-KR" dirty="0"/>
              <a:t>… but that are more in line with exam questions.</a:t>
            </a:r>
          </a:p>
          <a:p>
            <a:r>
              <a:rPr lang="en-KR" dirty="0"/>
              <a:t>Available on Ufora, updated periodically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43B45-C070-0A44-6984-99CAC2EC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40" y="3165382"/>
            <a:ext cx="4598670" cy="33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830-5894-2946-A262-84AF1AA3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Examination and grading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C5FA2-6526-EF48-B91D-1D089C2AE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02413"/>
              </p:ext>
            </p:extLst>
          </p:nvPr>
        </p:nvGraphicFramePr>
        <p:xfrm>
          <a:off x="1786673" y="22259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927233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628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Evaluation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Percentage of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7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Quizzes (3 in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3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Exam (December)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KR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44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2321B5-1938-BA42-9385-94F24CC6A927}"/>
              </a:ext>
            </a:extLst>
          </p:cNvPr>
          <p:cNvSpPr txBox="1"/>
          <p:nvPr/>
        </p:nvSpPr>
        <p:spPr>
          <a:xfrm>
            <a:off x="1786673" y="3802567"/>
            <a:ext cx="63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(Resit exam in February)</a:t>
            </a:r>
          </a:p>
        </p:txBody>
      </p:sp>
    </p:spTree>
    <p:extLst>
      <p:ext uri="{BB962C8B-B14F-4D97-AF65-F5344CB8AC3E}">
        <p14:creationId xmlns:p14="http://schemas.microsoft.com/office/powerpoint/2010/main" val="23330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3EBB-6C3C-4281-B32F-47906A85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B355-0538-49B5-B5CB-427B16A1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  <a:p>
            <a:r>
              <a:rPr lang="en-US" dirty="0"/>
              <a:t>Coordinate geometry</a:t>
            </a:r>
          </a:p>
          <a:p>
            <a:r>
              <a:rPr lang="en-US" dirty="0"/>
              <a:t>Limits and continuity</a:t>
            </a:r>
          </a:p>
          <a:p>
            <a:r>
              <a:rPr lang="en-US" dirty="0"/>
              <a:t>Differential calculus</a:t>
            </a:r>
          </a:p>
          <a:p>
            <a:r>
              <a:rPr lang="en-US" dirty="0"/>
              <a:t>Algebra</a:t>
            </a:r>
          </a:p>
          <a:p>
            <a:r>
              <a:rPr lang="en-US" dirty="0"/>
              <a:t>Integral calculus</a:t>
            </a:r>
          </a:p>
        </p:txBody>
      </p:sp>
    </p:spTree>
    <p:extLst>
      <p:ext uri="{BB962C8B-B14F-4D97-AF65-F5344CB8AC3E}">
        <p14:creationId xmlns:p14="http://schemas.microsoft.com/office/powerpoint/2010/main" val="43244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057C-87D5-4791-B723-99276B2E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1C2D-43E9-48C9-A486-390DAA7C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this course, you will learn how to </a:t>
            </a:r>
            <a:r>
              <a:rPr lang="en-US" b="1" dirty="0"/>
              <a:t>apply</a:t>
            </a:r>
            <a:r>
              <a:rPr lang="en-US" dirty="0"/>
              <a:t> mathematical techniques to solve practical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exam will test how well you can apply what you’ve learned to </a:t>
            </a:r>
            <a:r>
              <a:rPr lang="en-US" b="1" dirty="0"/>
              <a:t>new problems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Practice, practice, practice.</a:t>
            </a:r>
          </a:p>
          <a:p>
            <a:r>
              <a:rPr lang="en-US" dirty="0"/>
              <a:t>A little bit every week is better than a huge cram session at the end.</a:t>
            </a:r>
          </a:p>
          <a:p>
            <a:r>
              <a:rPr lang="en-US" dirty="0"/>
              <a:t>Exam questions will be different from the problem sets. Don’t memorize solutions.</a:t>
            </a:r>
          </a:p>
          <a:p>
            <a:r>
              <a:rPr lang="en-US" dirty="0"/>
              <a:t>Get in the habit of showing your work:</a:t>
            </a:r>
          </a:p>
          <a:p>
            <a:pPr lvl="1"/>
            <a:r>
              <a:rPr lang="en-US" dirty="0"/>
              <a:t>Useful to help us give you specific feedback</a:t>
            </a:r>
          </a:p>
          <a:p>
            <a:pPr lvl="1"/>
            <a:r>
              <a:rPr lang="en-US" dirty="0"/>
              <a:t>Partial credit on the exam</a:t>
            </a:r>
          </a:p>
          <a:p>
            <a:pPr lvl="1"/>
            <a:r>
              <a:rPr lang="en-US" dirty="0"/>
              <a:t>Final answer is not enough!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F1DA-9904-4685-817E-7837117C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ask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0FC0-DD8B-4E13-BB8C-681F152A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exercise sessions (in person)</a:t>
            </a:r>
          </a:p>
          <a:p>
            <a:r>
              <a:rPr lang="en-US" dirty="0"/>
              <a:t>Email opportunities with TAs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asking questions, please provide context, show what you’ve tried, and ask specific questions.</a:t>
            </a:r>
          </a:p>
        </p:txBody>
      </p:sp>
    </p:spTree>
    <p:extLst>
      <p:ext uri="{BB962C8B-B14F-4D97-AF65-F5344CB8AC3E}">
        <p14:creationId xmlns:p14="http://schemas.microsoft.com/office/powerpoint/2010/main" val="392566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483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Introduction to Engineering Mathematics</vt:lpstr>
      <vt:lpstr>Welcome to Engineering Math!</vt:lpstr>
      <vt:lpstr>Course schedule</vt:lpstr>
      <vt:lpstr>Course schedule</vt:lpstr>
      <vt:lpstr>“Extra Problems”</vt:lpstr>
      <vt:lpstr>Examination and grading</vt:lpstr>
      <vt:lpstr>Course content</vt:lpstr>
      <vt:lpstr>How to study for this course?</vt:lpstr>
      <vt:lpstr>Opportunities to ask questions</vt:lpstr>
      <vt:lpstr>How to ask for constructive feedback?</vt:lpstr>
      <vt:lpstr>Schedule for this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Joris Vankerschaver</cp:lastModifiedBy>
  <cp:revision>37</cp:revision>
  <dcterms:created xsi:type="dcterms:W3CDTF">2021-08-25T00:11:59Z</dcterms:created>
  <dcterms:modified xsi:type="dcterms:W3CDTF">2022-08-30T08:15:07Z</dcterms:modified>
</cp:coreProperties>
</file>