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9" r:id="rId3"/>
    <p:sldId id="260" r:id="rId4"/>
    <p:sldId id="257" r:id="rId5"/>
    <p:sldId id="263" r:id="rId6"/>
    <p:sldId id="268" r:id="rId7"/>
    <p:sldId id="273" r:id="rId8"/>
    <p:sldId id="276" r:id="rId9"/>
    <p:sldId id="277" r:id="rId10"/>
    <p:sldId id="278" r:id="rId11"/>
    <p:sldId id="29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autoAdjust="0"/>
    <p:restoredTop sz="94660"/>
  </p:normalViewPr>
  <p:slideViewPr>
    <p:cSldViewPr snapToGrid="0">
      <p:cViewPr varScale="1">
        <p:scale>
          <a:sx n="121" d="100"/>
          <a:sy n="121" d="100"/>
        </p:scale>
        <p:origin x="200"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FDC015-7D2B-4CAD-ABED-8421CFCC8ED2}" type="datetimeFigureOut">
              <a:rPr lang="en-US" smtClean="0"/>
              <a:t>9/7/22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B9CF6-19EA-44F4-9EE5-8DFDB94A6AEC}" type="slidenum">
              <a:rPr lang="en-US" smtClean="0"/>
              <a:t>‹#›</a:t>
            </a:fld>
            <a:endParaRPr lang="en-US"/>
          </a:p>
        </p:txBody>
      </p:sp>
    </p:spTree>
    <p:extLst>
      <p:ext uri="{BB962C8B-B14F-4D97-AF65-F5344CB8AC3E}">
        <p14:creationId xmlns:p14="http://schemas.microsoft.com/office/powerpoint/2010/main" val="1168770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29CD1-F5F8-49B8-A766-0CCAE10599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F62C0B-1313-41CE-98E2-51400F7E97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9BCB57-BFC2-4BEC-8A2E-97AE0A86EE8D}"/>
              </a:ext>
            </a:extLst>
          </p:cNvPr>
          <p:cNvSpPr>
            <a:spLocks noGrp="1"/>
          </p:cNvSpPr>
          <p:nvPr>
            <p:ph type="dt" sz="half" idx="10"/>
          </p:nvPr>
        </p:nvSpPr>
        <p:spPr/>
        <p:txBody>
          <a:bodyPr/>
          <a:lstStyle/>
          <a:p>
            <a:fld id="{55CEE74B-C4B5-44CA-B5A7-42288BF441E9}" type="datetime1">
              <a:rPr lang="en-US" smtClean="0"/>
              <a:t>9/7/22</a:t>
            </a:fld>
            <a:endParaRPr lang="en-US"/>
          </a:p>
        </p:txBody>
      </p:sp>
      <p:sp>
        <p:nvSpPr>
          <p:cNvPr id="5" name="Footer Placeholder 4">
            <a:extLst>
              <a:ext uri="{FF2B5EF4-FFF2-40B4-BE49-F238E27FC236}">
                <a16:creationId xmlns:a16="http://schemas.microsoft.com/office/drawing/2014/main" id="{15DBF5CD-2402-4783-9126-392C57EBA5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D08CDB-B205-4484-8C4C-3192F2196DBC}"/>
              </a:ext>
            </a:extLst>
          </p:cNvPr>
          <p:cNvSpPr>
            <a:spLocks noGrp="1"/>
          </p:cNvSpPr>
          <p:nvPr>
            <p:ph type="sldNum" sz="quarter" idx="12"/>
          </p:nvPr>
        </p:nvSpPr>
        <p:spPr/>
        <p:txBody>
          <a:bodyPr/>
          <a:lstStyle/>
          <a:p>
            <a:fld id="{51754D60-84B6-4127-A518-D672E4DBC006}" type="slidenum">
              <a:rPr lang="en-US" smtClean="0"/>
              <a:t>‹#›</a:t>
            </a:fld>
            <a:endParaRPr lang="en-US"/>
          </a:p>
        </p:txBody>
      </p:sp>
    </p:spTree>
    <p:extLst>
      <p:ext uri="{BB962C8B-B14F-4D97-AF65-F5344CB8AC3E}">
        <p14:creationId xmlns:p14="http://schemas.microsoft.com/office/powerpoint/2010/main" val="2785845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48069-3C5D-4C5A-AE04-0566960DD8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FBEB61-3543-49DF-A29C-EE9676454E8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84FAF4-06E8-47CD-B5CA-A8C2062E06F3}"/>
              </a:ext>
            </a:extLst>
          </p:cNvPr>
          <p:cNvSpPr>
            <a:spLocks noGrp="1"/>
          </p:cNvSpPr>
          <p:nvPr>
            <p:ph type="dt" sz="half" idx="10"/>
          </p:nvPr>
        </p:nvSpPr>
        <p:spPr/>
        <p:txBody>
          <a:bodyPr/>
          <a:lstStyle/>
          <a:p>
            <a:fld id="{2C3A862D-BFBE-433B-89DE-6E1076D55F83}" type="datetime1">
              <a:rPr lang="en-US" smtClean="0"/>
              <a:t>9/7/22</a:t>
            </a:fld>
            <a:endParaRPr lang="en-US"/>
          </a:p>
        </p:txBody>
      </p:sp>
      <p:sp>
        <p:nvSpPr>
          <p:cNvPr id="5" name="Footer Placeholder 4">
            <a:extLst>
              <a:ext uri="{FF2B5EF4-FFF2-40B4-BE49-F238E27FC236}">
                <a16:creationId xmlns:a16="http://schemas.microsoft.com/office/drawing/2014/main" id="{A2018477-709A-474F-9C94-54AF9C371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D4A3DE-81D0-4ACD-8889-3BBF655C0F0A}"/>
              </a:ext>
            </a:extLst>
          </p:cNvPr>
          <p:cNvSpPr>
            <a:spLocks noGrp="1"/>
          </p:cNvSpPr>
          <p:nvPr>
            <p:ph type="sldNum" sz="quarter" idx="12"/>
          </p:nvPr>
        </p:nvSpPr>
        <p:spPr/>
        <p:txBody>
          <a:bodyPr/>
          <a:lstStyle/>
          <a:p>
            <a:fld id="{51754D60-84B6-4127-A518-D672E4DBC006}" type="slidenum">
              <a:rPr lang="en-US" smtClean="0"/>
              <a:t>‹#›</a:t>
            </a:fld>
            <a:endParaRPr lang="en-US"/>
          </a:p>
        </p:txBody>
      </p:sp>
    </p:spTree>
    <p:extLst>
      <p:ext uri="{BB962C8B-B14F-4D97-AF65-F5344CB8AC3E}">
        <p14:creationId xmlns:p14="http://schemas.microsoft.com/office/powerpoint/2010/main" val="3660383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44E534-2D1C-41C6-A79E-06E8B14BAB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6299B4-0BE5-4ADD-A39C-CE1724DC29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0093B5-159C-4472-BA42-5069FCE5FE28}"/>
              </a:ext>
            </a:extLst>
          </p:cNvPr>
          <p:cNvSpPr>
            <a:spLocks noGrp="1"/>
          </p:cNvSpPr>
          <p:nvPr>
            <p:ph type="dt" sz="half" idx="10"/>
          </p:nvPr>
        </p:nvSpPr>
        <p:spPr/>
        <p:txBody>
          <a:bodyPr/>
          <a:lstStyle/>
          <a:p>
            <a:fld id="{7DD009B5-9F5E-492C-BC91-3EE8B1129EA7}" type="datetime1">
              <a:rPr lang="en-US" smtClean="0"/>
              <a:t>9/7/22</a:t>
            </a:fld>
            <a:endParaRPr lang="en-US"/>
          </a:p>
        </p:txBody>
      </p:sp>
      <p:sp>
        <p:nvSpPr>
          <p:cNvPr id="5" name="Footer Placeholder 4">
            <a:extLst>
              <a:ext uri="{FF2B5EF4-FFF2-40B4-BE49-F238E27FC236}">
                <a16:creationId xmlns:a16="http://schemas.microsoft.com/office/drawing/2014/main" id="{2F2905B1-D797-4FB6-9099-85D88C4D35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344894-45CA-4F12-BBAE-B80FE9BD306A}"/>
              </a:ext>
            </a:extLst>
          </p:cNvPr>
          <p:cNvSpPr>
            <a:spLocks noGrp="1"/>
          </p:cNvSpPr>
          <p:nvPr>
            <p:ph type="sldNum" sz="quarter" idx="12"/>
          </p:nvPr>
        </p:nvSpPr>
        <p:spPr/>
        <p:txBody>
          <a:bodyPr/>
          <a:lstStyle/>
          <a:p>
            <a:fld id="{51754D60-84B6-4127-A518-D672E4DBC006}" type="slidenum">
              <a:rPr lang="en-US" smtClean="0"/>
              <a:t>‹#›</a:t>
            </a:fld>
            <a:endParaRPr lang="en-US"/>
          </a:p>
        </p:txBody>
      </p:sp>
    </p:spTree>
    <p:extLst>
      <p:ext uri="{BB962C8B-B14F-4D97-AF65-F5344CB8AC3E}">
        <p14:creationId xmlns:p14="http://schemas.microsoft.com/office/powerpoint/2010/main" val="2368774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1DC8A-431E-4ADC-B71A-AFBC96CADD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7E811A-6401-4CFC-B5CE-963B4E3313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FC626F-ED70-42B3-9A0F-B0049AF3B590}"/>
              </a:ext>
            </a:extLst>
          </p:cNvPr>
          <p:cNvSpPr>
            <a:spLocks noGrp="1"/>
          </p:cNvSpPr>
          <p:nvPr>
            <p:ph type="dt" sz="half" idx="10"/>
          </p:nvPr>
        </p:nvSpPr>
        <p:spPr/>
        <p:txBody>
          <a:bodyPr/>
          <a:lstStyle/>
          <a:p>
            <a:fld id="{CE48C87A-F82F-46BA-BD57-4C99AC00A3A0}" type="datetime1">
              <a:rPr lang="en-US" smtClean="0"/>
              <a:t>9/7/22</a:t>
            </a:fld>
            <a:endParaRPr lang="en-US"/>
          </a:p>
        </p:txBody>
      </p:sp>
      <p:sp>
        <p:nvSpPr>
          <p:cNvPr id="5" name="Footer Placeholder 4">
            <a:extLst>
              <a:ext uri="{FF2B5EF4-FFF2-40B4-BE49-F238E27FC236}">
                <a16:creationId xmlns:a16="http://schemas.microsoft.com/office/drawing/2014/main" id="{068A2C9E-A4CC-44AF-BB43-FA2A9E8865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59B2F8-6210-4B2E-8E3A-D0130FFDCF0D}"/>
              </a:ext>
            </a:extLst>
          </p:cNvPr>
          <p:cNvSpPr>
            <a:spLocks noGrp="1"/>
          </p:cNvSpPr>
          <p:nvPr>
            <p:ph type="sldNum" sz="quarter" idx="12"/>
          </p:nvPr>
        </p:nvSpPr>
        <p:spPr/>
        <p:txBody>
          <a:bodyPr/>
          <a:lstStyle/>
          <a:p>
            <a:fld id="{51754D60-84B6-4127-A518-D672E4DBC006}" type="slidenum">
              <a:rPr lang="en-US" smtClean="0"/>
              <a:t>‹#›</a:t>
            </a:fld>
            <a:endParaRPr lang="en-US"/>
          </a:p>
        </p:txBody>
      </p:sp>
    </p:spTree>
    <p:extLst>
      <p:ext uri="{BB962C8B-B14F-4D97-AF65-F5344CB8AC3E}">
        <p14:creationId xmlns:p14="http://schemas.microsoft.com/office/powerpoint/2010/main" val="758118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2E33C-431F-4BA1-80BA-EC820B71C3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07814D-2ACE-451F-ABF5-428543346D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56C2AF7-60D4-4ED7-8EE1-BD019BBCDF70}"/>
              </a:ext>
            </a:extLst>
          </p:cNvPr>
          <p:cNvSpPr>
            <a:spLocks noGrp="1"/>
          </p:cNvSpPr>
          <p:nvPr>
            <p:ph type="dt" sz="half" idx="10"/>
          </p:nvPr>
        </p:nvSpPr>
        <p:spPr/>
        <p:txBody>
          <a:bodyPr/>
          <a:lstStyle/>
          <a:p>
            <a:fld id="{8665021E-DB35-4C51-9727-37FB9DDCBA7E}" type="datetime1">
              <a:rPr lang="en-US" smtClean="0"/>
              <a:t>9/7/22</a:t>
            </a:fld>
            <a:endParaRPr lang="en-US"/>
          </a:p>
        </p:txBody>
      </p:sp>
      <p:sp>
        <p:nvSpPr>
          <p:cNvPr id="5" name="Footer Placeholder 4">
            <a:extLst>
              <a:ext uri="{FF2B5EF4-FFF2-40B4-BE49-F238E27FC236}">
                <a16:creationId xmlns:a16="http://schemas.microsoft.com/office/drawing/2014/main" id="{E64CD62C-A8D7-455C-9519-03AC42D57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5EA85F-8180-469B-8B96-104FF95F997C}"/>
              </a:ext>
            </a:extLst>
          </p:cNvPr>
          <p:cNvSpPr>
            <a:spLocks noGrp="1"/>
          </p:cNvSpPr>
          <p:nvPr>
            <p:ph type="sldNum" sz="quarter" idx="12"/>
          </p:nvPr>
        </p:nvSpPr>
        <p:spPr/>
        <p:txBody>
          <a:bodyPr/>
          <a:lstStyle/>
          <a:p>
            <a:fld id="{51754D60-84B6-4127-A518-D672E4DBC006}" type="slidenum">
              <a:rPr lang="en-US" smtClean="0"/>
              <a:t>‹#›</a:t>
            </a:fld>
            <a:endParaRPr lang="en-US"/>
          </a:p>
        </p:txBody>
      </p:sp>
    </p:spTree>
    <p:extLst>
      <p:ext uri="{BB962C8B-B14F-4D97-AF65-F5344CB8AC3E}">
        <p14:creationId xmlns:p14="http://schemas.microsoft.com/office/powerpoint/2010/main" val="859171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858A4-9696-4D52-8399-42B8312744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66681E-5823-4FC6-9FBC-E8FCB6E57FB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C44F41-127D-4376-AA17-7673CE51916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5F9C4F-21D2-4AD4-BC80-39DC25488104}"/>
              </a:ext>
            </a:extLst>
          </p:cNvPr>
          <p:cNvSpPr>
            <a:spLocks noGrp="1"/>
          </p:cNvSpPr>
          <p:nvPr>
            <p:ph type="dt" sz="half" idx="10"/>
          </p:nvPr>
        </p:nvSpPr>
        <p:spPr/>
        <p:txBody>
          <a:bodyPr/>
          <a:lstStyle/>
          <a:p>
            <a:fld id="{21975D4E-30FF-41D6-B962-748775F35DA3}" type="datetime1">
              <a:rPr lang="en-US" smtClean="0"/>
              <a:t>9/7/22</a:t>
            </a:fld>
            <a:endParaRPr lang="en-US"/>
          </a:p>
        </p:txBody>
      </p:sp>
      <p:sp>
        <p:nvSpPr>
          <p:cNvPr id="6" name="Footer Placeholder 5">
            <a:extLst>
              <a:ext uri="{FF2B5EF4-FFF2-40B4-BE49-F238E27FC236}">
                <a16:creationId xmlns:a16="http://schemas.microsoft.com/office/drawing/2014/main" id="{2FE0BCBC-87F1-4D7A-B19A-B408BBE353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32C8D9-6B96-4F72-9BBB-D784FFC8E822}"/>
              </a:ext>
            </a:extLst>
          </p:cNvPr>
          <p:cNvSpPr>
            <a:spLocks noGrp="1"/>
          </p:cNvSpPr>
          <p:nvPr>
            <p:ph type="sldNum" sz="quarter" idx="12"/>
          </p:nvPr>
        </p:nvSpPr>
        <p:spPr/>
        <p:txBody>
          <a:bodyPr/>
          <a:lstStyle/>
          <a:p>
            <a:fld id="{51754D60-84B6-4127-A518-D672E4DBC006}" type="slidenum">
              <a:rPr lang="en-US" smtClean="0"/>
              <a:t>‹#›</a:t>
            </a:fld>
            <a:endParaRPr lang="en-US"/>
          </a:p>
        </p:txBody>
      </p:sp>
    </p:spTree>
    <p:extLst>
      <p:ext uri="{BB962C8B-B14F-4D97-AF65-F5344CB8AC3E}">
        <p14:creationId xmlns:p14="http://schemas.microsoft.com/office/powerpoint/2010/main" val="2793715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6E3AD-87B6-4C01-A232-D69B6D18F4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A70E11-755B-45C1-9FB5-EE08010159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B1A7013-58D9-4C9A-BECC-B6919DED28F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64737B-F4A6-44DA-9670-2C4B59A529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FCAB0A6-8369-4481-A74A-E17F0EF02D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7FEC14-CAB6-486F-B1B0-FB0A09234F3D}"/>
              </a:ext>
            </a:extLst>
          </p:cNvPr>
          <p:cNvSpPr>
            <a:spLocks noGrp="1"/>
          </p:cNvSpPr>
          <p:nvPr>
            <p:ph type="dt" sz="half" idx="10"/>
          </p:nvPr>
        </p:nvSpPr>
        <p:spPr/>
        <p:txBody>
          <a:bodyPr/>
          <a:lstStyle/>
          <a:p>
            <a:fld id="{2ECD2DE7-802B-4835-83EB-48DED23B06D3}" type="datetime1">
              <a:rPr lang="en-US" smtClean="0"/>
              <a:t>9/7/22</a:t>
            </a:fld>
            <a:endParaRPr lang="en-US"/>
          </a:p>
        </p:txBody>
      </p:sp>
      <p:sp>
        <p:nvSpPr>
          <p:cNvPr id="8" name="Footer Placeholder 7">
            <a:extLst>
              <a:ext uri="{FF2B5EF4-FFF2-40B4-BE49-F238E27FC236}">
                <a16:creationId xmlns:a16="http://schemas.microsoft.com/office/drawing/2014/main" id="{BC0EF57C-8964-4893-B640-DB064CC51E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0826C9-3839-4FC0-B58F-7257C949113C}"/>
              </a:ext>
            </a:extLst>
          </p:cNvPr>
          <p:cNvSpPr>
            <a:spLocks noGrp="1"/>
          </p:cNvSpPr>
          <p:nvPr>
            <p:ph type="sldNum" sz="quarter" idx="12"/>
          </p:nvPr>
        </p:nvSpPr>
        <p:spPr/>
        <p:txBody>
          <a:bodyPr/>
          <a:lstStyle/>
          <a:p>
            <a:fld id="{51754D60-84B6-4127-A518-D672E4DBC006}" type="slidenum">
              <a:rPr lang="en-US" smtClean="0"/>
              <a:t>‹#›</a:t>
            </a:fld>
            <a:endParaRPr lang="en-US"/>
          </a:p>
        </p:txBody>
      </p:sp>
    </p:spTree>
    <p:extLst>
      <p:ext uri="{BB962C8B-B14F-4D97-AF65-F5344CB8AC3E}">
        <p14:creationId xmlns:p14="http://schemas.microsoft.com/office/powerpoint/2010/main" val="3589274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B86D9-C4F8-4FEB-8001-E95E08F158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955B58-00C3-442A-9EC1-7E312F79E747}"/>
              </a:ext>
            </a:extLst>
          </p:cNvPr>
          <p:cNvSpPr>
            <a:spLocks noGrp="1"/>
          </p:cNvSpPr>
          <p:nvPr>
            <p:ph type="dt" sz="half" idx="10"/>
          </p:nvPr>
        </p:nvSpPr>
        <p:spPr/>
        <p:txBody>
          <a:bodyPr/>
          <a:lstStyle/>
          <a:p>
            <a:fld id="{1E840F65-8643-4A31-83DC-540C14A11F56}" type="datetime1">
              <a:rPr lang="en-US" smtClean="0"/>
              <a:t>9/7/22</a:t>
            </a:fld>
            <a:endParaRPr lang="en-US"/>
          </a:p>
        </p:txBody>
      </p:sp>
      <p:sp>
        <p:nvSpPr>
          <p:cNvPr id="4" name="Footer Placeholder 3">
            <a:extLst>
              <a:ext uri="{FF2B5EF4-FFF2-40B4-BE49-F238E27FC236}">
                <a16:creationId xmlns:a16="http://schemas.microsoft.com/office/drawing/2014/main" id="{BCBB183E-D8F2-4614-9FDE-C89C464E67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3D0861-5A12-4BB5-94E3-305B9C938CFB}"/>
              </a:ext>
            </a:extLst>
          </p:cNvPr>
          <p:cNvSpPr>
            <a:spLocks noGrp="1"/>
          </p:cNvSpPr>
          <p:nvPr>
            <p:ph type="sldNum" sz="quarter" idx="12"/>
          </p:nvPr>
        </p:nvSpPr>
        <p:spPr/>
        <p:txBody>
          <a:bodyPr/>
          <a:lstStyle/>
          <a:p>
            <a:fld id="{51754D60-84B6-4127-A518-D672E4DBC006}" type="slidenum">
              <a:rPr lang="en-US" smtClean="0"/>
              <a:t>‹#›</a:t>
            </a:fld>
            <a:endParaRPr lang="en-US"/>
          </a:p>
        </p:txBody>
      </p:sp>
    </p:spTree>
    <p:extLst>
      <p:ext uri="{BB962C8B-B14F-4D97-AF65-F5344CB8AC3E}">
        <p14:creationId xmlns:p14="http://schemas.microsoft.com/office/powerpoint/2010/main" val="777426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AF3BFF-2D7C-45B5-A44E-2ABD2C987D46}"/>
              </a:ext>
            </a:extLst>
          </p:cNvPr>
          <p:cNvSpPr>
            <a:spLocks noGrp="1"/>
          </p:cNvSpPr>
          <p:nvPr>
            <p:ph type="dt" sz="half" idx="10"/>
          </p:nvPr>
        </p:nvSpPr>
        <p:spPr/>
        <p:txBody>
          <a:bodyPr/>
          <a:lstStyle/>
          <a:p>
            <a:fld id="{BD0B84D2-C36A-46F4-921D-6D7FAA68D0D2}" type="datetime1">
              <a:rPr lang="en-US" smtClean="0"/>
              <a:t>9/7/22</a:t>
            </a:fld>
            <a:endParaRPr lang="en-US"/>
          </a:p>
        </p:txBody>
      </p:sp>
      <p:sp>
        <p:nvSpPr>
          <p:cNvPr id="3" name="Footer Placeholder 2">
            <a:extLst>
              <a:ext uri="{FF2B5EF4-FFF2-40B4-BE49-F238E27FC236}">
                <a16:creationId xmlns:a16="http://schemas.microsoft.com/office/drawing/2014/main" id="{00865236-929B-472E-A6AA-3FC9588B68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553BE4-1C5C-4D8D-9EF8-3AD55002517D}"/>
              </a:ext>
            </a:extLst>
          </p:cNvPr>
          <p:cNvSpPr>
            <a:spLocks noGrp="1"/>
          </p:cNvSpPr>
          <p:nvPr>
            <p:ph type="sldNum" sz="quarter" idx="12"/>
          </p:nvPr>
        </p:nvSpPr>
        <p:spPr/>
        <p:txBody>
          <a:bodyPr/>
          <a:lstStyle/>
          <a:p>
            <a:fld id="{51754D60-84B6-4127-A518-D672E4DBC006}" type="slidenum">
              <a:rPr lang="en-US" smtClean="0"/>
              <a:t>‹#›</a:t>
            </a:fld>
            <a:endParaRPr lang="en-US"/>
          </a:p>
        </p:txBody>
      </p:sp>
    </p:spTree>
    <p:extLst>
      <p:ext uri="{BB962C8B-B14F-4D97-AF65-F5344CB8AC3E}">
        <p14:creationId xmlns:p14="http://schemas.microsoft.com/office/powerpoint/2010/main" val="1616251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094AE-A379-40BC-961C-0C6FFF27D5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0A4F8A-21F9-4367-B3C7-A9006AF421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DFCDED-D1B6-4005-AF47-1705D036C4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84BED1-E256-473D-B42E-FD23E70FF4CE}"/>
              </a:ext>
            </a:extLst>
          </p:cNvPr>
          <p:cNvSpPr>
            <a:spLocks noGrp="1"/>
          </p:cNvSpPr>
          <p:nvPr>
            <p:ph type="dt" sz="half" idx="10"/>
          </p:nvPr>
        </p:nvSpPr>
        <p:spPr/>
        <p:txBody>
          <a:bodyPr/>
          <a:lstStyle/>
          <a:p>
            <a:fld id="{A1C934C7-43E0-45C3-9366-900DC3BFBA40}" type="datetime1">
              <a:rPr lang="en-US" smtClean="0"/>
              <a:t>9/7/22</a:t>
            </a:fld>
            <a:endParaRPr lang="en-US"/>
          </a:p>
        </p:txBody>
      </p:sp>
      <p:sp>
        <p:nvSpPr>
          <p:cNvPr id="6" name="Footer Placeholder 5">
            <a:extLst>
              <a:ext uri="{FF2B5EF4-FFF2-40B4-BE49-F238E27FC236}">
                <a16:creationId xmlns:a16="http://schemas.microsoft.com/office/drawing/2014/main" id="{4EB3ABD6-E7B7-46BF-89A1-3BE7744384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E64F1-6B08-4CFF-AAF4-C1F6DD1FC5CE}"/>
              </a:ext>
            </a:extLst>
          </p:cNvPr>
          <p:cNvSpPr>
            <a:spLocks noGrp="1"/>
          </p:cNvSpPr>
          <p:nvPr>
            <p:ph type="sldNum" sz="quarter" idx="12"/>
          </p:nvPr>
        </p:nvSpPr>
        <p:spPr/>
        <p:txBody>
          <a:bodyPr/>
          <a:lstStyle/>
          <a:p>
            <a:fld id="{51754D60-84B6-4127-A518-D672E4DBC006}" type="slidenum">
              <a:rPr lang="en-US" smtClean="0"/>
              <a:t>‹#›</a:t>
            </a:fld>
            <a:endParaRPr lang="en-US"/>
          </a:p>
        </p:txBody>
      </p:sp>
    </p:spTree>
    <p:extLst>
      <p:ext uri="{BB962C8B-B14F-4D97-AF65-F5344CB8AC3E}">
        <p14:creationId xmlns:p14="http://schemas.microsoft.com/office/powerpoint/2010/main" val="2353681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D0648-6335-4B61-B538-97376E8532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A8FA4E-15BB-49A3-93DB-D6828FE5AD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A997B9-6B17-4294-B63B-CE584DDCFB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5C7488C-265A-4BAF-8A6F-642A4C1F72D2}"/>
              </a:ext>
            </a:extLst>
          </p:cNvPr>
          <p:cNvSpPr>
            <a:spLocks noGrp="1"/>
          </p:cNvSpPr>
          <p:nvPr>
            <p:ph type="dt" sz="half" idx="10"/>
          </p:nvPr>
        </p:nvSpPr>
        <p:spPr/>
        <p:txBody>
          <a:bodyPr/>
          <a:lstStyle/>
          <a:p>
            <a:fld id="{131EC63D-4051-46B1-AD7D-F12132AAF811}" type="datetime1">
              <a:rPr lang="en-US" smtClean="0"/>
              <a:t>9/7/22</a:t>
            </a:fld>
            <a:endParaRPr lang="en-US"/>
          </a:p>
        </p:txBody>
      </p:sp>
      <p:sp>
        <p:nvSpPr>
          <p:cNvPr id="6" name="Footer Placeholder 5">
            <a:extLst>
              <a:ext uri="{FF2B5EF4-FFF2-40B4-BE49-F238E27FC236}">
                <a16:creationId xmlns:a16="http://schemas.microsoft.com/office/drawing/2014/main" id="{3B49CB70-614F-4A58-A282-F7687437FA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170D0C-2AFB-4DFA-A556-2F3A3E9E20F6}"/>
              </a:ext>
            </a:extLst>
          </p:cNvPr>
          <p:cNvSpPr>
            <a:spLocks noGrp="1"/>
          </p:cNvSpPr>
          <p:nvPr>
            <p:ph type="sldNum" sz="quarter" idx="12"/>
          </p:nvPr>
        </p:nvSpPr>
        <p:spPr/>
        <p:txBody>
          <a:bodyPr/>
          <a:lstStyle/>
          <a:p>
            <a:fld id="{51754D60-84B6-4127-A518-D672E4DBC006}" type="slidenum">
              <a:rPr lang="en-US" smtClean="0"/>
              <a:t>‹#›</a:t>
            </a:fld>
            <a:endParaRPr lang="en-US"/>
          </a:p>
        </p:txBody>
      </p:sp>
    </p:spTree>
    <p:extLst>
      <p:ext uri="{BB962C8B-B14F-4D97-AF65-F5344CB8AC3E}">
        <p14:creationId xmlns:p14="http://schemas.microsoft.com/office/powerpoint/2010/main" val="2006093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F2F5D6-F33A-46A4-A558-2C48C930E7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3A2891-972D-4C81-B427-3F3A35DC53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F8BD1E-9E39-4BD1-93CD-D152DB513C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3FD0B8-6C95-4FB2-9AA1-EF9818552E69}" type="datetime1">
              <a:rPr lang="en-US" smtClean="0"/>
              <a:t>9/7/22</a:t>
            </a:fld>
            <a:endParaRPr lang="en-US"/>
          </a:p>
        </p:txBody>
      </p:sp>
      <p:sp>
        <p:nvSpPr>
          <p:cNvPr id="5" name="Footer Placeholder 4">
            <a:extLst>
              <a:ext uri="{FF2B5EF4-FFF2-40B4-BE49-F238E27FC236}">
                <a16:creationId xmlns:a16="http://schemas.microsoft.com/office/drawing/2014/main" id="{FEC2220A-D35F-438B-B354-5D3ED82667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08E4F8-7BBC-4188-962D-0D7004530B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754D60-84B6-4127-A518-D672E4DBC006}" type="slidenum">
              <a:rPr lang="en-US" smtClean="0"/>
              <a:t>‹#›</a:t>
            </a:fld>
            <a:endParaRPr lang="en-US"/>
          </a:p>
        </p:txBody>
      </p:sp>
    </p:spTree>
    <p:extLst>
      <p:ext uri="{BB962C8B-B14F-4D97-AF65-F5344CB8AC3E}">
        <p14:creationId xmlns:p14="http://schemas.microsoft.com/office/powerpoint/2010/main" val="2371878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54ED4-29AC-4716-8370-84B22BB3AF45}"/>
              </a:ext>
            </a:extLst>
          </p:cNvPr>
          <p:cNvSpPr>
            <a:spLocks noGrp="1"/>
          </p:cNvSpPr>
          <p:nvPr>
            <p:ph type="ctrTitle"/>
          </p:nvPr>
        </p:nvSpPr>
        <p:spPr/>
        <p:txBody>
          <a:bodyPr/>
          <a:lstStyle/>
          <a:p>
            <a:r>
              <a:rPr lang="en-US" dirty="0"/>
              <a:t>Trigonometry: Triangle formulas, height/distance </a:t>
            </a:r>
          </a:p>
        </p:txBody>
      </p:sp>
      <p:sp>
        <p:nvSpPr>
          <p:cNvPr id="3" name="Subtitle 2">
            <a:extLst>
              <a:ext uri="{FF2B5EF4-FFF2-40B4-BE49-F238E27FC236}">
                <a16:creationId xmlns:a16="http://schemas.microsoft.com/office/drawing/2014/main" id="{49D147FE-1658-4609-A874-64FF00DA3DF2}"/>
              </a:ext>
            </a:extLst>
          </p:cNvPr>
          <p:cNvSpPr>
            <a:spLocks noGrp="1"/>
          </p:cNvSpPr>
          <p:nvPr>
            <p:ph type="subTitle" idx="1"/>
          </p:nvPr>
        </p:nvSpPr>
        <p:spPr>
          <a:xfrm>
            <a:off x="1524000" y="4220805"/>
            <a:ext cx="9144000" cy="1655762"/>
          </a:xfrm>
        </p:spPr>
        <p:txBody>
          <a:bodyPr/>
          <a:lstStyle/>
          <a:p>
            <a:r>
              <a:rPr lang="en-US" dirty="0"/>
              <a:t>Introduction to Engineering Mathematics</a:t>
            </a:r>
          </a:p>
          <a:p>
            <a:r>
              <a:rPr lang="en-US" dirty="0"/>
              <a:t>Joris </a:t>
            </a:r>
            <a:r>
              <a:rPr lang="en-US" dirty="0" err="1"/>
              <a:t>Vankerschaver</a:t>
            </a:r>
            <a:endParaRPr lang="en-US" dirty="0"/>
          </a:p>
        </p:txBody>
      </p:sp>
      <p:sp>
        <p:nvSpPr>
          <p:cNvPr id="4" name="Slide Number Placeholder 3">
            <a:extLst>
              <a:ext uri="{FF2B5EF4-FFF2-40B4-BE49-F238E27FC236}">
                <a16:creationId xmlns:a16="http://schemas.microsoft.com/office/drawing/2014/main" id="{E406503C-9400-40A1-8591-D47BD1121E05}"/>
              </a:ext>
            </a:extLst>
          </p:cNvPr>
          <p:cNvSpPr>
            <a:spLocks noGrp="1"/>
          </p:cNvSpPr>
          <p:nvPr>
            <p:ph type="sldNum" sz="quarter" idx="12"/>
          </p:nvPr>
        </p:nvSpPr>
        <p:spPr/>
        <p:txBody>
          <a:bodyPr/>
          <a:lstStyle/>
          <a:p>
            <a:fld id="{51754D60-84B6-4127-A518-D672E4DBC006}" type="slidenum">
              <a:rPr lang="en-US" smtClean="0"/>
              <a:t>1</a:t>
            </a:fld>
            <a:endParaRPr lang="en-US"/>
          </a:p>
        </p:txBody>
      </p:sp>
    </p:spTree>
    <p:extLst>
      <p:ext uri="{BB962C8B-B14F-4D97-AF65-F5344CB8AC3E}">
        <p14:creationId xmlns:p14="http://schemas.microsoft.com/office/powerpoint/2010/main" val="4227334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FFF59-2277-4455-8660-A6CBF922B80D}"/>
              </a:ext>
            </a:extLst>
          </p:cNvPr>
          <p:cNvSpPr>
            <a:spLocks noGrp="1"/>
          </p:cNvSpPr>
          <p:nvPr>
            <p:ph type="title"/>
          </p:nvPr>
        </p:nvSpPr>
        <p:spPr/>
        <p:txBody>
          <a:bodyPr/>
          <a:lstStyle/>
          <a:p>
            <a:r>
              <a:rPr lang="en-US" dirty="0"/>
              <a:t>Example</a:t>
            </a:r>
          </a:p>
        </p:txBody>
      </p:sp>
      <p:sp>
        <p:nvSpPr>
          <p:cNvPr id="3" name="Slide Number Placeholder 2">
            <a:extLst>
              <a:ext uri="{FF2B5EF4-FFF2-40B4-BE49-F238E27FC236}">
                <a16:creationId xmlns:a16="http://schemas.microsoft.com/office/drawing/2014/main" id="{BFCF2ADC-A37B-4448-A2F5-AF453029E3CB}"/>
              </a:ext>
            </a:extLst>
          </p:cNvPr>
          <p:cNvSpPr>
            <a:spLocks noGrp="1"/>
          </p:cNvSpPr>
          <p:nvPr>
            <p:ph type="sldNum" sz="quarter" idx="12"/>
          </p:nvPr>
        </p:nvSpPr>
        <p:spPr/>
        <p:txBody>
          <a:bodyPr/>
          <a:lstStyle/>
          <a:p>
            <a:fld id="{51754D60-84B6-4127-A518-D672E4DBC006}" type="slidenum">
              <a:rPr lang="en-US" smtClean="0"/>
              <a:t>10</a:t>
            </a:fld>
            <a:endParaRPr lang="en-US"/>
          </a:p>
        </p:txBody>
      </p:sp>
      <p:sp>
        <p:nvSpPr>
          <p:cNvPr id="4" name="TextBox 3">
            <a:extLst>
              <a:ext uri="{FF2B5EF4-FFF2-40B4-BE49-F238E27FC236}">
                <a16:creationId xmlns:a16="http://schemas.microsoft.com/office/drawing/2014/main" id="{43F34668-4AD5-48AD-AB8C-D348C5DD8B12}"/>
              </a:ext>
            </a:extLst>
          </p:cNvPr>
          <p:cNvSpPr txBox="1"/>
          <p:nvPr/>
        </p:nvSpPr>
        <p:spPr>
          <a:xfrm>
            <a:off x="838199" y="1367522"/>
            <a:ext cx="10515599" cy="830997"/>
          </a:xfrm>
          <a:prstGeom prst="rect">
            <a:avLst/>
          </a:prstGeom>
          <a:noFill/>
        </p:spPr>
        <p:txBody>
          <a:bodyPr wrap="square" rtlCol="0">
            <a:spAutoFit/>
          </a:bodyPr>
          <a:lstStyle/>
          <a:p>
            <a:r>
              <a:rPr lang="en-US" sz="2400" i="1" dirty="0"/>
              <a:t>From a plane flying vertically over a straight road, the angles of depression of 2 consecutive milestones are 45° and 60°. Find the height at which the plane is flying. </a:t>
            </a:r>
          </a:p>
        </p:txBody>
      </p:sp>
    </p:spTree>
    <p:extLst>
      <p:ext uri="{BB962C8B-B14F-4D97-AF65-F5344CB8AC3E}">
        <p14:creationId xmlns:p14="http://schemas.microsoft.com/office/powerpoint/2010/main" val="2158506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1FDCE3C-9236-CA4C-3D28-4143C18EC01F}"/>
              </a:ext>
            </a:extLst>
          </p:cNvPr>
          <p:cNvSpPr>
            <a:spLocks noGrp="1"/>
          </p:cNvSpPr>
          <p:nvPr>
            <p:ph type="title"/>
          </p:nvPr>
        </p:nvSpPr>
        <p:spPr/>
        <p:txBody>
          <a:bodyPr/>
          <a:lstStyle/>
          <a:p>
            <a:r>
              <a:rPr lang="en-KR" dirty="0"/>
              <a:t>Problems for you to try (solution next week)</a:t>
            </a:r>
          </a:p>
        </p:txBody>
      </p:sp>
      <p:sp>
        <p:nvSpPr>
          <p:cNvPr id="3" name="Slide Number Placeholder 2"/>
          <p:cNvSpPr>
            <a:spLocks noGrp="1"/>
          </p:cNvSpPr>
          <p:nvPr>
            <p:ph type="sldNum" sz="quarter" idx="12"/>
          </p:nvPr>
        </p:nvSpPr>
        <p:spPr/>
        <p:txBody>
          <a:bodyPr/>
          <a:lstStyle/>
          <a:p>
            <a:fld id="{51754D60-84B6-4127-A518-D672E4DBC006}" type="slidenum">
              <a:rPr lang="en-US" smtClean="0"/>
              <a:t>11</a:t>
            </a:fld>
            <a:endParaRPr lang="en-US"/>
          </a:p>
        </p:txBody>
      </p:sp>
      <p:sp>
        <p:nvSpPr>
          <p:cNvPr id="4" name="TextBox 3">
            <a:extLst>
              <a:ext uri="{FF2B5EF4-FFF2-40B4-BE49-F238E27FC236}">
                <a16:creationId xmlns:a16="http://schemas.microsoft.com/office/drawing/2014/main" id="{BAD4A419-49BB-4886-B40F-87097B785E05}"/>
              </a:ext>
            </a:extLst>
          </p:cNvPr>
          <p:cNvSpPr txBox="1"/>
          <p:nvPr/>
        </p:nvSpPr>
        <p:spPr>
          <a:xfrm>
            <a:off x="838200" y="1696606"/>
            <a:ext cx="10515599" cy="1200329"/>
          </a:xfrm>
          <a:prstGeom prst="rect">
            <a:avLst/>
          </a:prstGeom>
          <a:noFill/>
        </p:spPr>
        <p:txBody>
          <a:bodyPr wrap="square" rtlCol="0">
            <a:spAutoFit/>
          </a:bodyPr>
          <a:lstStyle/>
          <a:p>
            <a:r>
              <a:rPr lang="en-US" sz="2400" i="1" dirty="0"/>
              <a:t>You see a town on a hillside at an angle of elevation of 30°. You walk 80 meters (horizontally, along the ground) and see the town at an angle of elevation of 60°. Find the height of the town above ground level.</a:t>
            </a:r>
          </a:p>
        </p:txBody>
      </p:sp>
      <p:sp>
        <p:nvSpPr>
          <p:cNvPr id="5" name="TextBox 4">
            <a:extLst>
              <a:ext uri="{FF2B5EF4-FFF2-40B4-BE49-F238E27FC236}">
                <a16:creationId xmlns:a16="http://schemas.microsoft.com/office/drawing/2014/main" id="{EF4F2B63-2FD7-D1D0-B728-4466734D31D6}"/>
              </a:ext>
            </a:extLst>
          </p:cNvPr>
          <p:cNvSpPr txBox="1"/>
          <p:nvPr/>
        </p:nvSpPr>
        <p:spPr>
          <a:xfrm>
            <a:off x="838199" y="3112739"/>
            <a:ext cx="10515599" cy="1569660"/>
          </a:xfrm>
          <a:prstGeom prst="rect">
            <a:avLst/>
          </a:prstGeom>
          <a:noFill/>
        </p:spPr>
        <p:txBody>
          <a:bodyPr wrap="square" rtlCol="0">
            <a:spAutoFit/>
          </a:bodyPr>
          <a:lstStyle/>
          <a:p>
            <a:r>
              <a:rPr lang="en-US" sz="2400" i="1" dirty="0"/>
              <a:t>A man lies on the ground and observes that a temple and a flagpole on that temple subtend equal angles at his eyes. If the height of the temple is 10m and that of the flagpole is 20m, find the subtended angles and the distance between the temple and the man.</a:t>
            </a:r>
          </a:p>
        </p:txBody>
      </p:sp>
      <p:sp>
        <p:nvSpPr>
          <p:cNvPr id="6" name="TextBox 5">
            <a:extLst>
              <a:ext uri="{FF2B5EF4-FFF2-40B4-BE49-F238E27FC236}">
                <a16:creationId xmlns:a16="http://schemas.microsoft.com/office/drawing/2014/main" id="{5508DF8B-0EEE-CA2A-6B66-C53F9875154F}"/>
              </a:ext>
            </a:extLst>
          </p:cNvPr>
          <p:cNvSpPr txBox="1"/>
          <p:nvPr/>
        </p:nvSpPr>
        <p:spPr>
          <a:xfrm>
            <a:off x="838200" y="4898204"/>
            <a:ext cx="10515599" cy="1569660"/>
          </a:xfrm>
          <a:prstGeom prst="rect">
            <a:avLst/>
          </a:prstGeom>
          <a:noFill/>
        </p:spPr>
        <p:txBody>
          <a:bodyPr wrap="square" rtlCol="0">
            <a:spAutoFit/>
          </a:bodyPr>
          <a:lstStyle/>
          <a:p>
            <a:r>
              <a:rPr lang="en-US" sz="2400" i="1" dirty="0"/>
              <a:t>Crown Prince Lee Chang stands on the fortress walls and overlooks an approaching zombie army. He observes a zombie under an angle of depression of 45° and shoots an arrow. One second later, he shoots an arrow at the same zombie under an angle of depression of 60°. How soon will the zombie reach the base of the wall?</a:t>
            </a:r>
          </a:p>
        </p:txBody>
      </p:sp>
    </p:spTree>
    <p:extLst>
      <p:ext uri="{BB962C8B-B14F-4D97-AF65-F5344CB8AC3E}">
        <p14:creationId xmlns:p14="http://schemas.microsoft.com/office/powerpoint/2010/main" val="3438776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367BA-D848-482A-B89B-06D0F9C8E5E6}"/>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56B74CE7-4714-463E-B7CA-09DF6C5D6945}"/>
              </a:ext>
            </a:extLst>
          </p:cNvPr>
          <p:cNvSpPr>
            <a:spLocks noGrp="1"/>
          </p:cNvSpPr>
          <p:nvPr>
            <p:ph idx="1"/>
          </p:nvPr>
        </p:nvSpPr>
        <p:spPr/>
        <p:txBody>
          <a:bodyPr/>
          <a:lstStyle/>
          <a:p>
            <a:r>
              <a:rPr lang="en-US" dirty="0"/>
              <a:t>Trigonometry in </a:t>
            </a:r>
            <a:r>
              <a:rPr lang="en-US" b="1" dirty="0"/>
              <a:t>right-angled</a:t>
            </a:r>
            <a:r>
              <a:rPr lang="en-US" dirty="0"/>
              <a:t> triangles</a:t>
            </a:r>
          </a:p>
          <a:p>
            <a:r>
              <a:rPr lang="en-US" dirty="0"/>
              <a:t>Trigonometry in </a:t>
            </a:r>
            <a:r>
              <a:rPr lang="en-US" b="1" dirty="0"/>
              <a:t>general</a:t>
            </a:r>
            <a:r>
              <a:rPr lang="en-US" dirty="0"/>
              <a:t> triangles</a:t>
            </a:r>
          </a:p>
          <a:p>
            <a:pPr lvl="1"/>
            <a:r>
              <a:rPr lang="en-US" dirty="0"/>
              <a:t>Law of sines</a:t>
            </a:r>
          </a:p>
          <a:p>
            <a:pPr lvl="1"/>
            <a:r>
              <a:rPr lang="en-US" dirty="0"/>
              <a:t>Law of cosines</a:t>
            </a:r>
          </a:p>
          <a:p>
            <a:r>
              <a:rPr lang="en-US" dirty="0"/>
              <a:t>Semi-perimeter formulas </a:t>
            </a:r>
          </a:p>
          <a:p>
            <a:r>
              <a:rPr lang="en-US" dirty="0"/>
              <a:t>Area formulas (Heron’s formula)</a:t>
            </a:r>
          </a:p>
          <a:p>
            <a:r>
              <a:rPr lang="en-US" dirty="0"/>
              <a:t>Height/distance problems</a:t>
            </a:r>
          </a:p>
        </p:txBody>
      </p:sp>
      <p:sp>
        <p:nvSpPr>
          <p:cNvPr id="4" name="Slide Number Placeholder 3">
            <a:extLst>
              <a:ext uri="{FF2B5EF4-FFF2-40B4-BE49-F238E27FC236}">
                <a16:creationId xmlns:a16="http://schemas.microsoft.com/office/drawing/2014/main" id="{D858FC5E-5974-4AE1-B1C8-A3BD114475A7}"/>
              </a:ext>
            </a:extLst>
          </p:cNvPr>
          <p:cNvSpPr>
            <a:spLocks noGrp="1"/>
          </p:cNvSpPr>
          <p:nvPr>
            <p:ph type="sldNum" sz="quarter" idx="12"/>
          </p:nvPr>
        </p:nvSpPr>
        <p:spPr/>
        <p:txBody>
          <a:bodyPr/>
          <a:lstStyle/>
          <a:p>
            <a:fld id="{51754D60-84B6-4127-A518-D672E4DBC006}" type="slidenum">
              <a:rPr lang="en-US" smtClean="0"/>
              <a:t>2</a:t>
            </a:fld>
            <a:endParaRPr lang="en-US"/>
          </a:p>
        </p:txBody>
      </p:sp>
    </p:spTree>
    <p:extLst>
      <p:ext uri="{BB962C8B-B14F-4D97-AF65-F5344CB8AC3E}">
        <p14:creationId xmlns:p14="http://schemas.microsoft.com/office/powerpoint/2010/main" val="2438858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7ADF1-CD68-4671-A3FE-5FCE4F24048C}"/>
              </a:ext>
            </a:extLst>
          </p:cNvPr>
          <p:cNvSpPr>
            <a:spLocks noGrp="1"/>
          </p:cNvSpPr>
          <p:nvPr>
            <p:ph type="title"/>
          </p:nvPr>
        </p:nvSpPr>
        <p:spPr/>
        <p:txBody>
          <a:bodyPr/>
          <a:lstStyle/>
          <a:p>
            <a:r>
              <a:rPr lang="en-US" dirty="0"/>
              <a:t>Trigonometry in </a:t>
            </a:r>
            <a:r>
              <a:rPr lang="en-US" b="1" dirty="0"/>
              <a:t>right-angled</a:t>
            </a:r>
            <a:r>
              <a:rPr lang="en-US" dirty="0"/>
              <a:t> triangles</a:t>
            </a:r>
          </a:p>
        </p:txBody>
      </p:sp>
      <p:sp>
        <p:nvSpPr>
          <p:cNvPr id="4" name="Slide Number Placeholder 3">
            <a:extLst>
              <a:ext uri="{FF2B5EF4-FFF2-40B4-BE49-F238E27FC236}">
                <a16:creationId xmlns:a16="http://schemas.microsoft.com/office/drawing/2014/main" id="{F235F7FE-09AE-40A9-800A-2558831452C4}"/>
              </a:ext>
            </a:extLst>
          </p:cNvPr>
          <p:cNvSpPr>
            <a:spLocks noGrp="1"/>
          </p:cNvSpPr>
          <p:nvPr>
            <p:ph type="sldNum" sz="quarter" idx="12"/>
          </p:nvPr>
        </p:nvSpPr>
        <p:spPr/>
        <p:txBody>
          <a:bodyPr/>
          <a:lstStyle/>
          <a:p>
            <a:fld id="{51754D60-84B6-4127-A518-D672E4DBC006}" type="slidenum">
              <a:rPr lang="en-US" smtClean="0"/>
              <a:t>3</a:t>
            </a:fld>
            <a:endParaRPr lang="en-US"/>
          </a:p>
        </p:txBody>
      </p:sp>
      <p:pic>
        <p:nvPicPr>
          <p:cNvPr id="5" name="Picture 4" descr="A screenshot of a computer&#10;&#10;Description automatically generated with low confidence">
            <a:extLst>
              <a:ext uri="{FF2B5EF4-FFF2-40B4-BE49-F238E27FC236}">
                <a16:creationId xmlns:a16="http://schemas.microsoft.com/office/drawing/2014/main" id="{75AB038A-5CD8-6358-DFAC-F5E13B295D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2200" y="2419350"/>
            <a:ext cx="4927600" cy="2019300"/>
          </a:xfrm>
          <a:prstGeom prst="rect">
            <a:avLst/>
          </a:prstGeom>
        </p:spPr>
      </p:pic>
    </p:spTree>
    <p:extLst>
      <p:ext uri="{BB962C8B-B14F-4D97-AF65-F5344CB8AC3E}">
        <p14:creationId xmlns:p14="http://schemas.microsoft.com/office/powerpoint/2010/main" val="1112917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A4D69F-08BA-449F-AE27-D0A105275BE5}"/>
              </a:ext>
            </a:extLst>
          </p:cNvPr>
          <p:cNvSpPr>
            <a:spLocks noGrp="1"/>
          </p:cNvSpPr>
          <p:nvPr>
            <p:ph type="title"/>
          </p:nvPr>
        </p:nvSpPr>
        <p:spPr/>
        <p:txBody>
          <a:bodyPr/>
          <a:lstStyle/>
          <a:p>
            <a:r>
              <a:rPr lang="en-US" dirty="0"/>
              <a:t>Example</a:t>
            </a:r>
          </a:p>
        </p:txBody>
      </p:sp>
      <p:pic>
        <p:nvPicPr>
          <p:cNvPr id="5" name="Picture 4">
            <a:extLst>
              <a:ext uri="{FF2B5EF4-FFF2-40B4-BE49-F238E27FC236}">
                <a16:creationId xmlns:a16="http://schemas.microsoft.com/office/drawing/2014/main" id="{2829EAAC-755E-4D26-8227-9B9B9467A25D}"/>
              </a:ext>
            </a:extLst>
          </p:cNvPr>
          <p:cNvPicPr>
            <a:picLocks noChangeAspect="1"/>
          </p:cNvPicPr>
          <p:nvPr/>
        </p:nvPicPr>
        <p:blipFill>
          <a:blip r:embed="rId2"/>
          <a:stretch>
            <a:fillRect/>
          </a:stretch>
        </p:blipFill>
        <p:spPr>
          <a:xfrm>
            <a:off x="3776339" y="3570248"/>
            <a:ext cx="4639322" cy="2638793"/>
          </a:xfrm>
          <a:prstGeom prst="rect">
            <a:avLst/>
          </a:prstGeom>
        </p:spPr>
      </p:pic>
      <p:sp>
        <p:nvSpPr>
          <p:cNvPr id="6" name="TextBox 5">
            <a:extLst>
              <a:ext uri="{FF2B5EF4-FFF2-40B4-BE49-F238E27FC236}">
                <a16:creationId xmlns:a16="http://schemas.microsoft.com/office/drawing/2014/main" id="{85CA439A-DA53-49C2-ADCF-D30D6A85F187}"/>
              </a:ext>
            </a:extLst>
          </p:cNvPr>
          <p:cNvSpPr txBox="1"/>
          <p:nvPr/>
        </p:nvSpPr>
        <p:spPr>
          <a:xfrm>
            <a:off x="838200" y="1367522"/>
            <a:ext cx="9220200" cy="1200329"/>
          </a:xfrm>
          <a:prstGeom prst="rect">
            <a:avLst/>
          </a:prstGeom>
          <a:noFill/>
        </p:spPr>
        <p:txBody>
          <a:bodyPr wrap="square" rtlCol="0">
            <a:spAutoFit/>
          </a:bodyPr>
          <a:lstStyle/>
          <a:p>
            <a:r>
              <a:rPr lang="en-US" sz="2400" i="1" dirty="0"/>
              <a:t>A student sees the top of the </a:t>
            </a:r>
            <a:r>
              <a:rPr lang="en-US" sz="2400" i="1" dirty="0" err="1"/>
              <a:t>Posco</a:t>
            </a:r>
            <a:r>
              <a:rPr lang="en-US" sz="2400" i="1" dirty="0"/>
              <a:t> tower in central Songdo under an angle of 30°. Knowing that the </a:t>
            </a:r>
            <a:r>
              <a:rPr lang="en-US" sz="2400" i="1" dirty="0" err="1"/>
              <a:t>Posco</a:t>
            </a:r>
            <a:r>
              <a:rPr lang="en-US" sz="2400" i="1" dirty="0"/>
              <a:t> tower is approximately 300m tall, how far away is the student from the base of the tower?</a:t>
            </a:r>
          </a:p>
        </p:txBody>
      </p:sp>
      <p:sp>
        <p:nvSpPr>
          <p:cNvPr id="7" name="Slide Number Placeholder 6">
            <a:extLst>
              <a:ext uri="{FF2B5EF4-FFF2-40B4-BE49-F238E27FC236}">
                <a16:creationId xmlns:a16="http://schemas.microsoft.com/office/drawing/2014/main" id="{9F1CA47C-4D88-4A64-B199-21E1B2513B0D}"/>
              </a:ext>
            </a:extLst>
          </p:cNvPr>
          <p:cNvSpPr>
            <a:spLocks noGrp="1"/>
          </p:cNvSpPr>
          <p:nvPr>
            <p:ph type="sldNum" sz="quarter" idx="12"/>
          </p:nvPr>
        </p:nvSpPr>
        <p:spPr/>
        <p:txBody>
          <a:bodyPr/>
          <a:lstStyle/>
          <a:p>
            <a:fld id="{51754D60-84B6-4127-A518-D672E4DBC006}" type="slidenum">
              <a:rPr lang="en-US" smtClean="0"/>
              <a:t>4</a:t>
            </a:fld>
            <a:endParaRPr lang="en-US"/>
          </a:p>
        </p:txBody>
      </p:sp>
    </p:spTree>
    <p:extLst>
      <p:ext uri="{BB962C8B-B14F-4D97-AF65-F5344CB8AC3E}">
        <p14:creationId xmlns:p14="http://schemas.microsoft.com/office/powerpoint/2010/main" val="172353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127B6-4E3D-4628-A02F-745A7BEE1FE6}"/>
              </a:ext>
            </a:extLst>
          </p:cNvPr>
          <p:cNvSpPr>
            <a:spLocks noGrp="1"/>
          </p:cNvSpPr>
          <p:nvPr>
            <p:ph type="title"/>
          </p:nvPr>
        </p:nvSpPr>
        <p:spPr/>
        <p:txBody>
          <a:bodyPr/>
          <a:lstStyle/>
          <a:p>
            <a:r>
              <a:rPr lang="en-US" dirty="0"/>
              <a:t>Trigonometry in </a:t>
            </a:r>
            <a:r>
              <a:rPr lang="en-US" b="1" dirty="0"/>
              <a:t>general</a:t>
            </a:r>
            <a:r>
              <a:rPr lang="en-US" dirty="0"/>
              <a:t> triangles: law of sines</a:t>
            </a:r>
          </a:p>
        </p:txBody>
      </p:sp>
      <p:sp>
        <p:nvSpPr>
          <p:cNvPr id="6" name="Content Placeholder 5">
            <a:extLst>
              <a:ext uri="{FF2B5EF4-FFF2-40B4-BE49-F238E27FC236}">
                <a16:creationId xmlns:a16="http://schemas.microsoft.com/office/drawing/2014/main" id="{29D04D5A-D74E-E50D-D1A5-2F011ECAA78E}"/>
              </a:ext>
            </a:extLst>
          </p:cNvPr>
          <p:cNvSpPr>
            <a:spLocks noGrp="1"/>
          </p:cNvSpPr>
          <p:nvPr>
            <p:ph idx="1"/>
          </p:nvPr>
        </p:nvSpPr>
        <p:spPr>
          <a:xfrm>
            <a:off x="984892" y="2141537"/>
            <a:ext cx="4884506" cy="4351338"/>
          </a:xfrm>
        </p:spPr>
        <p:txBody>
          <a:bodyPr/>
          <a:lstStyle/>
          <a:p>
            <a:pPr marL="0" indent="0">
              <a:buNone/>
            </a:pPr>
            <a:r>
              <a:rPr lang="en-KR" dirty="0"/>
              <a:t>Useful when you know</a:t>
            </a:r>
          </a:p>
          <a:p>
            <a:r>
              <a:rPr lang="en-KR" dirty="0"/>
              <a:t>2 angles + 1 side, or</a:t>
            </a:r>
          </a:p>
          <a:p>
            <a:r>
              <a:rPr lang="en-KR" dirty="0"/>
              <a:t>1 angle + 2 sides</a:t>
            </a:r>
          </a:p>
          <a:p>
            <a:pPr marL="0" indent="0">
              <a:buNone/>
            </a:pPr>
            <a:r>
              <a:rPr lang="en-US" dirty="0"/>
              <a:t>and want to know the others.</a:t>
            </a:r>
          </a:p>
          <a:p>
            <a:pPr marL="0" indent="0">
              <a:buNone/>
            </a:pPr>
            <a:endParaRPr lang="en-US" dirty="0"/>
          </a:p>
          <a:p>
            <a:pPr marL="0" indent="0">
              <a:buNone/>
            </a:pPr>
            <a:r>
              <a:rPr lang="en-US" dirty="0"/>
              <a:t>Derivation: on the whiteboard (optional)</a:t>
            </a:r>
            <a:endParaRPr lang="en-KR" dirty="0"/>
          </a:p>
        </p:txBody>
      </p:sp>
      <p:sp>
        <p:nvSpPr>
          <p:cNvPr id="5" name="Slide Number Placeholder 4">
            <a:extLst>
              <a:ext uri="{FF2B5EF4-FFF2-40B4-BE49-F238E27FC236}">
                <a16:creationId xmlns:a16="http://schemas.microsoft.com/office/drawing/2014/main" id="{E5E1AE55-F009-4902-A59E-B9E953140BF0}"/>
              </a:ext>
            </a:extLst>
          </p:cNvPr>
          <p:cNvSpPr>
            <a:spLocks noGrp="1"/>
          </p:cNvSpPr>
          <p:nvPr>
            <p:ph type="sldNum" sz="quarter" idx="12"/>
          </p:nvPr>
        </p:nvSpPr>
        <p:spPr/>
        <p:txBody>
          <a:bodyPr/>
          <a:lstStyle/>
          <a:p>
            <a:fld id="{51754D60-84B6-4127-A518-D672E4DBC006}" type="slidenum">
              <a:rPr lang="en-US" smtClean="0"/>
              <a:t>5</a:t>
            </a:fld>
            <a:endParaRPr lang="en-US"/>
          </a:p>
        </p:txBody>
      </p:sp>
      <p:pic>
        <p:nvPicPr>
          <p:cNvPr id="8" name="Picture 7">
            <a:extLst>
              <a:ext uri="{FF2B5EF4-FFF2-40B4-BE49-F238E27FC236}">
                <a16:creationId xmlns:a16="http://schemas.microsoft.com/office/drawing/2014/main" id="{389A474E-17B9-A68C-FC63-FC3BE0F43D75}"/>
              </a:ext>
            </a:extLst>
          </p:cNvPr>
          <p:cNvPicPr>
            <a:picLocks noChangeAspect="1"/>
          </p:cNvPicPr>
          <p:nvPr/>
        </p:nvPicPr>
        <p:blipFill>
          <a:blip r:embed="rId2"/>
          <a:stretch>
            <a:fillRect/>
          </a:stretch>
        </p:blipFill>
        <p:spPr>
          <a:xfrm>
            <a:off x="7498708" y="1555036"/>
            <a:ext cx="3708400" cy="4076700"/>
          </a:xfrm>
          <a:prstGeom prst="rect">
            <a:avLst/>
          </a:prstGeom>
        </p:spPr>
      </p:pic>
    </p:spTree>
    <p:extLst>
      <p:ext uri="{BB962C8B-B14F-4D97-AF65-F5344CB8AC3E}">
        <p14:creationId xmlns:p14="http://schemas.microsoft.com/office/powerpoint/2010/main" val="86448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F122-F303-431C-86AB-E3E77E1DCD14}"/>
              </a:ext>
            </a:extLst>
          </p:cNvPr>
          <p:cNvSpPr>
            <a:spLocks noGrp="1"/>
          </p:cNvSpPr>
          <p:nvPr>
            <p:ph type="title"/>
          </p:nvPr>
        </p:nvSpPr>
        <p:spPr>
          <a:xfrm>
            <a:off x="838200" y="365125"/>
            <a:ext cx="11175124" cy="1325563"/>
          </a:xfrm>
        </p:spPr>
        <p:txBody>
          <a:bodyPr/>
          <a:lstStyle/>
          <a:p>
            <a:r>
              <a:rPr lang="en-US" dirty="0"/>
              <a:t>Trigonometry in </a:t>
            </a:r>
            <a:r>
              <a:rPr lang="en-US" b="1" dirty="0"/>
              <a:t>general</a:t>
            </a:r>
            <a:r>
              <a:rPr lang="en-US" dirty="0"/>
              <a:t> triangles: law of cosines</a:t>
            </a:r>
          </a:p>
        </p:txBody>
      </p:sp>
      <p:sp>
        <p:nvSpPr>
          <p:cNvPr id="3" name="Slide Number Placeholder 2">
            <a:extLst>
              <a:ext uri="{FF2B5EF4-FFF2-40B4-BE49-F238E27FC236}">
                <a16:creationId xmlns:a16="http://schemas.microsoft.com/office/drawing/2014/main" id="{1C9040D6-03C4-4B24-9F59-9CAF48356CED}"/>
              </a:ext>
            </a:extLst>
          </p:cNvPr>
          <p:cNvSpPr>
            <a:spLocks noGrp="1"/>
          </p:cNvSpPr>
          <p:nvPr>
            <p:ph type="sldNum" sz="quarter" idx="12"/>
          </p:nvPr>
        </p:nvSpPr>
        <p:spPr/>
        <p:txBody>
          <a:bodyPr/>
          <a:lstStyle/>
          <a:p>
            <a:fld id="{51754D60-84B6-4127-A518-D672E4DBC006}" type="slidenum">
              <a:rPr lang="en-US" smtClean="0"/>
              <a:t>6</a:t>
            </a:fld>
            <a:endParaRPr lang="en-US"/>
          </a:p>
        </p:txBody>
      </p:sp>
      <p:pic>
        <p:nvPicPr>
          <p:cNvPr id="6" name="Picture 5">
            <a:extLst>
              <a:ext uri="{FF2B5EF4-FFF2-40B4-BE49-F238E27FC236}">
                <a16:creationId xmlns:a16="http://schemas.microsoft.com/office/drawing/2014/main" id="{E225CDFA-1781-5A8F-9F95-AD5AA3DD2D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3499" y="1901860"/>
            <a:ext cx="2781300" cy="3403600"/>
          </a:xfrm>
          <a:prstGeom prst="rect">
            <a:avLst/>
          </a:prstGeom>
        </p:spPr>
      </p:pic>
      <p:sp>
        <p:nvSpPr>
          <p:cNvPr id="7" name="Content Placeholder 5">
            <a:extLst>
              <a:ext uri="{FF2B5EF4-FFF2-40B4-BE49-F238E27FC236}">
                <a16:creationId xmlns:a16="http://schemas.microsoft.com/office/drawing/2014/main" id="{3D844139-A51B-9A32-8FE4-95DCC2208A5A}"/>
              </a:ext>
            </a:extLst>
          </p:cNvPr>
          <p:cNvSpPr txBox="1">
            <a:spLocks/>
          </p:cNvSpPr>
          <p:nvPr/>
        </p:nvSpPr>
        <p:spPr>
          <a:xfrm>
            <a:off x="1009854" y="2506662"/>
            <a:ext cx="5415908"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KR" dirty="0"/>
              <a:t>Useful when you know</a:t>
            </a:r>
          </a:p>
          <a:p>
            <a:r>
              <a:rPr lang="en-KR" dirty="0"/>
              <a:t>2 sides + 1 angle in between</a:t>
            </a:r>
          </a:p>
          <a:p>
            <a:pPr marL="0" indent="0">
              <a:buFont typeface="Arial" panose="020B0604020202020204" pitchFamily="34" charset="0"/>
              <a:buNone/>
            </a:pPr>
            <a:r>
              <a:rPr lang="en-US" dirty="0"/>
              <a:t>and want to know the other side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Derivation: on the whiteboard (optional)</a:t>
            </a:r>
            <a:endParaRPr lang="en-KR" dirty="0"/>
          </a:p>
        </p:txBody>
      </p:sp>
    </p:spTree>
    <p:extLst>
      <p:ext uri="{BB962C8B-B14F-4D97-AF65-F5344CB8AC3E}">
        <p14:creationId xmlns:p14="http://schemas.microsoft.com/office/powerpoint/2010/main" val="1713546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93F52-B06D-4AD9-B753-C6A26D1A1228}"/>
              </a:ext>
            </a:extLst>
          </p:cNvPr>
          <p:cNvSpPr>
            <a:spLocks noGrp="1"/>
          </p:cNvSpPr>
          <p:nvPr>
            <p:ph type="title"/>
          </p:nvPr>
        </p:nvSpPr>
        <p:spPr/>
        <p:txBody>
          <a:bodyPr/>
          <a:lstStyle/>
          <a:p>
            <a:r>
              <a:rPr lang="en-US" dirty="0"/>
              <a:t>Semi-perimeter formulas</a:t>
            </a:r>
          </a:p>
        </p:txBody>
      </p:sp>
      <p:sp>
        <p:nvSpPr>
          <p:cNvPr id="6" name="Content Placeholder 5">
            <a:extLst>
              <a:ext uri="{FF2B5EF4-FFF2-40B4-BE49-F238E27FC236}">
                <a16:creationId xmlns:a16="http://schemas.microsoft.com/office/drawing/2014/main" id="{CCECD937-2EBB-559D-89B8-0D33746E14F7}"/>
              </a:ext>
            </a:extLst>
          </p:cNvPr>
          <p:cNvSpPr>
            <a:spLocks noGrp="1"/>
          </p:cNvSpPr>
          <p:nvPr>
            <p:ph idx="1"/>
          </p:nvPr>
        </p:nvSpPr>
        <p:spPr>
          <a:xfrm>
            <a:off x="838200" y="1825625"/>
            <a:ext cx="10114052" cy="4351338"/>
          </a:xfrm>
        </p:spPr>
        <p:txBody>
          <a:bodyPr/>
          <a:lstStyle/>
          <a:p>
            <a:pPr marL="0" indent="0">
              <a:buNone/>
            </a:pPr>
            <a:r>
              <a:rPr lang="en-KR" dirty="0"/>
              <a:t>Express the sine/cosine as a function of the length of the sides + semi-perimeter.</a:t>
            </a:r>
          </a:p>
        </p:txBody>
      </p:sp>
      <p:sp>
        <p:nvSpPr>
          <p:cNvPr id="3" name="Slide Number Placeholder 2">
            <a:extLst>
              <a:ext uri="{FF2B5EF4-FFF2-40B4-BE49-F238E27FC236}">
                <a16:creationId xmlns:a16="http://schemas.microsoft.com/office/drawing/2014/main" id="{9605F847-54BA-48FF-A543-03F6F1C19DF0}"/>
              </a:ext>
            </a:extLst>
          </p:cNvPr>
          <p:cNvSpPr>
            <a:spLocks noGrp="1"/>
          </p:cNvSpPr>
          <p:nvPr>
            <p:ph type="sldNum" sz="quarter" idx="12"/>
          </p:nvPr>
        </p:nvSpPr>
        <p:spPr/>
        <p:txBody>
          <a:bodyPr/>
          <a:lstStyle/>
          <a:p>
            <a:fld id="{51754D60-84B6-4127-A518-D672E4DBC006}" type="slidenum">
              <a:rPr lang="en-US" smtClean="0"/>
              <a:t>7</a:t>
            </a:fld>
            <a:endParaRPr lang="en-US"/>
          </a:p>
        </p:txBody>
      </p:sp>
      <p:pic>
        <p:nvPicPr>
          <p:cNvPr id="5" name="Picture 4" descr="\documentclass{article}&#10;\usepackage{amsmath}&#10;\pagestyle{empty}&#10;\begin{document}&#10;&#10;\begin{align*}&#10;  \sin \frac{\alpha}{2} &amp; = \sqrt{\frac{(s - b)(s - c)}{bc}} \\&#10;  \sin \frac{\beta}{2} &amp; = \sqrt{\frac{(s - a)(s - c)}{ac}} \\&#10;  \sin \frac{\gamma}{2} &amp; = \sqrt{\frac{(s - a)(s - b)}{ab}} \\&#10;\end{align*}&#10;&#10;&#10;\end{document}" title="IguanaTex Bitmap Display">
            <a:extLst>
              <a:ext uri="{FF2B5EF4-FFF2-40B4-BE49-F238E27FC236}">
                <a16:creationId xmlns:a16="http://schemas.microsoft.com/office/drawing/2014/main" id="{EBA17403-C63A-49F3-8284-863B143C3FB0}"/>
              </a:ext>
            </a:extLst>
          </p:cNvPr>
          <p:cNvPicPr>
            <a:picLocks noChangeAspect="1"/>
          </p:cNvPicPr>
          <p:nvPr>
            <p:custDataLst>
              <p:tags r:id="rId1"/>
            </p:custDataLst>
          </p:nvPr>
        </p:nvPicPr>
        <p:blipFill>
          <a:blip r:embed="rId4" cstate="hqprint">
            <a:extLst>
              <a:ext uri="{28A0092B-C50C-407E-A947-70E740481C1C}">
                <a14:useLocalDpi xmlns:a14="http://schemas.microsoft.com/office/drawing/2010/main" val="0"/>
              </a:ext>
            </a:extLst>
          </a:blip>
          <a:stretch>
            <a:fillRect/>
          </a:stretch>
        </p:blipFill>
        <p:spPr>
          <a:xfrm>
            <a:off x="1919260" y="3429000"/>
            <a:ext cx="2713905" cy="2044952"/>
          </a:xfrm>
          <a:prstGeom prst="rect">
            <a:avLst/>
          </a:prstGeom>
        </p:spPr>
      </p:pic>
      <p:pic>
        <p:nvPicPr>
          <p:cNvPr id="4" name="Picture 3" descr="\documentclass{article}&#10;\usepackage{amsmath}&#10;\pagestyle{empty}&#10;\begin{document}&#10;&#10;\begin{align*}&#10;  \cos \frac{\alpha}{2} &amp; = \sqrt{\frac{s(s-a)}{bc}} \\&#10;  \cos \frac{\beta}{2} &amp; = \sqrt{\frac{s(s-b)}{ac}} \\&#10;  \cos \frac{\gamma}{2} &amp; = \sqrt{\frac{s(s-c)}{ab}} \\&#10;\end{align*}&#10;&#10;&#10;&#10;\end{document}" title="IguanaTex Bitmap Display">
            <a:extLst>
              <a:ext uri="{FF2B5EF4-FFF2-40B4-BE49-F238E27FC236}">
                <a16:creationId xmlns:a16="http://schemas.microsoft.com/office/drawing/2014/main" id="{4EF27427-EF5F-EA46-02B4-C4C2569B720E}"/>
              </a:ext>
            </a:extLst>
          </p:cNvPr>
          <p:cNvPicPr>
            <a:picLocks noChangeAspect="1"/>
          </p:cNvPicPr>
          <p:nvPr>
            <p:custDataLst>
              <p:tags r:id="rId2"/>
            </p:custDataLst>
          </p:nvPr>
        </p:nvPicPr>
        <p:blipFill>
          <a:blip r:embed="rId5" cstate="hqprint">
            <a:extLst>
              <a:ext uri="{28A0092B-C50C-407E-A947-70E740481C1C}">
                <a14:useLocalDpi xmlns:a14="http://schemas.microsoft.com/office/drawing/2010/main" val="0"/>
              </a:ext>
            </a:extLst>
          </a:blip>
          <a:stretch>
            <a:fillRect/>
          </a:stretch>
        </p:blipFill>
        <p:spPr>
          <a:xfrm>
            <a:off x="8041420" y="3429000"/>
            <a:ext cx="2125714" cy="2044952"/>
          </a:xfrm>
          <a:prstGeom prst="rect">
            <a:avLst/>
          </a:prstGeom>
        </p:spPr>
      </p:pic>
    </p:spTree>
    <p:extLst>
      <p:ext uri="{BB962C8B-B14F-4D97-AF65-F5344CB8AC3E}">
        <p14:creationId xmlns:p14="http://schemas.microsoft.com/office/powerpoint/2010/main" val="2439667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93495-76C4-4449-9DAD-82D74EA7D067}"/>
              </a:ext>
            </a:extLst>
          </p:cNvPr>
          <p:cNvSpPr>
            <a:spLocks noGrp="1"/>
          </p:cNvSpPr>
          <p:nvPr>
            <p:ph type="title"/>
          </p:nvPr>
        </p:nvSpPr>
        <p:spPr/>
        <p:txBody>
          <a:bodyPr/>
          <a:lstStyle/>
          <a:p>
            <a:r>
              <a:rPr lang="en-US" dirty="0"/>
              <a:t>Area formulas: Heron’s formula</a:t>
            </a:r>
          </a:p>
        </p:txBody>
      </p:sp>
      <p:sp>
        <p:nvSpPr>
          <p:cNvPr id="4" name="Content Placeholder 3">
            <a:extLst>
              <a:ext uri="{FF2B5EF4-FFF2-40B4-BE49-F238E27FC236}">
                <a16:creationId xmlns:a16="http://schemas.microsoft.com/office/drawing/2014/main" id="{8F1A4EA3-DCA6-0E08-FE16-6E1E39626A1D}"/>
              </a:ext>
            </a:extLst>
          </p:cNvPr>
          <p:cNvSpPr>
            <a:spLocks noGrp="1"/>
          </p:cNvSpPr>
          <p:nvPr>
            <p:ph idx="1"/>
          </p:nvPr>
        </p:nvSpPr>
        <p:spPr/>
        <p:txBody>
          <a:bodyPr/>
          <a:lstStyle/>
          <a:p>
            <a:r>
              <a:rPr lang="en-KR" dirty="0"/>
              <a:t>Expresses area as a function of the lengths of the sides</a:t>
            </a:r>
          </a:p>
          <a:p>
            <a:r>
              <a:rPr lang="en-KR" dirty="0"/>
              <a:t>Expresses sine of angles as function of area</a:t>
            </a:r>
          </a:p>
        </p:txBody>
      </p:sp>
      <p:sp>
        <p:nvSpPr>
          <p:cNvPr id="3" name="Slide Number Placeholder 2">
            <a:extLst>
              <a:ext uri="{FF2B5EF4-FFF2-40B4-BE49-F238E27FC236}">
                <a16:creationId xmlns:a16="http://schemas.microsoft.com/office/drawing/2014/main" id="{E7D8C004-05FD-4160-9150-58F3E38975F1}"/>
              </a:ext>
            </a:extLst>
          </p:cNvPr>
          <p:cNvSpPr>
            <a:spLocks noGrp="1"/>
          </p:cNvSpPr>
          <p:nvPr>
            <p:ph type="sldNum" sz="quarter" idx="12"/>
          </p:nvPr>
        </p:nvSpPr>
        <p:spPr/>
        <p:txBody>
          <a:bodyPr/>
          <a:lstStyle/>
          <a:p>
            <a:fld id="{51754D60-84B6-4127-A518-D672E4DBC006}" type="slidenum">
              <a:rPr lang="en-US" smtClean="0"/>
              <a:t>8</a:t>
            </a:fld>
            <a:endParaRPr lang="en-US"/>
          </a:p>
        </p:txBody>
      </p:sp>
      <p:pic>
        <p:nvPicPr>
          <p:cNvPr id="5" name="Picture 4" descr="\documentclass{article}&#10;\usepackage{amsmath}&#10;\pagestyle{empty}&#10;\begin{document}&#10;&#10;&#10;\[&#10;   \text{Area} = \sqrt{s(s-a)(s-b)(s-c)}&#10;\]&#10;&#10;&#10;\end{document}" title="IguanaTex Bitmap Display">
            <a:extLst>
              <a:ext uri="{FF2B5EF4-FFF2-40B4-BE49-F238E27FC236}">
                <a16:creationId xmlns:a16="http://schemas.microsoft.com/office/drawing/2014/main" id="{17426EE2-4BD1-4AB9-B68E-F83EF8801173}"/>
              </a:ext>
            </a:extLst>
          </p:cNvPr>
          <p:cNvPicPr>
            <a:picLocks noChangeAspect="1"/>
          </p:cNvPicPr>
          <p:nvPr>
            <p:custDataLst>
              <p:tags r:id="rId1"/>
            </p:custDataLst>
          </p:nvPr>
        </p:nvPicPr>
        <p:blipFill>
          <a:blip r:embed="rId4" cstate="hqprint">
            <a:extLst>
              <a:ext uri="{28A0092B-C50C-407E-A947-70E740481C1C}">
                <a14:useLocalDpi xmlns:a14="http://schemas.microsoft.com/office/drawing/2010/main" val="0"/>
              </a:ext>
            </a:extLst>
          </a:blip>
          <a:stretch>
            <a:fillRect/>
          </a:stretch>
        </p:blipFill>
        <p:spPr>
          <a:xfrm>
            <a:off x="2446778" y="4160428"/>
            <a:ext cx="3454476" cy="303238"/>
          </a:xfrm>
          <a:prstGeom prst="rect">
            <a:avLst/>
          </a:prstGeom>
        </p:spPr>
      </p:pic>
      <p:pic>
        <p:nvPicPr>
          <p:cNvPr id="7" name="Picture 6" descr="\documentclass{article}&#10;\usepackage{amsmath}&#10;\pagestyle{empty}&#10;\begin{document}&#10;&#10;\begin{align*}&#10;  \sin \alpha &amp; = 2 \frac{\text{Area}}{bc} \\&#10;  \sin \beta &amp; = 2 \frac{\text{Area}}{ac} \\&#10;  \sin \gamma &amp; = 2 \frac{\text{Area}}{ab} \\&#10;\end{align*}&#10;&#10;&#10;&#10;\end{document}" title="IguanaTex Bitmap Display">
            <a:extLst>
              <a:ext uri="{FF2B5EF4-FFF2-40B4-BE49-F238E27FC236}">
                <a16:creationId xmlns:a16="http://schemas.microsoft.com/office/drawing/2014/main" id="{52718580-4707-4A7A-A3A0-7A973A766286}"/>
              </a:ext>
            </a:extLst>
          </p:cNvPr>
          <p:cNvPicPr>
            <a:picLocks noChangeAspect="1"/>
          </p:cNvPicPr>
          <p:nvPr>
            <p:custDataLst>
              <p:tags r:id="rId2"/>
            </p:custDataLst>
          </p:nvPr>
        </p:nvPicPr>
        <p:blipFill>
          <a:blip r:embed="rId5" cstate="hqprint">
            <a:extLst>
              <a:ext uri="{28A0092B-C50C-407E-A947-70E740481C1C}">
                <a14:useLocalDpi xmlns:a14="http://schemas.microsoft.com/office/drawing/2010/main" val="0"/>
              </a:ext>
            </a:extLst>
          </a:blip>
          <a:stretch>
            <a:fillRect/>
          </a:stretch>
        </p:blipFill>
        <p:spPr>
          <a:xfrm>
            <a:off x="9622604" y="3429000"/>
            <a:ext cx="1531428" cy="1766095"/>
          </a:xfrm>
          <a:prstGeom prst="rect">
            <a:avLst/>
          </a:prstGeom>
        </p:spPr>
      </p:pic>
      <p:sp>
        <p:nvSpPr>
          <p:cNvPr id="6" name="Rounded Rectangle 5">
            <a:extLst>
              <a:ext uri="{FF2B5EF4-FFF2-40B4-BE49-F238E27FC236}">
                <a16:creationId xmlns:a16="http://schemas.microsoft.com/office/drawing/2014/main" id="{DBEBA391-A5E7-05F8-63B4-A45CE8B4220C}"/>
              </a:ext>
            </a:extLst>
          </p:cNvPr>
          <p:cNvSpPr/>
          <p:nvPr/>
        </p:nvSpPr>
        <p:spPr>
          <a:xfrm>
            <a:off x="2291137" y="4001294"/>
            <a:ext cx="3804863" cy="632351"/>
          </a:xfrm>
          <a:prstGeom prst="round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KR">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019154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ED81-3EA7-4C2C-A351-45EA656D771A}"/>
              </a:ext>
            </a:extLst>
          </p:cNvPr>
          <p:cNvSpPr>
            <a:spLocks noGrp="1"/>
          </p:cNvSpPr>
          <p:nvPr>
            <p:ph type="title"/>
          </p:nvPr>
        </p:nvSpPr>
        <p:spPr/>
        <p:txBody>
          <a:bodyPr/>
          <a:lstStyle/>
          <a:p>
            <a:r>
              <a:rPr lang="en-US" dirty="0"/>
              <a:t>Problems in height/distance: terminology</a:t>
            </a:r>
          </a:p>
        </p:txBody>
      </p:sp>
      <p:sp>
        <p:nvSpPr>
          <p:cNvPr id="3" name="Slide Number Placeholder 2">
            <a:extLst>
              <a:ext uri="{FF2B5EF4-FFF2-40B4-BE49-F238E27FC236}">
                <a16:creationId xmlns:a16="http://schemas.microsoft.com/office/drawing/2014/main" id="{E721A199-528B-49C7-87D0-BEC232F62254}"/>
              </a:ext>
            </a:extLst>
          </p:cNvPr>
          <p:cNvSpPr>
            <a:spLocks noGrp="1"/>
          </p:cNvSpPr>
          <p:nvPr>
            <p:ph type="sldNum" sz="quarter" idx="12"/>
          </p:nvPr>
        </p:nvSpPr>
        <p:spPr/>
        <p:txBody>
          <a:bodyPr/>
          <a:lstStyle/>
          <a:p>
            <a:fld id="{51754D60-84B6-4127-A518-D672E4DBC006}" type="slidenum">
              <a:rPr lang="en-US" smtClean="0"/>
              <a:t>9</a:t>
            </a:fld>
            <a:endParaRPr lang="en-US"/>
          </a:p>
        </p:txBody>
      </p:sp>
      <p:pic>
        <p:nvPicPr>
          <p:cNvPr id="5" name="Picture 4">
            <a:extLst>
              <a:ext uri="{FF2B5EF4-FFF2-40B4-BE49-F238E27FC236}">
                <a16:creationId xmlns:a16="http://schemas.microsoft.com/office/drawing/2014/main" id="{DC66E694-1124-BD04-21E2-3904604679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0254" y="2220119"/>
            <a:ext cx="3911600" cy="1803400"/>
          </a:xfrm>
          <a:prstGeom prst="rect">
            <a:avLst/>
          </a:prstGeom>
        </p:spPr>
      </p:pic>
      <p:pic>
        <p:nvPicPr>
          <p:cNvPr id="7" name="Picture 6">
            <a:extLst>
              <a:ext uri="{FF2B5EF4-FFF2-40B4-BE49-F238E27FC236}">
                <a16:creationId xmlns:a16="http://schemas.microsoft.com/office/drawing/2014/main" id="{23FBBF87-44C3-7C36-B9FD-60F93EF633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660" y="2118519"/>
            <a:ext cx="4457700" cy="1905000"/>
          </a:xfrm>
          <a:prstGeom prst="rect">
            <a:avLst/>
          </a:prstGeom>
        </p:spPr>
      </p:pic>
      <p:sp>
        <p:nvSpPr>
          <p:cNvPr id="8" name="TextBox 7">
            <a:extLst>
              <a:ext uri="{FF2B5EF4-FFF2-40B4-BE49-F238E27FC236}">
                <a16:creationId xmlns:a16="http://schemas.microsoft.com/office/drawing/2014/main" id="{A858C7B2-19E4-B93F-17EC-ABF3D74E1034}"/>
              </a:ext>
            </a:extLst>
          </p:cNvPr>
          <p:cNvSpPr txBox="1"/>
          <p:nvPr/>
        </p:nvSpPr>
        <p:spPr>
          <a:xfrm>
            <a:off x="739739" y="4530903"/>
            <a:ext cx="4520630" cy="830997"/>
          </a:xfrm>
          <a:prstGeom prst="rect">
            <a:avLst/>
          </a:prstGeom>
          <a:noFill/>
        </p:spPr>
        <p:txBody>
          <a:bodyPr wrap="square" rtlCol="0">
            <a:spAutoFit/>
          </a:bodyPr>
          <a:lstStyle/>
          <a:p>
            <a:r>
              <a:rPr lang="en-KR" sz="2400" dirty="0"/>
              <a:t>Angle of </a:t>
            </a:r>
            <a:r>
              <a:rPr lang="en-KR" sz="2400" b="1" dirty="0"/>
              <a:t>elevation</a:t>
            </a:r>
            <a:r>
              <a:rPr lang="en-KR" sz="2400" dirty="0"/>
              <a:t>: you look </a:t>
            </a:r>
            <a:r>
              <a:rPr lang="en-KR" sz="2400" b="1" dirty="0"/>
              <a:t>up</a:t>
            </a:r>
            <a:r>
              <a:rPr lang="en-KR" sz="2400" dirty="0"/>
              <a:t> at something</a:t>
            </a:r>
          </a:p>
        </p:txBody>
      </p:sp>
      <p:sp>
        <p:nvSpPr>
          <p:cNvPr id="9" name="TextBox 8">
            <a:extLst>
              <a:ext uri="{FF2B5EF4-FFF2-40B4-BE49-F238E27FC236}">
                <a16:creationId xmlns:a16="http://schemas.microsoft.com/office/drawing/2014/main" id="{A7D9A07F-D6B5-2FB3-AAB8-022DD26CC125}"/>
              </a:ext>
            </a:extLst>
          </p:cNvPr>
          <p:cNvSpPr txBox="1"/>
          <p:nvPr/>
        </p:nvSpPr>
        <p:spPr>
          <a:xfrm>
            <a:off x="6833170" y="4530902"/>
            <a:ext cx="4520630" cy="830997"/>
          </a:xfrm>
          <a:prstGeom prst="rect">
            <a:avLst/>
          </a:prstGeom>
          <a:noFill/>
        </p:spPr>
        <p:txBody>
          <a:bodyPr wrap="square" rtlCol="0">
            <a:spAutoFit/>
          </a:bodyPr>
          <a:lstStyle/>
          <a:p>
            <a:r>
              <a:rPr lang="en-KR" sz="2400" dirty="0"/>
              <a:t>Angle of </a:t>
            </a:r>
            <a:r>
              <a:rPr lang="en-KR" sz="2400" b="1" dirty="0"/>
              <a:t>depression</a:t>
            </a:r>
            <a:r>
              <a:rPr lang="en-KR" sz="2400" dirty="0"/>
              <a:t>: you look </a:t>
            </a:r>
            <a:r>
              <a:rPr lang="en-KR" sz="2400" b="1" dirty="0"/>
              <a:t>down</a:t>
            </a:r>
            <a:r>
              <a:rPr lang="en-KR" sz="2400" dirty="0"/>
              <a:t> at something</a:t>
            </a:r>
          </a:p>
        </p:txBody>
      </p:sp>
    </p:spTree>
    <p:extLst>
      <p:ext uri="{BB962C8B-B14F-4D97-AF65-F5344CB8AC3E}">
        <p14:creationId xmlns:p14="http://schemas.microsoft.com/office/powerpoint/2010/main" val="25725628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006.374"/>
  <p:tag name="ORIGINALWIDTH" val="1335.583"/>
  <p:tag name="LATEXADDIN" val="\documentclass{article}&#10;\usepackage{amsmath}&#10;\pagestyle{empty}&#10;\begin{document}&#10;&#10;\begin{align*}&#10;  \sin \frac{\alpha}{2} &amp; = \sqrt{\frac{(s - b)(s - c)}{bc}} \\&#10;  \sin \frac{\beta}{2} &amp; = \sqrt{\frac{(s - a)(s - c)}{ac}} \\&#10;  \sin \frac{\gamma}{2} &amp; = \sqrt{\frac{(s - a)(s - b)}{ab}} \\&#10;\end{align*}&#10;&#10;&#10;\end{document}"/>
  <p:tag name="IGUANATEXSIZE" val="20"/>
  <p:tag name="IGUANATEXCURSOR" val="300"/>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006.374"/>
  <p:tag name="ORIGINALWIDTH" val="1046.119"/>
  <p:tag name="LATEXADDIN" val="\documentclass{article}&#10;\usepackage{amsmath}&#10;\pagestyle{empty}&#10;\begin{document}&#10;&#10;\begin{align*}&#10;  \cos \frac{\alpha}{2} &amp; = \sqrt{\frac{s(s-a)}{bc}} \\&#10;  \cos \frac{\beta}{2} &amp; = \sqrt{\frac{s(s-b)}{ac}} \\&#10;  \cos \frac{\gamma}{2} &amp; = \sqrt{\frac{s(s-c)}{ab}} \\&#10;\end{align*}&#10;&#10;&#10;&#10;\end{document}"/>
  <p:tag name="IGUANATEXSIZE" val="20"/>
  <p:tag name="IGUANATEXCURSOR" val="276"/>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49.2313"/>
  <p:tag name="ORIGINALWIDTH" val="1700.037"/>
  <p:tag name="LATEXADDIN" val="\documentclass{article}&#10;\usepackage{amsmath}&#10;\pagestyle{empty}&#10;\begin{document}&#10;&#10;&#10;\[&#10;   \text{Area} = \sqrt{s(s-a)(s-b)(s-c)}&#10;\]&#10;&#10;&#10;\end{document}"/>
  <p:tag name="IGUANATEXSIZE" val="20"/>
  <p:tag name="IGUANATEXCURSOR" val="129"/>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869.1414"/>
  <p:tag name="ORIGINALWIDTH" val="753.6558"/>
  <p:tag name="LATEXADDIN" val="\documentclass{article}&#10;\usepackage{amsmath}&#10;\pagestyle{empty}&#10;\begin{document}&#10;&#10;\begin{align*}&#10;  \sin \alpha &amp; = 2 \frac{\text{Area}}{bc} \\&#10;  \sin \beta &amp; = 2 \frac{\text{Area}}{ac} \\&#10;  \sin \gamma &amp; = 2 \frac{\text{Area}}{ab} \\&#10;\end{align*}&#10;&#10;&#10;&#10;\end{document}"/>
  <p:tag name="IGUANATEXSIZE" val="20"/>
  <p:tag name="IGUANATEXCURSOR" val="246"/>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1954</TotalTime>
  <Words>451</Words>
  <Application>Microsoft Macintosh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Trigonometry: Triangle formulas, height/distance </vt:lpstr>
      <vt:lpstr>Contents</vt:lpstr>
      <vt:lpstr>Trigonometry in right-angled triangles</vt:lpstr>
      <vt:lpstr>Example</vt:lpstr>
      <vt:lpstr>Trigonometry in general triangles: law of sines</vt:lpstr>
      <vt:lpstr>Trigonometry in general triangles: law of cosines</vt:lpstr>
      <vt:lpstr>Semi-perimeter formulas</vt:lpstr>
      <vt:lpstr>Area formulas: Heron’s formula</vt:lpstr>
      <vt:lpstr>Problems in height/distance: terminology</vt:lpstr>
      <vt:lpstr>Example</vt:lpstr>
      <vt:lpstr>Problems for you to try (solution next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GUGC</dc:creator>
  <cp:lastModifiedBy>Joris Vankerschaver</cp:lastModifiedBy>
  <cp:revision>33</cp:revision>
  <dcterms:created xsi:type="dcterms:W3CDTF">2021-09-01T06:04:00Z</dcterms:created>
  <dcterms:modified xsi:type="dcterms:W3CDTF">2022-09-06T23:22:58Z</dcterms:modified>
</cp:coreProperties>
</file>