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80" r:id="rId4"/>
    <p:sldId id="281" r:id="rId5"/>
    <p:sldId id="291" r:id="rId6"/>
    <p:sldId id="292" r:id="rId7"/>
    <p:sldId id="258" r:id="rId8"/>
    <p:sldId id="261" r:id="rId9"/>
    <p:sldId id="262" r:id="rId10"/>
    <p:sldId id="263" r:id="rId11"/>
    <p:sldId id="294" r:id="rId12"/>
    <p:sldId id="295" r:id="rId13"/>
    <p:sldId id="282" r:id="rId14"/>
    <p:sldId id="283" r:id="rId15"/>
    <p:sldId id="284"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36" autoAdjust="0"/>
    <p:restoredTop sz="94660"/>
  </p:normalViewPr>
  <p:slideViewPr>
    <p:cSldViewPr snapToGrid="0">
      <p:cViewPr varScale="1">
        <p:scale>
          <a:sx n="88" d="100"/>
          <a:sy n="88" d="100"/>
        </p:scale>
        <p:origin x="216"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DC015-7D2B-4CAD-ABED-8421CFCC8ED2}" type="datetimeFigureOut">
              <a:rPr lang="en-US" smtClean="0"/>
              <a:t>9/13/22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B9CF6-19EA-44F4-9EE5-8DFDB94A6AEC}" type="slidenum">
              <a:rPr lang="en-US" smtClean="0"/>
              <a:t>‹#›</a:t>
            </a:fld>
            <a:endParaRPr lang="en-US"/>
          </a:p>
        </p:txBody>
      </p:sp>
    </p:spTree>
    <p:extLst>
      <p:ext uri="{BB962C8B-B14F-4D97-AF65-F5344CB8AC3E}">
        <p14:creationId xmlns:p14="http://schemas.microsoft.com/office/powerpoint/2010/main" val="116877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9CD1-F5F8-49B8-A766-0CCAE10599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F62C0B-1313-41CE-98E2-51400F7E97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9BCB57-BFC2-4BEC-8A2E-97AE0A86EE8D}"/>
              </a:ext>
            </a:extLst>
          </p:cNvPr>
          <p:cNvSpPr>
            <a:spLocks noGrp="1"/>
          </p:cNvSpPr>
          <p:nvPr>
            <p:ph type="dt" sz="half" idx="10"/>
          </p:nvPr>
        </p:nvSpPr>
        <p:spPr/>
        <p:txBody>
          <a:bodyPr/>
          <a:lstStyle/>
          <a:p>
            <a:fld id="{55CEE74B-C4B5-44CA-B5A7-42288BF441E9}" type="datetime1">
              <a:rPr lang="en-US" smtClean="0"/>
              <a:t>9/13/22</a:t>
            </a:fld>
            <a:endParaRPr lang="en-US"/>
          </a:p>
        </p:txBody>
      </p:sp>
      <p:sp>
        <p:nvSpPr>
          <p:cNvPr id="5" name="Footer Placeholder 4">
            <a:extLst>
              <a:ext uri="{FF2B5EF4-FFF2-40B4-BE49-F238E27FC236}">
                <a16:creationId xmlns:a16="http://schemas.microsoft.com/office/drawing/2014/main" id="{15DBF5CD-2402-4783-9126-392C57EBA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08CDB-B205-4484-8C4C-3192F2196DBC}"/>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2785845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8069-3C5D-4C5A-AE04-0566960DD8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FBEB61-3543-49DF-A29C-EE9676454E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4FAF4-06E8-47CD-B5CA-A8C2062E06F3}"/>
              </a:ext>
            </a:extLst>
          </p:cNvPr>
          <p:cNvSpPr>
            <a:spLocks noGrp="1"/>
          </p:cNvSpPr>
          <p:nvPr>
            <p:ph type="dt" sz="half" idx="10"/>
          </p:nvPr>
        </p:nvSpPr>
        <p:spPr/>
        <p:txBody>
          <a:bodyPr/>
          <a:lstStyle/>
          <a:p>
            <a:fld id="{2C3A862D-BFBE-433B-89DE-6E1076D55F83}" type="datetime1">
              <a:rPr lang="en-US" smtClean="0"/>
              <a:t>9/13/22</a:t>
            </a:fld>
            <a:endParaRPr lang="en-US"/>
          </a:p>
        </p:txBody>
      </p:sp>
      <p:sp>
        <p:nvSpPr>
          <p:cNvPr id="5" name="Footer Placeholder 4">
            <a:extLst>
              <a:ext uri="{FF2B5EF4-FFF2-40B4-BE49-F238E27FC236}">
                <a16:creationId xmlns:a16="http://schemas.microsoft.com/office/drawing/2014/main" id="{A2018477-709A-474F-9C94-54AF9C371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4A3DE-81D0-4ACD-8889-3BBF655C0F0A}"/>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3660383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44E534-2D1C-41C6-A79E-06E8B14BAB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6299B4-0BE5-4ADD-A39C-CE1724DC29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093B5-159C-4472-BA42-5069FCE5FE28}"/>
              </a:ext>
            </a:extLst>
          </p:cNvPr>
          <p:cNvSpPr>
            <a:spLocks noGrp="1"/>
          </p:cNvSpPr>
          <p:nvPr>
            <p:ph type="dt" sz="half" idx="10"/>
          </p:nvPr>
        </p:nvSpPr>
        <p:spPr/>
        <p:txBody>
          <a:bodyPr/>
          <a:lstStyle/>
          <a:p>
            <a:fld id="{7DD009B5-9F5E-492C-BC91-3EE8B1129EA7}" type="datetime1">
              <a:rPr lang="en-US" smtClean="0"/>
              <a:t>9/13/22</a:t>
            </a:fld>
            <a:endParaRPr lang="en-US"/>
          </a:p>
        </p:txBody>
      </p:sp>
      <p:sp>
        <p:nvSpPr>
          <p:cNvPr id="5" name="Footer Placeholder 4">
            <a:extLst>
              <a:ext uri="{FF2B5EF4-FFF2-40B4-BE49-F238E27FC236}">
                <a16:creationId xmlns:a16="http://schemas.microsoft.com/office/drawing/2014/main" id="{2F2905B1-D797-4FB6-9099-85D88C4D3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44894-45CA-4F12-BBAE-B80FE9BD306A}"/>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236877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DC8A-431E-4ADC-B71A-AFBC96CADD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E811A-6401-4CFC-B5CE-963B4E3313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C626F-ED70-42B3-9A0F-B0049AF3B590}"/>
              </a:ext>
            </a:extLst>
          </p:cNvPr>
          <p:cNvSpPr>
            <a:spLocks noGrp="1"/>
          </p:cNvSpPr>
          <p:nvPr>
            <p:ph type="dt" sz="half" idx="10"/>
          </p:nvPr>
        </p:nvSpPr>
        <p:spPr/>
        <p:txBody>
          <a:bodyPr/>
          <a:lstStyle/>
          <a:p>
            <a:fld id="{CE48C87A-F82F-46BA-BD57-4C99AC00A3A0}" type="datetime1">
              <a:rPr lang="en-US" smtClean="0"/>
              <a:t>9/13/22</a:t>
            </a:fld>
            <a:endParaRPr lang="en-US"/>
          </a:p>
        </p:txBody>
      </p:sp>
      <p:sp>
        <p:nvSpPr>
          <p:cNvPr id="5" name="Footer Placeholder 4">
            <a:extLst>
              <a:ext uri="{FF2B5EF4-FFF2-40B4-BE49-F238E27FC236}">
                <a16:creationId xmlns:a16="http://schemas.microsoft.com/office/drawing/2014/main" id="{068A2C9E-A4CC-44AF-BB43-FA2A9E886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9B2F8-6210-4B2E-8E3A-D0130FFDCF0D}"/>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758118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2E33C-431F-4BA1-80BA-EC820B71C3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07814D-2ACE-451F-ABF5-428543346D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6C2AF7-60D4-4ED7-8EE1-BD019BBCDF70}"/>
              </a:ext>
            </a:extLst>
          </p:cNvPr>
          <p:cNvSpPr>
            <a:spLocks noGrp="1"/>
          </p:cNvSpPr>
          <p:nvPr>
            <p:ph type="dt" sz="half" idx="10"/>
          </p:nvPr>
        </p:nvSpPr>
        <p:spPr/>
        <p:txBody>
          <a:bodyPr/>
          <a:lstStyle/>
          <a:p>
            <a:fld id="{8665021E-DB35-4C51-9727-37FB9DDCBA7E}" type="datetime1">
              <a:rPr lang="en-US" smtClean="0"/>
              <a:t>9/13/22</a:t>
            </a:fld>
            <a:endParaRPr lang="en-US"/>
          </a:p>
        </p:txBody>
      </p:sp>
      <p:sp>
        <p:nvSpPr>
          <p:cNvPr id="5" name="Footer Placeholder 4">
            <a:extLst>
              <a:ext uri="{FF2B5EF4-FFF2-40B4-BE49-F238E27FC236}">
                <a16:creationId xmlns:a16="http://schemas.microsoft.com/office/drawing/2014/main" id="{E64CD62C-A8D7-455C-9519-03AC42D57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EA85F-8180-469B-8B96-104FF95F997C}"/>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85917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58A4-9696-4D52-8399-42B8312744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66681E-5823-4FC6-9FBC-E8FCB6E57F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C44F41-127D-4376-AA17-7673CE5191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5F9C4F-21D2-4AD4-BC80-39DC25488104}"/>
              </a:ext>
            </a:extLst>
          </p:cNvPr>
          <p:cNvSpPr>
            <a:spLocks noGrp="1"/>
          </p:cNvSpPr>
          <p:nvPr>
            <p:ph type="dt" sz="half" idx="10"/>
          </p:nvPr>
        </p:nvSpPr>
        <p:spPr/>
        <p:txBody>
          <a:bodyPr/>
          <a:lstStyle/>
          <a:p>
            <a:fld id="{21975D4E-30FF-41D6-B962-748775F35DA3}" type="datetime1">
              <a:rPr lang="en-US" smtClean="0"/>
              <a:t>9/13/22</a:t>
            </a:fld>
            <a:endParaRPr lang="en-US"/>
          </a:p>
        </p:txBody>
      </p:sp>
      <p:sp>
        <p:nvSpPr>
          <p:cNvPr id="6" name="Footer Placeholder 5">
            <a:extLst>
              <a:ext uri="{FF2B5EF4-FFF2-40B4-BE49-F238E27FC236}">
                <a16:creationId xmlns:a16="http://schemas.microsoft.com/office/drawing/2014/main" id="{2FE0BCBC-87F1-4D7A-B19A-B408BBE353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32C8D9-6B96-4F72-9BBB-D784FFC8E822}"/>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279371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E3AD-87B6-4C01-A232-D69B6D18F4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70E11-755B-45C1-9FB5-EE08010159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1A7013-58D9-4C9A-BECC-B6919DED28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64737B-F4A6-44DA-9670-2C4B59A52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CAB0A6-8369-4481-A74A-E17F0EF02D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7FEC14-CAB6-486F-B1B0-FB0A09234F3D}"/>
              </a:ext>
            </a:extLst>
          </p:cNvPr>
          <p:cNvSpPr>
            <a:spLocks noGrp="1"/>
          </p:cNvSpPr>
          <p:nvPr>
            <p:ph type="dt" sz="half" idx="10"/>
          </p:nvPr>
        </p:nvSpPr>
        <p:spPr/>
        <p:txBody>
          <a:bodyPr/>
          <a:lstStyle/>
          <a:p>
            <a:fld id="{2ECD2DE7-802B-4835-83EB-48DED23B06D3}" type="datetime1">
              <a:rPr lang="en-US" smtClean="0"/>
              <a:t>9/13/22</a:t>
            </a:fld>
            <a:endParaRPr lang="en-US"/>
          </a:p>
        </p:txBody>
      </p:sp>
      <p:sp>
        <p:nvSpPr>
          <p:cNvPr id="8" name="Footer Placeholder 7">
            <a:extLst>
              <a:ext uri="{FF2B5EF4-FFF2-40B4-BE49-F238E27FC236}">
                <a16:creationId xmlns:a16="http://schemas.microsoft.com/office/drawing/2014/main" id="{BC0EF57C-8964-4893-B640-DB064CC51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0826C9-3839-4FC0-B58F-7257C949113C}"/>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358927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86D9-C4F8-4FEB-8001-E95E08F158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955B58-00C3-442A-9EC1-7E312F79E747}"/>
              </a:ext>
            </a:extLst>
          </p:cNvPr>
          <p:cNvSpPr>
            <a:spLocks noGrp="1"/>
          </p:cNvSpPr>
          <p:nvPr>
            <p:ph type="dt" sz="half" idx="10"/>
          </p:nvPr>
        </p:nvSpPr>
        <p:spPr/>
        <p:txBody>
          <a:bodyPr/>
          <a:lstStyle/>
          <a:p>
            <a:fld id="{1E840F65-8643-4A31-83DC-540C14A11F56}" type="datetime1">
              <a:rPr lang="en-US" smtClean="0"/>
              <a:t>9/13/22</a:t>
            </a:fld>
            <a:endParaRPr lang="en-US"/>
          </a:p>
        </p:txBody>
      </p:sp>
      <p:sp>
        <p:nvSpPr>
          <p:cNvPr id="4" name="Footer Placeholder 3">
            <a:extLst>
              <a:ext uri="{FF2B5EF4-FFF2-40B4-BE49-F238E27FC236}">
                <a16:creationId xmlns:a16="http://schemas.microsoft.com/office/drawing/2014/main" id="{BCBB183E-D8F2-4614-9FDE-C89C464E67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3D0861-5A12-4BB5-94E3-305B9C938CFB}"/>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7774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F3BFF-2D7C-45B5-A44E-2ABD2C987D46}"/>
              </a:ext>
            </a:extLst>
          </p:cNvPr>
          <p:cNvSpPr>
            <a:spLocks noGrp="1"/>
          </p:cNvSpPr>
          <p:nvPr>
            <p:ph type="dt" sz="half" idx="10"/>
          </p:nvPr>
        </p:nvSpPr>
        <p:spPr/>
        <p:txBody>
          <a:bodyPr/>
          <a:lstStyle/>
          <a:p>
            <a:fld id="{BD0B84D2-C36A-46F4-921D-6D7FAA68D0D2}" type="datetime1">
              <a:rPr lang="en-US" smtClean="0"/>
              <a:t>9/13/22</a:t>
            </a:fld>
            <a:endParaRPr lang="en-US"/>
          </a:p>
        </p:txBody>
      </p:sp>
      <p:sp>
        <p:nvSpPr>
          <p:cNvPr id="3" name="Footer Placeholder 2">
            <a:extLst>
              <a:ext uri="{FF2B5EF4-FFF2-40B4-BE49-F238E27FC236}">
                <a16:creationId xmlns:a16="http://schemas.microsoft.com/office/drawing/2014/main" id="{00865236-929B-472E-A6AA-3FC9588B68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553BE4-1C5C-4D8D-9EF8-3AD55002517D}"/>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1616251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94AE-A379-40BC-961C-0C6FFF27D5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0A4F8A-21F9-4367-B3C7-A9006AF421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DFCDED-D1B6-4005-AF47-1705D036C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84BED1-E256-473D-B42E-FD23E70FF4CE}"/>
              </a:ext>
            </a:extLst>
          </p:cNvPr>
          <p:cNvSpPr>
            <a:spLocks noGrp="1"/>
          </p:cNvSpPr>
          <p:nvPr>
            <p:ph type="dt" sz="half" idx="10"/>
          </p:nvPr>
        </p:nvSpPr>
        <p:spPr/>
        <p:txBody>
          <a:bodyPr/>
          <a:lstStyle/>
          <a:p>
            <a:fld id="{A1C934C7-43E0-45C3-9366-900DC3BFBA40}" type="datetime1">
              <a:rPr lang="en-US" smtClean="0"/>
              <a:t>9/13/22</a:t>
            </a:fld>
            <a:endParaRPr lang="en-US"/>
          </a:p>
        </p:txBody>
      </p:sp>
      <p:sp>
        <p:nvSpPr>
          <p:cNvPr id="6" name="Footer Placeholder 5">
            <a:extLst>
              <a:ext uri="{FF2B5EF4-FFF2-40B4-BE49-F238E27FC236}">
                <a16:creationId xmlns:a16="http://schemas.microsoft.com/office/drawing/2014/main" id="{4EB3ABD6-E7B7-46BF-89A1-3BE774438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E64F1-6B08-4CFF-AAF4-C1F6DD1FC5CE}"/>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235368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0648-6335-4B61-B538-97376E853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A8FA4E-15BB-49A3-93DB-D6828FE5AD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A997B9-6B17-4294-B63B-CE584DDCF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C7488C-265A-4BAF-8A6F-642A4C1F72D2}"/>
              </a:ext>
            </a:extLst>
          </p:cNvPr>
          <p:cNvSpPr>
            <a:spLocks noGrp="1"/>
          </p:cNvSpPr>
          <p:nvPr>
            <p:ph type="dt" sz="half" idx="10"/>
          </p:nvPr>
        </p:nvSpPr>
        <p:spPr/>
        <p:txBody>
          <a:bodyPr/>
          <a:lstStyle/>
          <a:p>
            <a:fld id="{131EC63D-4051-46B1-AD7D-F12132AAF811}" type="datetime1">
              <a:rPr lang="en-US" smtClean="0"/>
              <a:t>9/13/22</a:t>
            </a:fld>
            <a:endParaRPr lang="en-US"/>
          </a:p>
        </p:txBody>
      </p:sp>
      <p:sp>
        <p:nvSpPr>
          <p:cNvPr id="6" name="Footer Placeholder 5">
            <a:extLst>
              <a:ext uri="{FF2B5EF4-FFF2-40B4-BE49-F238E27FC236}">
                <a16:creationId xmlns:a16="http://schemas.microsoft.com/office/drawing/2014/main" id="{3B49CB70-614F-4A58-A282-F7687437F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70D0C-2AFB-4DFA-A556-2F3A3E9E20F6}"/>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2006093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F2F5D6-F33A-46A4-A558-2C48C930E7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3A2891-972D-4C81-B427-3F3A35DC53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F8BD1E-9E39-4BD1-93CD-D152DB513C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FD0B8-6C95-4FB2-9AA1-EF9818552E69}" type="datetime1">
              <a:rPr lang="en-US" smtClean="0"/>
              <a:t>9/13/22</a:t>
            </a:fld>
            <a:endParaRPr lang="en-US"/>
          </a:p>
        </p:txBody>
      </p:sp>
      <p:sp>
        <p:nvSpPr>
          <p:cNvPr id="5" name="Footer Placeholder 4">
            <a:extLst>
              <a:ext uri="{FF2B5EF4-FFF2-40B4-BE49-F238E27FC236}">
                <a16:creationId xmlns:a16="http://schemas.microsoft.com/office/drawing/2014/main" id="{FEC2220A-D35F-438B-B354-5D3ED82667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08E4F8-7BBC-4188-962D-0D7004530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54D60-84B6-4127-A518-D672E4DBC006}" type="slidenum">
              <a:rPr lang="en-US" smtClean="0"/>
              <a:t>‹#›</a:t>
            </a:fld>
            <a:endParaRPr lang="en-US"/>
          </a:p>
        </p:txBody>
      </p:sp>
    </p:spTree>
    <p:extLst>
      <p:ext uri="{BB962C8B-B14F-4D97-AF65-F5344CB8AC3E}">
        <p14:creationId xmlns:p14="http://schemas.microsoft.com/office/powerpoint/2010/main" val="2371878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4ED4-29AC-4716-8370-84B22BB3AF45}"/>
              </a:ext>
            </a:extLst>
          </p:cNvPr>
          <p:cNvSpPr>
            <a:spLocks noGrp="1"/>
          </p:cNvSpPr>
          <p:nvPr>
            <p:ph type="ctrTitle"/>
          </p:nvPr>
        </p:nvSpPr>
        <p:spPr/>
        <p:txBody>
          <a:bodyPr>
            <a:normAutofit fontScale="90000"/>
          </a:bodyPr>
          <a:lstStyle/>
          <a:p>
            <a:r>
              <a:rPr lang="en-US" dirty="0"/>
              <a:t>Trigonometry: Height/distance, trigonometric equations, inverse trigonometric functions</a:t>
            </a:r>
          </a:p>
        </p:txBody>
      </p:sp>
      <p:sp>
        <p:nvSpPr>
          <p:cNvPr id="3" name="Subtitle 2">
            <a:extLst>
              <a:ext uri="{FF2B5EF4-FFF2-40B4-BE49-F238E27FC236}">
                <a16:creationId xmlns:a16="http://schemas.microsoft.com/office/drawing/2014/main" id="{49D147FE-1658-4609-A874-64FF00DA3DF2}"/>
              </a:ext>
            </a:extLst>
          </p:cNvPr>
          <p:cNvSpPr>
            <a:spLocks noGrp="1"/>
          </p:cNvSpPr>
          <p:nvPr>
            <p:ph type="subTitle" idx="1"/>
          </p:nvPr>
        </p:nvSpPr>
        <p:spPr>
          <a:xfrm>
            <a:off x="1524000" y="3928856"/>
            <a:ext cx="9144000" cy="1198562"/>
          </a:xfrm>
        </p:spPr>
        <p:txBody>
          <a:bodyPr/>
          <a:lstStyle/>
          <a:p>
            <a:r>
              <a:rPr lang="en-US" dirty="0"/>
              <a:t>Introduction to Engineering Mathematics</a:t>
            </a:r>
          </a:p>
          <a:p>
            <a:r>
              <a:rPr lang="en-US" dirty="0"/>
              <a:t>Joris </a:t>
            </a:r>
            <a:r>
              <a:rPr lang="en-US" dirty="0" err="1"/>
              <a:t>Vankerschaver</a:t>
            </a:r>
            <a:endParaRPr lang="en-US" dirty="0"/>
          </a:p>
        </p:txBody>
      </p:sp>
      <p:sp>
        <p:nvSpPr>
          <p:cNvPr id="4" name="Slide Number Placeholder 3">
            <a:extLst>
              <a:ext uri="{FF2B5EF4-FFF2-40B4-BE49-F238E27FC236}">
                <a16:creationId xmlns:a16="http://schemas.microsoft.com/office/drawing/2014/main" id="{E406503C-9400-40A1-8591-D47BD1121E05}"/>
              </a:ext>
            </a:extLst>
          </p:cNvPr>
          <p:cNvSpPr>
            <a:spLocks noGrp="1"/>
          </p:cNvSpPr>
          <p:nvPr>
            <p:ph type="sldNum" sz="quarter" idx="12"/>
          </p:nvPr>
        </p:nvSpPr>
        <p:spPr/>
        <p:txBody>
          <a:bodyPr/>
          <a:lstStyle/>
          <a:p>
            <a:fld id="{51754D60-84B6-4127-A518-D672E4DBC006}" type="slidenum">
              <a:rPr lang="en-US" smtClean="0"/>
              <a:t>1</a:t>
            </a:fld>
            <a:endParaRPr lang="en-US"/>
          </a:p>
        </p:txBody>
      </p:sp>
    </p:spTree>
    <p:extLst>
      <p:ext uri="{BB962C8B-B14F-4D97-AF65-F5344CB8AC3E}">
        <p14:creationId xmlns:p14="http://schemas.microsoft.com/office/powerpoint/2010/main" val="422733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1CBBE5-E580-5740-837E-50BD46F70160}"/>
              </a:ext>
            </a:extLst>
          </p:cNvPr>
          <p:cNvSpPr>
            <a:spLocks noGrp="1"/>
          </p:cNvSpPr>
          <p:nvPr>
            <p:ph type="sldNum" sz="quarter" idx="12"/>
          </p:nvPr>
        </p:nvSpPr>
        <p:spPr/>
        <p:txBody>
          <a:bodyPr/>
          <a:lstStyle/>
          <a:p>
            <a:fld id="{51754D60-84B6-4127-A518-D672E4DBC006}" type="slidenum">
              <a:rPr lang="en-US" smtClean="0"/>
              <a:t>10</a:t>
            </a:fld>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FD932E0-AEC0-A8F8-28BF-1B7AAFD45794}"/>
                  </a:ext>
                </a:extLst>
              </p:cNvPr>
              <p:cNvSpPr txBox="1"/>
              <p:nvPr/>
            </p:nvSpPr>
            <p:spPr>
              <a:xfrm>
                <a:off x="838336" y="1439473"/>
                <a:ext cx="8436429" cy="1200329"/>
              </a:xfrm>
              <a:prstGeom prst="rect">
                <a:avLst/>
              </a:prstGeom>
              <a:noFill/>
            </p:spPr>
            <p:txBody>
              <a:bodyPr wrap="square" rtlCol="0">
                <a:spAutoFit/>
              </a:bodyPr>
              <a:lstStyle/>
              <a:p>
                <a:r>
                  <a:rPr lang="en-KR" sz="2400" b="1" dirty="0"/>
                  <a:t>Case 3</a:t>
                </a:r>
                <a:r>
                  <a:rPr lang="en-KR" sz="2400" dirty="0"/>
                  <a:t>: </a:t>
                </a:r>
                <a14:m>
                  <m:oMath xmlns:m="http://schemas.openxmlformats.org/officeDocument/2006/math">
                    <m:func>
                      <m:funcPr>
                        <m:ctrlPr>
                          <a:rPr lang="en-US" sz="2400" i="1" smtClean="0">
                            <a:latin typeface="Cambria Math" panose="02040503050406030204" pitchFamily="18" charset="0"/>
                          </a:rPr>
                        </m:ctrlPr>
                      </m:funcPr>
                      <m:fName>
                        <m:r>
                          <m:rPr>
                            <m:sty m:val="p"/>
                          </m:rPr>
                          <a:rPr lang="en-US" sz="2400" i="0" smtClean="0">
                            <a:latin typeface="Cambria Math" panose="02040503050406030204" pitchFamily="18" charset="0"/>
                          </a:rPr>
                          <m:t>tan</m:t>
                        </m:r>
                      </m:fName>
                      <m:e>
                        <m:r>
                          <a:rPr lang="en-US" sz="2400" b="0" i="1" smtClean="0">
                            <a:latin typeface="Cambria Math" panose="02040503050406030204" pitchFamily="18" charset="0"/>
                          </a:rPr>
                          <m:t>𝜃</m:t>
                        </m:r>
                      </m:e>
                    </m:func>
                    <m:r>
                      <a:rPr lang="en-US" sz="2400" b="0" i="1" smtClean="0"/>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tan</m:t>
                        </m:r>
                      </m:fName>
                      <m:e>
                        <m:r>
                          <a:rPr lang="en-US" sz="2400" b="0" i="1" smtClean="0">
                            <a:latin typeface="Cambria Math" panose="02040503050406030204" pitchFamily="18" charset="0"/>
                          </a:rPr>
                          <m:t>𝛼</m:t>
                        </m:r>
                      </m:e>
                    </m:func>
                  </m:oMath>
                </a14:m>
                <a:r>
                  <a:rPr lang="en-KR" sz="2400" dirty="0"/>
                  <a:t>, with </a:t>
                </a:r>
                <a14:m>
                  <m:oMath xmlns:m="http://schemas.openxmlformats.org/officeDocument/2006/math">
                    <m:r>
                      <a:rPr lang="en-US" sz="2400" b="0" i="1" smtClean="0"/>
                      <m:t>𝛼</m:t>
                    </m:r>
                  </m:oMath>
                </a14:m>
                <a:r>
                  <a:rPr lang="en-KR" sz="2400" dirty="0"/>
                  <a:t> in quadrant I or IV</a:t>
                </a:r>
              </a:p>
              <a:p>
                <a:endParaRPr lang="en-KR" sz="2400" dirty="0"/>
              </a:p>
              <a:p>
                <a:r>
                  <a:rPr lang="en-KR" sz="2400" dirty="0"/>
                  <a:t>Solution: </a:t>
                </a:r>
                <a14:m>
                  <m:oMath xmlns:m="http://schemas.openxmlformats.org/officeDocument/2006/math">
                    <m:r>
                      <a:rPr lang="en-US" sz="2400" b="0" i="1" smtClean="0"/>
                      <m:t>𝜃</m:t>
                    </m:r>
                    <m:r>
                      <a:rPr lang="en-US" sz="2400" b="0" i="1" smtClean="0"/>
                      <m:t>=</m:t>
                    </m:r>
                    <m:r>
                      <a:rPr lang="en-US" sz="2400" b="0" i="1" smtClean="0"/>
                      <m:t>𝛼</m:t>
                    </m:r>
                    <m:r>
                      <a:rPr lang="en-US" sz="2400" b="0" i="1" smtClean="0"/>
                      <m:t>+</m:t>
                    </m:r>
                    <m:r>
                      <a:rPr lang="en-US" sz="2400" b="0" i="1" smtClean="0"/>
                      <m:t>𝑘</m:t>
                    </m:r>
                    <m:r>
                      <a:rPr lang="en-US" sz="2400" b="0" i="1" smtClean="0"/>
                      <m:t>𝜋</m:t>
                    </m:r>
                  </m:oMath>
                </a14:m>
                <a:r>
                  <a:rPr lang="en-KR" sz="2400" dirty="0"/>
                  <a:t>, with </a:t>
                </a:r>
                <a14:m>
                  <m:oMath xmlns:m="http://schemas.openxmlformats.org/officeDocument/2006/math">
                    <m:r>
                      <a:rPr lang="en-US" sz="2400" b="0" i="1" smtClean="0"/>
                      <m:t>𝑘</m:t>
                    </m:r>
                    <m:r>
                      <a:rPr lang="en-US" sz="2400" b="0" i="1" smtClean="0"/>
                      <m:t>∈</m:t>
                    </m:r>
                    <m:r>
                      <a:rPr lang="en-US" sz="2400" b="0" i="1" smtClean="0">
                        <a:ea typeface="Cambria Math" panose="02040503050406030204" pitchFamily="18" charset="0"/>
                      </a:rPr>
                      <m:t>ℤ</m:t>
                    </m:r>
                  </m:oMath>
                </a14:m>
                <a:r>
                  <a:rPr lang="en-KR" sz="2400" dirty="0"/>
                  <a:t>.</a:t>
                </a:r>
              </a:p>
            </p:txBody>
          </p:sp>
        </mc:Choice>
        <mc:Fallback>
          <p:sp>
            <p:nvSpPr>
              <p:cNvPr id="4" name="TextBox 3">
                <a:extLst>
                  <a:ext uri="{FF2B5EF4-FFF2-40B4-BE49-F238E27FC236}">
                    <a16:creationId xmlns:a16="http://schemas.microsoft.com/office/drawing/2014/main" id="{7FD932E0-AEC0-A8F8-28BF-1B7AAFD45794}"/>
                  </a:ext>
                </a:extLst>
              </p:cNvPr>
              <p:cNvSpPr txBox="1">
                <a:spLocks noRot="1" noChangeAspect="1" noMove="1" noResize="1" noEditPoints="1" noAdjustHandles="1" noChangeArrowheads="1" noChangeShapeType="1" noTextEdit="1"/>
              </p:cNvSpPr>
              <p:nvPr/>
            </p:nvSpPr>
            <p:spPr>
              <a:xfrm>
                <a:off x="838336" y="1439473"/>
                <a:ext cx="8436429" cy="1200329"/>
              </a:xfrm>
              <a:prstGeom prst="rect">
                <a:avLst/>
              </a:prstGeom>
              <a:blipFill>
                <a:blip r:embed="rId2"/>
                <a:stretch>
                  <a:fillRect l="-1203" t="-3158" b="-10526"/>
                </a:stretch>
              </a:blipFill>
            </p:spPr>
            <p:txBody>
              <a:bodyPr/>
              <a:lstStyle/>
              <a:p>
                <a:r>
                  <a:rPr lang="en-KR">
                    <a:noFill/>
                  </a:rPr>
                  <a:t> </a:t>
                </a:r>
              </a:p>
            </p:txBody>
          </p:sp>
        </mc:Fallback>
      </mc:AlternateContent>
    </p:spTree>
    <p:extLst>
      <p:ext uri="{BB962C8B-B14F-4D97-AF65-F5344CB8AC3E}">
        <p14:creationId xmlns:p14="http://schemas.microsoft.com/office/powerpoint/2010/main" val="338243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1CBBE5-E580-5740-837E-50BD46F70160}"/>
              </a:ext>
            </a:extLst>
          </p:cNvPr>
          <p:cNvSpPr>
            <a:spLocks noGrp="1"/>
          </p:cNvSpPr>
          <p:nvPr>
            <p:ph type="sldNum" sz="quarter" idx="12"/>
          </p:nvPr>
        </p:nvSpPr>
        <p:spPr/>
        <p:txBody>
          <a:bodyPr/>
          <a:lstStyle/>
          <a:p>
            <a:fld id="{51754D60-84B6-4127-A518-D672E4DBC006}" type="slidenum">
              <a:rPr lang="en-US" smtClean="0"/>
              <a:t>11</a:t>
            </a:fld>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FD932E0-AEC0-A8F8-28BF-1B7AAFD45794}"/>
                  </a:ext>
                </a:extLst>
              </p:cNvPr>
              <p:cNvSpPr txBox="1"/>
              <p:nvPr/>
            </p:nvSpPr>
            <p:spPr>
              <a:xfrm>
                <a:off x="838336" y="1439473"/>
                <a:ext cx="8436429" cy="1386470"/>
              </a:xfrm>
              <a:prstGeom prst="rect">
                <a:avLst/>
              </a:prstGeom>
              <a:noFill/>
            </p:spPr>
            <p:txBody>
              <a:bodyPr wrap="square" rtlCol="0">
                <a:spAutoFit/>
              </a:bodyPr>
              <a:lstStyle/>
              <a:p>
                <a:r>
                  <a:rPr lang="en-KR" sz="2400" b="1" dirty="0"/>
                  <a:t>Case 2</a:t>
                </a:r>
                <a:r>
                  <a:rPr lang="en-KR" sz="2400" dirty="0"/>
                  <a:t>: </a:t>
                </a:r>
                <a14:m>
                  <m:oMath xmlns:m="http://schemas.openxmlformats.org/officeDocument/2006/math">
                    <m:r>
                      <a:rPr lang="en-US" sz="2400" b="0" i="1" smtClean="0">
                        <a:latin typeface="Cambria Math" panose="02040503050406030204" pitchFamily="18" charset="0"/>
                      </a:rPr>
                      <m:t>𝑎</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𝜃</m:t>
                        </m:r>
                      </m:e>
                    </m:func>
                    <m:r>
                      <a:rPr lang="en-US" sz="2400" b="0" i="1" smtClean="0">
                        <a:latin typeface="Cambria Math" panose="02040503050406030204" pitchFamily="18" charset="0"/>
                      </a:rPr>
                      <m:t>+</m:t>
                    </m:r>
                    <m:r>
                      <a:rPr lang="en-US" sz="2400" b="0" i="1" smtClean="0">
                        <a:latin typeface="Cambria Math" panose="02040503050406030204" pitchFamily="18" charset="0"/>
                      </a:rPr>
                      <m:t>𝑏</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rPr>
                          <m:t>𝜃</m:t>
                        </m:r>
                      </m:e>
                    </m:func>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KR" sz="2400" dirty="0"/>
                  <a:t>, with </a:t>
                </a:r>
                <a14:m>
                  <m:oMath xmlns:m="http://schemas.openxmlformats.org/officeDocument/2006/math">
                    <m:d>
                      <m:dPr>
                        <m:begChr m:val="|"/>
                        <m:endChr m:val="|"/>
                        <m:ctrlPr>
                          <a:rPr lang="en-KR" sz="2400" i="1" smtClean="0">
                            <a:latin typeface="Cambria Math" panose="02040503050406030204" pitchFamily="18" charset="0"/>
                          </a:rPr>
                        </m:ctrlPr>
                      </m:dPr>
                      <m:e>
                        <m:r>
                          <a:rPr lang="en-US" sz="2400" b="0" i="1" smtClean="0">
                            <a:latin typeface="Cambria Math" panose="02040503050406030204" pitchFamily="18" charset="0"/>
                          </a:rPr>
                          <m:t>𝑐</m:t>
                        </m:r>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ad>
                      <m:radPr>
                        <m:degHide m:val="on"/>
                        <m:ctrlPr>
                          <a:rPr lang="en-US" sz="2400" b="0" i="1" smtClean="0">
                            <a:latin typeface="Cambria Math" panose="02040503050406030204" pitchFamily="18" charset="0"/>
                            <a:ea typeface="Cambria Math" panose="02040503050406030204" pitchFamily="18" charset="0"/>
                          </a:rPr>
                        </m:ctrlPr>
                      </m:radPr>
                      <m:deg/>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𝑎</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𝑏</m:t>
                            </m:r>
                          </m:e>
                          <m:sup>
                            <m:r>
                              <a:rPr lang="en-US" sz="2400" b="0" i="1" smtClean="0">
                                <a:latin typeface="Cambria Math" panose="02040503050406030204" pitchFamily="18" charset="0"/>
                                <a:ea typeface="Cambria Math" panose="02040503050406030204" pitchFamily="18" charset="0"/>
                              </a:rPr>
                              <m:t>2</m:t>
                            </m:r>
                          </m:sup>
                        </m:sSup>
                      </m:e>
                    </m:rad>
                  </m:oMath>
                </a14:m>
                <a:endParaRPr lang="en-KR" sz="2400" dirty="0"/>
              </a:p>
              <a:p>
                <a:endParaRPr lang="en-KR" sz="2400" dirty="0"/>
              </a:p>
              <a:p>
                <a:r>
                  <a:rPr lang="en-KR" sz="2400" dirty="0"/>
                  <a:t>Solution: </a:t>
                </a:r>
                <a14:m>
                  <m:oMath xmlns:m="http://schemas.openxmlformats.org/officeDocument/2006/math">
                    <m:r>
                      <a:rPr lang="en-US" sz="2400" b="0" i="1" smtClean="0">
                        <a:latin typeface="Cambria Math" panose="02040503050406030204" pitchFamily="18" charset="0"/>
                      </a:rPr>
                      <m:t>𝜃</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𝜋</m:t>
                    </m:r>
                  </m:oMath>
                </a14:m>
                <a:r>
                  <a:rPr lang="en-KR" sz="2400" dirty="0"/>
                  <a:t>, with </a:t>
                </a:r>
                <a14:m>
                  <m:oMath xmlns:m="http://schemas.openxmlformats.org/officeDocument/2006/math">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ℤ</m:t>
                    </m:r>
                  </m:oMath>
                </a14:m>
                <a:r>
                  <a:rPr lang="en-KR" sz="2400" dirty="0"/>
                  <a:t>, where </a:t>
                </a:r>
                <a14:m>
                  <m:oMath xmlns:m="http://schemas.openxmlformats.org/officeDocument/2006/math">
                    <m:func>
                      <m:funcPr>
                        <m:ctrlPr>
                          <a:rPr lang="en-US" sz="2400" i="1" smtClean="0">
                            <a:latin typeface="Cambria Math" panose="02040503050406030204" pitchFamily="18" charset="0"/>
                          </a:rPr>
                        </m:ctrlPr>
                      </m:funcPr>
                      <m:fName>
                        <m:r>
                          <m:rPr>
                            <m:sty m:val="p"/>
                          </m:rPr>
                          <a:rPr lang="en-US" sz="2400" i="0" smtClean="0">
                            <a:latin typeface="Cambria Math" panose="02040503050406030204" pitchFamily="18" charset="0"/>
                          </a:rPr>
                          <m:t>cos</m:t>
                        </m:r>
                      </m:fName>
                      <m:e>
                        <m:r>
                          <a:rPr lang="en-US" sz="2400" b="0" i="1" smtClean="0">
                            <a:latin typeface="Cambria Math" panose="02040503050406030204" pitchFamily="18" charset="0"/>
                          </a:rPr>
                          <m:t>𝛽</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𝑐</m:t>
                            </m:r>
                          </m:num>
                          <m:den>
                            <m:rad>
                              <m:radPr>
                                <m:degHide m:val="on"/>
                                <m:ctrlPr>
                                  <a:rPr lang="en-US" sz="2400" b="0" i="1" smtClean="0">
                                    <a:latin typeface="Cambria Math" panose="02040503050406030204" pitchFamily="18" charset="0"/>
                                  </a:rPr>
                                </m:ctrlPr>
                              </m:radPr>
                              <m:deg/>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2</m:t>
                                    </m:r>
                                  </m:sup>
                                </m:sSup>
                              </m:e>
                            </m:rad>
                          </m:den>
                        </m:f>
                      </m:e>
                    </m:func>
                    <m:r>
                      <a:rPr lang="en-US" sz="2400" b="0" i="1" smtClean="0">
                        <a:latin typeface="Cambria Math" panose="02040503050406030204" pitchFamily="18" charset="0"/>
                      </a:rPr>
                      <m:t> </m:t>
                    </m:r>
                  </m:oMath>
                </a14:m>
                <a:r>
                  <a:rPr lang="en-KR" sz="2400" dirty="0"/>
                  <a:t>.</a:t>
                </a:r>
              </a:p>
            </p:txBody>
          </p:sp>
        </mc:Choice>
        <mc:Fallback>
          <p:sp>
            <p:nvSpPr>
              <p:cNvPr id="4" name="TextBox 3">
                <a:extLst>
                  <a:ext uri="{FF2B5EF4-FFF2-40B4-BE49-F238E27FC236}">
                    <a16:creationId xmlns:a16="http://schemas.microsoft.com/office/drawing/2014/main" id="{7FD932E0-AEC0-A8F8-28BF-1B7AAFD45794}"/>
                  </a:ext>
                </a:extLst>
              </p:cNvPr>
              <p:cNvSpPr txBox="1">
                <a:spLocks noRot="1" noChangeAspect="1" noMove="1" noResize="1" noEditPoints="1" noAdjustHandles="1" noChangeArrowheads="1" noChangeShapeType="1" noTextEdit="1"/>
              </p:cNvSpPr>
              <p:nvPr/>
            </p:nvSpPr>
            <p:spPr>
              <a:xfrm>
                <a:off x="838336" y="1439473"/>
                <a:ext cx="8436429" cy="1386470"/>
              </a:xfrm>
              <a:prstGeom prst="rect">
                <a:avLst/>
              </a:prstGeom>
              <a:blipFill>
                <a:blip r:embed="rId2"/>
                <a:stretch>
                  <a:fillRect l="-1203" b="-1818"/>
                </a:stretch>
              </a:blipFill>
            </p:spPr>
            <p:txBody>
              <a:bodyPr/>
              <a:lstStyle/>
              <a:p>
                <a:r>
                  <a:rPr lang="en-KR">
                    <a:noFill/>
                  </a:rPr>
                  <a:t> </a:t>
                </a:r>
              </a:p>
            </p:txBody>
          </p:sp>
        </mc:Fallback>
      </mc:AlternateContent>
    </p:spTree>
    <p:extLst>
      <p:ext uri="{BB962C8B-B14F-4D97-AF65-F5344CB8AC3E}">
        <p14:creationId xmlns:p14="http://schemas.microsoft.com/office/powerpoint/2010/main" val="373560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6B69-F80E-8CFF-8E0C-B7819848FA4B}"/>
              </a:ext>
            </a:extLst>
          </p:cNvPr>
          <p:cNvSpPr>
            <a:spLocks noGrp="1"/>
          </p:cNvSpPr>
          <p:nvPr>
            <p:ph type="title"/>
          </p:nvPr>
        </p:nvSpPr>
        <p:spPr/>
        <p:txBody>
          <a:bodyPr/>
          <a:lstStyle/>
          <a:p>
            <a:r>
              <a:rPr lang="en-KR" dirty="0"/>
              <a:t>Examples</a:t>
            </a:r>
          </a:p>
        </p:txBody>
      </p:sp>
      <p:sp>
        <p:nvSpPr>
          <p:cNvPr id="3" name="Slide Number Placeholder 2">
            <a:extLst>
              <a:ext uri="{FF2B5EF4-FFF2-40B4-BE49-F238E27FC236}">
                <a16:creationId xmlns:a16="http://schemas.microsoft.com/office/drawing/2014/main" id="{93369FD0-8142-D2CD-6B94-9D5714DDD682}"/>
              </a:ext>
            </a:extLst>
          </p:cNvPr>
          <p:cNvSpPr>
            <a:spLocks noGrp="1"/>
          </p:cNvSpPr>
          <p:nvPr>
            <p:ph type="sldNum" sz="quarter" idx="12"/>
          </p:nvPr>
        </p:nvSpPr>
        <p:spPr/>
        <p:txBody>
          <a:bodyPr/>
          <a:lstStyle/>
          <a:p>
            <a:fld id="{51754D60-84B6-4127-A518-D672E4DBC006}" type="slidenum">
              <a:rPr lang="en-US" smtClean="0"/>
              <a:t>12</a:t>
            </a:fld>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77A3C63-BF0A-9A0D-198E-26B535481B4D}"/>
                  </a:ext>
                </a:extLst>
              </p:cNvPr>
              <p:cNvSpPr txBox="1"/>
              <p:nvPr/>
            </p:nvSpPr>
            <p:spPr>
              <a:xfrm>
                <a:off x="838200" y="1690688"/>
                <a:ext cx="9626600" cy="1604478"/>
              </a:xfrm>
              <a:prstGeom prst="rect">
                <a:avLst/>
              </a:prstGeom>
              <a:noFill/>
            </p:spPr>
            <p:txBody>
              <a:bodyPr wrap="square" rtlCol="0">
                <a:spAutoFit/>
              </a:bodyPr>
              <a:lstStyle/>
              <a:p>
                <a:pPr marL="457200" indent="-457200">
                  <a:buAutoNum type="arabicPeriod"/>
                </a:pPr>
                <a14:m>
                  <m:oMath xmlns:m="http://schemas.openxmlformats.org/officeDocument/2006/math">
                    <m:func>
                      <m:funcPr>
                        <m:ctrlPr>
                          <a:rPr lang="en-US" sz="2400" i="1" smtClean="0">
                            <a:latin typeface="Cambria Math" panose="02040503050406030204" pitchFamily="18" charset="0"/>
                          </a:rPr>
                        </m:ctrlPr>
                      </m:funcPr>
                      <m:fName>
                        <m:r>
                          <m:rPr>
                            <m:sty m:val="p"/>
                          </m:rPr>
                          <a:rPr lang="en-US" sz="2400" i="0" smtClean="0">
                            <a:latin typeface="Cambria Math" panose="02040503050406030204" pitchFamily="18" charset="0"/>
                          </a:rPr>
                          <m:t>sin</m:t>
                        </m:r>
                      </m:fName>
                      <m:e>
                        <m:r>
                          <a:rPr lang="en-US" sz="2400" b="0" i="1" smtClean="0">
                            <a:latin typeface="Cambria Math" panose="02040503050406030204" pitchFamily="18" charset="0"/>
                          </a:rPr>
                          <m:t>𝜃</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3</m:t>
                            </m:r>
                          </m:e>
                        </m:rad>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rPr>
                              <m:t>𝜃</m:t>
                            </m:r>
                          </m:e>
                        </m:func>
                      </m:e>
                    </m:func>
                  </m:oMath>
                </a14:m>
                <a:br>
                  <a:rPr lang="en-US" sz="2400" dirty="0"/>
                </a:br>
                <a:endParaRPr lang="en-KR" sz="2400" dirty="0"/>
              </a:p>
              <a:p>
                <a:pPr marL="457200" indent="-457200">
                  <a:buAutoNum type="arabicPeriod"/>
                </a:pPr>
                <a14:m>
                  <m:oMath xmlns:m="http://schemas.openxmlformats.org/officeDocument/2006/math">
                    <m:func>
                      <m:funcPr>
                        <m:ctrlPr>
                          <a:rPr lang="en-US" sz="2400" i="1" smtClean="0">
                            <a:latin typeface="Cambria Math" panose="02040503050406030204" pitchFamily="18" charset="0"/>
                          </a:rPr>
                        </m:ctrlPr>
                      </m:funcPr>
                      <m:fName>
                        <m:r>
                          <m:rPr>
                            <m:sty m:val="p"/>
                          </m:rPr>
                          <a:rPr lang="en-US" sz="2400" i="0" smtClean="0">
                            <a:latin typeface="Cambria Math" panose="02040503050406030204" pitchFamily="18" charset="0"/>
                          </a:rPr>
                          <m:t>cos</m:t>
                        </m:r>
                      </m:fName>
                      <m:e>
                        <m:r>
                          <a:rPr lang="en-US" sz="2400" b="0" i="1" smtClean="0">
                            <a:latin typeface="Cambria Math" panose="02040503050406030204" pitchFamily="18" charset="0"/>
                          </a:rPr>
                          <m:t>𝜃</m:t>
                        </m:r>
                      </m:e>
                    </m:func>
                    <m:r>
                      <a:rPr lang="en-US" sz="2400" b="0" i="1" smtClean="0">
                        <a:latin typeface="Cambria Math" panose="02040503050406030204" pitchFamily="18" charset="0"/>
                      </a:rPr>
                      <m:t>+</m:t>
                    </m:r>
                    <m:r>
                      <a:rPr lang="en-US" sz="2400" b="0" i="0" smtClean="0">
                        <a:latin typeface="Cambria Math" panose="02040503050406030204" pitchFamily="18" charset="0"/>
                      </a:rPr>
                      <m:t>1= </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𝜃</m:t>
                        </m:r>
                      </m:e>
                    </m:func>
                  </m:oMath>
                </a14:m>
                <a:r>
                  <a:rPr lang="en-KR" sz="2400" dirty="0"/>
                  <a:t>, where </a:t>
                </a:r>
                <a14:m>
                  <m:oMath xmlns:m="http://schemas.openxmlformats.org/officeDocument/2006/math">
                    <m:r>
                      <a:rPr lang="en-US" sz="2400" b="0" i="1" smtClean="0">
                        <a:latin typeface="Cambria Math" panose="02040503050406030204" pitchFamily="18" charset="0"/>
                      </a:rPr>
                      <m:t>𝜃</m:t>
                    </m:r>
                    <m:r>
                      <a:rPr lang="en-US" sz="2400" b="0" i="1" smtClean="0">
                        <a:latin typeface="Cambria Math" panose="02040503050406030204" pitchFamily="18" charset="0"/>
                      </a:rPr>
                      <m:t>∈[0, 2</m:t>
                    </m:r>
                    <m:r>
                      <a:rPr lang="en-US" sz="2400" b="0" i="1" smtClean="0">
                        <a:latin typeface="Cambria Math" panose="02040503050406030204" pitchFamily="18" charset="0"/>
                      </a:rPr>
                      <m:t>𝜋</m:t>
                    </m:r>
                    <m:r>
                      <a:rPr lang="en-US" sz="2400" b="0" i="1" smtClean="0">
                        <a:latin typeface="Cambria Math" panose="02040503050406030204" pitchFamily="18" charset="0"/>
                      </a:rPr>
                      <m:t>]</m:t>
                    </m:r>
                  </m:oMath>
                </a14:m>
                <a:endParaRPr lang="en-KR" sz="2400" dirty="0"/>
              </a:p>
              <a:p>
                <a:pPr marL="457200" indent="-457200">
                  <a:buAutoNum type="arabicPeriod"/>
                </a:pPr>
                <a:endParaRPr lang="en-KR" sz="2400" dirty="0"/>
              </a:p>
            </p:txBody>
          </p:sp>
        </mc:Choice>
        <mc:Fallback>
          <p:sp>
            <p:nvSpPr>
              <p:cNvPr id="4" name="TextBox 3">
                <a:extLst>
                  <a:ext uri="{FF2B5EF4-FFF2-40B4-BE49-F238E27FC236}">
                    <a16:creationId xmlns:a16="http://schemas.microsoft.com/office/drawing/2014/main" id="{477A3C63-BF0A-9A0D-198E-26B535481B4D}"/>
                  </a:ext>
                </a:extLst>
              </p:cNvPr>
              <p:cNvSpPr txBox="1">
                <a:spLocks noRot="1" noChangeAspect="1" noMove="1" noResize="1" noEditPoints="1" noAdjustHandles="1" noChangeArrowheads="1" noChangeShapeType="1" noTextEdit="1"/>
              </p:cNvSpPr>
              <p:nvPr/>
            </p:nvSpPr>
            <p:spPr>
              <a:xfrm>
                <a:off x="838200" y="1690688"/>
                <a:ext cx="9626600" cy="1604478"/>
              </a:xfrm>
              <a:prstGeom prst="rect">
                <a:avLst/>
              </a:prstGeom>
              <a:blipFill>
                <a:blip r:embed="rId2"/>
                <a:stretch>
                  <a:fillRect l="-791"/>
                </a:stretch>
              </a:blipFill>
            </p:spPr>
            <p:txBody>
              <a:bodyPr/>
              <a:lstStyle/>
              <a:p>
                <a:r>
                  <a:rPr lang="en-KR">
                    <a:noFill/>
                  </a:rPr>
                  <a:t> </a:t>
                </a:r>
              </a:p>
            </p:txBody>
          </p:sp>
        </mc:Fallback>
      </mc:AlternateContent>
    </p:spTree>
    <p:extLst>
      <p:ext uri="{BB962C8B-B14F-4D97-AF65-F5344CB8AC3E}">
        <p14:creationId xmlns:p14="http://schemas.microsoft.com/office/powerpoint/2010/main" val="1777798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0F230D-0A3C-B441-8C00-CB4C703FFC63}"/>
              </a:ext>
            </a:extLst>
          </p:cNvPr>
          <p:cNvSpPr>
            <a:spLocks noGrp="1"/>
          </p:cNvSpPr>
          <p:nvPr>
            <p:ph type="title"/>
          </p:nvPr>
        </p:nvSpPr>
        <p:spPr/>
        <p:txBody>
          <a:bodyPr/>
          <a:lstStyle/>
          <a:p>
            <a:r>
              <a:rPr lang="en-KR" dirty="0"/>
              <a:t>Inverse trigonometric functions</a:t>
            </a:r>
          </a:p>
        </p:txBody>
      </p:sp>
      <p:sp>
        <p:nvSpPr>
          <p:cNvPr id="2" name="Slide Number Placeholder 1">
            <a:extLst>
              <a:ext uri="{FF2B5EF4-FFF2-40B4-BE49-F238E27FC236}">
                <a16:creationId xmlns:a16="http://schemas.microsoft.com/office/drawing/2014/main" id="{E6CB4A19-E74F-F44A-A4B3-17F1D9045583}"/>
              </a:ext>
            </a:extLst>
          </p:cNvPr>
          <p:cNvSpPr>
            <a:spLocks noGrp="1"/>
          </p:cNvSpPr>
          <p:nvPr>
            <p:ph type="sldNum" sz="quarter" idx="12"/>
          </p:nvPr>
        </p:nvSpPr>
        <p:spPr/>
        <p:txBody>
          <a:bodyPr/>
          <a:lstStyle/>
          <a:p>
            <a:fld id="{51754D60-84B6-4127-A518-D672E4DBC006}" type="slidenum">
              <a:rPr lang="en-US" smtClean="0"/>
              <a:t>13</a:t>
            </a:fld>
            <a:endParaRPr lang="en-US"/>
          </a:p>
        </p:txBody>
      </p:sp>
      <p:pic>
        <p:nvPicPr>
          <p:cNvPr id="4" name="Graphic 3">
            <a:extLst>
              <a:ext uri="{FF2B5EF4-FFF2-40B4-BE49-F238E27FC236}">
                <a16:creationId xmlns:a16="http://schemas.microsoft.com/office/drawing/2014/main" id="{2345F34C-CE8D-9242-8878-61E6AAAA89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70435" y="1027906"/>
            <a:ext cx="8229600" cy="2743200"/>
          </a:xfrm>
          <a:prstGeom prst="rect">
            <a:avLst/>
          </a:prstGeom>
        </p:spPr>
      </p:pic>
    </p:spTree>
    <p:extLst>
      <p:ext uri="{BB962C8B-B14F-4D97-AF65-F5344CB8AC3E}">
        <p14:creationId xmlns:p14="http://schemas.microsoft.com/office/powerpoint/2010/main" val="3875759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D0386E6-59A1-2745-B131-5AFA592CFD29}"/>
              </a:ext>
            </a:extLst>
          </p:cNvPr>
          <p:cNvSpPr>
            <a:spLocks noGrp="1"/>
          </p:cNvSpPr>
          <p:nvPr>
            <p:ph type="sldNum" sz="quarter" idx="12"/>
          </p:nvPr>
        </p:nvSpPr>
        <p:spPr/>
        <p:txBody>
          <a:bodyPr/>
          <a:lstStyle/>
          <a:p>
            <a:fld id="{51754D60-84B6-4127-A518-D672E4DBC006}" type="slidenum">
              <a:rPr lang="en-US" smtClean="0"/>
              <a:t>14</a:t>
            </a:fld>
            <a:endParaRPr lang="en-US"/>
          </a:p>
        </p:txBody>
      </p:sp>
      <p:pic>
        <p:nvPicPr>
          <p:cNvPr id="4" name="Graphic 3">
            <a:extLst>
              <a:ext uri="{FF2B5EF4-FFF2-40B4-BE49-F238E27FC236}">
                <a16:creationId xmlns:a16="http://schemas.microsoft.com/office/drawing/2014/main" id="{8F75CD30-2D7F-564D-9379-1C30B8EF663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05600" y="1495556"/>
            <a:ext cx="5486400" cy="3657600"/>
          </a:xfrm>
          <a:prstGeom prst="rect">
            <a:avLst/>
          </a:prstGeom>
        </p:spPr>
      </p:pic>
    </p:spTree>
    <p:extLst>
      <p:ext uri="{BB962C8B-B14F-4D97-AF65-F5344CB8AC3E}">
        <p14:creationId xmlns:p14="http://schemas.microsoft.com/office/powerpoint/2010/main" val="63045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092306E-D5EF-B644-B70F-0B9CBCAB8AB7}"/>
              </a:ext>
            </a:extLst>
          </p:cNvPr>
          <p:cNvSpPr>
            <a:spLocks noGrp="1"/>
          </p:cNvSpPr>
          <p:nvPr>
            <p:ph type="sldNum" sz="quarter" idx="12"/>
          </p:nvPr>
        </p:nvSpPr>
        <p:spPr/>
        <p:txBody>
          <a:bodyPr/>
          <a:lstStyle/>
          <a:p>
            <a:fld id="{51754D60-84B6-4127-A518-D672E4DBC006}" type="slidenum">
              <a:rPr lang="en-US" smtClean="0"/>
              <a:t>15</a:t>
            </a:fld>
            <a:endParaRPr lang="en-US"/>
          </a:p>
        </p:txBody>
      </p:sp>
      <p:pic>
        <p:nvPicPr>
          <p:cNvPr id="4" name="Graphic 3">
            <a:extLst>
              <a:ext uri="{FF2B5EF4-FFF2-40B4-BE49-F238E27FC236}">
                <a16:creationId xmlns:a16="http://schemas.microsoft.com/office/drawing/2014/main" id="{B41DB842-64A6-CACC-A59A-44B345B696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12982" y="2218764"/>
            <a:ext cx="7261412" cy="2420471"/>
          </a:xfrm>
          <a:prstGeom prst="rect">
            <a:avLst/>
          </a:prstGeom>
        </p:spPr>
      </p:pic>
    </p:spTree>
    <p:extLst>
      <p:ext uri="{BB962C8B-B14F-4D97-AF65-F5344CB8AC3E}">
        <p14:creationId xmlns:p14="http://schemas.microsoft.com/office/powerpoint/2010/main" val="1276229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591E-7A43-2A41-9352-E99603B8DB6D}"/>
              </a:ext>
            </a:extLst>
          </p:cNvPr>
          <p:cNvSpPr>
            <a:spLocks noGrp="1"/>
          </p:cNvSpPr>
          <p:nvPr>
            <p:ph type="title"/>
          </p:nvPr>
        </p:nvSpPr>
        <p:spPr/>
        <p:txBody>
          <a:bodyPr/>
          <a:lstStyle/>
          <a:p>
            <a:r>
              <a:rPr lang="en-KR" dirty="0"/>
              <a:t>Examples</a:t>
            </a:r>
          </a:p>
        </p:txBody>
      </p:sp>
      <p:sp>
        <p:nvSpPr>
          <p:cNvPr id="3" name="Slide Number Placeholder 2">
            <a:extLst>
              <a:ext uri="{FF2B5EF4-FFF2-40B4-BE49-F238E27FC236}">
                <a16:creationId xmlns:a16="http://schemas.microsoft.com/office/drawing/2014/main" id="{E1C61859-0031-E048-AA9A-9639C168E279}"/>
              </a:ext>
            </a:extLst>
          </p:cNvPr>
          <p:cNvSpPr>
            <a:spLocks noGrp="1"/>
          </p:cNvSpPr>
          <p:nvPr>
            <p:ph type="sldNum" sz="quarter" idx="12"/>
          </p:nvPr>
        </p:nvSpPr>
        <p:spPr/>
        <p:txBody>
          <a:bodyPr/>
          <a:lstStyle/>
          <a:p>
            <a:fld id="{51754D60-84B6-4127-A518-D672E4DBC006}" type="slidenum">
              <a:rPr lang="en-US" smtClean="0"/>
              <a:t>16</a:t>
            </a:fld>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82B46A1-8F6A-42F1-7DD6-4D65625DB1C8}"/>
                  </a:ext>
                </a:extLst>
              </p:cNvPr>
              <p:cNvSpPr txBox="1"/>
              <p:nvPr/>
            </p:nvSpPr>
            <p:spPr>
              <a:xfrm>
                <a:off x="838200" y="1689146"/>
                <a:ext cx="8838810" cy="737189"/>
              </a:xfrm>
              <a:prstGeom prst="rect">
                <a:avLst/>
              </a:prstGeom>
              <a:noFill/>
            </p:spPr>
            <p:txBody>
              <a:bodyPr wrap="square" rtlCol="0">
                <a:spAutoFit/>
              </a:bodyPr>
              <a:lstStyle/>
              <a:p>
                <a:r>
                  <a:rPr lang="en-KR" sz="2800" dirty="0"/>
                  <a:t>Simplify the following expression: </a:t>
                </a:r>
                <a14:m>
                  <m:oMath xmlns:m="http://schemas.openxmlformats.org/officeDocument/2006/math">
                    <m:func>
                      <m:funcPr>
                        <m:ctrlPr>
                          <a:rPr lang="en-US" sz="2800" i="1" smtClean="0">
                            <a:latin typeface="Cambria Math" panose="02040503050406030204" pitchFamily="18" charset="0"/>
                          </a:rPr>
                        </m:ctrlPr>
                      </m:funcPr>
                      <m:fName>
                        <m:r>
                          <m:rPr>
                            <m:sty m:val="p"/>
                          </m:rPr>
                          <a:rPr lang="en-US" sz="2800" i="0" smtClean="0">
                            <a:latin typeface="Cambria Math" panose="02040503050406030204" pitchFamily="18" charset="0"/>
                          </a:rPr>
                          <m:t>tan</m:t>
                        </m:r>
                      </m:fName>
                      <m:e>
                        <m:d>
                          <m:dPr>
                            <m:ctrlPr>
                              <a:rPr lang="en-US" sz="2800" i="1" smtClean="0">
                                <a:latin typeface="Cambria Math" panose="02040503050406030204" pitchFamily="18" charset="0"/>
                              </a:rPr>
                            </m:ctrlPr>
                          </m:dPr>
                          <m:e>
                            <m:func>
                              <m:funcPr>
                                <m:ctrlPr>
                                  <a:rPr lang="en-US" sz="2800" i="1" smtClean="0">
                                    <a:latin typeface="Cambria Math" panose="02040503050406030204" pitchFamily="18" charset="0"/>
                                  </a:rPr>
                                </m:ctrlPr>
                              </m:funcPr>
                              <m:fName>
                                <m:sSup>
                                  <m:sSupPr>
                                    <m:ctrlPr>
                                      <a:rPr lang="en-US" sz="2800" i="1" smtClean="0">
                                        <a:latin typeface="Cambria Math" panose="02040503050406030204" pitchFamily="18" charset="0"/>
                                      </a:rPr>
                                    </m:ctrlPr>
                                  </m:sSupPr>
                                  <m:e>
                                    <m:r>
                                      <m:rPr>
                                        <m:sty m:val="p"/>
                                      </m:rPr>
                                      <a:rPr lang="en-US" sz="2800" i="0" smtClean="0">
                                        <a:latin typeface="Cambria Math" panose="02040503050406030204" pitchFamily="18" charset="0"/>
                                      </a:rPr>
                                      <m:t>sin</m:t>
                                    </m:r>
                                  </m:e>
                                  <m:sup>
                                    <m:r>
                                      <a:rPr lang="en-US" sz="2800" i="1" smtClean="0">
                                        <a:latin typeface="Cambria Math" panose="02040503050406030204" pitchFamily="18" charset="0"/>
                                      </a:rPr>
                                      <m:t>−1</m:t>
                                    </m:r>
                                  </m:sup>
                                </m:sSup>
                              </m:fName>
                              <m:e>
                                <m:f>
                                  <m:fPr>
                                    <m:ctrlPr>
                                      <a:rPr lang="en-US" sz="2800" i="1" smtClean="0">
                                        <a:latin typeface="Cambria Math" panose="02040503050406030204" pitchFamily="18" charset="0"/>
                                      </a:rPr>
                                    </m:ctrlPr>
                                  </m:fPr>
                                  <m:num>
                                    <m:r>
                                      <a:rPr lang="en-US" sz="2800" b="0" i="1" smtClean="0">
                                        <a:latin typeface="Cambria Math" panose="02040503050406030204" pitchFamily="18" charset="0"/>
                                      </a:rPr>
                                      <m:t>2</m:t>
                                    </m:r>
                                  </m:num>
                                  <m:den>
                                    <m:r>
                                      <a:rPr lang="en-US" sz="2800" b="0" i="1" smtClean="0">
                                        <a:latin typeface="Cambria Math" panose="02040503050406030204" pitchFamily="18" charset="0"/>
                                      </a:rPr>
                                      <m:t>3</m:t>
                                    </m:r>
                                  </m:den>
                                </m:f>
                              </m:e>
                            </m:func>
                          </m:e>
                        </m:d>
                      </m:e>
                    </m:func>
                  </m:oMath>
                </a14:m>
                <a:endParaRPr lang="en-KR" sz="2800" dirty="0"/>
              </a:p>
            </p:txBody>
          </p:sp>
        </mc:Choice>
        <mc:Fallback>
          <p:sp>
            <p:nvSpPr>
              <p:cNvPr id="7" name="TextBox 6">
                <a:extLst>
                  <a:ext uri="{FF2B5EF4-FFF2-40B4-BE49-F238E27FC236}">
                    <a16:creationId xmlns:a16="http://schemas.microsoft.com/office/drawing/2014/main" id="{F82B46A1-8F6A-42F1-7DD6-4D65625DB1C8}"/>
                  </a:ext>
                </a:extLst>
              </p:cNvPr>
              <p:cNvSpPr txBox="1">
                <a:spLocks noRot="1" noChangeAspect="1" noMove="1" noResize="1" noEditPoints="1" noAdjustHandles="1" noChangeArrowheads="1" noChangeShapeType="1" noTextEdit="1"/>
              </p:cNvSpPr>
              <p:nvPr/>
            </p:nvSpPr>
            <p:spPr>
              <a:xfrm>
                <a:off x="838200" y="1689146"/>
                <a:ext cx="8838810" cy="737189"/>
              </a:xfrm>
              <a:prstGeom prst="rect">
                <a:avLst/>
              </a:prstGeom>
              <a:blipFill>
                <a:blip r:embed="rId2"/>
                <a:stretch>
                  <a:fillRect l="-1437" b="-6667"/>
                </a:stretch>
              </a:blipFill>
            </p:spPr>
            <p:txBody>
              <a:bodyPr/>
              <a:lstStyle/>
              <a:p>
                <a:r>
                  <a:rPr lang="en-KR">
                    <a:noFill/>
                  </a:rPr>
                  <a:t> </a:t>
                </a:r>
              </a:p>
            </p:txBody>
          </p:sp>
        </mc:Fallback>
      </mc:AlternateContent>
    </p:spTree>
    <p:extLst>
      <p:ext uri="{BB962C8B-B14F-4D97-AF65-F5344CB8AC3E}">
        <p14:creationId xmlns:p14="http://schemas.microsoft.com/office/powerpoint/2010/main" val="539443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90DA-9535-B44F-93EF-D650F1975B0D}"/>
              </a:ext>
            </a:extLst>
          </p:cNvPr>
          <p:cNvSpPr>
            <a:spLocks noGrp="1"/>
          </p:cNvSpPr>
          <p:nvPr>
            <p:ph type="title"/>
          </p:nvPr>
        </p:nvSpPr>
        <p:spPr/>
        <p:txBody>
          <a:bodyPr/>
          <a:lstStyle/>
          <a:p>
            <a:r>
              <a:rPr lang="en-KR" dirty="0"/>
              <a:t>Contents</a:t>
            </a:r>
          </a:p>
        </p:txBody>
      </p:sp>
      <p:sp>
        <p:nvSpPr>
          <p:cNvPr id="3" name="Content Placeholder 2">
            <a:extLst>
              <a:ext uri="{FF2B5EF4-FFF2-40B4-BE49-F238E27FC236}">
                <a16:creationId xmlns:a16="http://schemas.microsoft.com/office/drawing/2014/main" id="{1772FB74-9444-2E4B-B8A8-3BF5A9A6FE38}"/>
              </a:ext>
            </a:extLst>
          </p:cNvPr>
          <p:cNvSpPr>
            <a:spLocks noGrp="1"/>
          </p:cNvSpPr>
          <p:nvPr>
            <p:ph idx="1"/>
          </p:nvPr>
        </p:nvSpPr>
        <p:spPr/>
        <p:txBody>
          <a:bodyPr/>
          <a:lstStyle/>
          <a:p>
            <a:r>
              <a:rPr lang="en-KR" dirty="0"/>
              <a:t>Height and distance problems: solutions</a:t>
            </a:r>
          </a:p>
          <a:p>
            <a:r>
              <a:rPr lang="en-KR" dirty="0"/>
              <a:t>Solving trigonometric equations</a:t>
            </a:r>
          </a:p>
          <a:p>
            <a:r>
              <a:rPr lang="en-KR" dirty="0"/>
              <a:t>Inverse trigonometric functions</a:t>
            </a:r>
          </a:p>
        </p:txBody>
      </p:sp>
      <p:sp>
        <p:nvSpPr>
          <p:cNvPr id="4" name="Slide Number Placeholder 3">
            <a:extLst>
              <a:ext uri="{FF2B5EF4-FFF2-40B4-BE49-F238E27FC236}">
                <a16:creationId xmlns:a16="http://schemas.microsoft.com/office/drawing/2014/main" id="{E3B99245-C2F5-4B41-955A-C76E27FA5BD2}"/>
              </a:ext>
            </a:extLst>
          </p:cNvPr>
          <p:cNvSpPr>
            <a:spLocks noGrp="1"/>
          </p:cNvSpPr>
          <p:nvPr>
            <p:ph type="sldNum" sz="quarter" idx="12"/>
          </p:nvPr>
        </p:nvSpPr>
        <p:spPr/>
        <p:txBody>
          <a:bodyPr/>
          <a:lstStyle/>
          <a:p>
            <a:fld id="{51754D60-84B6-4127-A518-D672E4DBC006}" type="slidenum">
              <a:rPr lang="en-US" smtClean="0"/>
              <a:t>2</a:t>
            </a:fld>
            <a:endParaRPr lang="en-US"/>
          </a:p>
        </p:txBody>
      </p:sp>
    </p:spTree>
    <p:extLst>
      <p:ext uri="{BB962C8B-B14F-4D97-AF65-F5344CB8AC3E}">
        <p14:creationId xmlns:p14="http://schemas.microsoft.com/office/powerpoint/2010/main" val="3150090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1754D60-84B6-4127-A518-D672E4DBC006}" type="slidenum">
              <a:rPr lang="en-US" smtClean="0"/>
              <a:t>3</a:t>
            </a:fld>
            <a:endParaRPr lang="en-US"/>
          </a:p>
        </p:txBody>
      </p:sp>
      <p:sp>
        <p:nvSpPr>
          <p:cNvPr id="4" name="TextBox 3">
            <a:extLst>
              <a:ext uri="{FF2B5EF4-FFF2-40B4-BE49-F238E27FC236}">
                <a16:creationId xmlns:a16="http://schemas.microsoft.com/office/drawing/2014/main" id="{BAD4A419-49BB-4886-B40F-87097B785E05}"/>
              </a:ext>
            </a:extLst>
          </p:cNvPr>
          <p:cNvSpPr txBox="1"/>
          <p:nvPr/>
        </p:nvSpPr>
        <p:spPr>
          <a:xfrm>
            <a:off x="838201" y="268499"/>
            <a:ext cx="10515599" cy="1200329"/>
          </a:xfrm>
          <a:prstGeom prst="rect">
            <a:avLst/>
          </a:prstGeom>
          <a:noFill/>
        </p:spPr>
        <p:txBody>
          <a:bodyPr wrap="square" rtlCol="0">
            <a:spAutoFit/>
          </a:bodyPr>
          <a:lstStyle/>
          <a:p>
            <a:r>
              <a:rPr lang="en-US" sz="2400" i="1" dirty="0"/>
              <a:t>You see a town on a hillside at an angle of elevation of 30°. You walk 80 meters (horizontally, along the ground) and see the town at an angle of elevation of 60°. Find the height of the town above ground level.</a:t>
            </a:r>
          </a:p>
        </p:txBody>
      </p:sp>
    </p:spTree>
    <p:extLst>
      <p:ext uri="{BB962C8B-B14F-4D97-AF65-F5344CB8AC3E}">
        <p14:creationId xmlns:p14="http://schemas.microsoft.com/office/powerpoint/2010/main" val="194714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1754D60-84B6-4127-A518-D672E4DBC006}" type="slidenum">
              <a:rPr lang="en-US" smtClean="0"/>
              <a:t>4</a:t>
            </a:fld>
            <a:endParaRPr lang="en-US"/>
          </a:p>
        </p:txBody>
      </p:sp>
      <p:sp>
        <p:nvSpPr>
          <p:cNvPr id="4" name="TextBox 3">
            <a:extLst>
              <a:ext uri="{FF2B5EF4-FFF2-40B4-BE49-F238E27FC236}">
                <a16:creationId xmlns:a16="http://schemas.microsoft.com/office/drawing/2014/main" id="{6BCC4CA2-ACE0-4380-A1A9-C3CE3506E109}"/>
              </a:ext>
            </a:extLst>
          </p:cNvPr>
          <p:cNvSpPr txBox="1"/>
          <p:nvPr/>
        </p:nvSpPr>
        <p:spPr>
          <a:xfrm>
            <a:off x="838201" y="125579"/>
            <a:ext cx="10515599" cy="1569660"/>
          </a:xfrm>
          <a:prstGeom prst="rect">
            <a:avLst/>
          </a:prstGeom>
          <a:noFill/>
        </p:spPr>
        <p:txBody>
          <a:bodyPr wrap="square" rtlCol="0">
            <a:spAutoFit/>
          </a:bodyPr>
          <a:lstStyle/>
          <a:p>
            <a:r>
              <a:rPr lang="en-US" sz="2400" i="1" dirty="0"/>
              <a:t>A man lies on the ground and observes that a temple and a flagpole on that temple subtend equal angles at his eyes. If the height of the temple is 10m and that of the flagpole is 20m, find the subtended angles and the distance between the temple and the man.</a:t>
            </a:r>
          </a:p>
        </p:txBody>
      </p:sp>
    </p:spTree>
    <p:extLst>
      <p:ext uri="{BB962C8B-B14F-4D97-AF65-F5344CB8AC3E}">
        <p14:creationId xmlns:p14="http://schemas.microsoft.com/office/powerpoint/2010/main" val="95007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1754D60-84B6-4127-A518-D672E4DBC006}" type="slidenum">
              <a:rPr lang="en-US" smtClean="0"/>
              <a:t>5</a:t>
            </a:fld>
            <a:endParaRPr lang="en-US"/>
          </a:p>
        </p:txBody>
      </p:sp>
      <p:sp>
        <p:nvSpPr>
          <p:cNvPr id="4" name="TextBox 3">
            <a:extLst>
              <a:ext uri="{FF2B5EF4-FFF2-40B4-BE49-F238E27FC236}">
                <a16:creationId xmlns:a16="http://schemas.microsoft.com/office/drawing/2014/main" id="{6C4F9128-4A90-41FC-A28B-18BCD51D9504}"/>
              </a:ext>
            </a:extLst>
          </p:cNvPr>
          <p:cNvSpPr txBox="1"/>
          <p:nvPr/>
        </p:nvSpPr>
        <p:spPr>
          <a:xfrm>
            <a:off x="838201" y="116168"/>
            <a:ext cx="10515599" cy="1569660"/>
          </a:xfrm>
          <a:prstGeom prst="rect">
            <a:avLst/>
          </a:prstGeom>
          <a:noFill/>
        </p:spPr>
        <p:txBody>
          <a:bodyPr wrap="square" rtlCol="0">
            <a:spAutoFit/>
          </a:bodyPr>
          <a:lstStyle/>
          <a:p>
            <a:r>
              <a:rPr lang="en-US" sz="2400" i="1" dirty="0"/>
              <a:t>Crown Prince Lee Chang stands on the fortress walls and overlooks an approaching zombie army. He observes a zombie under an angle of depression of 45° and shoots an arrow. One second later, he shoots an arrow at the same zombie under an angle of depression of 60°. How soon will the zombie reach the base of the wall?</a:t>
            </a:r>
          </a:p>
        </p:txBody>
      </p:sp>
    </p:spTree>
    <p:extLst>
      <p:ext uri="{BB962C8B-B14F-4D97-AF65-F5344CB8AC3E}">
        <p14:creationId xmlns:p14="http://schemas.microsoft.com/office/powerpoint/2010/main" val="1785672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1754D60-84B6-4127-A518-D672E4DBC006}" type="slidenum">
              <a:rPr lang="en-US" smtClean="0"/>
              <a:t>6</a:t>
            </a:fld>
            <a:endParaRPr lang="en-US"/>
          </a:p>
        </p:txBody>
      </p:sp>
      <p:pic>
        <p:nvPicPr>
          <p:cNvPr id="3" name="Picture 2"/>
          <p:cNvPicPr>
            <a:picLocks noChangeAspect="1"/>
          </p:cNvPicPr>
          <p:nvPr/>
        </p:nvPicPr>
        <p:blipFill>
          <a:blip r:embed="rId2"/>
          <a:stretch>
            <a:fillRect/>
          </a:stretch>
        </p:blipFill>
        <p:spPr>
          <a:xfrm>
            <a:off x="3642360" y="741543"/>
            <a:ext cx="5526672" cy="5279210"/>
          </a:xfrm>
          <a:prstGeom prst="rect">
            <a:avLst/>
          </a:prstGeom>
        </p:spPr>
      </p:pic>
    </p:spTree>
    <p:extLst>
      <p:ext uri="{BB962C8B-B14F-4D97-AF65-F5344CB8AC3E}">
        <p14:creationId xmlns:p14="http://schemas.microsoft.com/office/powerpoint/2010/main" val="3720842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B5AEA7-005E-074C-B3AE-5D4A4EEC061B}"/>
              </a:ext>
            </a:extLst>
          </p:cNvPr>
          <p:cNvSpPr>
            <a:spLocks noGrp="1"/>
          </p:cNvSpPr>
          <p:nvPr>
            <p:ph type="title"/>
          </p:nvPr>
        </p:nvSpPr>
        <p:spPr/>
        <p:txBody>
          <a:bodyPr/>
          <a:lstStyle/>
          <a:p>
            <a:r>
              <a:rPr lang="en-KR" dirty="0"/>
              <a:t>Trigonometric equations: example</a:t>
            </a:r>
          </a:p>
        </p:txBody>
      </p:sp>
      <p:sp>
        <p:nvSpPr>
          <p:cNvPr id="4" name="Slide Number Placeholder 3">
            <a:extLst>
              <a:ext uri="{FF2B5EF4-FFF2-40B4-BE49-F238E27FC236}">
                <a16:creationId xmlns:a16="http://schemas.microsoft.com/office/drawing/2014/main" id="{AE86ABA6-EC21-4146-B9FE-6EF020F89A15}"/>
              </a:ext>
            </a:extLst>
          </p:cNvPr>
          <p:cNvSpPr>
            <a:spLocks noGrp="1"/>
          </p:cNvSpPr>
          <p:nvPr>
            <p:ph type="sldNum" sz="quarter" idx="12"/>
          </p:nvPr>
        </p:nvSpPr>
        <p:spPr/>
        <p:txBody>
          <a:bodyPr/>
          <a:lstStyle/>
          <a:p>
            <a:fld id="{51754D60-84B6-4127-A518-D672E4DBC006}" type="slidenum">
              <a:rPr lang="en-US" smtClean="0"/>
              <a:t>7</a:t>
            </a:fld>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26A7500-7007-68B7-F774-2290D2F6BB6F}"/>
                  </a:ext>
                </a:extLst>
              </p:cNvPr>
              <p:cNvSpPr txBox="1"/>
              <p:nvPr/>
            </p:nvSpPr>
            <p:spPr>
              <a:xfrm>
                <a:off x="838200" y="1690688"/>
                <a:ext cx="8911856" cy="2157898"/>
              </a:xfrm>
              <a:prstGeom prst="rect">
                <a:avLst/>
              </a:prstGeom>
              <a:noFill/>
            </p:spPr>
            <p:txBody>
              <a:bodyPr wrap="square" rtlCol="0">
                <a:spAutoFit/>
              </a:bodyPr>
              <a:lstStyle/>
              <a:p>
                <a:r>
                  <a:rPr lang="en-KR" sz="2400" dirty="0"/>
                  <a:t>1. Find </a:t>
                </a:r>
                <a14:m>
                  <m:oMath xmlns:m="http://schemas.openxmlformats.org/officeDocument/2006/math">
                    <m:r>
                      <a:rPr lang="en-US" sz="2400" b="0" i="1" smtClean="0"/>
                      <m:t>𝜃</m:t>
                    </m:r>
                  </m:oMath>
                </a14:m>
                <a:r>
                  <a:rPr lang="en-KR" sz="2400" dirty="0"/>
                  <a:t> so that </a:t>
                </a:r>
                <a14:m>
                  <m:oMath xmlns:m="http://schemas.openxmlformats.org/officeDocument/2006/math">
                    <m:func>
                      <m:funcPr>
                        <m:ctrlPr>
                          <a:rPr lang="en-US" sz="2400" i="1"/>
                        </m:ctrlPr>
                      </m:funcPr>
                      <m:fName>
                        <m:r>
                          <m:rPr>
                            <m:sty m:val="p"/>
                          </m:rPr>
                          <a:rPr lang="en-US" sz="2400"/>
                          <m:t>sin</m:t>
                        </m:r>
                      </m:fName>
                      <m:e>
                        <m:r>
                          <a:rPr lang="en-US" sz="2400" i="1"/>
                          <m:t>𝜃</m:t>
                        </m:r>
                        <m:r>
                          <a:rPr lang="en-US" sz="2400" i="1"/>
                          <m:t>=</m:t>
                        </m:r>
                      </m:e>
                    </m:func>
                    <m:f>
                      <m:fPr>
                        <m:ctrlPr>
                          <a:rPr lang="en-US" sz="2400" i="1"/>
                        </m:ctrlPr>
                      </m:fPr>
                      <m:num>
                        <m:r>
                          <a:rPr lang="en-US" sz="2400" i="1"/>
                          <m:t>1</m:t>
                        </m:r>
                      </m:num>
                      <m:den>
                        <m:r>
                          <a:rPr lang="en-US" sz="2400" i="1"/>
                          <m:t>2</m:t>
                        </m:r>
                      </m:den>
                    </m:f>
                  </m:oMath>
                </a14:m>
                <a:endParaRPr lang="en-KR" sz="2400" dirty="0"/>
              </a:p>
              <a:p>
                <a:endParaRPr lang="en-KR" sz="2400" dirty="0"/>
              </a:p>
              <a:p>
                <a:r>
                  <a:rPr lang="en-KR" sz="2400" dirty="0"/>
                  <a:t>2. Fi</a:t>
                </a:r>
                <a:r>
                  <a:rPr lang="en-US" sz="2400" dirty="0" err="1"/>
                  <a:t>nd</a:t>
                </a:r>
                <a:r>
                  <a:rPr lang="en-KR" sz="2400" dirty="0"/>
                  <a:t> </a:t>
                </a:r>
                <a14:m>
                  <m:oMath xmlns:m="http://schemas.openxmlformats.org/officeDocument/2006/math">
                    <m:r>
                      <a:rPr lang="en-US" sz="2400" b="0" i="1" smtClean="0"/>
                      <m:t>𝜃</m:t>
                    </m:r>
                  </m:oMath>
                </a14:m>
                <a:r>
                  <a:rPr lang="en-KR" sz="2400" dirty="0"/>
                  <a:t> so that </a:t>
                </a:r>
                <a14:m>
                  <m:oMath xmlns:m="http://schemas.openxmlformats.org/officeDocument/2006/math">
                    <m:func>
                      <m:funcPr>
                        <m:ctrlPr>
                          <a:rPr lang="en-US" sz="2400" i="1" smtClean="0"/>
                        </m:ctrlPr>
                      </m:funcPr>
                      <m:fName>
                        <m:r>
                          <m:rPr>
                            <m:sty m:val="p"/>
                          </m:rPr>
                          <a:rPr lang="en-US" sz="2400" i="0" smtClean="0"/>
                          <m:t>sin</m:t>
                        </m:r>
                      </m:fName>
                      <m:e>
                        <m:r>
                          <a:rPr lang="en-US" sz="2400" b="0" i="1" smtClean="0"/>
                          <m:t>(2</m:t>
                        </m:r>
                        <m:r>
                          <a:rPr lang="en-US" sz="2400" b="0" i="1" smtClean="0"/>
                          <m:t>𝜃</m:t>
                        </m:r>
                        <m:r>
                          <a:rPr lang="en-US" sz="2400" b="0" i="1" smtClean="0"/>
                          <m:t>)</m:t>
                        </m:r>
                      </m:e>
                    </m:func>
                    <m:r>
                      <a:rPr lang="en-US" sz="2400" b="0" i="1" smtClean="0"/>
                      <m:t>= </m:t>
                    </m:r>
                    <m:func>
                      <m:funcPr>
                        <m:ctrlPr>
                          <a:rPr lang="en-US" sz="2400" b="0" i="1" smtClean="0"/>
                        </m:ctrlPr>
                      </m:funcPr>
                      <m:fName>
                        <m:r>
                          <m:rPr>
                            <m:sty m:val="p"/>
                          </m:rPr>
                          <a:rPr lang="en-US" sz="2400" b="0" i="0" smtClean="0"/>
                          <m:t>cos</m:t>
                        </m:r>
                      </m:fName>
                      <m:e>
                        <m:r>
                          <a:rPr lang="en-US" sz="2400" b="0" i="1" smtClean="0"/>
                          <m:t>𝜃</m:t>
                        </m:r>
                      </m:e>
                    </m:func>
                  </m:oMath>
                </a14:m>
                <a:endParaRPr lang="en-US" sz="2400" b="0" dirty="0"/>
              </a:p>
              <a:p>
                <a:endParaRPr lang="en-KR" sz="2400" dirty="0"/>
              </a:p>
              <a:p>
                <a:r>
                  <a:rPr lang="en-KR" sz="2400" dirty="0"/>
                  <a:t>3. Fi</a:t>
                </a:r>
                <a:r>
                  <a:rPr lang="en-US" sz="2400" dirty="0" err="1"/>
                  <a:t>nd</a:t>
                </a:r>
                <a:r>
                  <a:rPr lang="en-KR" sz="2400" dirty="0"/>
                  <a:t> </a:t>
                </a:r>
                <a14:m>
                  <m:oMath xmlns:m="http://schemas.openxmlformats.org/officeDocument/2006/math">
                    <m:r>
                      <a:rPr lang="en-US" sz="2400" i="1">
                        <a:latin typeface="Cambria Math" panose="02040503050406030204" pitchFamily="18" charset="0"/>
                      </a:rPr>
                      <m:t>𝜃</m:t>
                    </m:r>
                  </m:oMath>
                </a14:m>
                <a:r>
                  <a:rPr lang="en-KR" sz="2400" dirty="0"/>
                  <a:t> so that </a:t>
                </a:r>
                <a14:m>
                  <m:oMath xmlns:m="http://schemas.openxmlformats.org/officeDocument/2006/math">
                    <m:r>
                      <a:rPr lang="en-US" sz="2400" b="0" i="1" smtClean="0">
                        <a:latin typeface="Cambria Math" panose="02040503050406030204" pitchFamily="18" charset="0"/>
                      </a:rPr>
                      <m:t>2</m:t>
                    </m:r>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r>
                              <m:rPr>
                                <m:sty m:val="p"/>
                              </m:rPr>
                              <a:rPr lang="en-US" sz="2400">
                                <a:latin typeface="Cambria Math" panose="02040503050406030204" pitchFamily="18" charset="0"/>
                              </a:rPr>
                              <m:t>cos</m:t>
                            </m:r>
                          </m:e>
                          <m:sup>
                            <m:r>
                              <a:rPr lang="en-US" sz="2400" b="0" i="1" smtClean="0">
                                <a:latin typeface="Cambria Math" panose="02040503050406030204" pitchFamily="18" charset="0"/>
                              </a:rPr>
                              <m:t>2</m:t>
                            </m:r>
                          </m:sup>
                        </m:sSup>
                      </m:fName>
                      <m:e>
                        <m:r>
                          <a:rPr lang="en-US" sz="2400" b="0" i="1" smtClean="0">
                            <a:latin typeface="Cambria Math" panose="02040503050406030204" pitchFamily="18" charset="0"/>
                          </a:rPr>
                          <m:t>𝜃</m:t>
                        </m:r>
                      </m:e>
                    </m:func>
                    <m:r>
                      <a:rPr lang="en-US" sz="2400" b="0" i="1" smtClean="0">
                        <a:latin typeface="Cambria Math" panose="02040503050406030204" pitchFamily="18" charset="0"/>
                      </a:rPr>
                      <m:t> −7</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rPr>
                          <m:t>𝜃</m:t>
                        </m:r>
                      </m:e>
                    </m:func>
                    <m:r>
                      <a:rPr lang="en-US" sz="2400" b="0" i="1" smtClean="0">
                        <a:latin typeface="Cambria Math" panose="02040503050406030204" pitchFamily="18" charset="0"/>
                      </a:rPr>
                      <m:t>+3=0</m:t>
                    </m:r>
                  </m:oMath>
                </a14:m>
                <a:endParaRPr lang="en-KR" sz="2400" dirty="0"/>
              </a:p>
            </p:txBody>
          </p:sp>
        </mc:Choice>
        <mc:Fallback>
          <p:sp>
            <p:nvSpPr>
              <p:cNvPr id="6" name="TextBox 5">
                <a:extLst>
                  <a:ext uri="{FF2B5EF4-FFF2-40B4-BE49-F238E27FC236}">
                    <a16:creationId xmlns:a16="http://schemas.microsoft.com/office/drawing/2014/main" id="{726A7500-7007-68B7-F774-2290D2F6BB6F}"/>
                  </a:ext>
                </a:extLst>
              </p:cNvPr>
              <p:cNvSpPr txBox="1">
                <a:spLocks noRot="1" noChangeAspect="1" noMove="1" noResize="1" noEditPoints="1" noAdjustHandles="1" noChangeArrowheads="1" noChangeShapeType="1" noTextEdit="1"/>
              </p:cNvSpPr>
              <p:nvPr/>
            </p:nvSpPr>
            <p:spPr>
              <a:xfrm>
                <a:off x="838200" y="1690688"/>
                <a:ext cx="8911856" cy="2157898"/>
              </a:xfrm>
              <a:prstGeom prst="rect">
                <a:avLst/>
              </a:prstGeom>
              <a:blipFill>
                <a:blip r:embed="rId2"/>
                <a:stretch>
                  <a:fillRect l="-1140" b="-3509"/>
                </a:stretch>
              </a:blipFill>
            </p:spPr>
            <p:txBody>
              <a:bodyPr/>
              <a:lstStyle/>
              <a:p>
                <a:r>
                  <a:rPr lang="en-KR">
                    <a:noFill/>
                  </a:rPr>
                  <a:t> </a:t>
                </a:r>
              </a:p>
            </p:txBody>
          </p:sp>
        </mc:Fallback>
      </mc:AlternateContent>
    </p:spTree>
    <p:extLst>
      <p:ext uri="{BB962C8B-B14F-4D97-AF65-F5344CB8AC3E}">
        <p14:creationId xmlns:p14="http://schemas.microsoft.com/office/powerpoint/2010/main" val="3922752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7C5C95-AD8A-C84E-B229-F8C1C572D718}"/>
              </a:ext>
            </a:extLst>
          </p:cNvPr>
          <p:cNvSpPr>
            <a:spLocks noGrp="1"/>
          </p:cNvSpPr>
          <p:nvPr>
            <p:ph type="title"/>
          </p:nvPr>
        </p:nvSpPr>
        <p:spPr/>
        <p:txBody>
          <a:bodyPr/>
          <a:lstStyle/>
          <a:p>
            <a:r>
              <a:rPr lang="en-KR" dirty="0"/>
              <a:t>General approach</a:t>
            </a:r>
          </a:p>
        </p:txBody>
      </p:sp>
      <p:sp>
        <p:nvSpPr>
          <p:cNvPr id="2" name="Slide Number Placeholder 1">
            <a:extLst>
              <a:ext uri="{FF2B5EF4-FFF2-40B4-BE49-F238E27FC236}">
                <a16:creationId xmlns:a16="http://schemas.microsoft.com/office/drawing/2014/main" id="{F7548FF6-058E-6947-8F2F-5C9B5ABF627E}"/>
              </a:ext>
            </a:extLst>
          </p:cNvPr>
          <p:cNvSpPr>
            <a:spLocks noGrp="1"/>
          </p:cNvSpPr>
          <p:nvPr>
            <p:ph type="sldNum" sz="quarter" idx="12"/>
          </p:nvPr>
        </p:nvSpPr>
        <p:spPr/>
        <p:txBody>
          <a:bodyPr/>
          <a:lstStyle/>
          <a:p>
            <a:fld id="{51754D60-84B6-4127-A518-D672E4DBC006}" type="slidenum">
              <a:rPr lang="en-US" smtClean="0"/>
              <a:t>8</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D408C44-C5E7-FDB6-23EA-EEB111A6DC52}"/>
                  </a:ext>
                </a:extLst>
              </p:cNvPr>
              <p:cNvSpPr txBox="1"/>
              <p:nvPr/>
            </p:nvSpPr>
            <p:spPr>
              <a:xfrm>
                <a:off x="838200" y="1436915"/>
                <a:ext cx="8436429" cy="1206869"/>
              </a:xfrm>
              <a:prstGeom prst="rect">
                <a:avLst/>
              </a:prstGeom>
              <a:noFill/>
            </p:spPr>
            <p:txBody>
              <a:bodyPr wrap="square" rtlCol="0">
                <a:spAutoFit/>
              </a:bodyPr>
              <a:lstStyle/>
              <a:p>
                <a:r>
                  <a:rPr lang="en-KR" sz="2400" b="1" dirty="0"/>
                  <a:t>Case 1</a:t>
                </a:r>
                <a:r>
                  <a:rPr lang="en-KR" sz="2400" dirty="0"/>
                  <a:t>: </a:t>
                </a:r>
                <a14:m>
                  <m:oMath xmlns:m="http://schemas.openxmlformats.org/officeDocument/2006/math">
                    <m:func>
                      <m:funcPr>
                        <m:ctrlPr>
                          <a:rPr lang="en-US" sz="2400" i="1" smtClean="0"/>
                        </m:ctrlPr>
                      </m:funcPr>
                      <m:fName>
                        <m:r>
                          <m:rPr>
                            <m:sty m:val="p"/>
                          </m:rPr>
                          <a:rPr lang="en-US" sz="2400" i="0" smtClean="0"/>
                          <m:t>sin</m:t>
                        </m:r>
                      </m:fName>
                      <m:e>
                        <m:r>
                          <a:rPr lang="en-US" sz="2400" b="0" i="1" smtClean="0"/>
                          <m:t>𝜃</m:t>
                        </m:r>
                      </m:e>
                    </m:func>
                    <m:r>
                      <a:rPr lang="en-US" sz="2400" b="0" i="1" smtClean="0"/>
                      <m:t>= </m:t>
                    </m:r>
                    <m:func>
                      <m:funcPr>
                        <m:ctrlPr>
                          <a:rPr lang="en-US" sz="2400" b="0" i="1" smtClean="0"/>
                        </m:ctrlPr>
                      </m:funcPr>
                      <m:fName>
                        <m:r>
                          <m:rPr>
                            <m:sty m:val="p"/>
                          </m:rPr>
                          <a:rPr lang="en-US" sz="2400" b="0" i="0" smtClean="0"/>
                          <m:t>sin</m:t>
                        </m:r>
                      </m:fName>
                      <m:e>
                        <m:r>
                          <a:rPr lang="en-US" sz="2400" b="0" i="1" smtClean="0"/>
                          <m:t>𝛼</m:t>
                        </m:r>
                      </m:e>
                    </m:func>
                  </m:oMath>
                </a14:m>
                <a:r>
                  <a:rPr lang="en-KR" sz="2400" dirty="0"/>
                  <a:t>, with </a:t>
                </a:r>
                <a14:m>
                  <m:oMath xmlns:m="http://schemas.openxmlformats.org/officeDocument/2006/math">
                    <m:r>
                      <a:rPr lang="en-US" sz="2400" b="0" i="1" smtClean="0"/>
                      <m:t>𝛼</m:t>
                    </m:r>
                  </m:oMath>
                </a14:m>
                <a:r>
                  <a:rPr lang="en-KR" sz="2400" dirty="0"/>
                  <a:t> in quadrant I or IV</a:t>
                </a:r>
              </a:p>
              <a:p>
                <a:endParaRPr lang="en-KR" sz="2400" dirty="0"/>
              </a:p>
              <a:p>
                <a:r>
                  <a:rPr lang="en-KR" sz="2400" dirty="0"/>
                  <a:t>Solution: </a:t>
                </a:r>
                <a14:m>
                  <m:oMath xmlns:m="http://schemas.openxmlformats.org/officeDocument/2006/math">
                    <m:r>
                      <a:rPr lang="en-US" sz="2400" b="0" i="1" smtClean="0"/>
                      <m:t>𝜃</m:t>
                    </m:r>
                    <m:r>
                      <a:rPr lang="en-US" sz="2400" b="0" i="1" smtClean="0"/>
                      <m:t>=</m:t>
                    </m:r>
                    <m:sSup>
                      <m:sSupPr>
                        <m:ctrlPr>
                          <a:rPr lang="en-US" sz="2400" b="0" i="1" smtClean="0"/>
                        </m:ctrlPr>
                      </m:sSupPr>
                      <m:e>
                        <m:r>
                          <a:rPr lang="en-US" sz="2400" b="0" i="1" smtClean="0"/>
                          <m:t>(−1)</m:t>
                        </m:r>
                      </m:e>
                      <m:sup>
                        <m:r>
                          <a:rPr lang="en-US" sz="2400" b="0" i="1" smtClean="0"/>
                          <m:t>𝑘</m:t>
                        </m:r>
                      </m:sup>
                    </m:sSup>
                    <m:r>
                      <a:rPr lang="en-US" sz="2400" b="0" i="1" smtClean="0"/>
                      <m:t>𝛼</m:t>
                    </m:r>
                    <m:r>
                      <a:rPr lang="en-US" sz="2400" b="0" i="1" smtClean="0"/>
                      <m:t>+</m:t>
                    </m:r>
                    <m:r>
                      <a:rPr lang="en-US" sz="2400" b="0" i="1" smtClean="0"/>
                      <m:t>𝑘</m:t>
                    </m:r>
                    <m:r>
                      <a:rPr lang="en-US" sz="2400" b="0" i="1" smtClean="0"/>
                      <m:t>𝜋</m:t>
                    </m:r>
                  </m:oMath>
                </a14:m>
                <a:r>
                  <a:rPr lang="en-KR" sz="2400" dirty="0"/>
                  <a:t>, with </a:t>
                </a:r>
                <a14:m>
                  <m:oMath xmlns:m="http://schemas.openxmlformats.org/officeDocument/2006/math">
                    <m:r>
                      <a:rPr lang="en-US" sz="2400" b="0" i="1" smtClean="0"/>
                      <m:t>𝑘</m:t>
                    </m:r>
                    <m:r>
                      <a:rPr lang="en-US" sz="2400" b="0" i="1" smtClean="0"/>
                      <m:t>∈</m:t>
                    </m:r>
                    <m:r>
                      <a:rPr lang="en-US" sz="2400" b="0" i="1" smtClean="0">
                        <a:ea typeface="Cambria Math" panose="02040503050406030204" pitchFamily="18" charset="0"/>
                      </a:rPr>
                      <m:t>ℤ</m:t>
                    </m:r>
                  </m:oMath>
                </a14:m>
                <a:r>
                  <a:rPr lang="en-KR" sz="2400" dirty="0"/>
                  <a:t>.</a:t>
                </a:r>
              </a:p>
            </p:txBody>
          </p:sp>
        </mc:Choice>
        <mc:Fallback>
          <p:sp>
            <p:nvSpPr>
              <p:cNvPr id="5" name="TextBox 4">
                <a:extLst>
                  <a:ext uri="{FF2B5EF4-FFF2-40B4-BE49-F238E27FC236}">
                    <a16:creationId xmlns:a16="http://schemas.microsoft.com/office/drawing/2014/main" id="{FD408C44-C5E7-FDB6-23EA-EEB111A6DC52}"/>
                  </a:ext>
                </a:extLst>
              </p:cNvPr>
              <p:cNvSpPr txBox="1">
                <a:spLocks noRot="1" noChangeAspect="1" noMove="1" noResize="1" noEditPoints="1" noAdjustHandles="1" noChangeArrowheads="1" noChangeShapeType="1" noTextEdit="1"/>
              </p:cNvSpPr>
              <p:nvPr/>
            </p:nvSpPr>
            <p:spPr>
              <a:xfrm>
                <a:off x="838200" y="1436915"/>
                <a:ext cx="8436429" cy="1206869"/>
              </a:xfrm>
              <a:prstGeom prst="rect">
                <a:avLst/>
              </a:prstGeom>
              <a:blipFill>
                <a:blip r:embed="rId2"/>
                <a:stretch>
                  <a:fillRect l="-1203" t="-3125" b="-10417"/>
                </a:stretch>
              </a:blipFill>
            </p:spPr>
            <p:txBody>
              <a:bodyPr/>
              <a:lstStyle/>
              <a:p>
                <a:r>
                  <a:rPr lang="en-KR">
                    <a:noFill/>
                  </a:rPr>
                  <a:t> </a:t>
                </a:r>
              </a:p>
            </p:txBody>
          </p:sp>
        </mc:Fallback>
      </mc:AlternateContent>
    </p:spTree>
    <p:extLst>
      <p:ext uri="{BB962C8B-B14F-4D97-AF65-F5344CB8AC3E}">
        <p14:creationId xmlns:p14="http://schemas.microsoft.com/office/powerpoint/2010/main" val="205474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82F6594-6DC8-5640-A0F6-B39E289AE8E6}"/>
              </a:ext>
            </a:extLst>
          </p:cNvPr>
          <p:cNvSpPr>
            <a:spLocks noGrp="1"/>
          </p:cNvSpPr>
          <p:nvPr>
            <p:ph type="sldNum" sz="quarter" idx="12"/>
          </p:nvPr>
        </p:nvSpPr>
        <p:spPr/>
        <p:txBody>
          <a:bodyPr/>
          <a:lstStyle/>
          <a:p>
            <a:fld id="{51754D60-84B6-4127-A518-D672E4DBC006}" type="slidenum">
              <a:rPr lang="en-US" smtClean="0"/>
              <a:t>9</a:t>
            </a:fld>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1AA1B2D-C62A-474F-702C-37A39B6BAED5}"/>
                  </a:ext>
                </a:extLst>
              </p:cNvPr>
              <p:cNvSpPr txBox="1"/>
              <p:nvPr/>
            </p:nvSpPr>
            <p:spPr>
              <a:xfrm>
                <a:off x="838336" y="1439473"/>
                <a:ext cx="8436429" cy="1200329"/>
              </a:xfrm>
              <a:prstGeom prst="rect">
                <a:avLst/>
              </a:prstGeom>
              <a:noFill/>
            </p:spPr>
            <p:txBody>
              <a:bodyPr wrap="square" rtlCol="0">
                <a:spAutoFit/>
              </a:bodyPr>
              <a:lstStyle/>
              <a:p>
                <a:r>
                  <a:rPr lang="en-KR" sz="2400" b="1" dirty="0"/>
                  <a:t>Case 2</a:t>
                </a:r>
                <a:r>
                  <a:rPr lang="en-KR" sz="2400" dirty="0"/>
                  <a:t>: </a:t>
                </a:r>
                <a14:m>
                  <m:oMath xmlns:m="http://schemas.openxmlformats.org/officeDocument/2006/math">
                    <m:func>
                      <m:funcPr>
                        <m:ctrlPr>
                          <a:rPr lang="en-US" sz="2400" i="1" smtClean="0">
                            <a:latin typeface="Cambria Math" panose="02040503050406030204" pitchFamily="18" charset="0"/>
                          </a:rPr>
                        </m:ctrlPr>
                      </m:funcPr>
                      <m:fName>
                        <m:r>
                          <m:rPr>
                            <m:sty m:val="p"/>
                          </m:rPr>
                          <a:rPr lang="en-US" sz="2400" i="0" smtClean="0">
                            <a:latin typeface="Cambria Math" panose="02040503050406030204" pitchFamily="18" charset="0"/>
                          </a:rPr>
                          <m:t>cos</m:t>
                        </m:r>
                      </m:fName>
                      <m:e>
                        <m:r>
                          <a:rPr lang="en-US" sz="2400" b="0" i="1" smtClean="0">
                            <a:latin typeface="Cambria Math" panose="02040503050406030204" pitchFamily="18" charset="0"/>
                          </a:rPr>
                          <m:t>𝜃</m:t>
                        </m:r>
                      </m:e>
                    </m:func>
                    <m:r>
                      <a:rPr lang="en-US" sz="2400" b="0" i="1" smtClean="0"/>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rPr>
                          <m:t>𝛼</m:t>
                        </m:r>
                      </m:e>
                    </m:func>
                  </m:oMath>
                </a14:m>
                <a:r>
                  <a:rPr lang="en-KR" sz="2400" dirty="0"/>
                  <a:t>, with </a:t>
                </a:r>
                <a14:m>
                  <m:oMath xmlns:m="http://schemas.openxmlformats.org/officeDocument/2006/math">
                    <m:r>
                      <a:rPr lang="en-US" sz="2400" b="0" i="1" smtClean="0"/>
                      <m:t>𝛼</m:t>
                    </m:r>
                  </m:oMath>
                </a14:m>
                <a:r>
                  <a:rPr lang="en-KR" sz="2400" dirty="0"/>
                  <a:t> in quadrant I or II</a:t>
                </a:r>
              </a:p>
              <a:p>
                <a:endParaRPr lang="en-KR" sz="2400" dirty="0"/>
              </a:p>
              <a:p>
                <a:r>
                  <a:rPr lang="en-KR" sz="2400" dirty="0"/>
                  <a:t>Solution: </a:t>
                </a:r>
                <a14:m>
                  <m:oMath xmlns:m="http://schemas.openxmlformats.org/officeDocument/2006/math">
                    <m:r>
                      <a:rPr lang="en-US" sz="2400" b="0" i="1" smtClean="0"/>
                      <m:t>𝜃</m:t>
                    </m:r>
                    <m:r>
                      <a:rPr lang="en-US" sz="2400" b="0" i="1" smtClean="0"/>
                      <m:t>=</m:t>
                    </m:r>
                    <m:r>
                      <a:rPr lang="en-US" sz="2400" b="0" i="1" smtClean="0">
                        <a:latin typeface="Cambria Math" panose="02040503050406030204" pitchFamily="18" charset="0"/>
                      </a:rPr>
                      <m:t>±</m:t>
                    </m:r>
                    <m:r>
                      <a:rPr lang="en-US" sz="2400" b="0" i="1" smtClean="0"/>
                      <m:t>𝛼</m:t>
                    </m:r>
                    <m:r>
                      <a:rPr lang="en-US" sz="2400" b="0" i="1" smtClean="0"/>
                      <m:t>+</m:t>
                    </m:r>
                    <m:r>
                      <a:rPr lang="en-US" sz="2400" b="0" i="1" smtClean="0">
                        <a:latin typeface="Cambria Math" panose="02040503050406030204" pitchFamily="18" charset="0"/>
                      </a:rPr>
                      <m:t>2</m:t>
                    </m:r>
                    <m:r>
                      <a:rPr lang="en-US" sz="2400" b="0" i="1" smtClean="0"/>
                      <m:t>𝑘</m:t>
                    </m:r>
                    <m:r>
                      <a:rPr lang="en-US" sz="2400" b="0" i="1" smtClean="0"/>
                      <m:t>𝜋</m:t>
                    </m:r>
                  </m:oMath>
                </a14:m>
                <a:r>
                  <a:rPr lang="en-KR" sz="2400" dirty="0"/>
                  <a:t>, with </a:t>
                </a:r>
                <a14:m>
                  <m:oMath xmlns:m="http://schemas.openxmlformats.org/officeDocument/2006/math">
                    <m:r>
                      <a:rPr lang="en-US" sz="2400" b="0" i="1" smtClean="0"/>
                      <m:t>𝑘</m:t>
                    </m:r>
                    <m:r>
                      <a:rPr lang="en-US" sz="2400" b="0" i="1" smtClean="0"/>
                      <m:t>∈</m:t>
                    </m:r>
                    <m:r>
                      <a:rPr lang="en-US" sz="2400" b="0" i="1" smtClean="0">
                        <a:ea typeface="Cambria Math" panose="02040503050406030204" pitchFamily="18" charset="0"/>
                      </a:rPr>
                      <m:t>ℤ</m:t>
                    </m:r>
                  </m:oMath>
                </a14:m>
                <a:r>
                  <a:rPr lang="en-KR" sz="2400" dirty="0"/>
                  <a:t>.</a:t>
                </a:r>
              </a:p>
            </p:txBody>
          </p:sp>
        </mc:Choice>
        <mc:Fallback>
          <p:sp>
            <p:nvSpPr>
              <p:cNvPr id="4" name="TextBox 3">
                <a:extLst>
                  <a:ext uri="{FF2B5EF4-FFF2-40B4-BE49-F238E27FC236}">
                    <a16:creationId xmlns:a16="http://schemas.microsoft.com/office/drawing/2014/main" id="{01AA1B2D-C62A-474F-702C-37A39B6BAED5}"/>
                  </a:ext>
                </a:extLst>
              </p:cNvPr>
              <p:cNvSpPr txBox="1">
                <a:spLocks noRot="1" noChangeAspect="1" noMove="1" noResize="1" noEditPoints="1" noAdjustHandles="1" noChangeArrowheads="1" noChangeShapeType="1" noTextEdit="1"/>
              </p:cNvSpPr>
              <p:nvPr/>
            </p:nvSpPr>
            <p:spPr>
              <a:xfrm>
                <a:off x="838336" y="1439473"/>
                <a:ext cx="8436429" cy="1200329"/>
              </a:xfrm>
              <a:prstGeom prst="rect">
                <a:avLst/>
              </a:prstGeom>
              <a:blipFill>
                <a:blip r:embed="rId2"/>
                <a:stretch>
                  <a:fillRect l="-1203" t="-3158" b="-10526"/>
                </a:stretch>
              </a:blipFill>
            </p:spPr>
            <p:txBody>
              <a:bodyPr/>
              <a:lstStyle/>
              <a:p>
                <a:r>
                  <a:rPr lang="en-KR">
                    <a:noFill/>
                  </a:rPr>
                  <a:t> </a:t>
                </a:r>
              </a:p>
            </p:txBody>
          </p:sp>
        </mc:Fallback>
      </mc:AlternateContent>
    </p:spTree>
    <p:extLst>
      <p:ext uri="{BB962C8B-B14F-4D97-AF65-F5344CB8AC3E}">
        <p14:creationId xmlns:p14="http://schemas.microsoft.com/office/powerpoint/2010/main" val="3511523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1975</TotalTime>
  <Words>397</Words>
  <Application>Microsoft Macintosh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Trigonometry: Height/distance, trigonometric equations, inverse trigonometric functions</vt:lpstr>
      <vt:lpstr>Contents</vt:lpstr>
      <vt:lpstr>PowerPoint Presentation</vt:lpstr>
      <vt:lpstr>PowerPoint Presentation</vt:lpstr>
      <vt:lpstr>PowerPoint Presentation</vt:lpstr>
      <vt:lpstr>PowerPoint Presentation</vt:lpstr>
      <vt:lpstr>Trigonometric equations: example</vt:lpstr>
      <vt:lpstr>General approach</vt:lpstr>
      <vt:lpstr>PowerPoint Presentation</vt:lpstr>
      <vt:lpstr>PowerPoint Presentation</vt:lpstr>
      <vt:lpstr>PowerPoint Presentation</vt:lpstr>
      <vt:lpstr>Examples</vt:lpstr>
      <vt:lpstr>Inverse trigonometric functions</vt:lpstr>
      <vt:lpstr>PowerPoint Presentation</vt:lpstr>
      <vt:lpstr>PowerPoint Presentation</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GUGC</dc:creator>
  <cp:lastModifiedBy>Joris Vankerschaver</cp:lastModifiedBy>
  <cp:revision>34</cp:revision>
  <dcterms:created xsi:type="dcterms:W3CDTF">2021-09-01T06:04:00Z</dcterms:created>
  <dcterms:modified xsi:type="dcterms:W3CDTF">2022-09-13T13:35:37Z</dcterms:modified>
</cp:coreProperties>
</file>