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78" r:id="rId3"/>
    <p:sldId id="257" r:id="rId4"/>
    <p:sldId id="258" r:id="rId5"/>
    <p:sldId id="259" r:id="rId6"/>
    <p:sldId id="279" r:id="rId7"/>
    <p:sldId id="280" r:id="rId8"/>
    <p:sldId id="281" r:id="rId9"/>
    <p:sldId id="282" r:id="rId10"/>
    <p:sldId id="283" r:id="rId11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52"/>
    <p:restoredTop sz="96327"/>
  </p:normalViewPr>
  <p:slideViewPr>
    <p:cSldViewPr snapToGrid="0">
      <p:cViewPr varScale="1">
        <p:scale>
          <a:sx n="119" d="100"/>
          <a:sy n="119" d="100"/>
        </p:scale>
        <p:origin x="85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8DBED-13CC-ED4E-5099-8B76B6ECCD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C37E7-A706-5604-272A-2BE4F8D16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18F3E-870D-E076-10CE-ED3986288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792B-B599-1645-B9DB-1439986C0670}" type="datetimeFigureOut">
              <a:rPr lang="en-KR" smtClean="0"/>
              <a:t>2022/09/01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6F0CD-686E-7892-6D36-04379A33A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002B2-4811-304C-BC07-BAF273B06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FEEB-53B5-E94B-883C-67F7E0A7105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53178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236C1-9D6B-7264-62D0-325426C68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8D310-475C-7F45-8CC5-27719B952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7D34A-73C8-932D-067E-C8F7F3EC7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792B-B599-1645-B9DB-1439986C0670}" type="datetimeFigureOut">
              <a:rPr lang="en-KR" smtClean="0"/>
              <a:t>2022/09/01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E41D5-F1CE-F5A1-961D-22C157D56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F5A34-68C7-BC4F-F586-64CED03E8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FEEB-53B5-E94B-883C-67F7E0A7105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83543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A78562-F6C6-BDBD-DE4A-9BE188791D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EF0BD1-089A-2E5A-BCBA-F2BF09EA4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7629F-4357-75F2-A600-1EF4CC1A3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792B-B599-1645-B9DB-1439986C0670}" type="datetimeFigureOut">
              <a:rPr lang="en-KR" smtClean="0"/>
              <a:t>2022/09/01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D091A-1ECE-578D-F5CE-3CF31C4F0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2A507-FEFC-C32D-11EB-72F725E0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FEEB-53B5-E94B-883C-67F7E0A7105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32418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A4A5F-2DCA-CCA3-9863-2DAB14FF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5F348-C48C-127A-BE03-3437E4D74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D6088-F3A4-BC63-C7DE-3FC1FA1B3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792B-B599-1645-B9DB-1439986C0670}" type="datetimeFigureOut">
              <a:rPr lang="en-KR" smtClean="0"/>
              <a:t>2022/09/01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ED073-424F-41A8-EA13-F0B804D55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9C14A-A385-111D-B167-CD727259C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FEEB-53B5-E94B-883C-67F7E0A7105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4909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75511-E253-105A-2360-3B93CD9FA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A3927-7FB1-1ABA-0F52-45A879936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74849-092F-EF3C-A99F-3C6508F53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792B-B599-1645-B9DB-1439986C0670}" type="datetimeFigureOut">
              <a:rPr lang="en-KR" smtClean="0"/>
              <a:t>2022/09/01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D5D0C-1CA2-223D-02AB-EA0C5B81A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AADE5-2524-131B-8F5E-55441C40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FEEB-53B5-E94B-883C-67F7E0A7105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3527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DD72E-18CF-3A5C-BAE0-2ADBA57D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53C39-298D-C646-A43E-A5E0DCFBA5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0989DA-47C9-496B-4F55-0346461C9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A15EA-7FEA-529B-8C06-A1E83A52D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792B-B599-1645-B9DB-1439986C0670}" type="datetimeFigureOut">
              <a:rPr lang="en-KR" smtClean="0"/>
              <a:t>2022/09/01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BA1B2-1DB6-7E10-A93A-02228209E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5A464-3BC5-166B-9C23-441DA3DF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FEEB-53B5-E94B-883C-67F7E0A7105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98078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6A30D-C978-4397-A2EF-62AF745D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301DC-578C-EF7F-BE45-53F29C8AF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80839B-A475-F38C-2B32-725AE46BB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1B2428-2309-8490-6970-0C4D9EB3FF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6CCABB-3364-6F13-95EE-05AB75B8C7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325669-D85F-A9F0-E936-D2DB4E92C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792B-B599-1645-B9DB-1439986C0670}" type="datetimeFigureOut">
              <a:rPr lang="en-KR" smtClean="0"/>
              <a:t>2022/09/01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D2FFF-7B31-0D10-884E-414DF93B5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8B5ADB-18E2-983B-BFD1-B5EB3E204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FEEB-53B5-E94B-883C-67F7E0A7105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35984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B94D5-23BA-7E25-6D0C-6846532CA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DDCE8F-5BA2-8A38-816A-A87D06669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792B-B599-1645-B9DB-1439986C0670}" type="datetimeFigureOut">
              <a:rPr lang="en-KR" smtClean="0"/>
              <a:t>2022/09/01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5BAF70-E010-62EE-984E-2FF752FCE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21ABEF-8D41-4499-06BC-4826CA7DD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FEEB-53B5-E94B-883C-67F7E0A7105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7437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DE75E8-8BEA-F244-B2D1-C3E625FB6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792B-B599-1645-B9DB-1439986C0670}" type="datetimeFigureOut">
              <a:rPr lang="en-KR" smtClean="0"/>
              <a:t>2022/09/01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917553-49E9-2D7C-C349-96F2A0938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99082-9FAE-FCFE-D468-ACAF5837C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FEEB-53B5-E94B-883C-67F7E0A7105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82670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38FC3-DFBB-B05E-739B-978963046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E7F32-D84E-180C-6670-997D00643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6C2B3A-C7F1-6022-83D6-79DBF376B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2F55E-01B3-B57B-21F6-F5969F42D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792B-B599-1645-B9DB-1439986C0670}" type="datetimeFigureOut">
              <a:rPr lang="en-KR" smtClean="0"/>
              <a:t>2022/09/01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399C9-F722-A792-42D1-AF17A7FCD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915A2-57F8-9BF8-D39D-E7835BB21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FEEB-53B5-E94B-883C-67F7E0A7105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57246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FB8F1-8FB8-14D3-6156-B912D1250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E85424-BF2A-4522-1B70-B0A6E7375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177A0-CAD7-A238-A142-9CCA7ACE0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C365E-6EF1-1862-F193-5F3086A40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792B-B599-1645-B9DB-1439986C0670}" type="datetimeFigureOut">
              <a:rPr lang="en-KR" smtClean="0"/>
              <a:t>2022/09/01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5F28A-4A01-5D70-ADA5-3723E1A9C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F9034-DF0D-A4B3-9300-F1D39838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7FEEB-53B5-E94B-883C-67F7E0A7105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17055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A36535-1569-F3F3-5FA1-FCF654C7B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20CCE-338D-32E3-D1F1-6A50B3A78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0CC27-672E-1E12-AEE8-D66B6B56C0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3792B-B599-1645-B9DB-1439986C0670}" type="datetimeFigureOut">
              <a:rPr lang="en-KR" smtClean="0"/>
              <a:t>2022/09/01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348B6-4D3E-B458-B80C-A88A108945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C8052-4116-8535-C16F-463803C9B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7FEEB-53B5-E94B-883C-67F7E0A7105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9193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1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B9C62-DEA5-4852-86AA-10531D7868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Trigonometry: Formulas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C11DED-D5E1-4A7A-9342-64ABB51BB2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Engineering Mathematics</a:t>
            </a:r>
          </a:p>
          <a:p>
            <a:r>
              <a:rPr lang="en-US" dirty="0"/>
              <a:t>Joris Vankerschaver</a:t>
            </a:r>
          </a:p>
        </p:txBody>
      </p:sp>
    </p:spTree>
    <p:extLst>
      <p:ext uri="{BB962C8B-B14F-4D97-AF65-F5344CB8AC3E}">
        <p14:creationId xmlns:p14="http://schemas.microsoft.com/office/powerpoint/2010/main" val="1119747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91844-D2D9-4596-3C43-0D6D364CF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Graphs of sin/cos/tan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421F309-8849-C9E4-E49A-4BD906D96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153" y="1742422"/>
            <a:ext cx="7261412" cy="2420471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C8632984-CC64-A821-90E7-60121EDC3E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5153" y="4072404"/>
            <a:ext cx="7261412" cy="2420471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36967240-8388-C23E-2768-32D99905523B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73788" y="2461551"/>
            <a:ext cx="4677357" cy="311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335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AF4EA-C45E-2A41-9B39-70759A0E5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4B4FE-ED1D-F440-AEC6-60530AEF5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identities</a:t>
            </a:r>
          </a:p>
          <a:p>
            <a:r>
              <a:rPr lang="en-US" dirty="0"/>
              <a:t>Reflection</a:t>
            </a:r>
          </a:p>
          <a:p>
            <a:r>
              <a:rPr lang="en-US" dirty="0"/>
              <a:t>Shift</a:t>
            </a:r>
          </a:p>
          <a:p>
            <a:r>
              <a:rPr lang="en-US" dirty="0"/>
              <a:t>Addition/Subtraction</a:t>
            </a:r>
          </a:p>
          <a:p>
            <a:r>
              <a:rPr lang="en-US" dirty="0"/>
              <a:t>Double/Half angle</a:t>
            </a:r>
          </a:p>
          <a:p>
            <a:r>
              <a:rPr lang="en-US" dirty="0"/>
              <a:t>Sum-to-Product</a:t>
            </a:r>
          </a:p>
          <a:p>
            <a:r>
              <a:rPr lang="en-US" dirty="0"/>
              <a:t>Product-to-Sum</a:t>
            </a:r>
            <a:endParaRPr lang="en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ABF4E-9AF3-184B-9CBF-2B42ECB88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16F99-B08D-4458-B17B-6F1243515548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DB51D7-E519-03C3-764A-77F942609FFE}"/>
              </a:ext>
            </a:extLst>
          </p:cNvPr>
          <p:cNvSpPr txBox="1"/>
          <p:nvPr/>
        </p:nvSpPr>
        <p:spPr>
          <a:xfrm>
            <a:off x="6233159" y="2305615"/>
            <a:ext cx="55141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2800" i="1" dirty="0"/>
              <a:t>You do not need to memorize the proofs of these identities, but you do need to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i="1" dirty="0"/>
              <a:t>K</a:t>
            </a:r>
            <a:r>
              <a:rPr lang="en-KR" sz="2800" i="1" dirty="0"/>
              <a:t>now these identities by heart</a:t>
            </a:r>
          </a:p>
          <a:p>
            <a:pPr marL="342900" indent="-342900">
              <a:buFont typeface="+mj-lt"/>
              <a:buAutoNum type="arabicPeriod"/>
            </a:pPr>
            <a:r>
              <a:rPr lang="en-KR" sz="2800" i="1" dirty="0"/>
              <a:t>Be able to apply them.</a:t>
            </a:r>
          </a:p>
        </p:txBody>
      </p:sp>
    </p:spTree>
    <p:extLst>
      <p:ext uri="{BB962C8B-B14F-4D97-AF65-F5344CB8AC3E}">
        <p14:creationId xmlns:p14="http://schemas.microsoft.com/office/powerpoint/2010/main" val="1483638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73D9F6-8ED0-7C58-6E1A-1CC3F9C5A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606" y="1047750"/>
            <a:ext cx="4762500" cy="47625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2ECCA287-AB45-F9AD-3A77-B422065DD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Even-odd formulas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ED5837-CA34-346D-81CB-4C4D4E0F3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305" y="2876550"/>
            <a:ext cx="27305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826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77656BE-1EFD-FD20-A4A0-C741F48F0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9535" y="1047750"/>
            <a:ext cx="5029200" cy="4762500"/>
          </a:xfrm>
          <a:prstGeom prst="rect">
            <a:avLst/>
          </a:prstGeom>
        </p:spPr>
      </p:pic>
      <p:pic>
        <p:nvPicPr>
          <p:cNvPr id="8" name="Picture 7" descr="\documentclass{article}&#10;\usepackage{amsmath}&#10;\pagestyle{empty}&#10;\begin{document}&#10;&#10;\begin{align*}&#10;  \cos(\pi - \theta) &amp;= - \cos\theta \\&#10;  \sin(\pi - \theta) &amp;= \phantom{-} \sin\theta&#10;\end{align*}&#10;&#10;&#10;\end{document}" title="IguanaTex Bitmap Display">
            <a:extLst>
              <a:ext uri="{FF2B5EF4-FFF2-40B4-BE49-F238E27FC236}">
                <a16:creationId xmlns:a16="http://schemas.microsoft.com/office/drawing/2014/main" id="{10C1A2A6-7C95-3268-D810-389C637984B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237" y="3112047"/>
            <a:ext cx="2188190" cy="63390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7B94747-7C6F-6967-50ED-9E2B6528E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Reflection across y-axis</a:t>
            </a:r>
          </a:p>
        </p:txBody>
      </p:sp>
    </p:spTree>
    <p:extLst>
      <p:ext uri="{BB962C8B-B14F-4D97-AF65-F5344CB8AC3E}">
        <p14:creationId xmlns:p14="http://schemas.microsoft.com/office/powerpoint/2010/main" val="3344853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32FF35-2848-57AA-8DC3-C21BAA35F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572" y="1073150"/>
            <a:ext cx="5168900" cy="47117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B280B347-E6AD-03AC-46B7-78686AE900E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KR" dirty="0"/>
                  <a:t>Shift formulas (shift by </a:t>
                </a:r>
                <a14:m>
                  <m:oMath xmlns:m="http://schemas.openxmlformats.org/officeDocument/2006/math">
                    <m:r>
                      <a:rPr lang="en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KR" dirty="0"/>
                  <a:t>)</a:t>
                </a:r>
              </a:p>
            </p:txBody>
          </p:sp>
        </mc:Choice>
        <mc:Fallback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B280B347-E6AD-03AC-46B7-78686AE900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B007513-39B9-BD97-D207-4A30E74D80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0586" y="2717800"/>
            <a:ext cx="30226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074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7C4481-02F5-105D-6D41-5C45DC0FF2F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KR" dirty="0"/>
                  <a:t>Shift formulas (shift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l-GR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KR" dirty="0"/>
                  <a:t>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7C4481-02F5-105D-6D41-5C45DC0FF2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210F2D1-E7BB-0795-D820-015032398A0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KR" dirty="0"/>
                  <a:t>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KR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7210F2D1-E7BB-0795-D820-015032398A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5"/>
                <a:stretch>
                  <a:fillRect l="-2200" t="-1163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\documentclass{article}&#10;\usepackage{amsmath}&#10;\pagestyle{empty}&#10;\begin{document}&#10;\begin{align*}&#10;  \sin \left( \frac{\pi}{2} + \theta \right) &amp; = \phantom{-} \cos \theta \\&#10;  \cos \left( \frac{\pi}{2} + \theta \right) &amp; = - \sin \theta \\&#10;  \tan \left( \frac{\pi}{2} + \theta \right) &amp; = - \cot \theta \\&#10;\end{align*}&#10;&#10;&#10;\end{document}" title="IguanaTex Bitmap Display">
            <a:extLst>
              <a:ext uri="{FF2B5EF4-FFF2-40B4-BE49-F238E27FC236}">
                <a16:creationId xmlns:a16="http://schemas.microsoft.com/office/drawing/2014/main" id="{2791BEBB-0A72-36E3-2506-74D666FE71C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496" y="2631283"/>
            <a:ext cx="2425904" cy="1595429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223438A-01BD-2AA9-BC5D-B1874BB458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KR" dirty="0"/>
              <a:t>Related</a:t>
            </a:r>
          </a:p>
        </p:txBody>
      </p:sp>
      <p:pic>
        <p:nvPicPr>
          <p:cNvPr id="8" name="Picture 7" descr="\documentclass{article}&#10;\usepackage{amsmath}&#10;\pagestyle{empty}&#10;\begin{document}&#10;&#10;\begin{align*}&#10;  \sin \left( \frac{\pi}{2} - \theta \right) &amp; = \cos \theta \\&#10;  \cos \left( \frac{\pi}{2} - \theta \right) &amp; = \sin \theta \\&#10;  \tan \left( \frac{\pi}{2} - \theta \right) &amp; = \cot \theta \\&#10;\end{align*}&#10;&#10;&#10;&#10;\end{document}" title="IguanaTex Bitmap Display">
            <a:extLst>
              <a:ext uri="{FF2B5EF4-FFF2-40B4-BE49-F238E27FC236}">
                <a16:creationId xmlns:a16="http://schemas.microsoft.com/office/drawing/2014/main" id="{EB613804-D4FC-6AB3-2DC0-A5A3556E888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810" y="2631284"/>
            <a:ext cx="2188190" cy="159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160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C5F08234-FA17-C844-AB7C-A4D6CD901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Addition/subtraction formulas</a:t>
            </a:r>
          </a:p>
        </p:txBody>
      </p:sp>
      <p:pic>
        <p:nvPicPr>
          <p:cNvPr id="7" name="Picture 6" descr="\documentclass{article}&#10;\usepackage{amsmath}&#10;\pagestyle{empty}&#10;\begin{document}&#10;&#10;\begin{align*}&#10;  \sin(\alpha + \beta) &amp; = \sin \alpha \cos \beta + \cos \alpha \sin \beta \\&#10;  \sin(\alpha - \beta) &amp; = \sin \alpha \cos \beta - \cos \alpha \sin \beta \\&#10;  \cos(\alpha + \beta) &amp; = \cos \alpha \cos \beta - \sin \alpha \sin \beta \\&#10;  \cos(\alpha - \beta) &amp; = \cos \alpha \cos \beta + \sin \alpha \sin \beta \\&#10;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A78D16E2-6B5D-C21B-E63E-1A6A96A3BCB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76" y="2885772"/>
            <a:ext cx="4243634" cy="1484380"/>
          </a:xfrm>
          <a:prstGeom prst="rect">
            <a:avLst/>
          </a:prstGeom>
        </p:spPr>
      </p:pic>
      <p:pic>
        <p:nvPicPr>
          <p:cNvPr id="8" name="Picture 7" descr="\documentclass{article}&#10;\usepackage{amsmath}&#10;\pagestyle{empty}&#10;\begin{document}&#10;&#10;\begin{align*}&#10;  \tan(\alpha + \beta) &amp; = \frac{\tan \alpha + \tan \beta}{1 - \tan \alpha \tan \beta} \\&#10;  \tan(\alpha - \beta) &amp; = \frac{\tan \alpha - \tan \beta}{1 + \tan \alpha \tan \beta} \\&#10;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DCD22425-C43C-1EA3-E85C-7EAEC56FEC3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735" y="3006247"/>
            <a:ext cx="3164952" cy="124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63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50B5F-B820-A1FF-B442-9BB863B77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Double/half-angle formulas </a:t>
            </a:r>
          </a:p>
        </p:txBody>
      </p:sp>
      <p:pic>
        <p:nvPicPr>
          <p:cNvPr id="3" name="Picture 2" descr="\documentclass{article}&#10;\usepackage{amsmath}&#10;\pagestyle{empty}&#10;\begin{document}&#10;&#10;\begin{align*}&#10;  \sin(2\theta) &amp; = 2 \sin \theta \cos \theta \\&#10;  \cos(2\theta) &amp; = \cos^2 \theta - \sin^2 \theta \\&#10;  \tan(2\theta) &amp; = \frac{2\tan \theta}{1 - \tan^2 \theta} &#10;\end{align*}&#10;&#10;\end{document}" title="IguanaTex Bitmap Display">
            <a:extLst>
              <a:ext uri="{FF2B5EF4-FFF2-40B4-BE49-F238E27FC236}">
                <a16:creationId xmlns:a16="http://schemas.microsoft.com/office/drawing/2014/main" id="{8161B26B-5C4B-6F60-3323-9491B7E6A94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709" y="2766905"/>
            <a:ext cx="2657524" cy="1324190"/>
          </a:xfrm>
          <a:prstGeom prst="rect">
            <a:avLst/>
          </a:prstGeom>
        </p:spPr>
      </p:pic>
      <p:pic>
        <p:nvPicPr>
          <p:cNvPr id="4" name="Picture 3" descr="\documentclass{article}&#10;\usepackage{amsmath}&#10;\pagestyle{empty}&#10;\begin{document}&#10;&#10;&#10;\begin{align*}&#10;  \cos^2 \theta &amp; = \frac{1 + \cos(2\theta)}{2} \\&#10;  \sin^2 \theta &amp; = \frac{1 - \cos(2\theta)}{2} \\&#10;  \tan^2 \theta &amp; = \frac{1 - \cos(2\theta)}{1 + \cos(2\theta)} &#10;\end{align*}&#10;&#10;&#10;&#10;\end{document}" title="IguanaTex Bitmap Display">
            <a:extLst>
              <a:ext uri="{FF2B5EF4-FFF2-40B4-BE49-F238E27FC236}">
                <a16:creationId xmlns:a16="http://schemas.microsoft.com/office/drawing/2014/main" id="{898FC7F3-1245-5DC2-0447-75F0B6759C7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769" y="2494143"/>
            <a:ext cx="2233905" cy="186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053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0AD4E-A9B1-EF3C-B610-F7AB55F7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Product-to-sum/sum-to-product</a:t>
            </a:r>
          </a:p>
        </p:txBody>
      </p:sp>
      <p:pic>
        <p:nvPicPr>
          <p:cNvPr id="3" name="Picture 2" descr="\documentclass{article}&#10;\usepackage{amsmath}&#10;\pagestyle{empty}&#10;\begin{document}&#10;&#10;\begin{align*}&#10;  \sin \alpha \cos \beta &amp; = \frac{1}{2} \left( \sin(\alpha + \beta) + \sin(\alpha - \beta) \right) \\&#10;  \cos \alpha \sin \beta &amp; = \frac{1}{2} \left( \sin(\alpha + \beta) - \sin(\alpha - \beta) \right) \\&#10;  \cos \alpha \cos \beta &amp; = \frac{1}{2} \left( \cos(\alpha + \beta) + \cos(\alpha - \beta) \right) \\&#10;  \sin \alpha \sin \beta &amp; = \frac{1}{2} \left( \cos(\alpha - \beta) - \cos(\alpha + \beta) \right) \\&#10;\end{align*}&#10;&#10;&#10;&#10;\end{document}" title="IguanaTex Bitmap Display">
            <a:extLst>
              <a:ext uri="{FF2B5EF4-FFF2-40B4-BE49-F238E27FC236}">
                <a16:creationId xmlns:a16="http://schemas.microsoft.com/office/drawing/2014/main" id="{19728E0E-185B-7A88-F3E8-6433AF01C31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057" y="2496144"/>
            <a:ext cx="4490667" cy="2339047"/>
          </a:xfrm>
          <a:prstGeom prst="rect">
            <a:avLst/>
          </a:prstGeom>
        </p:spPr>
      </p:pic>
      <p:pic>
        <p:nvPicPr>
          <p:cNvPr id="4" name="Picture 3" descr="\documentclass{article}&#10;\usepackage{amsmath}&#10;\pagestyle{empty}&#10;\begin{document}&#10;&#10;\begin{align*}&#10;  \sin \alpha + \sin \beta &amp; = \phantom{-} 2 \sin \frac{\alpha + \beta}{2} \cos \frac{\alpha - \beta}{2} \\&#10;  \sin \alpha - \sin \beta &amp; = \phantom{-} 2 \cos \frac{\alpha + \beta}{2} \sin \frac{\alpha - \beta}{2} \\&#10;  \cos \alpha + \cos \beta &amp; = \phantom{-} 2 \cos \frac{\alpha + \beta}{2} \cos \frac{\alpha - \beta}{2} \\&#10;  \cos \alpha - \cos \beta &amp; = - 2 \sin \frac{\alpha + \beta}{2} \sin \frac{\alpha - \beta}{2} \\&#10;\end{align*}&#10;&#10;&#10;&#10;\end{document}" title="IguanaTex Bitmap Display">
            <a:extLst>
              <a:ext uri="{FF2B5EF4-FFF2-40B4-BE49-F238E27FC236}">
                <a16:creationId xmlns:a16="http://schemas.microsoft.com/office/drawing/2014/main" id="{354723AA-492A-5FEE-B5EB-CD0097329A8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899" y="2496144"/>
            <a:ext cx="4237714" cy="238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2278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1.961"/>
  <p:tag name="ORIGINALWIDTH" val="1076.865"/>
  <p:tag name="LATEXADDIN" val="\documentclass{article}&#10;\usepackage{amsmath}&#10;\pagestyle{empty}&#10;\begin{document}&#10;&#10;\begin{align*}&#10;  \cos(\pi - \theta) &amp;= - \cos\theta \\&#10;  \sin(\pi - \theta) &amp;= \phantom{-} \sin\theta&#10;\end{align*}&#10;&#10;&#10;\end{document}"/>
  <p:tag name="IGUANATEXSIZE" val="20"/>
  <p:tag name="IGUANATEXCURSOR" val="1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5.1518"/>
  <p:tag name="ORIGINALWIDTH" val="1193.851"/>
  <p:tag name="LATEXADDIN" val="\documentclass{article}&#10;\usepackage{amsmath}&#10;\pagestyle{empty}&#10;\begin{document}&#10;\begin{align*}&#10;  \sin \left( \frac{\pi}{2} + \theta \right) &amp; = \phantom{-} \cos \theta \\&#10;  \cos \left( \frac{\pi}{2} + \theta \right) &amp; = - \sin \theta \\&#10;  \tan \left( \frac{\pi}{2} + \theta \right) &amp; = - \cot \theta \\&#10;\end{align*}&#10;&#10;&#10;\end{document}"/>
  <p:tag name="IGUANATEXSIZE" val="20"/>
  <p:tag name="IGUANATEXCURSOR" val="3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5.1518"/>
  <p:tag name="ORIGINALWIDTH" val="1076.865"/>
  <p:tag name="LATEXADDIN" val="\documentclass{article}&#10;\usepackage{amsmath}&#10;\pagestyle{empty}&#10;\begin{document}&#10;&#10;\begin{align*}&#10;  \sin \left( \frac{\pi}{2} - \theta \right) &amp; = \cos \theta \\&#10;  \cos \left( \frac{\pi}{2} - \theta \right) &amp; = \sin \theta \\&#10;  \tan \left( \frac{\pi}{2} - \theta \right) &amp; = \cot \theta \\&#10;\end{align*}&#10;&#10;&#10;&#10;\end{document}"/>
  <p:tag name="IGUANATEXSIZE" val="20"/>
  <p:tag name="IGUANATEXCURSOR" val="30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85.4143"/>
  <p:tag name="ORIGINALWIDTH" val="1959.505"/>
  <p:tag name="LATEXADDIN" val="\documentclass{article}&#10;\usepackage{amsmath}&#10;\pagestyle{empty}&#10;\begin{document}&#10;&#10;\begin{align*}&#10;  \sin(\alpha + \beta) &amp; = \sin \alpha \cos \beta + \cos \alpha \sin \beta \\&#10;  \sin(\alpha - \beta) &amp; = \sin \alpha \cos \beta - \cos \alpha \sin \beta \\&#10;  \cos(\alpha + \beta) &amp; = \cos \alpha \cos \beta - \sin \alpha \sin \beta \\&#10;  \cos(\alpha - \beta) &amp; = \cos \alpha \cos \beta + \sin \alpha \sin \beta \\&#10;\end{align*}&#10;&#10;&#10;&#10;&#10;\end{document}"/>
  <p:tag name="IGUANATEXSIZE" val="20"/>
  <p:tag name="IGUANATEXCURSOR" val="4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11.9235"/>
  <p:tag name="ORIGINALWIDTH" val="1557.555"/>
  <p:tag name="LATEXADDIN" val="\documentclass{article}&#10;\usepackage{amsmath}&#10;\pagestyle{empty}&#10;\begin{document}&#10;&#10;\begin{align*}&#10;  \tan(\alpha + \beta) &amp; = \frac{\tan \alpha + \tan \beta}{1 - \tan \alpha \tan \beta} \\&#10;  \tan(\alpha - \beta) &amp; = \frac{\tan \alpha - \tan \beta}{1 + \tan \alpha \tan \beta} \\&#10;\end{align*}&#10;&#10;&#10;&#10;&#10;\end{document}"/>
  <p:tag name="IGUANATEXSIZE" val="20"/>
  <p:tag name="IGUANATEXCURSOR" val="27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51.6685"/>
  <p:tag name="ORIGINALWIDTH" val="1307.837"/>
  <p:tag name="LATEXADDIN" val="\documentclass{article}&#10;\usepackage{amsmath}&#10;\pagestyle{empty}&#10;\begin{document}&#10;&#10;\begin{align*}&#10;  \sin(2\theta) &amp; = 2 \sin \theta \cos \theta \\&#10;  \cos(2\theta) &amp; = \cos^2 \theta - \sin^2 \theta \\&#10;  \tan(2\theta) &amp; = \frac{2\tan \theta}{1 - \tan^2 \theta} &#10;\end{align*}&#10;&#10;\end{document}"/>
  <p:tag name="IGUANATEXSIZE" val="20"/>
  <p:tag name="IGUANATEXCURSOR" val="27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0.1349"/>
  <p:tag name="ORIGINALWIDTH" val="1099.363"/>
  <p:tag name="LATEXADDIN" val="\documentclass{article}&#10;\usepackage{amsmath}&#10;\pagestyle{empty}&#10;\begin{document}&#10;&#10;&#10;\begin{align*}&#10;  \cos^2 \theta &amp; = \frac{1 + \cos(2\theta)}{2} \\&#10;  \sin^2 \theta &amp; = \frac{1 - \cos(2\theta)}{2} \\&#10;  \tan^2 \theta &amp; = \frac{1 - \cos(2\theta)}{1 + \cos(2\theta)} &#10;\end{align*}&#10;&#10;&#10;&#10;\end{document}"/>
  <p:tag name="IGUANATEXSIZE" val="20"/>
  <p:tag name="IGUANATEXCURSOR" val="27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51.106"/>
  <p:tag name="ORIGINALWIDTH" val="2209.974"/>
  <p:tag name="LATEXADDIN" val="\documentclass{article}&#10;\usepackage{amsmath}&#10;\pagestyle{empty}&#10;\begin{document}&#10;&#10;\begin{align*}&#10;  \sin \alpha \cos \beta &amp; = \frac{1}{2} \left( \sin(\alpha + \beta) + \sin(\alpha - \beta) \right) \\&#10;  \cos \alpha \sin \beta &amp; = \frac{1}{2} \left( \sin(\alpha + \beta) - \sin(\alpha - \beta) \right) \\&#10;  \cos \alpha \cos \beta &amp; = \frac{1}{2} \left( \cos(\alpha + \beta) + \cos(\alpha - \beta) \right) \\&#10;  \sin \alpha \sin \beta &amp; = \frac{1}{2} \left( \cos(\alpha - \beta) - \cos(\alpha + \beta) \right) \\&#10;\end{align*}&#10;&#10;&#10;&#10;\end{document}"/>
  <p:tag name="IGUANATEXSIZE" val="20"/>
  <p:tag name="IGUANATEXCURSOR" val="5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75.103"/>
  <p:tag name="ORIGINALWIDTH" val="2085.489"/>
  <p:tag name="LATEXADDIN" val="\documentclass{article}&#10;\usepackage{amsmath}&#10;\pagestyle{empty}&#10;\begin{document}&#10;&#10;\begin{align*}&#10;  \sin \alpha + \sin \beta &amp; = \phantom{-} 2 \sin \frac{\alpha + \beta}{2} \cos \frac{\alpha - \beta}{2} \\&#10;  \sin \alpha - \sin \beta &amp; = \phantom{-} 2 \cos \frac{\alpha + \beta}{2} \sin \frac{\alpha - \beta}{2} \\&#10;  \cos \alpha + \cos \beta &amp; = \phantom{-} 2 \cos \frac{\alpha + \beta}{2} \cos \frac{\alpha - \beta}{2} \\&#10;  \cos \alpha - \cos \beta &amp; = - 2 \sin \frac{\alpha + \beta}{2} \sin \frac{\alpha - \beta}{2} \\&#10;\end{align*}&#10;&#10;&#10;&#10;\end{document}"/>
  <p:tag name="IGUANATEXSIZE" val="20"/>
  <p:tag name="IGUANATEXCURSOR" val="53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</TotalTime>
  <Words>94</Words>
  <Application>Microsoft Macintosh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Trigonometry: Formulas</vt:lpstr>
      <vt:lpstr>Overview</vt:lpstr>
      <vt:lpstr>Even-odd formulas</vt:lpstr>
      <vt:lpstr>Reflection across y-axis</vt:lpstr>
      <vt:lpstr>Shift formulas (shift by π)</vt:lpstr>
      <vt:lpstr>Shift formulas (shift by π/2)</vt:lpstr>
      <vt:lpstr>Addition/subtraction formulas</vt:lpstr>
      <vt:lpstr>Double/half-angle formulas </vt:lpstr>
      <vt:lpstr>Product-to-sum/sum-to-product</vt:lpstr>
      <vt:lpstr>Graphs of sin/cos/tan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Joris Vankerschaver</dc:creator>
  <cp:lastModifiedBy>Joris Vankerschaver</cp:lastModifiedBy>
  <cp:revision>12</cp:revision>
  <dcterms:created xsi:type="dcterms:W3CDTF">2022-09-01T06:25:23Z</dcterms:created>
  <dcterms:modified xsi:type="dcterms:W3CDTF">2022-09-01T22:55:01Z</dcterms:modified>
</cp:coreProperties>
</file>