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0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4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CCB9-656D-4AD5-9667-5B2A3BBC044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2BC9-5685-4E3F-97E9-C165C6FB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E7E492-C57B-433F-9ABA-B7BF7752B1CB}"/>
              </a:ext>
            </a:extLst>
          </p:cNvPr>
          <p:cNvGrpSpPr/>
          <p:nvPr/>
        </p:nvGrpSpPr>
        <p:grpSpPr>
          <a:xfrm>
            <a:off x="89613" y="463704"/>
            <a:ext cx="2971462" cy="2615046"/>
            <a:chOff x="89613" y="463704"/>
            <a:chExt cx="2971462" cy="26150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7A7FA12-44C1-43E5-AB7B-6CB46C4B2DE9}"/>
                </a:ext>
              </a:extLst>
            </p:cNvPr>
            <p:cNvCxnSpPr/>
            <p:nvPr/>
          </p:nvCxnSpPr>
          <p:spPr>
            <a:xfrm>
              <a:off x="1282368" y="812477"/>
              <a:ext cx="1431816" cy="151188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2C92D6-1B65-4EF7-9185-249DD05C6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237" y="2324357"/>
              <a:ext cx="2262948" cy="55213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62D8D0-63A7-4ED8-B54F-651E4377D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237" y="812477"/>
              <a:ext cx="831131" cy="206401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4889D7-425A-42D2-A380-5E5B322F06B9}"/>
                </a:ext>
              </a:extLst>
            </p:cNvPr>
            <p:cNvSpPr txBox="1"/>
            <p:nvPr/>
          </p:nvSpPr>
          <p:spPr>
            <a:xfrm>
              <a:off x="1980449" y="1152919"/>
              <a:ext cx="13305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3F40EE-281A-4FA1-A87D-C111437B4C8B}"/>
                </a:ext>
              </a:extLst>
            </p:cNvPr>
            <p:cNvSpPr txBox="1"/>
            <p:nvPr/>
          </p:nvSpPr>
          <p:spPr>
            <a:xfrm>
              <a:off x="1671371" y="2587818"/>
              <a:ext cx="12503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935170-784F-4932-AB79-74FC05C2BDF4}"/>
                </a:ext>
              </a:extLst>
            </p:cNvPr>
            <p:cNvSpPr txBox="1"/>
            <p:nvPr/>
          </p:nvSpPr>
          <p:spPr>
            <a:xfrm>
              <a:off x="624857" y="1597073"/>
              <a:ext cx="12343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BE56F1-EFC9-4C97-8802-64D3B30DD417}"/>
                </a:ext>
              </a:extLst>
            </p:cNvPr>
            <p:cNvSpPr txBox="1"/>
            <p:nvPr/>
          </p:nvSpPr>
          <p:spPr>
            <a:xfrm rot="15879291">
              <a:off x="161588" y="2873725"/>
              <a:ext cx="1330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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08216D-67A8-466E-8E9A-064B9D08641F}"/>
                </a:ext>
              </a:extLst>
            </p:cNvPr>
            <p:cNvSpPr txBox="1"/>
            <p:nvPr/>
          </p:nvSpPr>
          <p:spPr>
            <a:xfrm>
              <a:off x="1079426" y="463704"/>
              <a:ext cx="1330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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218D0-E758-4A84-B958-7EE7B6437723}"/>
                </a:ext>
              </a:extLst>
            </p:cNvPr>
            <p:cNvSpPr txBox="1"/>
            <p:nvPr/>
          </p:nvSpPr>
          <p:spPr>
            <a:xfrm rot="5400000">
              <a:off x="2856051" y="2027446"/>
              <a:ext cx="1330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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16E319-B968-4966-9B26-43FF5EF821B8}"/>
              </a:ext>
            </a:extLst>
          </p:cNvPr>
          <p:cNvSpPr txBox="1"/>
          <p:nvPr/>
        </p:nvSpPr>
        <p:spPr>
          <a:xfrm>
            <a:off x="1874854" y="10926"/>
            <a:ext cx="359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Ultrametric</a:t>
            </a:r>
            <a:r>
              <a:rPr lang="en-US" dirty="0"/>
              <a:t>: (at least) one must hold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4379F3-3598-46E7-957C-414F531A6849}"/>
              </a:ext>
            </a:extLst>
          </p:cNvPr>
          <p:cNvGrpSpPr>
            <a:grpSpLocks noChangeAspect="1"/>
          </p:cNvGrpSpPr>
          <p:nvPr/>
        </p:nvGrpSpPr>
        <p:grpSpPr>
          <a:xfrm>
            <a:off x="3575841" y="452032"/>
            <a:ext cx="2901292" cy="2589581"/>
            <a:chOff x="3575841" y="1007844"/>
            <a:chExt cx="2901292" cy="258958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66B183-FEAB-4959-AD6F-E4B7E5A447A6}"/>
                </a:ext>
              </a:extLst>
            </p:cNvPr>
            <p:cNvCxnSpPr/>
            <p:nvPr/>
          </p:nvCxnSpPr>
          <p:spPr>
            <a:xfrm>
              <a:off x="4698425" y="1356617"/>
              <a:ext cx="1431816" cy="151188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9EC66F-031A-4435-8C05-9301E85B2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7294" y="2868497"/>
              <a:ext cx="2262948" cy="55213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69424E-89D0-4BB0-B105-1B0E808FE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7294" y="1356617"/>
              <a:ext cx="831131" cy="206401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DE6C32-6150-4114-BDA1-79AF596597D2}"/>
                </a:ext>
              </a:extLst>
            </p:cNvPr>
            <p:cNvSpPr txBox="1"/>
            <p:nvPr/>
          </p:nvSpPr>
          <p:spPr>
            <a:xfrm>
              <a:off x="5414333" y="1774418"/>
              <a:ext cx="13305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CB5D76-E5A8-4B0A-B434-CDF2A8E427FF}"/>
                </a:ext>
              </a:extLst>
            </p:cNvPr>
            <p:cNvSpPr txBox="1"/>
            <p:nvPr/>
          </p:nvSpPr>
          <p:spPr>
            <a:xfrm>
              <a:off x="5124112" y="3143041"/>
              <a:ext cx="12503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725723-1D2E-43D7-A835-0B91E077D6FA}"/>
                </a:ext>
              </a:extLst>
            </p:cNvPr>
            <p:cNvSpPr txBox="1"/>
            <p:nvPr/>
          </p:nvSpPr>
          <p:spPr>
            <a:xfrm>
              <a:off x="4134027" y="2141213"/>
              <a:ext cx="12343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C9AEFE-359F-47A8-8833-8488F89E41C4}"/>
                </a:ext>
              </a:extLst>
            </p:cNvPr>
            <p:cNvSpPr txBox="1"/>
            <p:nvPr/>
          </p:nvSpPr>
          <p:spPr>
            <a:xfrm rot="20696143">
              <a:off x="4495483" y="1007844"/>
              <a:ext cx="1330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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964AB7-BBCA-4320-9283-3831B5FDB298}"/>
                </a:ext>
              </a:extLst>
            </p:cNvPr>
            <p:cNvSpPr txBox="1"/>
            <p:nvPr/>
          </p:nvSpPr>
          <p:spPr>
            <a:xfrm rot="14987598">
              <a:off x="3647816" y="3392400"/>
              <a:ext cx="1330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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1E5FAB-BF46-4CD3-9A33-D7507DBE1049}"/>
                </a:ext>
              </a:extLst>
            </p:cNvPr>
            <p:cNvSpPr txBox="1"/>
            <p:nvPr/>
          </p:nvSpPr>
          <p:spPr>
            <a:xfrm rot="5400000">
              <a:off x="6272109" y="2601249"/>
              <a:ext cx="1330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</a:t>
              </a:r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EF5944C-EF18-445F-AC15-01635C92D2F1}"/>
              </a:ext>
            </a:extLst>
          </p:cNvPr>
          <p:cNvSpPr txBox="1"/>
          <p:nvPr/>
        </p:nvSpPr>
        <p:spPr>
          <a:xfrm>
            <a:off x="748289" y="3428032"/>
            <a:ext cx="56743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Holds for if all three equalities.  </a:t>
            </a:r>
          </a:p>
          <a:p>
            <a:endParaRPr lang="en-US" dirty="0"/>
          </a:p>
          <a:p>
            <a:r>
              <a:rPr lang="en-US" dirty="0"/>
              <a:t>Two equalities implies three equalities by transitivity, and UMI holds.</a:t>
            </a:r>
          </a:p>
          <a:p>
            <a:endParaRPr lang="en-US" dirty="0"/>
          </a:p>
          <a:p>
            <a:r>
              <a:rPr lang="en-US" dirty="0"/>
              <a:t>Exactly one equality implies that other signs must be alternately positive and negative, and UMI holds.</a:t>
            </a:r>
          </a:p>
          <a:p>
            <a:endParaRPr lang="en-US" dirty="0"/>
          </a:p>
          <a:p>
            <a:r>
              <a:rPr lang="en-US" dirty="0"/>
              <a:t>No equalities: transitivity implies that signs must differ. UMI </a:t>
            </a:r>
            <a:r>
              <a:rPr lang="en-US"/>
              <a:t>doesn’t hold.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416E319-B968-4966-9B26-43FF5EF821B8}"/>
              </a:ext>
            </a:extLst>
          </p:cNvPr>
          <p:cNvSpPr txBox="1"/>
          <p:nvPr/>
        </p:nvSpPr>
        <p:spPr>
          <a:xfrm>
            <a:off x="1874854" y="10926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visualization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AA62D9-095C-4A35-84D2-6C40C6A86D05}"/>
              </a:ext>
            </a:extLst>
          </p:cNvPr>
          <p:cNvGrpSpPr/>
          <p:nvPr/>
        </p:nvGrpSpPr>
        <p:grpSpPr>
          <a:xfrm>
            <a:off x="1964067" y="1950720"/>
            <a:ext cx="3133067" cy="2956560"/>
            <a:chOff x="1964067" y="1950720"/>
            <a:chExt cx="3133067" cy="29565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D890CB-5F91-4BE0-BB29-9C3047D557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68334" y="3078480"/>
              <a:ext cx="1828800" cy="1828800"/>
              <a:chOff x="1419214" y="3241040"/>
              <a:chExt cx="1828800" cy="1828800"/>
            </a:xfrm>
            <a:scene3d>
              <a:camera prst="isometricRightUp"/>
              <a:lightRig rig="threePt" dir="t"/>
            </a:scene3d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D9CF561-AFA3-4CAB-8070-2B7A25AEEFC2}"/>
                  </a:ext>
                </a:extLst>
              </p:cNvPr>
              <p:cNvGrpSpPr/>
              <p:nvPr/>
            </p:nvGrpSpPr>
            <p:grpSpPr>
              <a:xfrm>
                <a:off x="1419214" y="3241040"/>
                <a:ext cx="1828800" cy="1828800"/>
                <a:chOff x="1419214" y="3241040"/>
                <a:chExt cx="1828800" cy="182880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4EC8416-F3C5-4DF9-8802-02D0BD5325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214" y="3241040"/>
                  <a:ext cx="1828800" cy="18288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F4E905F-5A93-4BDC-8129-AAA8A28B229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50734" y="3241040"/>
                  <a:ext cx="365760" cy="18288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254AFC2-51F3-4197-AB47-E16303622F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9214" y="3972560"/>
                <a:ext cx="1828800" cy="3657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4F918B0-6542-4B4B-9654-DD9DE78F54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7147" y="1950720"/>
              <a:ext cx="1828800" cy="1828800"/>
              <a:chOff x="1419214" y="3241040"/>
              <a:chExt cx="1828800" cy="1828800"/>
            </a:xfrm>
            <a:scene3d>
              <a:camera prst="isometricTopUp"/>
              <a:lightRig rig="threePt" dir="t"/>
            </a:scene3d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E696378-2C38-4EBB-9DCB-3D2B014561BC}"/>
                  </a:ext>
                </a:extLst>
              </p:cNvPr>
              <p:cNvGrpSpPr/>
              <p:nvPr/>
            </p:nvGrpSpPr>
            <p:grpSpPr>
              <a:xfrm>
                <a:off x="1419214" y="3241040"/>
                <a:ext cx="1828800" cy="1828800"/>
                <a:chOff x="1419214" y="3241040"/>
                <a:chExt cx="1828800" cy="18288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59447C1-BC37-4DAB-9443-7CA38BA33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214" y="3241040"/>
                  <a:ext cx="1828800" cy="18288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214292C-13F8-42D7-84DB-35459FC90F6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50734" y="3241040"/>
                  <a:ext cx="365760" cy="18288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487E0AC-7193-4228-B777-719608BAC6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9214" y="3972560"/>
                <a:ext cx="1828800" cy="3657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FAC640-FD28-4178-9F28-7C323893D7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4067" y="3072658"/>
              <a:ext cx="1828800" cy="1828800"/>
              <a:chOff x="1419214" y="3241040"/>
              <a:chExt cx="1828800" cy="1828800"/>
            </a:xfrm>
            <a:scene3d>
              <a:camera prst="isometricLeftDown"/>
              <a:lightRig rig="threePt" dir="t"/>
            </a:scene3d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FAD7FD9-42DC-449A-9835-211513C62D36}"/>
                  </a:ext>
                </a:extLst>
              </p:cNvPr>
              <p:cNvGrpSpPr/>
              <p:nvPr/>
            </p:nvGrpSpPr>
            <p:grpSpPr>
              <a:xfrm>
                <a:off x="1419214" y="3241040"/>
                <a:ext cx="1828800" cy="1828800"/>
                <a:chOff x="1419214" y="3241040"/>
                <a:chExt cx="1828800" cy="182880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43255C4-92DA-4B7A-A4DF-C7A53C0764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214" y="3241040"/>
                  <a:ext cx="1828800" cy="18288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EE57035-F06E-4222-9B02-BF75306E361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50734" y="3241040"/>
                  <a:ext cx="365760" cy="18288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0B32C9-2B2C-4137-96B6-E1B767C18C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9214" y="3972560"/>
                <a:ext cx="1828800" cy="3657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22DA37-7EB4-4B96-B3E4-C3A640F87E3E}"/>
              </a:ext>
            </a:extLst>
          </p:cNvPr>
          <p:cNvSpPr txBox="1"/>
          <p:nvPr/>
        </p:nvSpPr>
        <p:spPr>
          <a:xfrm>
            <a:off x="4072148" y="5165316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r(A;B,C)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C31588-5649-4F1C-BC7F-3D94EDDC98B3}"/>
              </a:ext>
            </a:extLst>
          </p:cNvPr>
          <p:cNvSpPr txBox="1"/>
          <p:nvPr/>
        </p:nvSpPr>
        <p:spPr>
          <a:xfrm>
            <a:off x="4932215" y="331165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r(B;C,A)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FD7400-9875-4ABF-AFCC-17DC1E3F1235}"/>
              </a:ext>
            </a:extLst>
          </p:cNvPr>
          <p:cNvSpPr txBox="1"/>
          <p:nvPr/>
        </p:nvSpPr>
        <p:spPr>
          <a:xfrm>
            <a:off x="2023843" y="4803894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r(C;A,B)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7BE57-BEC2-4DD6-8618-511D23A2E867}"/>
              </a:ext>
            </a:extLst>
          </p:cNvPr>
          <p:cNvSpPr txBox="1"/>
          <p:nvPr/>
        </p:nvSpPr>
        <p:spPr>
          <a:xfrm>
            <a:off x="1414459" y="5807182"/>
            <a:ext cx="442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prior in this space, in which values = ½ are special, and want to re-weight it based on observations. </a:t>
            </a:r>
          </a:p>
        </p:txBody>
      </p:sp>
    </p:spTree>
    <p:extLst>
      <p:ext uri="{BB962C8B-B14F-4D97-AF65-F5344CB8AC3E}">
        <p14:creationId xmlns:p14="http://schemas.microsoft.com/office/powerpoint/2010/main" val="149483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416E319-B968-4966-9B26-43FF5EF821B8}"/>
              </a:ext>
            </a:extLst>
          </p:cNvPr>
          <p:cNvSpPr txBox="1"/>
          <p:nvPr/>
        </p:nvSpPr>
        <p:spPr>
          <a:xfrm>
            <a:off x="1874854" y="10926"/>
            <a:ext cx="432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Monotonic dependence on relative distance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06EBD8-FA51-49CB-BB50-3C4035B652A8}"/>
              </a:ext>
            </a:extLst>
          </p:cNvPr>
          <p:cNvGrpSpPr/>
          <p:nvPr/>
        </p:nvGrpSpPr>
        <p:grpSpPr>
          <a:xfrm>
            <a:off x="599409" y="834084"/>
            <a:ext cx="2720528" cy="3737916"/>
            <a:chOff x="1220962" y="3943930"/>
            <a:chExt cx="2720528" cy="37379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7A7FA12-44C1-43E5-AB7B-6CB46C4B2DE9}"/>
                </a:ext>
              </a:extLst>
            </p:cNvPr>
            <p:cNvCxnSpPr/>
            <p:nvPr/>
          </p:nvCxnSpPr>
          <p:spPr>
            <a:xfrm>
              <a:off x="2257668" y="4296759"/>
              <a:ext cx="1431816" cy="151188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2C92D6-1B65-4EF7-9185-249DD05C6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941" y="5808639"/>
              <a:ext cx="372544" cy="1596208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62D8D0-63A7-4ED8-B54F-651E4377D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6537" y="4296759"/>
              <a:ext cx="831131" cy="206401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4889D7-425A-42D2-A380-5E5B322F06B9}"/>
                </a:ext>
              </a:extLst>
            </p:cNvPr>
            <p:cNvSpPr txBox="1"/>
            <p:nvPr/>
          </p:nvSpPr>
          <p:spPr>
            <a:xfrm>
              <a:off x="2082453" y="3943930"/>
              <a:ext cx="110607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3F40EE-281A-4FA1-A87D-C111437B4C8B}"/>
                </a:ext>
              </a:extLst>
            </p:cNvPr>
            <p:cNvSpPr txBox="1"/>
            <p:nvPr/>
          </p:nvSpPr>
          <p:spPr>
            <a:xfrm>
              <a:off x="3819662" y="5605936"/>
              <a:ext cx="12182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935170-784F-4932-AB79-74FC05C2BDF4}"/>
                </a:ext>
              </a:extLst>
            </p:cNvPr>
            <p:cNvSpPr txBox="1"/>
            <p:nvPr/>
          </p:nvSpPr>
          <p:spPr>
            <a:xfrm>
              <a:off x="3405429" y="7404847"/>
              <a:ext cx="9778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EDA9DB-85FE-416B-9B72-FF1F73FAEF44}"/>
                </a:ext>
              </a:extLst>
            </p:cNvPr>
            <p:cNvSpPr txBox="1"/>
            <p:nvPr/>
          </p:nvSpPr>
          <p:spPr>
            <a:xfrm>
              <a:off x="1220962" y="6254386"/>
              <a:ext cx="12182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2CC8EA-AA47-4EB8-B620-17E92702E600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48" y="6360771"/>
              <a:ext cx="1895093" cy="1044076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9E1830-16EC-4FF6-BE4F-3E56DB2711AD}"/>
              </a:ext>
            </a:extLst>
          </p:cNvPr>
          <p:cNvSpPr txBox="1"/>
          <p:nvPr/>
        </p:nvSpPr>
        <p:spPr>
          <a:xfrm>
            <a:off x="164885" y="4859210"/>
            <a:ext cx="668965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Choose a cyclic ordering, (</a:t>
            </a:r>
            <a:r>
              <a:rPr lang="en-US" sz="1000" dirty="0" err="1"/>
              <a:t>abcd</a:t>
            </a:r>
            <a:r>
              <a:rPr lang="en-US" sz="1000" dirty="0"/>
              <a:t>).  </a:t>
            </a:r>
          </a:p>
          <a:p>
            <a:r>
              <a:rPr lang="en-US" sz="1000" dirty="0"/>
              <a:t>Then choose a pair of opposite sides {ab},{cd}.</a:t>
            </a:r>
          </a:p>
          <a:p>
            <a:r>
              <a:rPr lang="en-US" sz="1000" dirty="0"/>
              <a:t>Compare D(</a:t>
            </a:r>
            <a:r>
              <a:rPr lang="en-US" sz="1000" dirty="0" err="1"/>
              <a:t>a,b</a:t>
            </a:r>
            <a:r>
              <a:rPr lang="en-US" sz="1000" dirty="0"/>
              <a:t>) with D(</a:t>
            </a:r>
            <a:r>
              <a:rPr lang="en-US" sz="1000" dirty="0" err="1"/>
              <a:t>c,d</a:t>
            </a:r>
            <a:r>
              <a:rPr lang="en-US" sz="1000" dirty="0"/>
              <a:t>) by referring them both to D(</a:t>
            </a:r>
            <a:r>
              <a:rPr lang="en-US" sz="1000" dirty="0" err="1"/>
              <a:t>b,c</a:t>
            </a:r>
            <a:r>
              <a:rPr lang="en-US" sz="1000" dirty="0"/>
              <a:t>), OR, by referring them both to D(</a:t>
            </a:r>
            <a:r>
              <a:rPr lang="en-US" sz="1000" dirty="0" err="1"/>
              <a:t>d,a</a:t>
            </a:r>
            <a:r>
              <a:rPr lang="en-US" sz="1000" dirty="0"/>
              <a:t>). </a:t>
            </a:r>
          </a:p>
          <a:p>
            <a:r>
              <a:rPr lang="en-US" sz="1000" dirty="0"/>
              <a:t>This requires four R(</a:t>
            </a:r>
            <a:r>
              <a:rPr lang="en-US" sz="1000" dirty="0" err="1"/>
              <a:t>x;y,z</a:t>
            </a:r>
            <a:r>
              <a:rPr lang="en-US" sz="1000" dirty="0"/>
              <a:t>), corresponding</a:t>
            </a:r>
          </a:p>
          <a:p>
            <a:r>
              <a:rPr lang="en-US" sz="1000" dirty="0"/>
              <a:t>to each of the points in the 4-cycle, and generates a same-sign condition between two Q’s that pair those  four R’s. </a:t>
            </a:r>
          </a:p>
          <a:p>
            <a:r>
              <a:rPr lang="en-US" sz="1000" dirty="0"/>
              <a:t>The same four R’s enable a comparison of D(</a:t>
            </a:r>
            <a:r>
              <a:rPr lang="en-US" sz="1000" dirty="0" err="1"/>
              <a:t>b,c</a:t>
            </a:r>
            <a:r>
              <a:rPr lang="en-US" sz="1000" dirty="0"/>
              <a:t>) with D(</a:t>
            </a:r>
            <a:r>
              <a:rPr lang="en-US" sz="1000" dirty="0" err="1"/>
              <a:t>d,a</a:t>
            </a:r>
            <a:r>
              <a:rPr lang="en-US" sz="1000" dirty="0"/>
              <a:t>), via two other Q’s.  </a:t>
            </a:r>
          </a:p>
          <a:p>
            <a:r>
              <a:rPr lang="en-US" sz="1000" dirty="0"/>
              <a:t>Note that the cyclic ordering, or its </a:t>
            </a:r>
            <a:r>
              <a:rPr lang="en-US" sz="1000" dirty="0" err="1"/>
              <a:t>revrse</a:t>
            </a:r>
            <a:r>
              <a:rPr lang="en-US" sz="1000" dirty="0"/>
              <a:t>, generate the same R’s, Q’s, and comparisons.</a:t>
            </a:r>
          </a:p>
          <a:p>
            <a:endParaRPr lang="en-US" sz="1000" dirty="0"/>
          </a:p>
          <a:p>
            <a:r>
              <a:rPr lang="en-US" sz="1000" dirty="0"/>
              <a:t>There are 6 cyclic orderings, but since (</a:t>
            </a:r>
            <a:r>
              <a:rPr lang="en-US" sz="1000" dirty="0" err="1"/>
              <a:t>abcd</a:t>
            </a:r>
            <a:r>
              <a:rPr lang="en-US" sz="1000" dirty="0"/>
              <a:t>) and (</a:t>
            </a:r>
            <a:r>
              <a:rPr lang="en-US" sz="1000" dirty="0" err="1"/>
              <a:t>adcb</a:t>
            </a:r>
            <a:r>
              <a:rPr lang="en-US" sz="1000" dirty="0"/>
              <a:t>) yield the same thing, there are 3 such sets of comparisons.</a:t>
            </a:r>
          </a:p>
          <a:p>
            <a:r>
              <a:rPr lang="en-US" sz="1000" dirty="0"/>
              <a:t>Those comparisons use different Q’s. among the four letters – there are a total of 12 Q’s (choose any of four points as </a:t>
            </a:r>
          </a:p>
          <a:p>
            <a:r>
              <a:rPr lang="en-US" sz="1000" dirty="0"/>
              <a:t>the reference, and any of the other three points to leave out).</a:t>
            </a:r>
          </a:p>
          <a:p>
            <a:endParaRPr lang="en-US" sz="1000" dirty="0"/>
          </a:p>
          <a:p>
            <a:r>
              <a:rPr lang="en-US" sz="1000" dirty="0"/>
              <a:t>Note that a different cyclic ordering, e.g., (</a:t>
            </a:r>
            <a:r>
              <a:rPr lang="en-US" sz="1000" dirty="0" err="1"/>
              <a:t>abdc</a:t>
            </a:r>
            <a:r>
              <a:rPr lang="en-US" sz="1000" dirty="0"/>
              <a:t>), will yield a </a:t>
            </a:r>
            <a:r>
              <a:rPr lang="en-US" sz="1000" dirty="0" err="1"/>
              <a:t>comparioson</a:t>
            </a:r>
            <a:r>
              <a:rPr lang="en-US" sz="1000" dirty="0"/>
              <a:t> of distances D(</a:t>
            </a:r>
            <a:r>
              <a:rPr lang="en-US" sz="1000" dirty="0" err="1"/>
              <a:t>a,b</a:t>
            </a:r>
            <a:r>
              <a:rPr lang="en-US" sz="1000" dirty="0"/>
              <a:t>) with D(</a:t>
            </a:r>
            <a:r>
              <a:rPr lang="en-US" sz="1000" dirty="0" err="1"/>
              <a:t>d,c</a:t>
            </a:r>
            <a:r>
              <a:rPr lang="en-US" sz="1000" dirty="0"/>
              <a:t>)=D(</a:t>
            </a:r>
            <a:r>
              <a:rPr lang="en-US" sz="1000" dirty="0" err="1"/>
              <a:t>c,d</a:t>
            </a:r>
            <a:r>
              <a:rPr lang="en-US" sz="1000" dirty="0"/>
              <a:t>), but via other</a:t>
            </a:r>
          </a:p>
          <a:p>
            <a:r>
              <a:rPr lang="en-US" sz="1000" dirty="0"/>
              <a:t>R’s and Q’s</a:t>
            </a:r>
          </a:p>
          <a:p>
            <a:endParaRPr lang="en-US" sz="1000" dirty="0"/>
          </a:p>
          <a:p>
            <a:r>
              <a:rPr lang="en-US" sz="1000" dirty="0"/>
              <a:t>Each of the three cyclic orderings (with reversal) overlap in one pairwise comparison: (</a:t>
            </a:r>
            <a:r>
              <a:rPr lang="en-US" sz="1000" dirty="0" err="1"/>
              <a:t>abcd</a:t>
            </a:r>
            <a:r>
              <a:rPr lang="en-US" sz="1000" dirty="0"/>
              <a:t>) and (</a:t>
            </a:r>
            <a:r>
              <a:rPr lang="en-US" sz="1000" dirty="0" err="1"/>
              <a:t>abdc</a:t>
            </a:r>
            <a:r>
              <a:rPr lang="en-US" sz="1000" dirty="0"/>
              <a:t>) overlap in</a:t>
            </a:r>
          </a:p>
          <a:p>
            <a:r>
              <a:rPr lang="en-US" sz="1000" dirty="0"/>
              <a:t>D(</a:t>
            </a:r>
            <a:r>
              <a:rPr lang="en-US" sz="1000" dirty="0" err="1"/>
              <a:t>a,b</a:t>
            </a:r>
            <a:r>
              <a:rPr lang="en-US" sz="1000" dirty="0"/>
              <a:t>) vs D(</a:t>
            </a:r>
            <a:r>
              <a:rPr lang="en-US" sz="1000" dirty="0" err="1"/>
              <a:t>c,d</a:t>
            </a:r>
            <a:r>
              <a:rPr lang="en-US" sz="1000" dirty="0"/>
              <a:t>), but the former has D(</a:t>
            </a:r>
            <a:r>
              <a:rPr lang="en-US" sz="1000" dirty="0" err="1"/>
              <a:t>b,c</a:t>
            </a:r>
            <a:r>
              <a:rPr lang="en-US" sz="1000" dirty="0"/>
              <a:t>) vs D(</a:t>
            </a:r>
            <a:r>
              <a:rPr lang="en-US" sz="1000" dirty="0" err="1"/>
              <a:t>a,d</a:t>
            </a:r>
            <a:r>
              <a:rPr lang="en-US" sz="1000" dirty="0"/>
              <a:t>) and the latter has D(</a:t>
            </a:r>
            <a:r>
              <a:rPr lang="en-US" sz="1000" dirty="0" err="1"/>
              <a:t>b,d</a:t>
            </a:r>
            <a:r>
              <a:rPr lang="en-US" sz="1000" dirty="0"/>
              <a:t>) vs. D(</a:t>
            </a:r>
            <a:r>
              <a:rPr lang="en-US" sz="1000" dirty="0" err="1"/>
              <a:t>a,c</a:t>
            </a:r>
            <a:r>
              <a:rPr lang="en-US" sz="1000"/>
              <a:t>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837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A7FA12-44C1-43E5-AB7B-6CB46C4B2DE9}"/>
              </a:ext>
            </a:extLst>
          </p:cNvPr>
          <p:cNvCxnSpPr>
            <a:cxnSpLocks/>
          </p:cNvCxnSpPr>
          <p:nvPr/>
        </p:nvCxnSpPr>
        <p:spPr>
          <a:xfrm>
            <a:off x="2021840" y="1239520"/>
            <a:ext cx="1026160" cy="322138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C92D6-1B65-4EF7-9185-249DD05C6156}"/>
              </a:ext>
            </a:extLst>
          </p:cNvPr>
          <p:cNvCxnSpPr>
            <a:cxnSpLocks/>
          </p:cNvCxnSpPr>
          <p:nvPr/>
        </p:nvCxnSpPr>
        <p:spPr>
          <a:xfrm>
            <a:off x="1236538" y="284480"/>
            <a:ext cx="785302" cy="955040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2D8D0-63A7-4ED8-B54F-651E4377D4AA}"/>
              </a:ext>
            </a:extLst>
          </p:cNvPr>
          <p:cNvCxnSpPr>
            <a:cxnSpLocks/>
          </p:cNvCxnSpPr>
          <p:nvPr/>
        </p:nvCxnSpPr>
        <p:spPr>
          <a:xfrm flipV="1">
            <a:off x="451237" y="1239520"/>
            <a:ext cx="1570603" cy="610809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935170-784F-4932-AB79-74FC05C2BDF4}"/>
              </a:ext>
            </a:extLst>
          </p:cNvPr>
          <p:cNvSpPr txBox="1"/>
          <p:nvPr/>
        </p:nvSpPr>
        <p:spPr>
          <a:xfrm>
            <a:off x="971099" y="145980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16E319-B968-4966-9B26-43FF5EF821B8}"/>
              </a:ext>
            </a:extLst>
          </p:cNvPr>
          <p:cNvSpPr txBox="1"/>
          <p:nvPr/>
        </p:nvSpPr>
        <p:spPr>
          <a:xfrm>
            <a:off x="1874854" y="10926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0FA06-DA62-4451-9C30-89E8F7E56935}"/>
              </a:ext>
            </a:extLst>
          </p:cNvPr>
          <p:cNvSpPr txBox="1"/>
          <p:nvPr/>
        </p:nvSpPr>
        <p:spPr>
          <a:xfrm>
            <a:off x="3154179" y="1484118"/>
            <a:ext cx="16511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61E58C-F554-41EC-3668-0EA0998E4DEB}"/>
              </a:ext>
            </a:extLst>
          </p:cNvPr>
          <p:cNvSpPr txBox="1"/>
          <p:nvPr/>
        </p:nvSpPr>
        <p:spPr>
          <a:xfrm>
            <a:off x="140196" y="1761117"/>
            <a:ext cx="10419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51048F-3538-9712-72AF-1CAD462BDFCB}"/>
              </a:ext>
            </a:extLst>
          </p:cNvPr>
          <p:cNvSpPr txBox="1"/>
          <p:nvPr/>
        </p:nvSpPr>
        <p:spPr>
          <a:xfrm>
            <a:off x="451237" y="2308401"/>
            <a:ext cx="55145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Since no distance can be greater than the sum of the other two, the three </a:t>
            </a:r>
            <a:r>
              <a:rPr lang="en-US" sz="1000" dirty="0" err="1"/>
              <a:t>quantitites</a:t>
            </a:r>
            <a:r>
              <a:rPr lang="en-US" sz="1000" dirty="0"/>
              <a:t> d(</a:t>
            </a:r>
            <a:r>
              <a:rPr lang="en-US" sz="1000" dirty="0" err="1"/>
              <a:t>u,v</a:t>
            </a:r>
            <a:r>
              <a:rPr lang="en-US" sz="1000" dirty="0"/>
              <a:t>)+d(</a:t>
            </a:r>
            <a:r>
              <a:rPr lang="en-US" sz="1000" dirty="0" err="1"/>
              <a:t>u,w</a:t>
            </a:r>
            <a:r>
              <a:rPr lang="en-US" sz="1000" dirty="0"/>
              <a:t>)-d(</a:t>
            </a:r>
            <a:r>
              <a:rPr lang="en-US" sz="1000" dirty="0" err="1"/>
              <a:t>v,w</a:t>
            </a:r>
            <a:r>
              <a:rPr lang="en-US" sz="1000" dirty="0"/>
              <a:t>),  and the cyclic permutations are all non-negative.  So we can construct a tree in which the distance from u to the central point is [d(</a:t>
            </a:r>
            <a:r>
              <a:rPr lang="en-US" sz="1000" dirty="0" err="1"/>
              <a:t>u,v</a:t>
            </a:r>
            <a:r>
              <a:rPr lang="en-US" sz="1000" dirty="0"/>
              <a:t>)+d(</a:t>
            </a:r>
            <a:r>
              <a:rPr lang="en-US" sz="1000" dirty="0" err="1"/>
              <a:t>u,w</a:t>
            </a:r>
            <a:r>
              <a:rPr lang="en-US" sz="1000" dirty="0"/>
              <a:t>)-d(</a:t>
            </a:r>
            <a:r>
              <a:rPr lang="en-US" sz="1000" dirty="0" err="1"/>
              <a:t>v,w</a:t>
            </a:r>
            <a:r>
              <a:rPr lang="en-US" sz="1000" dirty="0"/>
              <a:t>)]/2, etc. , and this yields the desired distances between nodes.  So any three points, with distances </a:t>
            </a:r>
            <a:r>
              <a:rPr lang="en-US" sz="1000" dirty="0" err="1"/>
              <a:t>satisfiying</a:t>
            </a:r>
            <a:r>
              <a:rPr lang="en-US" sz="1000" dirty="0"/>
              <a:t> the triangle inequality, can make an addtree.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03F51B-20C9-5776-1ED2-87040C1C85E5}"/>
              </a:ext>
            </a:extLst>
          </p:cNvPr>
          <p:cNvSpPr txBox="1"/>
          <p:nvPr/>
        </p:nvSpPr>
        <p:spPr>
          <a:xfrm>
            <a:off x="396901" y="3474359"/>
            <a:ext cx="551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 the structure IS an addtree, then adding a fourth point must connect with this tree somehow.  The most general situation is that it connects with one of the arms; connecting with the central node or one of the endpoints is merely a limiting case.  So other than relabeling, the most general situation for an add tree is below: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B55C60-CC5D-CA6B-5148-D710BF3AE2C6}"/>
              </a:ext>
            </a:extLst>
          </p:cNvPr>
          <p:cNvCxnSpPr>
            <a:cxnSpLocks/>
          </p:cNvCxnSpPr>
          <p:nvPr/>
        </p:nvCxnSpPr>
        <p:spPr>
          <a:xfrm>
            <a:off x="2641099" y="5331500"/>
            <a:ext cx="1026160" cy="322138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8EC167-D640-8971-8EB3-D816711C30D3}"/>
              </a:ext>
            </a:extLst>
          </p:cNvPr>
          <p:cNvCxnSpPr>
            <a:cxnSpLocks/>
          </p:cNvCxnSpPr>
          <p:nvPr/>
        </p:nvCxnSpPr>
        <p:spPr>
          <a:xfrm>
            <a:off x="1855797" y="4376460"/>
            <a:ext cx="785302" cy="955040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1A6D68-EB37-1B42-0EE3-E106FED357BE}"/>
              </a:ext>
            </a:extLst>
          </p:cNvPr>
          <p:cNvCxnSpPr>
            <a:cxnSpLocks/>
          </p:cNvCxnSpPr>
          <p:nvPr/>
        </p:nvCxnSpPr>
        <p:spPr>
          <a:xfrm flipV="1">
            <a:off x="1070496" y="5331500"/>
            <a:ext cx="1570603" cy="610809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1F95DC-13B9-7D3A-DAA2-7DD7F47C6043}"/>
              </a:ext>
            </a:extLst>
          </p:cNvPr>
          <p:cNvSpPr txBox="1"/>
          <p:nvPr/>
        </p:nvSpPr>
        <p:spPr>
          <a:xfrm>
            <a:off x="1590358" y="4237960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3F0ECC-FBE6-F4F8-2BA0-0CE4119EE06C}"/>
              </a:ext>
            </a:extLst>
          </p:cNvPr>
          <p:cNvSpPr txBox="1"/>
          <p:nvPr/>
        </p:nvSpPr>
        <p:spPr>
          <a:xfrm>
            <a:off x="3773438" y="5576098"/>
            <a:ext cx="16511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5C7433-8EFB-E37A-6FDD-C7628F757184}"/>
              </a:ext>
            </a:extLst>
          </p:cNvPr>
          <p:cNvSpPr txBox="1"/>
          <p:nvPr/>
        </p:nvSpPr>
        <p:spPr>
          <a:xfrm>
            <a:off x="759455" y="5853097"/>
            <a:ext cx="10419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30E8F4-17E3-2F8C-88FB-41F3DFBEB553}"/>
              </a:ext>
            </a:extLst>
          </p:cNvPr>
          <p:cNvCxnSpPr>
            <a:cxnSpLocks/>
          </p:cNvCxnSpPr>
          <p:nvPr/>
        </p:nvCxnSpPr>
        <p:spPr>
          <a:xfrm flipV="1">
            <a:off x="3032259" y="4600020"/>
            <a:ext cx="1420302" cy="846664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E82682-179A-9310-40B0-7FCACF93BF84}"/>
              </a:ext>
            </a:extLst>
          </p:cNvPr>
          <p:cNvSpPr txBox="1"/>
          <p:nvPr/>
        </p:nvSpPr>
        <p:spPr>
          <a:xfrm>
            <a:off x="4744335" y="4422377"/>
            <a:ext cx="9938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B08CC8-6960-7F95-919B-E078521DA25E}"/>
              </a:ext>
            </a:extLst>
          </p:cNvPr>
          <p:cNvSpPr txBox="1"/>
          <p:nvPr/>
        </p:nvSpPr>
        <p:spPr>
          <a:xfrm>
            <a:off x="451237" y="6370228"/>
            <a:ext cx="551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in turn means that d(</a:t>
            </a:r>
            <a:r>
              <a:rPr lang="en-US" sz="1000" dirty="0" err="1"/>
              <a:t>u,w</a:t>
            </a:r>
            <a:r>
              <a:rPr lang="en-US" sz="1000" dirty="0"/>
              <a:t>) +d(</a:t>
            </a:r>
            <a:r>
              <a:rPr lang="en-US" sz="1000" dirty="0" err="1"/>
              <a:t>v,x</a:t>
            </a:r>
            <a:r>
              <a:rPr lang="en-US" sz="1000" dirty="0"/>
              <a:t>) = d(</a:t>
            </a:r>
            <a:r>
              <a:rPr lang="en-US" sz="1000" dirty="0" err="1"/>
              <a:t>u,x</a:t>
            </a:r>
            <a:r>
              <a:rPr lang="en-US" sz="1000" dirty="0"/>
              <a:t>)+d(</a:t>
            </a:r>
            <a:r>
              <a:rPr lang="en-US" sz="1000" dirty="0" err="1"/>
              <a:t>v,w</a:t>
            </a:r>
            <a:r>
              <a:rPr lang="en-US" sz="1000" dirty="0"/>
              <a:t>), and these are both greater than or equal to d(</a:t>
            </a:r>
            <a:r>
              <a:rPr lang="en-US" sz="1000" dirty="0" err="1"/>
              <a:t>u,v</a:t>
            </a:r>
            <a:r>
              <a:rPr lang="en-US" sz="1000" dirty="0"/>
              <a:t>)+d(</a:t>
            </a:r>
            <a:r>
              <a:rPr lang="en-US" sz="1000" dirty="0" err="1"/>
              <a:t>x,w</a:t>
            </a:r>
            <a:r>
              <a:rPr lang="en-US" sz="1000" dirty="0"/>
              <a:t>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01EECA-C1E0-DA3B-8459-2D46CD770BD0}"/>
              </a:ext>
            </a:extLst>
          </p:cNvPr>
          <p:cNvSpPr txBox="1"/>
          <p:nvPr/>
        </p:nvSpPr>
        <p:spPr>
          <a:xfrm>
            <a:off x="451236" y="7010469"/>
            <a:ext cx="551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 a necessary condition for an addtree is that of the three </a:t>
            </a:r>
            <a:r>
              <a:rPr lang="en-US" sz="1000" dirty="0" err="1"/>
              <a:t>quantitites</a:t>
            </a:r>
            <a:r>
              <a:rPr lang="en-US" sz="1000" dirty="0"/>
              <a:t>, d(</a:t>
            </a:r>
            <a:r>
              <a:rPr lang="en-US" sz="1000" dirty="0" err="1"/>
              <a:t>u,w</a:t>
            </a:r>
            <a:r>
              <a:rPr lang="en-US" sz="1000" dirty="0"/>
              <a:t>) +d(</a:t>
            </a:r>
            <a:r>
              <a:rPr lang="en-US" sz="1000" dirty="0" err="1"/>
              <a:t>v,x</a:t>
            </a:r>
            <a:r>
              <a:rPr lang="en-US" sz="1000" dirty="0"/>
              <a:t>), (</a:t>
            </a:r>
            <a:r>
              <a:rPr lang="en-US" sz="1000" dirty="0" err="1"/>
              <a:t>u,x</a:t>
            </a:r>
            <a:r>
              <a:rPr lang="en-US" sz="1000" dirty="0"/>
              <a:t>)+d(</a:t>
            </a:r>
            <a:r>
              <a:rPr lang="en-US" sz="1000" dirty="0" err="1"/>
              <a:t>v,w</a:t>
            </a:r>
            <a:r>
              <a:rPr lang="en-US" sz="1000" dirty="0"/>
              <a:t>), and d(</a:t>
            </a:r>
            <a:r>
              <a:rPr lang="en-US" sz="1000" dirty="0" err="1"/>
              <a:t>u,v</a:t>
            </a:r>
            <a:r>
              <a:rPr lang="en-US" sz="1000" dirty="0"/>
              <a:t>)+d(</a:t>
            </a:r>
            <a:r>
              <a:rPr lang="en-US" sz="1000" dirty="0" err="1"/>
              <a:t>x,w</a:t>
            </a:r>
            <a:r>
              <a:rPr lang="en-US" sz="1000" dirty="0"/>
              <a:t>), two are equal and these are greater than or equal to the third.  In 3-space with Euclidean distance, this does not need to hold – it is a relationship between the sums of the lengths of opposite-side pairs in a general </a:t>
            </a:r>
            <a:r>
              <a:rPr lang="en-US" sz="1000" err="1"/>
              <a:t>tetrahedron</a:t>
            </a:r>
            <a:r>
              <a:rPr lang="en-US" sz="100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066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2E314EF-7E82-CEB5-E82E-3AD62C499226}"/>
              </a:ext>
            </a:extLst>
          </p:cNvPr>
          <p:cNvGrpSpPr/>
          <p:nvPr/>
        </p:nvGrpSpPr>
        <p:grpSpPr>
          <a:xfrm>
            <a:off x="0" y="201568"/>
            <a:ext cx="6648774" cy="8689752"/>
            <a:chOff x="0" y="201568"/>
            <a:chExt cx="6648774" cy="8689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16E319-B968-4966-9B26-43FF5EF821B8}"/>
                </a:ext>
              </a:extLst>
            </p:cNvPr>
            <p:cNvSpPr txBox="1"/>
            <p:nvPr/>
          </p:nvSpPr>
          <p:spPr>
            <a:xfrm>
              <a:off x="421168" y="201568"/>
              <a:ext cx="1394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datasets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DB2B33C-C9AE-828E-C4AF-F621F6D39D04}"/>
                </a:ext>
              </a:extLst>
            </p:cNvPr>
            <p:cNvGrpSpPr/>
            <p:nvPr/>
          </p:nvGrpSpPr>
          <p:grpSpPr>
            <a:xfrm>
              <a:off x="1118443" y="709509"/>
              <a:ext cx="4272461" cy="2490550"/>
              <a:chOff x="1118443" y="1209381"/>
              <a:chExt cx="4272461" cy="249055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7A7FA12-44C1-43E5-AB7B-6CB46C4B2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1150" y="2458720"/>
                <a:ext cx="1828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32C92D6-1B65-4EF7-9185-249DD05C6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848" y="1503680"/>
                <a:ext cx="785302" cy="95504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935170-784F-4932-AB79-74FC05C2BDF4}"/>
                  </a:ext>
                </a:extLst>
              </p:cNvPr>
              <p:cNvSpPr txBox="1"/>
              <p:nvPr/>
            </p:nvSpPr>
            <p:spPr>
              <a:xfrm>
                <a:off x="1242813" y="1365180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61E58C-F554-41EC-3668-0EA0998E4DEB}"/>
                  </a:ext>
                </a:extLst>
              </p:cNvPr>
              <p:cNvSpPr txBox="1"/>
              <p:nvPr/>
            </p:nvSpPr>
            <p:spPr>
              <a:xfrm>
                <a:off x="1118443" y="3413760"/>
                <a:ext cx="365760" cy="286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F133271-BB7E-BC45-529C-603424FCD7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5848" y="2458720"/>
                <a:ext cx="785302" cy="95504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6F8DAAE-30D4-7367-73E7-B884049ABE91}"/>
                  </a:ext>
                </a:extLst>
              </p:cNvPr>
              <p:cNvGrpSpPr/>
              <p:nvPr/>
            </p:nvGrpSpPr>
            <p:grpSpPr>
              <a:xfrm flipH="1">
                <a:off x="4119950" y="1495552"/>
                <a:ext cx="785302" cy="1910080"/>
                <a:chOff x="1658248" y="4167632"/>
                <a:chExt cx="785302" cy="1910080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35E2080B-1E4C-8A41-2552-FD610DC0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8248" y="4167632"/>
                  <a:ext cx="785302" cy="9550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6A7BDCE-42F8-D94C-8BC8-EE56B840E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8248" y="5122672"/>
                  <a:ext cx="785302" cy="9550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2ECFE1-7C18-FBCA-F2E7-836CE08DB3AA}"/>
                  </a:ext>
                </a:extLst>
              </p:cNvPr>
              <p:cNvSpPr txBox="1"/>
              <p:nvPr/>
            </p:nvSpPr>
            <p:spPr>
              <a:xfrm>
                <a:off x="4905252" y="3413760"/>
                <a:ext cx="365760" cy="286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AD2581-EC29-9A2C-EA56-912075A9B206}"/>
                  </a:ext>
                </a:extLst>
              </p:cNvPr>
              <p:cNvSpPr txBox="1"/>
              <p:nvPr/>
            </p:nvSpPr>
            <p:spPr>
              <a:xfrm>
                <a:off x="5025144" y="1209381"/>
                <a:ext cx="365760" cy="286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6F066A-1C9C-924E-9D8E-968920614CA3}"/>
                </a:ext>
              </a:extLst>
            </p:cNvPr>
            <p:cNvSpPr txBox="1"/>
            <p:nvPr/>
          </p:nvSpPr>
          <p:spPr>
            <a:xfrm>
              <a:off x="1297842" y="3210082"/>
              <a:ext cx="3985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“psg_tentlike_test_4stims_addtree_yes”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20CEA4-4A54-B3D2-6E93-3B4E75BEE0BA}"/>
                </a:ext>
              </a:extLst>
            </p:cNvPr>
            <p:cNvSpPr txBox="1"/>
            <p:nvPr/>
          </p:nvSpPr>
          <p:spPr>
            <a:xfrm>
              <a:off x="0" y="3736895"/>
              <a:ext cx="6581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problem is that the relationship between the long distances are ambiguous. Here, </a:t>
              </a:r>
              <a:r>
                <a:rPr lang="en-US" dirty="0">
                  <a:solidFill>
                    <a:srgbClr val="0070C0"/>
                  </a:solidFill>
                </a:rPr>
                <a:t>d12=d13</a:t>
              </a:r>
              <a:r>
                <a:rPr lang="en-US" dirty="0"/>
                <a:t>&gt;d14 and </a:t>
              </a:r>
              <a:r>
                <a:rPr lang="en-US" dirty="0">
                  <a:solidFill>
                    <a:srgbClr val="FF0000"/>
                  </a:solidFill>
                </a:rPr>
                <a:t>d34=d24</a:t>
              </a:r>
              <a:r>
                <a:rPr lang="en-US" dirty="0"/>
                <a:t>&gt;d23.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37BCCE-507C-EEA2-0714-CEBCF625D697}"/>
                </a:ext>
              </a:extLst>
            </p:cNvPr>
            <p:cNvSpPr txBox="1"/>
            <p:nvPr/>
          </p:nvSpPr>
          <p:spPr>
            <a:xfrm>
              <a:off x="67126" y="4339304"/>
              <a:ext cx="65816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 is on the borderline of consistency with </a:t>
              </a:r>
              <a:r>
                <a:rPr lang="en-US" dirty="0">
                  <a:solidFill>
                    <a:srgbClr val="0070C0"/>
                  </a:solidFill>
                </a:rPr>
                <a:t>d12&gt;d13</a:t>
              </a:r>
              <a:r>
                <a:rPr lang="en-US" dirty="0"/>
                <a:t>&gt;d14 and </a:t>
              </a:r>
              <a:r>
                <a:rPr lang="en-US" dirty="0">
                  <a:solidFill>
                    <a:srgbClr val="FF0000"/>
                  </a:solidFill>
                </a:rPr>
                <a:t>d34&gt;d24</a:t>
              </a:r>
              <a:r>
                <a:rPr lang="en-US" dirty="0"/>
                <a:t>&gt;d23 –and this forces d12+d34&gt;d13+d24&gt;d14+d23, and addtree is excluded.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98A5E8-CEC5-8D42-E32D-576BDDF8FC0A}"/>
                </a:ext>
              </a:extLst>
            </p:cNvPr>
            <p:cNvSpPr txBox="1"/>
            <p:nvPr/>
          </p:nvSpPr>
          <p:spPr>
            <a:xfrm>
              <a:off x="67126" y="5227109"/>
              <a:ext cx="65816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we need to move away from the borderline in the other direction, so that there is less mass of the a posteriori distribution in the addtree-excluded regions: </a:t>
              </a:r>
              <a:r>
                <a:rPr lang="en-US" dirty="0">
                  <a:solidFill>
                    <a:srgbClr val="0070C0"/>
                  </a:solidFill>
                </a:rPr>
                <a:t>d12&gt;d13</a:t>
              </a:r>
              <a:r>
                <a:rPr lang="en-US" dirty="0"/>
                <a:t>&gt;d14 but </a:t>
              </a:r>
              <a:r>
                <a:rPr lang="en-US" dirty="0">
                  <a:solidFill>
                    <a:srgbClr val="FF0000"/>
                  </a:solidFill>
                </a:rPr>
                <a:t>d24&gt;d34</a:t>
              </a:r>
              <a:r>
                <a:rPr lang="en-US" dirty="0"/>
                <a:t>&gt;d23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D4420E-AF63-DD63-40B9-012BDFE4AB6D}"/>
                </a:ext>
              </a:extLst>
            </p:cNvPr>
            <p:cNvGrpSpPr/>
            <p:nvPr/>
          </p:nvGrpSpPr>
          <p:grpSpPr>
            <a:xfrm>
              <a:off x="1069319" y="6067828"/>
              <a:ext cx="4331957" cy="2490550"/>
              <a:chOff x="1118443" y="1209381"/>
              <a:chExt cx="4331957" cy="249055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15B1875-3A3B-1F2A-E6F9-C147FDEA7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1150" y="2458720"/>
                <a:ext cx="1828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8EDDC4C-A149-9E20-0557-1ECE59D6D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848" y="1503680"/>
                <a:ext cx="785302" cy="95504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1DB19A-940A-7963-26E1-2379D3E8BC3F}"/>
                  </a:ext>
                </a:extLst>
              </p:cNvPr>
              <p:cNvSpPr txBox="1"/>
              <p:nvPr/>
            </p:nvSpPr>
            <p:spPr>
              <a:xfrm>
                <a:off x="1242813" y="1365180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C06403-AF95-9187-0B08-12335F19E004}"/>
                  </a:ext>
                </a:extLst>
              </p:cNvPr>
              <p:cNvSpPr txBox="1"/>
              <p:nvPr/>
            </p:nvSpPr>
            <p:spPr>
              <a:xfrm>
                <a:off x="1118443" y="3413760"/>
                <a:ext cx="365760" cy="286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04808D4-A3C4-F092-29FF-C91DF82A4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5848" y="2458720"/>
                <a:ext cx="785302" cy="95504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ABD21A4-0602-16F1-F9CE-84699A6E7E77}"/>
                  </a:ext>
                </a:extLst>
              </p:cNvPr>
              <p:cNvGrpSpPr/>
              <p:nvPr/>
            </p:nvGrpSpPr>
            <p:grpSpPr>
              <a:xfrm flipH="1">
                <a:off x="4119950" y="1462182"/>
                <a:ext cx="1330450" cy="1943450"/>
                <a:chOff x="1113100" y="4134262"/>
                <a:chExt cx="1330450" cy="194345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FAF3455-41F6-FA4B-B8DF-9977461EA5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3100" y="4134262"/>
                  <a:ext cx="1330450" cy="9884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679A99E-AC27-5F01-BB85-36E244E30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8248" y="5122672"/>
                  <a:ext cx="785302" cy="9550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C31352-C731-5512-5154-9474F517E592}"/>
                  </a:ext>
                </a:extLst>
              </p:cNvPr>
              <p:cNvSpPr txBox="1"/>
              <p:nvPr/>
            </p:nvSpPr>
            <p:spPr>
              <a:xfrm>
                <a:off x="4905252" y="3413760"/>
                <a:ext cx="365760" cy="286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B461A2-4D22-5650-C1C0-F703C70D2364}"/>
                  </a:ext>
                </a:extLst>
              </p:cNvPr>
              <p:cNvSpPr txBox="1"/>
              <p:nvPr/>
            </p:nvSpPr>
            <p:spPr>
              <a:xfrm>
                <a:off x="5025144" y="1209381"/>
                <a:ext cx="365760" cy="286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CF6F0F-1386-E561-AD53-DCB32EF41083}"/>
                </a:ext>
              </a:extLst>
            </p:cNvPr>
            <p:cNvSpPr txBox="1"/>
            <p:nvPr/>
          </p:nvSpPr>
          <p:spPr>
            <a:xfrm>
              <a:off x="1310709" y="8521988"/>
              <a:ext cx="4164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“psg_tentlike_test_4stims_addtree_asym”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48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22BE6DE5-4908-FC79-886F-DC51BD71D287}"/>
              </a:ext>
            </a:extLst>
          </p:cNvPr>
          <p:cNvGrpSpPr/>
          <p:nvPr/>
        </p:nvGrpSpPr>
        <p:grpSpPr>
          <a:xfrm>
            <a:off x="152536" y="201568"/>
            <a:ext cx="6043083" cy="2415605"/>
            <a:chOff x="152536" y="201568"/>
            <a:chExt cx="6043083" cy="24156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16E319-B968-4966-9B26-43FF5EF821B8}"/>
                </a:ext>
              </a:extLst>
            </p:cNvPr>
            <p:cNvSpPr txBox="1"/>
            <p:nvPr/>
          </p:nvSpPr>
          <p:spPr>
            <a:xfrm>
              <a:off x="421168" y="201568"/>
              <a:ext cx="2494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Isolated 3-cycles to trees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56C0AB-6470-D94B-BDF3-1728895242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2536" y="865308"/>
              <a:ext cx="2255384" cy="1751865"/>
              <a:chOff x="1505848" y="865308"/>
              <a:chExt cx="3529448" cy="275571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7A7FA12-44C1-43E5-AB7B-6CB46C4B2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1150" y="1958848"/>
                <a:ext cx="1828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32C92D6-1B65-4EF7-9185-249DD05C6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848" y="1003808"/>
                <a:ext cx="785302" cy="95504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F133271-BB7E-BC45-529C-603424FCD7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91150" y="1958848"/>
                <a:ext cx="1319717" cy="109354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5E2080B-1E4C-8A41-2552-FD610DC02C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9950" y="865308"/>
                <a:ext cx="915346" cy="109354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6A7BDCE-42F8-D94C-8BC8-EE56B840E9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0867" y="1960539"/>
                <a:ext cx="505398" cy="109184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5AD3B65-33D3-5581-E438-F67F861F0E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088" y="3052388"/>
                <a:ext cx="1005464" cy="56863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1F351FC-4238-5734-68B5-EDB932FE5BF5}"/>
                </a:ext>
              </a:extLst>
            </p:cNvPr>
            <p:cNvSpPr/>
            <p:nvPr/>
          </p:nvSpPr>
          <p:spPr>
            <a:xfrm>
              <a:off x="2915762" y="1560493"/>
              <a:ext cx="513238" cy="2073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8B517A-F3A9-A799-FBBA-6540D1B2A217}"/>
                </a:ext>
              </a:extLst>
            </p:cNvPr>
            <p:cNvSpPr txBox="1"/>
            <p:nvPr/>
          </p:nvSpPr>
          <p:spPr>
            <a:xfrm>
              <a:off x="1056904" y="125692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1E2236-6ECA-DC96-59CA-885F07DCE750}"/>
                </a:ext>
              </a:extLst>
            </p:cNvPr>
            <p:cNvSpPr txBox="1"/>
            <p:nvPr/>
          </p:nvSpPr>
          <p:spPr>
            <a:xfrm>
              <a:off x="800686" y="178918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800935-BA6C-5B88-FD1F-1DCD6A2DAD25}"/>
                </a:ext>
              </a:extLst>
            </p:cNvPr>
            <p:cNvSpPr txBox="1"/>
            <p:nvPr/>
          </p:nvSpPr>
          <p:spPr>
            <a:xfrm>
              <a:off x="1736735" y="1785244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BD28A8A-6565-888F-379E-EDEF63236373}"/>
                </a:ext>
              </a:extLst>
            </p:cNvPr>
            <p:cNvGrpSpPr/>
            <p:nvPr/>
          </p:nvGrpSpPr>
          <p:grpSpPr>
            <a:xfrm>
              <a:off x="3692112" y="750323"/>
              <a:ext cx="2503507" cy="1751865"/>
              <a:chOff x="3692112" y="750323"/>
              <a:chExt cx="2503507" cy="1751865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DEAA553-191F-26AD-E19F-85413DF712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5550" y="750323"/>
                <a:ext cx="584923" cy="6951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1FDE697-36B0-6883-602F-CA64A8C466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0080" y="2140694"/>
                <a:ext cx="642511" cy="36149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7C1220C-9733-32E1-7472-0C8E56464C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9671" y="1445509"/>
                <a:ext cx="455879" cy="192306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40DB5FC-44E9-7C3F-357C-2CC179464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089" y="838370"/>
                <a:ext cx="501823" cy="60713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67EBE84-831E-829D-621E-693C3A4D37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46912" y="1445509"/>
                <a:ext cx="716479" cy="16292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0711380-7711-0B7F-8F8C-51782277C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50254" y="1626256"/>
                <a:ext cx="160302" cy="514439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9A81C91-145A-7F97-63A6-5EF275DDCB9F}"/>
                  </a:ext>
                </a:extLst>
              </p:cNvPr>
              <p:cNvSpPr txBox="1"/>
              <p:nvPr/>
            </p:nvSpPr>
            <p:spPr>
              <a:xfrm>
                <a:off x="3692112" y="1444761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dirty="0" err="1"/>
                  <a:t>u+v-w</a:t>
                </a:r>
                <a:r>
                  <a:rPr lang="en-US" dirty="0"/>
                  <a:t>)/2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E76163-685C-61EB-645F-E6AC2B57F267}"/>
                  </a:ext>
                </a:extLst>
              </p:cNvPr>
              <p:cNvSpPr txBox="1"/>
              <p:nvPr/>
            </p:nvSpPr>
            <p:spPr>
              <a:xfrm>
                <a:off x="3982992" y="1847941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dirty="0" err="1"/>
                  <a:t>v+w-u</a:t>
                </a:r>
                <a:r>
                  <a:rPr lang="en-US" dirty="0"/>
                  <a:t>)/2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78B902-543A-FA9E-B8C7-FE918CEFED54}"/>
                  </a:ext>
                </a:extLst>
              </p:cNvPr>
              <p:cNvSpPr txBox="1"/>
              <p:nvPr/>
            </p:nvSpPr>
            <p:spPr>
              <a:xfrm>
                <a:off x="5086020" y="1538755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dirty="0" err="1"/>
                  <a:t>u+w-v</a:t>
                </a:r>
                <a:r>
                  <a:rPr lang="en-US" dirty="0"/>
                  <a:t>)/2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52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956</Words>
  <Application>Microsoft Office PowerPoint</Application>
  <PresentationFormat>Letter Paper (8.5x11 in)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D Victor</dc:creator>
  <cp:lastModifiedBy>Jonathan D Victor</cp:lastModifiedBy>
  <cp:revision>9</cp:revision>
  <dcterms:created xsi:type="dcterms:W3CDTF">2023-01-08T16:03:13Z</dcterms:created>
  <dcterms:modified xsi:type="dcterms:W3CDTF">2023-03-17T19:17:26Z</dcterms:modified>
</cp:coreProperties>
</file>