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"/>
  </p:notesMasterIdLst>
  <p:sldIdLst>
    <p:sldId id="293" r:id="rId3"/>
    <p:sldId id="258" r:id="rId4"/>
    <p:sldId id="260" r:id="rId5"/>
    <p:sldId id="277" r:id="rId7"/>
    <p:sldId id="272" r:id="rId8"/>
    <p:sldId id="280" r:id="rId9"/>
    <p:sldId id="279" r:id="rId10"/>
    <p:sldId id="283" r:id="rId11"/>
    <p:sldId id="284" r:id="rId12"/>
    <p:sldId id="281" r:id="rId13"/>
    <p:sldId id="285" r:id="rId14"/>
    <p:sldId id="286" r:id="rId15"/>
    <p:sldId id="287" r:id="rId16"/>
    <p:sldId id="288" r:id="rId17"/>
    <p:sldId id="289" r:id="rId18"/>
    <p:sldId id="290" r:id="rId19"/>
    <p:sldId id="265" r:id="rId20"/>
  </p:sldIdLst>
  <p:sldSz cx="12192000" cy="6858000"/>
  <p:notesSz cx="6858000" cy="9144000"/>
  <p:embeddedFontLst>
    <p:embeddedFont>
      <p:font typeface="方正大标宋简体" panose="03000509000000000000" pitchFamily="2" charset="-122"/>
      <p:regular r:id="rId25"/>
    </p:embeddedFont>
    <p:embeddedFont>
      <p:font typeface="Microsoft JhengHei Light" panose="020B0304030504040204" pitchFamily="34" charset="-122"/>
      <p:regular r:id="rId26"/>
    </p:embeddedFont>
    <p:embeddedFont>
      <p:font typeface="微软雅黑 Light" panose="020B0502040204020203" pitchFamily="34" charset="-122"/>
      <p:regular r:id="rId27"/>
    </p:embeddedFont>
    <p:embeddedFont>
      <p:font typeface="张海山锐谐体" panose="02000000000000000000" pitchFamily="2" charset="-122"/>
      <p:regular r:id="rId28"/>
    </p:embeddedFont>
    <p:embeddedFont>
      <p:font typeface="张海山锐线体简" panose="02000000000000000000" pitchFamily="2" charset="-122"/>
      <p:regular r:id="rId29"/>
    </p:embeddedFont>
    <p:embeddedFont>
      <p:font typeface="Lucida Calligraphy" panose="03010101010101010101" pitchFamily="66" charset="0"/>
      <p:regular r:id="rId30"/>
      <p:italic r:id="rId31"/>
    </p:embeddedFont>
    <p:embeddedFont>
      <p:font typeface="微软雅黑" panose="020B0503020204020204" charset="-122"/>
      <p:regular r:id="rId32"/>
    </p:embeddedFont>
    <p:embeddedFont>
      <p:font typeface="Calibri" panose="020F0502020204030204" charset="0"/>
      <p:regular r:id="rId33"/>
      <p:bold r:id="rId34"/>
      <p:italic r:id="rId35"/>
      <p:boldItalic r:id="rId36"/>
    </p:embeddedFont>
    <p:embeddedFont>
      <p:font typeface="Calibri Light" panose="020F0302020204030204" charset="0"/>
      <p:regular r:id="rId37"/>
      <p:italic r:id="rId38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am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7E7E"/>
    <a:srgbClr val="A5A5A5"/>
    <a:srgbClr val="0070C0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50" d="100"/>
          <a:sy n="50" d="100"/>
        </p:scale>
        <p:origin x="1416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font" Target="fonts/font14.fntdata"/><Relationship Id="rId37" Type="http://schemas.openxmlformats.org/officeDocument/2006/relationships/font" Target="fonts/font13.fntdata"/><Relationship Id="rId36" Type="http://schemas.openxmlformats.org/officeDocument/2006/relationships/font" Target="fonts/font12.fntdata"/><Relationship Id="rId35" Type="http://schemas.openxmlformats.org/officeDocument/2006/relationships/font" Target="fonts/font11.fntdata"/><Relationship Id="rId34" Type="http://schemas.openxmlformats.org/officeDocument/2006/relationships/font" Target="fonts/font10.fntdata"/><Relationship Id="rId33" Type="http://schemas.openxmlformats.org/officeDocument/2006/relationships/font" Target="fonts/font9.fntdata"/><Relationship Id="rId32" Type="http://schemas.openxmlformats.org/officeDocument/2006/relationships/font" Target="fonts/font8.fntdata"/><Relationship Id="rId31" Type="http://schemas.openxmlformats.org/officeDocument/2006/relationships/font" Target="fonts/font7.fntdata"/><Relationship Id="rId30" Type="http://schemas.openxmlformats.org/officeDocument/2006/relationships/font" Target="fonts/font6.fntdata"/><Relationship Id="rId3" Type="http://schemas.openxmlformats.org/officeDocument/2006/relationships/slide" Target="slides/slide1.xml"/><Relationship Id="rId29" Type="http://schemas.openxmlformats.org/officeDocument/2006/relationships/font" Target="fonts/font5.fntdata"/><Relationship Id="rId28" Type="http://schemas.openxmlformats.org/officeDocument/2006/relationships/font" Target="fonts/font4.fntdata"/><Relationship Id="rId27" Type="http://schemas.openxmlformats.org/officeDocument/2006/relationships/font" Target="fonts/font3.fntdata"/><Relationship Id="rId26" Type="http://schemas.openxmlformats.org/officeDocument/2006/relationships/font" Target="fonts/font2.fntdata"/><Relationship Id="rId25" Type="http://schemas.openxmlformats.org/officeDocument/2006/relationships/font" Target="fonts/font1.fntdata"/><Relationship Id="rId24" Type="http://schemas.openxmlformats.org/officeDocument/2006/relationships/commentAuthors" Target="commentAuthors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558AF1-0EC6-4D1C-8E90-C05FEAF92E8D}" type="doc">
      <dgm:prSet loTypeId="list" loCatId="list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DC6E1F64-28AC-4FBA-BF71-E4FE67A82554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000"/>
            <a:t>Java变量命名规范</a:t>
          </a:r>
          <a:r>
            <a:rPr lang="en-US" altLang="zh-CN" sz="4000"/>
            <a:t/>
          </a:r>
          <a:endParaRPr lang="en-US" altLang="zh-CN" sz="4000"/>
        </a:p>
      </dgm:t>
    </dgm:pt>
    <dgm:pt modelId="{DE25C55C-752C-4362-BF61-CB44F864000F}" cxnId="{F863C0A4-71E6-4A2F-A833-C3979F348C4D}" type="parTrans">
      <dgm:prSet/>
      <dgm:spPr/>
      <dgm:t>
        <a:bodyPr/>
        <a:p>
          <a:endParaRPr lang="zh-CN" altLang="en-US"/>
        </a:p>
      </dgm:t>
    </dgm:pt>
    <dgm:pt modelId="{0DED925F-D899-478B-8059-E861EF746843}" cxnId="{F863C0A4-71E6-4A2F-A833-C3979F348C4D}" type="sibTrans">
      <dgm:prSet/>
      <dgm:spPr/>
      <dgm:t>
        <a:bodyPr/>
        <a:p>
          <a:endParaRPr lang="zh-CN" altLang="en-US"/>
        </a:p>
      </dgm:t>
    </dgm:pt>
    <dgm:pt modelId="{50100B2D-FD03-4254-BB61-EB17139864F2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/>
            <a:t>变量由字母、数字、下划线_、美元符$组成</a:t>
          </a:r>
          <a:r>
            <a:rPr lang="en-US" altLang="zh-CN" sz="2000"/>
            <a:t/>
          </a:r>
          <a:endParaRPr lang="en-US" altLang="zh-CN" sz="2000"/>
        </a:p>
      </dgm:t>
    </dgm:pt>
    <dgm:pt modelId="{8504DA07-4D85-4E24-8B6B-CA57A43435EF}" cxnId="{EE362418-63DE-45D9-8F0D-913E12A77566}" type="parTrans">
      <dgm:prSet/>
      <dgm:spPr/>
      <dgm:t>
        <a:bodyPr/>
        <a:p>
          <a:endParaRPr lang="zh-CN" altLang="en-US"/>
        </a:p>
      </dgm:t>
    </dgm:pt>
    <dgm:pt modelId="{ECEAA7F9-203F-407C-A7DF-76C9E1ECD158}" cxnId="{EE362418-63DE-45D9-8F0D-913E12A77566}" type="sibTrans">
      <dgm:prSet/>
      <dgm:spPr/>
      <dgm:t>
        <a:bodyPr/>
        <a:p>
          <a:endParaRPr lang="zh-CN" altLang="en-US"/>
        </a:p>
      </dgm:t>
    </dgm:pt>
    <dgm:pt modelId="{91257B91-677F-4091-86A9-DA2E1F096A57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/>
            <a:t>变量由字母、下划线、美元符开头，不能以数字开头</a:t>
          </a:r>
          <a:r>
            <a:rPr lang="en-US" altLang="zh-CN" sz="2000"/>
            <a:t/>
          </a:r>
          <a:endParaRPr lang="en-US" altLang="zh-CN" sz="2000"/>
        </a:p>
      </dgm:t>
    </dgm:pt>
    <dgm:pt modelId="{185DE02B-F7F9-42DD-B0D2-49A497F29579}" cxnId="{5D623890-6F1D-4BE2-9AD9-B7CEDF265FBE}" type="parTrans">
      <dgm:prSet/>
      <dgm:spPr/>
      <dgm:t>
        <a:bodyPr/>
        <a:p>
          <a:endParaRPr lang="zh-CN" altLang="en-US"/>
        </a:p>
      </dgm:t>
    </dgm:pt>
    <dgm:pt modelId="{BAAC09E0-365B-4A44-B632-9E71760EE119}" cxnId="{5D623890-6F1D-4BE2-9AD9-B7CEDF265FBE}" type="sibTrans">
      <dgm:prSet/>
      <dgm:spPr/>
      <dgm:t>
        <a:bodyPr/>
        <a:p>
          <a:endParaRPr lang="zh-CN" altLang="en-US"/>
        </a:p>
      </dgm:t>
    </dgm:pt>
    <dgm:pt modelId="{E3A00837-F571-4D38-9C2F-AADCCC20CEE6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/>
            <a:t>变量区分大小写</a:t>
          </a:r>
          <a:r>
            <a:rPr lang="en-US" altLang="zh-CN" sz="2000"/>
            <a:t/>
          </a:r>
          <a:endParaRPr lang="en-US" altLang="zh-CN" sz="2000"/>
        </a:p>
      </dgm:t>
    </dgm:pt>
    <dgm:pt modelId="{949C179C-450D-4F83-A8E0-E59CE7B5E2CF}" cxnId="{23F86C95-5B82-4EFE-A339-AF31945E4738}" type="parTrans">
      <dgm:prSet/>
      <dgm:spPr/>
      <dgm:t>
        <a:bodyPr/>
        <a:p>
          <a:endParaRPr lang="zh-CN" altLang="en-US"/>
        </a:p>
      </dgm:t>
    </dgm:pt>
    <dgm:pt modelId="{65425625-C236-4778-9377-8CE5BCFEC5DC}" cxnId="{23F86C95-5B82-4EFE-A339-AF31945E4738}" type="sibTrans">
      <dgm:prSet/>
      <dgm:spPr/>
      <dgm:t>
        <a:bodyPr/>
        <a:p>
          <a:endParaRPr lang="zh-CN" altLang="en-US"/>
        </a:p>
      </dgm:t>
    </dgm:pt>
    <dgm:pt modelId="{A9791BFD-32BA-4B25-9F29-81DDC700A43F}">
      <dgm:prSet/>
      <dgm:spPr/>
      <dgm:t>
        <a:bodyPr/>
        <a:p>
          <a:endParaRPr altLang="en-US"/>
        </a:p>
      </dgm:t>
    </dgm:pt>
    <dgm:pt modelId="{B46C6A71-3C16-42B2-87DC-6F60D1E6CE16}" cxnId="{ECF3DFD4-ADE9-4D76-BD4A-2E4019844A20}" type="parTrans">
      <dgm:prSet/>
      <dgm:spPr/>
    </dgm:pt>
    <dgm:pt modelId="{8C7B1EC3-2879-4DE1-BCCC-7B4075958D27}" cxnId="{ECF3DFD4-ADE9-4D76-BD4A-2E4019844A20}" type="sibTrans">
      <dgm:prSet/>
      <dgm:spPr/>
    </dgm:pt>
    <dgm:pt modelId="{59023420-9635-46B0-8007-11C1041A90B6}">
      <dgm:prSet/>
      <dgm:spPr/>
      <dgm:t>
        <a:bodyPr/>
        <a:p>
          <a:endParaRPr altLang="en-US"/>
        </a:p>
      </dgm:t>
    </dgm:pt>
    <dgm:pt modelId="{9073E18D-4AA0-4BD0-A835-B002015A25E5}" cxnId="{93EB8E4E-B696-4496-8B2E-12BAA5E7FD07}" type="parTrans">
      <dgm:prSet/>
      <dgm:spPr/>
    </dgm:pt>
    <dgm:pt modelId="{ED5333BD-2EE0-4829-9DC2-1BF0DAD62C63}" cxnId="{93EB8E4E-B696-4496-8B2E-12BAA5E7FD07}" type="sibTrans">
      <dgm:prSet/>
      <dgm:spPr/>
    </dgm:pt>
    <dgm:pt modelId="{E8B683B4-CC9A-4EAF-8AD1-8E9040E4B842}" type="pres">
      <dgm:prSet presAssocID="{35558AF1-0EC6-4D1C-8E90-C05FEAF92E8D}" presName="layout" presStyleCnt="0">
        <dgm:presLayoutVars>
          <dgm:chMax/>
          <dgm:chPref/>
          <dgm:dir/>
          <dgm:resizeHandles/>
        </dgm:presLayoutVars>
      </dgm:prSet>
      <dgm:spPr/>
    </dgm:pt>
    <dgm:pt modelId="{AABB63BC-F73A-4675-BF75-863390199BDA}" type="pres">
      <dgm:prSet presAssocID="{DC6E1F64-28AC-4FBA-BF71-E4FE67A82554}" presName="root" presStyleCnt="0">
        <dgm:presLayoutVars>
          <dgm:chMax/>
          <dgm:chPref/>
        </dgm:presLayoutVars>
      </dgm:prSet>
      <dgm:spPr/>
    </dgm:pt>
    <dgm:pt modelId="{E7B329B0-EF90-424C-B358-35857FB7AF7B}" type="pres">
      <dgm:prSet presAssocID="{DC6E1F64-28AC-4FBA-BF71-E4FE67A82554}" presName="rootComposite" presStyleCnt="0">
        <dgm:presLayoutVars/>
      </dgm:prSet>
      <dgm:spPr/>
    </dgm:pt>
    <dgm:pt modelId="{B238326A-CFE6-4521-930F-E91E4BFCC0A1}" type="pres">
      <dgm:prSet presAssocID="{DC6E1F64-28AC-4FBA-BF71-E4FE67A82554}" presName="ParentAccent" presStyleLbl="alignNode1" presStyleIdx="0" presStyleCnt="1"/>
      <dgm:spPr/>
    </dgm:pt>
    <dgm:pt modelId="{64FEA07D-D576-4DAA-B4E9-022B3756F7BB}" type="pres">
      <dgm:prSet presAssocID="{DC6E1F64-28AC-4FBA-BF71-E4FE67A82554}" presName="ParentSmallAccent" presStyleLbl="fgAcc1" presStyleIdx="0" presStyleCnt="1"/>
      <dgm:spPr/>
    </dgm:pt>
    <dgm:pt modelId="{E2515008-CBA9-4AF7-A24C-6922EA5D96FB}" type="pres">
      <dgm:prSet presAssocID="{DC6E1F64-28AC-4FBA-BF71-E4FE67A82554}" presName="Parent" presStyleLbl="revTx" presStyleIdx="0" presStyleCnt="6">
        <dgm:presLayoutVars>
          <dgm:chMax/>
          <dgm:chPref val="4"/>
          <dgm:bulletEnabled val="1"/>
        </dgm:presLayoutVars>
      </dgm:prSet>
      <dgm:spPr/>
    </dgm:pt>
    <dgm:pt modelId="{78B66652-052E-403E-9CC2-018F13CD2741}" type="pres">
      <dgm:prSet presAssocID="{DC6E1F64-28AC-4FBA-BF71-E4FE67A82554}" presName="childShape" presStyleCnt="0">
        <dgm:presLayoutVars>
          <dgm:chMax val="0"/>
          <dgm:chPref val="0"/>
        </dgm:presLayoutVars>
      </dgm:prSet>
      <dgm:spPr/>
    </dgm:pt>
    <dgm:pt modelId="{B523B4DF-04A5-4C3F-8739-9FBD04515E87}" type="pres">
      <dgm:prSet presAssocID="{50100B2D-FD03-4254-BB61-EB17139864F2}" presName="childComposite" presStyleCnt="0">
        <dgm:presLayoutVars>
          <dgm:chMax val="0"/>
          <dgm:chPref val="0"/>
        </dgm:presLayoutVars>
      </dgm:prSet>
      <dgm:spPr/>
    </dgm:pt>
    <dgm:pt modelId="{AD84E9CD-AD92-4902-A1EF-4DCCBE5FAD33}" type="pres">
      <dgm:prSet presAssocID="{50100B2D-FD03-4254-BB61-EB17139864F2}" presName="ChildAccent" presStyleLbl="solidFgAcc1" presStyleIdx="0" presStyleCnt="5"/>
      <dgm:spPr/>
    </dgm:pt>
    <dgm:pt modelId="{9AA504EC-521E-4CA2-A0F6-4F147FF601DE}" type="pres">
      <dgm:prSet presAssocID="{50100B2D-FD03-4254-BB61-EB17139864F2}" presName="Child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9C8524DD-DA69-4234-B276-26C557022C5B}" type="pres">
      <dgm:prSet presAssocID="{91257B91-677F-4091-86A9-DA2E1F096A57}" presName="childComposite" presStyleCnt="0">
        <dgm:presLayoutVars>
          <dgm:chMax val="0"/>
          <dgm:chPref val="0"/>
        </dgm:presLayoutVars>
      </dgm:prSet>
      <dgm:spPr/>
    </dgm:pt>
    <dgm:pt modelId="{9309CEC0-599A-42DF-8AF7-247C32AB562F}" type="pres">
      <dgm:prSet presAssocID="{91257B91-677F-4091-86A9-DA2E1F096A57}" presName="ChildAccent" presStyleLbl="solidFgAcc1" presStyleIdx="1" presStyleCnt="5"/>
      <dgm:spPr/>
    </dgm:pt>
    <dgm:pt modelId="{8C7EE341-F956-4B32-9FDC-51A19A54C5B7}" type="pres">
      <dgm:prSet presAssocID="{91257B91-677F-4091-86A9-DA2E1F096A57}" presName="Child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C8092317-E3FC-4026-987E-59FEB87E7BB5}" type="pres">
      <dgm:prSet presAssocID="{E3A00837-F571-4D38-9C2F-AADCCC20CEE6}" presName="childComposite" presStyleCnt="0">
        <dgm:presLayoutVars>
          <dgm:chMax val="0"/>
          <dgm:chPref val="0"/>
        </dgm:presLayoutVars>
      </dgm:prSet>
      <dgm:spPr/>
    </dgm:pt>
    <dgm:pt modelId="{2B4660B8-0D83-4BA4-952F-B3839E7AA1BD}" type="pres">
      <dgm:prSet presAssocID="{E3A00837-F571-4D38-9C2F-AADCCC20CEE6}" presName="ChildAccent" presStyleLbl="solidFgAcc1" presStyleIdx="2" presStyleCnt="5"/>
      <dgm:spPr/>
    </dgm:pt>
    <dgm:pt modelId="{98864C97-3AF5-4B97-89C2-E64316F053C6}" type="pres">
      <dgm:prSet presAssocID="{E3A00837-F571-4D38-9C2F-AADCCC20CEE6}" presName="Child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705EF45D-B251-493B-916F-2CA51B4C78DE}" type="pres">
      <dgm:prSet presAssocID="{A9791BFD-32BA-4B25-9F29-81DDC700A43F}" presName="childComposite" presStyleCnt="0">
        <dgm:presLayoutVars>
          <dgm:chMax val="0"/>
          <dgm:chPref val="0"/>
        </dgm:presLayoutVars>
      </dgm:prSet>
      <dgm:spPr/>
    </dgm:pt>
    <dgm:pt modelId="{74D7E36B-8C40-424E-8A60-989A8B1BDE9C}" type="pres">
      <dgm:prSet presAssocID="{A9791BFD-32BA-4B25-9F29-81DDC700A43F}" presName="ChildAccent" presStyleLbl="solidFgAcc1" presStyleIdx="3" presStyleCnt="5"/>
      <dgm:spPr/>
    </dgm:pt>
    <dgm:pt modelId="{3CE09F69-8289-4542-8B84-A0799A94EB34}" type="pres">
      <dgm:prSet presAssocID="{A9791BFD-32BA-4B25-9F29-81DDC700A43F}" presName="Child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245AFAA6-E624-4559-B7F8-BBBA4740831C}" type="pres">
      <dgm:prSet presAssocID="{59023420-9635-46B0-8007-11C1041A90B6}" presName="childComposite" presStyleCnt="0">
        <dgm:presLayoutVars>
          <dgm:chMax val="0"/>
          <dgm:chPref val="0"/>
        </dgm:presLayoutVars>
      </dgm:prSet>
      <dgm:spPr/>
    </dgm:pt>
    <dgm:pt modelId="{888C3D97-C4D4-4399-B19A-A73A9434C9F2}" type="pres">
      <dgm:prSet presAssocID="{59023420-9635-46B0-8007-11C1041A90B6}" presName="ChildAccent" presStyleLbl="solidFgAcc1" presStyleIdx="4" presStyleCnt="5"/>
      <dgm:spPr/>
    </dgm:pt>
    <dgm:pt modelId="{870AA4CD-A81B-4947-915D-3818099B8A1C}" type="pres">
      <dgm:prSet presAssocID="{59023420-9635-46B0-8007-11C1041A90B6}" presName="Child" presStyleLbl="revTx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F863C0A4-71E6-4A2F-A833-C3979F348C4D}" srcId="{35558AF1-0EC6-4D1C-8E90-C05FEAF92E8D}" destId="{DC6E1F64-28AC-4FBA-BF71-E4FE67A82554}" srcOrd="0" destOrd="0" parTransId="{DE25C55C-752C-4362-BF61-CB44F864000F}" sibTransId="{0DED925F-D899-478B-8059-E861EF746843}"/>
    <dgm:cxn modelId="{EE362418-63DE-45D9-8F0D-913E12A77566}" srcId="{DC6E1F64-28AC-4FBA-BF71-E4FE67A82554}" destId="{50100B2D-FD03-4254-BB61-EB17139864F2}" srcOrd="0" destOrd="0" parTransId="{8504DA07-4D85-4E24-8B6B-CA57A43435EF}" sibTransId="{ECEAA7F9-203F-407C-A7DF-76C9E1ECD158}"/>
    <dgm:cxn modelId="{5D623890-6F1D-4BE2-9AD9-B7CEDF265FBE}" srcId="{DC6E1F64-28AC-4FBA-BF71-E4FE67A82554}" destId="{91257B91-677F-4091-86A9-DA2E1F096A57}" srcOrd="1" destOrd="0" parTransId="{185DE02B-F7F9-42DD-B0D2-49A497F29579}" sibTransId="{BAAC09E0-365B-4A44-B632-9E71760EE119}"/>
    <dgm:cxn modelId="{23F86C95-5B82-4EFE-A339-AF31945E4738}" srcId="{DC6E1F64-28AC-4FBA-BF71-E4FE67A82554}" destId="{E3A00837-F571-4D38-9C2F-AADCCC20CEE6}" srcOrd="2" destOrd="0" parTransId="{949C179C-450D-4F83-A8E0-E59CE7B5E2CF}" sibTransId="{65425625-C236-4778-9377-8CE5BCFEC5DC}"/>
    <dgm:cxn modelId="{ECF3DFD4-ADE9-4D76-BD4A-2E4019844A20}" srcId="{DC6E1F64-28AC-4FBA-BF71-E4FE67A82554}" destId="{A9791BFD-32BA-4B25-9F29-81DDC700A43F}" srcOrd="3" destOrd="0" parTransId="{B46C6A71-3C16-42B2-87DC-6F60D1E6CE16}" sibTransId="{8C7B1EC3-2879-4DE1-BCCC-7B4075958D27}"/>
    <dgm:cxn modelId="{93EB8E4E-B696-4496-8B2E-12BAA5E7FD07}" srcId="{DC6E1F64-28AC-4FBA-BF71-E4FE67A82554}" destId="{59023420-9635-46B0-8007-11C1041A90B6}" srcOrd="4" destOrd="0" parTransId="{9073E18D-4AA0-4BD0-A835-B002015A25E5}" sibTransId="{ED5333BD-2EE0-4829-9DC2-1BF0DAD62C63}"/>
    <dgm:cxn modelId="{9B11615D-BA22-4805-B52A-24F2E48CFD91}" type="presOf" srcId="{35558AF1-0EC6-4D1C-8E90-C05FEAF92E8D}" destId="{E8B683B4-CC9A-4EAF-8AD1-8E9040E4B842}" srcOrd="0" destOrd="0" presId="urn:microsoft.com/office/officeart/2008/layout/SquareAccentList"/>
    <dgm:cxn modelId="{7E10020A-2DDA-484F-82AC-C64FD95D0763}" type="presParOf" srcId="{E8B683B4-CC9A-4EAF-8AD1-8E9040E4B842}" destId="{AABB63BC-F73A-4675-BF75-863390199BDA}" srcOrd="0" destOrd="0" presId="urn:microsoft.com/office/officeart/2008/layout/SquareAccentList"/>
    <dgm:cxn modelId="{F161ED35-C566-4F9B-AE61-468DFAD2ADC5}" type="presParOf" srcId="{AABB63BC-F73A-4675-BF75-863390199BDA}" destId="{E7B329B0-EF90-424C-B358-35857FB7AF7B}" srcOrd="0" destOrd="0" presId="urn:microsoft.com/office/officeart/2008/layout/SquareAccentList"/>
    <dgm:cxn modelId="{4B36F978-DF54-4F7A-BCF5-6417A57C3E8E}" type="presOf" srcId="{DC6E1F64-28AC-4FBA-BF71-E4FE67A82554}" destId="{E7B329B0-EF90-424C-B358-35857FB7AF7B}" srcOrd="0" destOrd="0" presId="urn:microsoft.com/office/officeart/2008/layout/SquareAccentList"/>
    <dgm:cxn modelId="{C8C2239C-B7B1-4FDA-A385-7BB635B84519}" type="presParOf" srcId="{E7B329B0-EF90-424C-B358-35857FB7AF7B}" destId="{B238326A-CFE6-4521-930F-E91E4BFCC0A1}" srcOrd="0" destOrd="0" presId="urn:microsoft.com/office/officeart/2008/layout/SquareAccentList"/>
    <dgm:cxn modelId="{898886F2-BA4E-49F1-AC06-2886BC300576}" type="presParOf" srcId="{E7B329B0-EF90-424C-B358-35857FB7AF7B}" destId="{64FEA07D-D576-4DAA-B4E9-022B3756F7BB}" srcOrd="1" destOrd="0" presId="urn:microsoft.com/office/officeart/2008/layout/SquareAccentList"/>
    <dgm:cxn modelId="{61C0CED1-DC72-421C-B51E-1B6AA886A78B}" type="presParOf" srcId="{E7B329B0-EF90-424C-B358-35857FB7AF7B}" destId="{E2515008-CBA9-4AF7-A24C-6922EA5D96FB}" srcOrd="2" destOrd="0" presId="urn:microsoft.com/office/officeart/2008/layout/SquareAccentList"/>
    <dgm:cxn modelId="{9E6F88FB-C5BB-4077-819D-ACC9781F2691}" type="presOf" srcId="{DC6E1F64-28AC-4FBA-BF71-E4FE67A82554}" destId="{E2515008-CBA9-4AF7-A24C-6922EA5D96FB}" srcOrd="0" destOrd="0" presId="urn:microsoft.com/office/officeart/2008/layout/SquareAccentList"/>
    <dgm:cxn modelId="{55BA51BE-CA0B-4674-8364-04F83290F7CF}" type="presParOf" srcId="{AABB63BC-F73A-4675-BF75-863390199BDA}" destId="{78B66652-052E-403E-9CC2-018F13CD2741}" srcOrd="1" destOrd="0" presId="urn:microsoft.com/office/officeart/2008/layout/SquareAccentList"/>
    <dgm:cxn modelId="{2AFA828C-EFBA-4464-A93B-CB78E6B8ED34}" type="presParOf" srcId="{78B66652-052E-403E-9CC2-018F13CD2741}" destId="{B523B4DF-04A5-4C3F-8739-9FBD04515E87}" srcOrd="0" destOrd="1" presId="urn:microsoft.com/office/officeart/2008/layout/SquareAccentList"/>
    <dgm:cxn modelId="{A39F3CBD-B9FD-4FD2-81C5-BA2EA49FA5FB}" type="presParOf" srcId="{B523B4DF-04A5-4C3F-8739-9FBD04515E87}" destId="{AD84E9CD-AD92-4902-A1EF-4DCCBE5FAD33}" srcOrd="0" destOrd="0" presId="urn:microsoft.com/office/officeart/2008/layout/SquareAccentList"/>
    <dgm:cxn modelId="{57AD8397-B0D6-4372-A7F1-85091039E68C}" type="presParOf" srcId="{B523B4DF-04A5-4C3F-8739-9FBD04515E87}" destId="{9AA504EC-521E-4CA2-A0F6-4F147FF601DE}" srcOrd="1" destOrd="0" presId="urn:microsoft.com/office/officeart/2008/layout/SquareAccentList"/>
    <dgm:cxn modelId="{E138253B-514C-4292-BC6A-C1594C17FA72}" type="presOf" srcId="{50100B2D-FD03-4254-BB61-EB17139864F2}" destId="{9AA504EC-521E-4CA2-A0F6-4F147FF601DE}" srcOrd="0" destOrd="0" presId="urn:microsoft.com/office/officeart/2008/layout/SquareAccentList"/>
    <dgm:cxn modelId="{69978AF4-7CC4-4516-997A-40C54650E52B}" type="presParOf" srcId="{78B66652-052E-403E-9CC2-018F13CD2741}" destId="{9C8524DD-DA69-4234-B276-26C557022C5B}" srcOrd="1" destOrd="1" presId="urn:microsoft.com/office/officeart/2008/layout/SquareAccentList"/>
    <dgm:cxn modelId="{3B7C96E1-6DA1-47B4-8B9A-25A0D08C7C03}" type="presParOf" srcId="{9C8524DD-DA69-4234-B276-26C557022C5B}" destId="{9309CEC0-599A-42DF-8AF7-247C32AB562F}" srcOrd="0" destOrd="1" presId="urn:microsoft.com/office/officeart/2008/layout/SquareAccentList"/>
    <dgm:cxn modelId="{077A7607-8764-4A14-9301-6AB10E23EF15}" type="presParOf" srcId="{9C8524DD-DA69-4234-B276-26C557022C5B}" destId="{8C7EE341-F956-4B32-9FDC-51A19A54C5B7}" srcOrd="1" destOrd="1" presId="urn:microsoft.com/office/officeart/2008/layout/SquareAccentList"/>
    <dgm:cxn modelId="{2B9410C9-C2FF-4431-9F02-B8F21EA76E73}" type="presOf" srcId="{91257B91-677F-4091-86A9-DA2E1F096A57}" destId="{8C7EE341-F956-4B32-9FDC-51A19A54C5B7}" srcOrd="0" destOrd="0" presId="urn:microsoft.com/office/officeart/2008/layout/SquareAccentList"/>
    <dgm:cxn modelId="{EF0E3F3A-C1C1-449D-8BD5-9D19CC018CF4}" type="presParOf" srcId="{78B66652-052E-403E-9CC2-018F13CD2741}" destId="{C8092317-E3FC-4026-987E-59FEB87E7BB5}" srcOrd="2" destOrd="1" presId="urn:microsoft.com/office/officeart/2008/layout/SquareAccentList"/>
    <dgm:cxn modelId="{28F0A672-B32D-4077-A7D0-A65D1C49B9D3}" type="presParOf" srcId="{C8092317-E3FC-4026-987E-59FEB87E7BB5}" destId="{2B4660B8-0D83-4BA4-952F-B3839E7AA1BD}" srcOrd="0" destOrd="2" presId="urn:microsoft.com/office/officeart/2008/layout/SquareAccentList"/>
    <dgm:cxn modelId="{0D7B8474-E770-47D1-BA1D-50A12BD273D6}" type="presParOf" srcId="{C8092317-E3FC-4026-987E-59FEB87E7BB5}" destId="{98864C97-3AF5-4B97-89C2-E64316F053C6}" srcOrd="1" destOrd="2" presId="urn:microsoft.com/office/officeart/2008/layout/SquareAccentList"/>
    <dgm:cxn modelId="{616D84F2-CD08-48F3-B601-08ED6C01F69B}" type="presOf" srcId="{E3A00837-F571-4D38-9C2F-AADCCC20CEE6}" destId="{98864C97-3AF5-4B97-89C2-E64316F053C6}" srcOrd="0" destOrd="0" presId="urn:microsoft.com/office/officeart/2008/layout/SquareAccentList"/>
    <dgm:cxn modelId="{E0104F9C-9B12-4A41-B353-FB47A00DB594}" type="presParOf" srcId="{78B66652-052E-403E-9CC2-018F13CD2741}" destId="{705EF45D-B251-493B-916F-2CA51B4C78DE}" srcOrd="3" destOrd="1" presId="urn:microsoft.com/office/officeart/2008/layout/SquareAccentList"/>
    <dgm:cxn modelId="{0B10A9FC-8520-4CF4-9C33-69379356089C}" type="presParOf" srcId="{705EF45D-B251-493B-916F-2CA51B4C78DE}" destId="{74D7E36B-8C40-424E-8A60-989A8B1BDE9C}" srcOrd="0" destOrd="3" presId="urn:microsoft.com/office/officeart/2008/layout/SquareAccentList"/>
    <dgm:cxn modelId="{8489926F-FC41-4FC1-A752-C352B3DFBBC4}" type="presParOf" srcId="{705EF45D-B251-493B-916F-2CA51B4C78DE}" destId="{3CE09F69-8289-4542-8B84-A0799A94EB34}" srcOrd="1" destOrd="3" presId="urn:microsoft.com/office/officeart/2008/layout/SquareAccentList"/>
    <dgm:cxn modelId="{4EB7D561-98C7-4415-AB68-BB9453E52A8C}" type="presOf" srcId="{A9791BFD-32BA-4B25-9F29-81DDC700A43F}" destId="{3CE09F69-8289-4542-8B84-A0799A94EB34}" srcOrd="0" destOrd="0" presId="urn:microsoft.com/office/officeart/2008/layout/SquareAccentList"/>
    <dgm:cxn modelId="{327A965F-F57D-4AFE-83FA-95AA67DBA357}" type="presParOf" srcId="{78B66652-052E-403E-9CC2-018F13CD2741}" destId="{245AFAA6-E624-4559-B7F8-BBBA4740831C}" srcOrd="4" destOrd="1" presId="urn:microsoft.com/office/officeart/2008/layout/SquareAccentList"/>
    <dgm:cxn modelId="{EE4C67C7-FC9D-488A-BAF4-51EA3D4029C5}" type="presParOf" srcId="{245AFAA6-E624-4559-B7F8-BBBA4740831C}" destId="{888C3D97-C4D4-4399-B19A-A73A9434C9F2}" srcOrd="0" destOrd="4" presId="urn:microsoft.com/office/officeart/2008/layout/SquareAccentList"/>
    <dgm:cxn modelId="{873E3AC6-6BE7-478D-83E2-73A40882AAED}" type="presParOf" srcId="{245AFAA6-E624-4559-B7F8-BBBA4740831C}" destId="{870AA4CD-A81B-4947-915D-3818099B8A1C}" srcOrd="1" destOrd="4" presId="urn:microsoft.com/office/officeart/2008/layout/SquareAccentList"/>
    <dgm:cxn modelId="{DAD4C86B-9666-4D81-98F3-24584F5EF7D8}" type="presOf" srcId="{59023420-9635-46B0-8007-11C1041A90B6}" destId="{870AA4CD-A81B-4947-915D-3818099B8A1C}" srcOrd="0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8128000" cy="5418455"/>
        <a:chOff x="0" y="0"/>
        <a:chExt cx="8128000" cy="5418455"/>
      </a:xfrm>
    </dsp:grpSpPr>
    <dsp:sp modelId="{B238326A-CFE6-4521-930F-E91E4BFCC0A1}">
      <dsp:nvSpPr>
        <dsp:cNvPr id="3" name="矩形 2"/>
        <dsp:cNvSpPr/>
      </dsp:nvSpPr>
      <dsp:spPr bwMode="white">
        <a:xfrm>
          <a:off x="1514950" y="1077451"/>
          <a:ext cx="5098100" cy="599776"/>
        </a:xfrm>
        <a:prstGeom prst="rect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1514950" y="1077451"/>
        <a:ext cx="5098100" cy="599776"/>
      </dsp:txXfrm>
    </dsp:sp>
    <dsp:sp modelId="{64FEA07D-D576-4DAA-B4E9-022B3756F7BB}">
      <dsp:nvSpPr>
        <dsp:cNvPr id="4" name="矩形 3"/>
        <dsp:cNvSpPr/>
      </dsp:nvSpPr>
      <dsp:spPr bwMode="white">
        <a:xfrm>
          <a:off x="1514950" y="1302702"/>
          <a:ext cx="374525" cy="374525"/>
        </a:xfrm>
        <a:prstGeom prst="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Xfrm>
        <a:off x="1514950" y="1302702"/>
        <a:ext cx="374525" cy="374525"/>
      </dsp:txXfrm>
    </dsp:sp>
    <dsp:sp modelId="{E2515008-CBA9-4AF7-A24C-6922EA5D96FB}">
      <dsp:nvSpPr>
        <dsp:cNvPr id="5" name="矩形 4"/>
        <dsp:cNvSpPr/>
      </dsp:nvSpPr>
      <dsp:spPr bwMode="white">
        <a:xfrm>
          <a:off x="1514950" y="0"/>
          <a:ext cx="5098100" cy="1077451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76200" tIns="50800" rIns="76200" bIns="508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zh-CN" sz="4000">
              <a:solidFill>
                <a:schemeClr val="tx1"/>
              </a:solidFill>
            </a:rPr>
            <a:t>Java变量命名规范</a:t>
          </a:r>
          <a:endParaRPr lang="" altLang="zh-CN" sz="4000">
            <a:solidFill>
              <a:schemeClr val="tx1"/>
            </a:solidFill>
          </a:endParaRPr>
        </a:p>
      </dsp:txBody>
      <dsp:txXfrm>
        <a:off x="1514950" y="0"/>
        <a:ext cx="5098100" cy="1077451"/>
      </dsp:txXfrm>
    </dsp:sp>
    <dsp:sp modelId="{AD84E9CD-AD92-4902-A1EF-4DCCBE5FAD33}">
      <dsp:nvSpPr>
        <dsp:cNvPr id="6" name="矩形 5"/>
        <dsp:cNvSpPr/>
      </dsp:nvSpPr>
      <dsp:spPr bwMode="white">
        <a:xfrm>
          <a:off x="1514950" y="2175708"/>
          <a:ext cx="374516" cy="374516"/>
        </a:xfrm>
        <a:prstGeom prst="rect">
          <a:avLst/>
        </a:prstGeom>
      </dsp:spPr>
      <dsp:style>
        <a:lnRef idx="2">
          <a:schemeClr val="accent1"/>
        </a:lnRef>
        <a:fillRef idx="1">
          <a:schemeClr val="lt1"/>
        </a:fillRef>
        <a:effectRef idx="0">
          <a:scrgbClr r="0" g="0" b="0"/>
        </a:effectRef>
        <a:fontRef idx="minor"/>
      </dsp:style>
      <dsp:txXfrm>
        <a:off x="1514950" y="2175708"/>
        <a:ext cx="374516" cy="374516"/>
      </dsp:txXfrm>
    </dsp:sp>
    <dsp:sp modelId="{9AA504EC-521E-4CA2-A0F6-4F147FF601DE}">
      <dsp:nvSpPr>
        <dsp:cNvPr id="7" name="矩形 6"/>
        <dsp:cNvSpPr/>
      </dsp:nvSpPr>
      <dsp:spPr bwMode="white">
        <a:xfrm>
          <a:off x="1871817" y="1926468"/>
          <a:ext cx="4741233" cy="872997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142240" tIns="142240" rIns="142240" bIns="14224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zh-CN" sz="2000">
              <a:solidFill>
                <a:schemeClr val="tx1"/>
              </a:solidFill>
            </a:rPr>
            <a:t>变量由字母、数字、下划线_、美元符$组成</a:t>
          </a:r>
          <a:endParaRPr lang="" altLang="zh-CN" sz="2000">
            <a:solidFill>
              <a:schemeClr val="tx1"/>
            </a:solidFill>
          </a:endParaRPr>
        </a:p>
      </dsp:txBody>
      <dsp:txXfrm>
        <a:off x="1871817" y="1926468"/>
        <a:ext cx="4741233" cy="872997"/>
      </dsp:txXfrm>
    </dsp:sp>
    <dsp:sp modelId="{9309CEC0-599A-42DF-8AF7-247C32AB562F}">
      <dsp:nvSpPr>
        <dsp:cNvPr id="8" name="矩形 7"/>
        <dsp:cNvSpPr/>
      </dsp:nvSpPr>
      <dsp:spPr bwMode="white">
        <a:xfrm>
          <a:off x="1514950" y="3048705"/>
          <a:ext cx="374516" cy="374516"/>
        </a:xfrm>
        <a:prstGeom prst="rect">
          <a:avLst/>
        </a:prstGeom>
      </dsp:spPr>
      <dsp:style>
        <a:lnRef idx="2">
          <a:schemeClr val="accent1"/>
        </a:lnRef>
        <a:fillRef idx="1">
          <a:schemeClr val="lt1"/>
        </a:fillRef>
        <a:effectRef idx="0">
          <a:scrgbClr r="0" g="0" b="0"/>
        </a:effectRef>
        <a:fontRef idx="minor"/>
      </dsp:style>
      <dsp:txXfrm>
        <a:off x="1514950" y="3048705"/>
        <a:ext cx="374516" cy="374516"/>
      </dsp:txXfrm>
    </dsp:sp>
    <dsp:sp modelId="{8C7EE341-F956-4B32-9FDC-51A19A54C5B7}">
      <dsp:nvSpPr>
        <dsp:cNvPr id="9" name="矩形 8"/>
        <dsp:cNvSpPr/>
      </dsp:nvSpPr>
      <dsp:spPr bwMode="white">
        <a:xfrm>
          <a:off x="1871817" y="2799465"/>
          <a:ext cx="4741233" cy="872997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142240" tIns="142240" rIns="142240" bIns="14224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zh-CN" sz="2000">
              <a:solidFill>
                <a:schemeClr val="tx1"/>
              </a:solidFill>
            </a:rPr>
            <a:t>变量由字母、下划线、美元符开头，不能以数字开头</a:t>
          </a:r>
          <a:endParaRPr lang="" altLang="zh-CN" sz="2000">
            <a:solidFill>
              <a:schemeClr val="tx1"/>
            </a:solidFill>
          </a:endParaRPr>
        </a:p>
      </dsp:txBody>
      <dsp:txXfrm>
        <a:off x="1871817" y="2799465"/>
        <a:ext cx="4741233" cy="872997"/>
      </dsp:txXfrm>
    </dsp:sp>
    <dsp:sp modelId="{2B4660B8-0D83-4BA4-952F-B3839E7AA1BD}">
      <dsp:nvSpPr>
        <dsp:cNvPr id="10" name="矩形 9"/>
        <dsp:cNvSpPr/>
      </dsp:nvSpPr>
      <dsp:spPr bwMode="white">
        <a:xfrm>
          <a:off x="1514950" y="3921702"/>
          <a:ext cx="374516" cy="374516"/>
        </a:xfrm>
        <a:prstGeom prst="rect">
          <a:avLst/>
        </a:prstGeom>
      </dsp:spPr>
      <dsp:style>
        <a:lnRef idx="2">
          <a:schemeClr val="accent1"/>
        </a:lnRef>
        <a:fillRef idx="1">
          <a:schemeClr val="lt1"/>
        </a:fillRef>
        <a:effectRef idx="0">
          <a:scrgbClr r="0" g="0" b="0"/>
        </a:effectRef>
        <a:fontRef idx="minor"/>
      </dsp:style>
      <dsp:txXfrm>
        <a:off x="1514950" y="3921702"/>
        <a:ext cx="374516" cy="374516"/>
      </dsp:txXfrm>
    </dsp:sp>
    <dsp:sp modelId="{98864C97-3AF5-4B97-89C2-E64316F053C6}">
      <dsp:nvSpPr>
        <dsp:cNvPr id="11" name="矩形 10"/>
        <dsp:cNvSpPr/>
      </dsp:nvSpPr>
      <dsp:spPr bwMode="white">
        <a:xfrm>
          <a:off x="1871817" y="3672461"/>
          <a:ext cx="4741233" cy="872997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142240" tIns="142240" rIns="142240" bIns="14224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zh-CN" sz="2000">
              <a:solidFill>
                <a:schemeClr val="tx1"/>
              </a:solidFill>
            </a:rPr>
            <a:t>变量区分大小写</a:t>
          </a:r>
          <a:endParaRPr lang="" altLang="zh-CN" sz="2000">
            <a:solidFill>
              <a:schemeClr val="tx1"/>
            </a:solidFill>
          </a:endParaRPr>
        </a:p>
      </dsp:txBody>
      <dsp:txXfrm>
        <a:off x="1871817" y="3672461"/>
        <a:ext cx="4741233" cy="872997"/>
      </dsp:txXfrm>
    </dsp:sp>
    <dsp:sp modelId="{888C3D97-C4D4-4399-B19A-A73A9434C9F2}">
      <dsp:nvSpPr>
        <dsp:cNvPr id="30" name="矩形 29"/>
        <dsp:cNvSpPr/>
      </dsp:nvSpPr>
      <dsp:spPr bwMode="white">
        <a:xfrm>
          <a:off x="1514950" y="4794699"/>
          <a:ext cx="374516" cy="374516"/>
        </a:xfrm>
        <a:prstGeom prst="rect">
          <a:avLst/>
        </a:prstGeom>
      </dsp:spPr>
      <dsp:style>
        <a:lnRef idx="2">
          <a:schemeClr val="accent1"/>
        </a:lnRef>
        <a:fillRef idx="1">
          <a:schemeClr val="lt1"/>
        </a:fillRef>
        <a:effectRef idx="0">
          <a:scrgbClr r="0" g="0" b="0"/>
        </a:effectRef>
        <a:fontRef idx="minor"/>
      </dsp:style>
      <dsp:txXfrm>
        <a:off x="1514950" y="4794699"/>
        <a:ext cx="374516" cy="374516"/>
      </dsp:txXfrm>
    </dsp:sp>
    <dsp:sp modelId="{870AA4CD-A81B-4947-915D-3818099B8A1C}">
      <dsp:nvSpPr>
        <dsp:cNvPr id="31" name="矩形 30"/>
        <dsp:cNvSpPr/>
      </dsp:nvSpPr>
      <dsp:spPr bwMode="white">
        <a:xfrm>
          <a:off x="1871817" y="4545458"/>
          <a:ext cx="4741233" cy="872997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anchor="ctr"/>
        <a:lstStyle>
          <a:lvl1pPr algn="l"/>
          <a:lvl2pPr algn="l"/>
          <a:lvl3pPr algn="l"/>
          <a:lvl4pPr algn="l"/>
          <a:lvl5pPr algn="l"/>
          <a:lvl6pPr algn="l"/>
          <a:lvl7pPr algn="l"/>
          <a:lvl8pPr algn="l"/>
          <a:lvl9pPr algn="l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altLang="en-US">
            <a:solidFill>
              <a:schemeClr val="tx1"/>
            </a:solidFill>
          </a:endParaRPr>
        </a:p>
      </dsp:txBody>
      <dsp:txXfrm>
        <a:off x="1871817" y="4545458"/>
        <a:ext cx="4741233" cy="8729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horzAlign" val="ctr"/>
          <dgm:param type="vertAlign" val="t"/>
          <dgm:param type="nodeVertAlign" val="t"/>
          <dgm:param type="fallback" val="1D"/>
        </dgm:alg>
      </dgm:if>
      <dgm:else name="Name2">
        <dgm:alg type="hierChild">
          <dgm:param type="linDir" val="fromR"/>
          <dgm:param type="horzAlign" val="ctr"/>
          <dgm:param type="vertAlign" val="t"/>
          <dgm:param type="nodeVertAlign" val="t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parTxLTRAlign" val="l"/>
                    <dgm:param type="txAnchorVertCh" val="mid"/>
                  </dgm:alg>
                </dgm:if>
                <dgm:else name="Name10">
                  <dgm:alg type="tx">
                    <dgm:param type="parTxLTRAlign" val="r"/>
                    <dgm:param type="txAnchorVertCh" val="mid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linDir" val="fromT"/>
              <dgm:param type="chAlign" val="r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parTxLTRAlign" val="l"/>
                          <dgm:param type="txAnchorVertCh" val="mid"/>
                        </dgm:alg>
                      </dgm:if>
                      <dgm:else name="Name18">
                        <dgm:alg type="tx">
                          <dgm:param type="parTxLTRAlign" val="r"/>
                          <dgm:param type="txAnchorVertCh" val="mid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en-US"/>
              <a:t>demo</a:t>
            </a:r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en-US"/>
              <a:t>demo</a:t>
            </a:r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en-US"/>
              <a:t>demo</a:t>
            </a:r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en-US"/>
              <a:t>demo</a:t>
            </a: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33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135"/>
            </a:lvl1pPr>
            <a:lvl2pPr marL="406400" indent="0" algn="ctr">
              <a:buNone/>
              <a:defRPr sz="1780"/>
            </a:lvl2pPr>
            <a:lvl3pPr marL="812800" indent="0" algn="ctr">
              <a:buNone/>
              <a:defRPr sz="1600"/>
            </a:lvl3pPr>
            <a:lvl4pPr marL="1219200" indent="0" algn="ctr">
              <a:buNone/>
              <a:defRPr sz="1420"/>
            </a:lvl4pPr>
            <a:lvl5pPr marL="1625600" indent="0" algn="ctr">
              <a:buNone/>
              <a:defRPr sz="1420"/>
            </a:lvl5pPr>
            <a:lvl6pPr marL="2032000" indent="0" algn="ctr">
              <a:buNone/>
              <a:defRPr sz="1420"/>
            </a:lvl6pPr>
            <a:lvl7pPr marL="2438400" indent="0" algn="ctr">
              <a:buNone/>
              <a:defRPr sz="1420"/>
            </a:lvl7pPr>
            <a:lvl8pPr marL="2844800" indent="0" algn="ctr">
              <a:buNone/>
              <a:defRPr sz="1420"/>
            </a:lvl8pPr>
            <a:lvl9pPr marL="3251200" indent="0" algn="ctr">
              <a:buNone/>
              <a:defRPr sz="142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086C-DD8A-4C2C-9A31-3293764B321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83838" y="6350404"/>
            <a:ext cx="2743200" cy="365125"/>
          </a:xfrm>
        </p:spPr>
        <p:txBody>
          <a:bodyPr/>
          <a:lstStyle/>
          <a:p>
            <a:fld id="{68652960-8782-4DE9-9A46-4431584BFBF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086C-DD8A-4C2C-9A31-3293764B321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2960-8782-4DE9-9A46-4431584BFBF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086C-DD8A-4C2C-9A31-3293764B321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2960-8782-4DE9-9A46-4431584BFBF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086C-DD8A-4C2C-9A31-3293764B321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2960-8782-4DE9-9A46-4431584BFBF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52" b="16423"/>
          <a:stretch>
            <a:fillRect/>
          </a:stretch>
        </p:blipFill>
        <p:spPr>
          <a:xfrm rot="10800000">
            <a:off x="0" y="-4"/>
            <a:ext cx="1219200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533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1pPr>
            <a:lvl2pPr marL="406400" indent="0">
              <a:buNone/>
              <a:defRPr sz="1780">
                <a:solidFill>
                  <a:schemeClr val="tx1">
                    <a:tint val="75000"/>
                  </a:schemeClr>
                </a:solidFill>
              </a:defRPr>
            </a:lvl2pPr>
            <a:lvl3pPr marL="812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219200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4pPr>
            <a:lvl5pPr marL="1625600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5pPr>
            <a:lvl6pPr marL="2032000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6pPr>
            <a:lvl7pPr marL="2438400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7pPr>
            <a:lvl8pPr marL="2844800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8pPr>
            <a:lvl9pPr marL="3251200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086C-DD8A-4C2C-9A31-3293764B321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2960-8782-4DE9-9A46-4431584BFBF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086C-DD8A-4C2C-9A31-3293764B321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2960-8782-4DE9-9A46-4431584BFBF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135" b="1"/>
            </a:lvl1pPr>
            <a:lvl2pPr marL="406400" indent="0">
              <a:buNone/>
              <a:defRPr sz="1780" b="1"/>
            </a:lvl2pPr>
            <a:lvl3pPr marL="812800" indent="0">
              <a:buNone/>
              <a:defRPr sz="1600" b="1"/>
            </a:lvl3pPr>
            <a:lvl4pPr marL="1219200" indent="0">
              <a:buNone/>
              <a:defRPr sz="1420" b="1"/>
            </a:lvl4pPr>
            <a:lvl5pPr marL="1625600" indent="0">
              <a:buNone/>
              <a:defRPr sz="1420" b="1"/>
            </a:lvl5pPr>
            <a:lvl6pPr marL="2032000" indent="0">
              <a:buNone/>
              <a:defRPr sz="1420" b="1"/>
            </a:lvl6pPr>
            <a:lvl7pPr marL="2438400" indent="0">
              <a:buNone/>
              <a:defRPr sz="1420" b="1"/>
            </a:lvl7pPr>
            <a:lvl8pPr marL="2844800" indent="0">
              <a:buNone/>
              <a:defRPr sz="1420" b="1"/>
            </a:lvl8pPr>
            <a:lvl9pPr marL="3251200" indent="0">
              <a:buNone/>
              <a:defRPr sz="142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135" b="1"/>
            </a:lvl1pPr>
            <a:lvl2pPr marL="406400" indent="0">
              <a:buNone/>
              <a:defRPr sz="1780" b="1"/>
            </a:lvl2pPr>
            <a:lvl3pPr marL="812800" indent="0">
              <a:buNone/>
              <a:defRPr sz="1600" b="1"/>
            </a:lvl3pPr>
            <a:lvl4pPr marL="1219200" indent="0">
              <a:buNone/>
              <a:defRPr sz="1420" b="1"/>
            </a:lvl4pPr>
            <a:lvl5pPr marL="1625600" indent="0">
              <a:buNone/>
              <a:defRPr sz="1420" b="1"/>
            </a:lvl5pPr>
            <a:lvl6pPr marL="2032000" indent="0">
              <a:buNone/>
              <a:defRPr sz="1420" b="1"/>
            </a:lvl6pPr>
            <a:lvl7pPr marL="2438400" indent="0">
              <a:buNone/>
              <a:defRPr sz="1420" b="1"/>
            </a:lvl7pPr>
            <a:lvl8pPr marL="2844800" indent="0">
              <a:buNone/>
              <a:defRPr sz="1420" b="1"/>
            </a:lvl8pPr>
            <a:lvl9pPr marL="3251200" indent="0">
              <a:buNone/>
              <a:defRPr sz="142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086C-DD8A-4C2C-9A31-3293764B321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2960-8782-4DE9-9A46-4431584BFBF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086C-DD8A-4C2C-9A31-3293764B321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2960-8782-4DE9-9A46-4431584BFBF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086C-DD8A-4C2C-9A31-3293764B321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2960-8782-4DE9-9A46-4431584BFBF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84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9" y="987427"/>
            <a:ext cx="6172200" cy="4873625"/>
          </a:xfrm>
        </p:spPr>
        <p:txBody>
          <a:bodyPr/>
          <a:lstStyle>
            <a:lvl1pPr>
              <a:defRPr sz="2845"/>
            </a:lvl1pPr>
            <a:lvl2pPr>
              <a:defRPr sz="2490"/>
            </a:lvl2pPr>
            <a:lvl3pPr>
              <a:defRPr sz="2135"/>
            </a:lvl3pPr>
            <a:lvl4pPr>
              <a:defRPr sz="1780"/>
            </a:lvl4pPr>
            <a:lvl5pPr>
              <a:defRPr sz="1780"/>
            </a:lvl5pPr>
            <a:lvl6pPr>
              <a:defRPr sz="1780"/>
            </a:lvl6pPr>
            <a:lvl7pPr>
              <a:defRPr sz="1780"/>
            </a:lvl7pPr>
            <a:lvl8pPr>
              <a:defRPr sz="1780"/>
            </a:lvl8pPr>
            <a:lvl9pPr>
              <a:defRPr sz="178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420"/>
            </a:lvl1pPr>
            <a:lvl2pPr marL="406400" indent="0">
              <a:buNone/>
              <a:defRPr sz="1245"/>
            </a:lvl2pPr>
            <a:lvl3pPr marL="812800" indent="0">
              <a:buNone/>
              <a:defRPr sz="1065"/>
            </a:lvl3pPr>
            <a:lvl4pPr marL="1219200" indent="0">
              <a:buNone/>
              <a:defRPr sz="890"/>
            </a:lvl4pPr>
            <a:lvl5pPr marL="1625600" indent="0">
              <a:buNone/>
              <a:defRPr sz="890"/>
            </a:lvl5pPr>
            <a:lvl6pPr marL="2032000" indent="0">
              <a:buNone/>
              <a:defRPr sz="890"/>
            </a:lvl6pPr>
            <a:lvl7pPr marL="2438400" indent="0">
              <a:buNone/>
              <a:defRPr sz="890"/>
            </a:lvl7pPr>
            <a:lvl8pPr marL="2844800" indent="0">
              <a:buNone/>
              <a:defRPr sz="890"/>
            </a:lvl8pPr>
            <a:lvl9pPr marL="3251200" indent="0">
              <a:buNone/>
              <a:defRPr sz="89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086C-DD8A-4C2C-9A31-3293764B321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2960-8782-4DE9-9A46-4431584BFBF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84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9" y="987427"/>
            <a:ext cx="6172200" cy="4873625"/>
          </a:xfrm>
        </p:spPr>
        <p:txBody>
          <a:bodyPr anchor="t"/>
          <a:lstStyle>
            <a:lvl1pPr marL="0" indent="0">
              <a:buNone/>
              <a:defRPr sz="2845"/>
            </a:lvl1pPr>
            <a:lvl2pPr marL="406400" indent="0">
              <a:buNone/>
              <a:defRPr sz="2490"/>
            </a:lvl2pPr>
            <a:lvl3pPr marL="812800" indent="0">
              <a:buNone/>
              <a:defRPr sz="2135"/>
            </a:lvl3pPr>
            <a:lvl4pPr marL="1219200" indent="0">
              <a:buNone/>
              <a:defRPr sz="1780"/>
            </a:lvl4pPr>
            <a:lvl5pPr marL="1625600" indent="0">
              <a:buNone/>
              <a:defRPr sz="1780"/>
            </a:lvl5pPr>
            <a:lvl6pPr marL="2032000" indent="0">
              <a:buNone/>
              <a:defRPr sz="1780"/>
            </a:lvl6pPr>
            <a:lvl7pPr marL="2438400" indent="0">
              <a:buNone/>
              <a:defRPr sz="1780"/>
            </a:lvl7pPr>
            <a:lvl8pPr marL="2844800" indent="0">
              <a:buNone/>
              <a:defRPr sz="1780"/>
            </a:lvl8pPr>
            <a:lvl9pPr marL="3251200" indent="0">
              <a:buNone/>
              <a:defRPr sz="178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420"/>
            </a:lvl1pPr>
            <a:lvl2pPr marL="406400" indent="0">
              <a:buNone/>
              <a:defRPr sz="1245"/>
            </a:lvl2pPr>
            <a:lvl3pPr marL="812800" indent="0">
              <a:buNone/>
              <a:defRPr sz="1065"/>
            </a:lvl3pPr>
            <a:lvl4pPr marL="1219200" indent="0">
              <a:buNone/>
              <a:defRPr sz="890"/>
            </a:lvl4pPr>
            <a:lvl5pPr marL="1625600" indent="0">
              <a:buNone/>
              <a:defRPr sz="890"/>
            </a:lvl5pPr>
            <a:lvl6pPr marL="2032000" indent="0">
              <a:buNone/>
              <a:defRPr sz="890"/>
            </a:lvl6pPr>
            <a:lvl7pPr marL="2438400" indent="0">
              <a:buNone/>
              <a:defRPr sz="890"/>
            </a:lvl7pPr>
            <a:lvl8pPr marL="2844800" indent="0">
              <a:buNone/>
              <a:defRPr sz="890"/>
            </a:lvl8pPr>
            <a:lvl9pPr marL="3251200" indent="0">
              <a:buNone/>
              <a:defRPr sz="89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086C-DD8A-4C2C-9A31-3293764B321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2960-8782-4DE9-9A46-4431584BFBF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1" Type="http://schemas.openxmlformats.org/officeDocument/2006/relationships/theme" Target="../theme/theme1.xml"/><Relationship Id="rId30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C086C-DD8A-4C2C-9A31-3293764B321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52960-8782-4DE9-9A46-4431584BFBF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0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13293" t="3371" r="226" b="710"/>
          <a:stretch>
            <a:fillRect/>
          </a:stretch>
        </p:blipFill>
        <p:spPr>
          <a:xfrm>
            <a:off x="0" y="1"/>
            <a:ext cx="12192000" cy="686525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</p:sldLayoutIdLst>
  <p:timing>
    <p:tnLst>
      <p:par>
        <p:cTn id="1" dur="indefinite" restart="never" nodeType="tmRoot"/>
      </p:par>
    </p:tnLst>
  </p:timing>
  <p:txStyles>
    <p:titleStyle>
      <a:lvl1pPr algn="l" defTabSz="812800" rtl="0" eaLnBrk="1" latinLnBrk="0" hangingPunct="1">
        <a:lnSpc>
          <a:spcPct val="90000"/>
        </a:lnSpc>
        <a:spcBef>
          <a:spcPct val="0"/>
        </a:spcBef>
        <a:buNone/>
        <a:defRPr sz="39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3200" indent="-203200" algn="l" defTabSz="812800" rtl="0" eaLnBrk="1" latinLnBrk="0" hangingPunct="1">
        <a:lnSpc>
          <a:spcPct val="90000"/>
        </a:lnSpc>
        <a:spcBef>
          <a:spcPts val="890"/>
        </a:spcBef>
        <a:buFont typeface="Arial" panose="02080604020202020204" pitchFamily="34" charset="0"/>
        <a:buChar char="•"/>
        <a:defRPr sz="249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03200" algn="l" defTabSz="812800" rtl="0" eaLnBrk="1" latinLnBrk="0" hangingPunct="1">
        <a:lnSpc>
          <a:spcPct val="90000"/>
        </a:lnSpc>
        <a:spcBef>
          <a:spcPts val="445"/>
        </a:spcBef>
        <a:buFont typeface="Arial" panose="02080604020202020204" pitchFamily="34" charset="0"/>
        <a:buChar char="•"/>
        <a:defRPr sz="2135" kern="1200">
          <a:solidFill>
            <a:schemeClr val="tx1"/>
          </a:solidFill>
          <a:latin typeface="+mn-lt"/>
          <a:ea typeface="+mn-ea"/>
          <a:cs typeface="+mn-cs"/>
        </a:defRPr>
      </a:lvl2pPr>
      <a:lvl3pPr marL="1016000" indent="-203200" algn="l" defTabSz="812800" rtl="0" eaLnBrk="1" latinLnBrk="0" hangingPunct="1">
        <a:lnSpc>
          <a:spcPct val="90000"/>
        </a:lnSpc>
        <a:spcBef>
          <a:spcPts val="445"/>
        </a:spcBef>
        <a:buFont typeface="Arial" panose="02080604020202020204" pitchFamily="34" charset="0"/>
        <a:buChar char="•"/>
        <a:defRPr sz="1780" kern="1200">
          <a:solidFill>
            <a:schemeClr val="tx1"/>
          </a:solidFill>
          <a:latin typeface="+mn-lt"/>
          <a:ea typeface="+mn-ea"/>
          <a:cs typeface="+mn-cs"/>
        </a:defRPr>
      </a:lvl3pPr>
      <a:lvl4pPr marL="1422400" indent="-203200" algn="l" defTabSz="812800" rtl="0" eaLnBrk="1" latinLnBrk="0" hangingPunct="1">
        <a:lnSpc>
          <a:spcPct val="90000"/>
        </a:lnSpc>
        <a:spcBef>
          <a:spcPts val="445"/>
        </a:spcBef>
        <a:buFont typeface="Arial" panose="0208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03200" algn="l" defTabSz="812800" rtl="0" eaLnBrk="1" latinLnBrk="0" hangingPunct="1">
        <a:lnSpc>
          <a:spcPct val="90000"/>
        </a:lnSpc>
        <a:spcBef>
          <a:spcPts val="445"/>
        </a:spcBef>
        <a:buFont typeface="Arial" panose="0208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235200" indent="-203200" algn="l" defTabSz="812800" rtl="0" eaLnBrk="1" latinLnBrk="0" hangingPunct="1">
        <a:lnSpc>
          <a:spcPct val="90000"/>
        </a:lnSpc>
        <a:spcBef>
          <a:spcPts val="445"/>
        </a:spcBef>
        <a:buFont typeface="Arial" panose="0208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641600" indent="-203200" algn="l" defTabSz="812800" rtl="0" eaLnBrk="1" latinLnBrk="0" hangingPunct="1">
        <a:lnSpc>
          <a:spcPct val="90000"/>
        </a:lnSpc>
        <a:spcBef>
          <a:spcPts val="445"/>
        </a:spcBef>
        <a:buFont typeface="Arial" panose="0208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048000" indent="-203200" algn="l" defTabSz="812800" rtl="0" eaLnBrk="1" latinLnBrk="0" hangingPunct="1">
        <a:lnSpc>
          <a:spcPct val="90000"/>
        </a:lnSpc>
        <a:spcBef>
          <a:spcPts val="445"/>
        </a:spcBef>
        <a:buFont typeface="Arial" panose="0208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454400" indent="-203200" algn="l" defTabSz="812800" rtl="0" eaLnBrk="1" latinLnBrk="0" hangingPunct="1">
        <a:lnSpc>
          <a:spcPct val="90000"/>
        </a:lnSpc>
        <a:spcBef>
          <a:spcPts val="445"/>
        </a:spcBef>
        <a:buFont typeface="Arial" panose="0208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6400" algn="l" defTabSz="812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2800" algn="l" defTabSz="812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algn="l" defTabSz="812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25600" algn="l" defTabSz="812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2000" algn="l" defTabSz="812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38400" algn="l" defTabSz="812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44800" algn="l" defTabSz="812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51200" algn="l" defTabSz="812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hdphoto" Target="../media/image5.wdp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hdphoto" Target="../media/image5.wdp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hdphoto" Target="../media/image5.wdp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83" b="5476"/>
          <a:stretch>
            <a:fillRect/>
          </a:stretch>
        </p:blipFill>
        <p:spPr>
          <a:xfrm>
            <a:off x="0" y="0"/>
            <a:ext cx="12223776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12223776" cy="5046133"/>
          </a:xfrm>
          <a:prstGeom prst="rect">
            <a:avLst/>
          </a:prstGeom>
          <a:solidFill>
            <a:srgbClr val="0070C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white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85342" y="2192218"/>
            <a:ext cx="11221316" cy="1787227"/>
            <a:chOff x="64128" y="1847118"/>
            <a:chExt cx="7838498" cy="2010631"/>
          </a:xfrm>
        </p:grpSpPr>
        <p:sp>
          <p:nvSpPr>
            <p:cNvPr id="8" name="矩形 7"/>
            <p:cNvSpPr/>
            <p:nvPr/>
          </p:nvSpPr>
          <p:spPr>
            <a:xfrm>
              <a:off x="64128" y="1847118"/>
              <a:ext cx="7838498" cy="1143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400" dirty="0">
                  <a:solidFill>
                    <a:prstClr val="white"/>
                  </a:solidFill>
                  <a:latin typeface="方正大标宋简体" panose="03000509000000000000" pitchFamily="2" charset="-122"/>
                  <a:ea typeface="方正大标宋简体" panose="03000509000000000000" pitchFamily="2" charset="-122"/>
                  <a:cs typeface="Microsoft JhengHei Light" panose="020B0304030504040204" pitchFamily="34" charset="-122"/>
                </a:rPr>
                <a:t>Java实战</a:t>
              </a:r>
              <a:endParaRPr lang="zh-CN" altLang="en-US" sz="6400" dirty="0">
                <a:solidFill>
                  <a:prstClr val="white"/>
                </a:solidFill>
                <a:latin typeface="方正大标宋简体" panose="03000509000000000000" pitchFamily="2" charset="-122"/>
                <a:ea typeface="方正大标宋简体" panose="03000509000000000000" pitchFamily="2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20423" y="3271208"/>
              <a:ext cx="7125908" cy="5865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135" dirty="0">
                  <a:solidFill>
                    <a:prstClr val="white">
                      <a:lumMod val="85000"/>
                    </a:prstClr>
                  </a:solidFill>
                  <a:latin typeface="Microsoft JhengHei Light" panose="020B0304030504040204" pitchFamily="34" charset="-122"/>
                  <a:ea typeface="Microsoft JhengHei Light" panose="020B0304030504040204" pitchFamily="34" charset="-122"/>
                  <a:cs typeface="Microsoft JhengHei Light" panose="020B0304030504040204" pitchFamily="34" charset="-122"/>
                </a:rPr>
                <a:t> </a:t>
              </a:r>
              <a:endParaRPr lang="zh-CN" altLang="en-US" sz="1420" dirty="0">
                <a:solidFill>
                  <a:prstClr val="white">
                    <a:lumMod val="85000"/>
                  </a:prstClr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1156388" y="3292868"/>
              <a:ext cx="5653975" cy="0"/>
            </a:xfrm>
            <a:prstGeom prst="line">
              <a:avLst/>
            </a:prstGeom>
            <a:ln w="19050">
              <a:solidFill>
                <a:srgbClr val="D9D9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8477402" y="5615341"/>
            <a:ext cx="26670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 dirty="0">
                <a:solidFill>
                  <a:schemeClr val="bg1"/>
                </a:solidFill>
                <a:latin typeface="方正大标宋简体" panose="03000509000000000000" pitchFamily="2" charset="-122"/>
                <a:ea typeface="方正大标宋简体" panose="03000509000000000000" pitchFamily="2" charset="-122"/>
              </a:rPr>
              <a:t>Java</a:t>
            </a:r>
            <a:r>
              <a:rPr lang="zh-CN" altLang="en-US" sz="3200" dirty="0">
                <a:solidFill>
                  <a:schemeClr val="bg1"/>
                </a:solidFill>
                <a:latin typeface="方正大标宋简体" panose="03000509000000000000" pitchFamily="2" charset="-122"/>
                <a:ea typeface="方正大标宋简体" panose="03000509000000000000" pitchFamily="2" charset="-122"/>
              </a:rPr>
              <a:t>课堂出品</a:t>
            </a:r>
            <a:endParaRPr lang="zh-CN" altLang="en-US" sz="3200" dirty="0">
              <a:solidFill>
                <a:schemeClr val="bg1"/>
              </a:solidFill>
              <a:latin typeface="方正大标宋简体" panose="03000509000000000000" pitchFamily="2" charset="-122"/>
              <a:ea typeface="方正大标宋简体" panose="03000509000000000000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728210" y="3761105"/>
            <a:ext cx="38379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 dirty="0">
                <a:solidFill>
                  <a:prstClr val="white"/>
                </a:solidFill>
                <a:latin typeface="方正大标宋简体" panose="03000509000000000000" pitchFamily="2" charset="-122"/>
                <a:ea typeface="方正大标宋简体" panose="03000509000000000000" pitchFamily="2" charset="-122"/>
                <a:cs typeface="Microsoft JhengHei Light" panose="020B0304030504040204" pitchFamily="34" charset="-122"/>
                <a:sym typeface="+mn-ea"/>
              </a:rPr>
              <a:t>Java</a:t>
            </a:r>
            <a:r>
              <a:rPr lang="zh-CN" altLang="en-US" sz="4800" dirty="0">
                <a:solidFill>
                  <a:prstClr val="white"/>
                </a:solidFill>
                <a:latin typeface="方正大标宋简体" panose="03000509000000000000" pitchFamily="2" charset="-122"/>
                <a:ea typeface="方正大标宋简体" panose="03000509000000000000" pitchFamily="2" charset="-122"/>
                <a:cs typeface="Microsoft JhengHei Light" panose="020B0304030504040204" pitchFamily="34" charset="-122"/>
                <a:sym typeface="+mn-ea"/>
              </a:rPr>
              <a:t>基础</a:t>
            </a:r>
            <a:endParaRPr lang="zh-CN" altLang="en-US" sz="4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219953"/>
            <a:ext cx="3359566" cy="706755"/>
            <a:chOff x="12254709" y="219953"/>
            <a:chExt cx="3359566" cy="706755"/>
          </a:xfrm>
        </p:grpSpPr>
        <p:sp>
          <p:nvSpPr>
            <p:cNvPr id="6" name="矩形 5"/>
            <p:cNvSpPr/>
            <p:nvPr/>
          </p:nvSpPr>
          <p:spPr>
            <a:xfrm>
              <a:off x="12891395" y="219953"/>
              <a:ext cx="2722880" cy="7067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4000" dirty="0">
                  <a:solidFill>
                    <a:srgbClr val="0070C0"/>
                  </a:solidFill>
                  <a:latin typeface="方正大标宋简体" panose="03000509000000000000" pitchFamily="2" charset="-122"/>
                  <a:ea typeface="方正大标宋简体" panose="03000509000000000000" pitchFamily="2" charset="-122"/>
                  <a:cs typeface="Arial" panose="020B0604020202020204"/>
                </a:rPr>
                <a:t>变量与赋值</a:t>
              </a:r>
              <a:endParaRPr lang="en-US" altLang="en-US" sz="4000" dirty="0">
                <a:solidFill>
                  <a:srgbClr val="0070C0"/>
                </a:solidFill>
                <a:latin typeface="方正大标宋简体" panose="03000509000000000000" pitchFamily="2" charset="-122"/>
                <a:ea typeface="方正大标宋简体" panose="03000509000000000000" pitchFamily="2" charset="-122"/>
                <a:cs typeface="Arial" panose="020B0604020202020204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2254709" y="241059"/>
              <a:ext cx="495327" cy="65913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210">
                <a:solidFill>
                  <a:prstClr val="white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2782322" y="241062"/>
              <a:ext cx="50234" cy="659134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210">
                <a:solidFill>
                  <a:prstClr val="white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751965" y="1189990"/>
            <a:ext cx="7675245" cy="2781300"/>
            <a:chOff x="334" y="2814"/>
            <a:chExt cx="12087" cy="4380"/>
          </a:xfrm>
        </p:grpSpPr>
        <p:sp>
          <p:nvSpPr>
            <p:cNvPr id="11" name="矩形 10"/>
            <p:cNvSpPr/>
            <p:nvPr/>
          </p:nvSpPr>
          <p:spPr>
            <a:xfrm>
              <a:off x="4353" y="2814"/>
              <a:ext cx="8069" cy="18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800"/>
                <a:t>total = 30;</a:t>
              </a:r>
              <a:endParaRPr lang="en-US" altLang="zh-CN" sz="4800"/>
            </a:p>
          </p:txBody>
        </p:sp>
        <p:sp>
          <p:nvSpPr>
            <p:cNvPr id="12" name="右箭头 11"/>
            <p:cNvSpPr/>
            <p:nvPr/>
          </p:nvSpPr>
          <p:spPr>
            <a:xfrm>
              <a:off x="334" y="3093"/>
              <a:ext cx="3922" cy="129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赋值语句</a:t>
              </a:r>
              <a:endParaRPr lang="en-US" altLang="zh-CN"/>
            </a:p>
          </p:txBody>
        </p:sp>
        <p:sp>
          <p:nvSpPr>
            <p:cNvPr id="13" name="上箭头 12"/>
            <p:cNvSpPr/>
            <p:nvPr/>
          </p:nvSpPr>
          <p:spPr>
            <a:xfrm>
              <a:off x="5979" y="4281"/>
              <a:ext cx="1403" cy="288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变量名</a:t>
              </a:r>
              <a:endParaRPr lang="en-US" altLang="zh-CN"/>
            </a:p>
          </p:txBody>
        </p:sp>
        <p:sp>
          <p:nvSpPr>
            <p:cNvPr id="14" name="上箭头 13"/>
            <p:cNvSpPr/>
            <p:nvPr/>
          </p:nvSpPr>
          <p:spPr>
            <a:xfrm>
              <a:off x="7984" y="4281"/>
              <a:ext cx="1403" cy="2885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赋值运算符</a:t>
              </a:r>
              <a:endParaRPr lang="en-US" altLang="en-US"/>
            </a:p>
          </p:txBody>
        </p:sp>
        <p:sp>
          <p:nvSpPr>
            <p:cNvPr id="15" name="上箭头 14"/>
            <p:cNvSpPr/>
            <p:nvPr/>
          </p:nvSpPr>
          <p:spPr>
            <a:xfrm>
              <a:off x="9603" y="4310"/>
              <a:ext cx="1403" cy="2885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表达式</a:t>
              </a:r>
              <a:endParaRPr lang="en-US" altLang="en-US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1173480" y="4510405"/>
            <a:ext cx="940752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zh-CN">
                <a:sym typeface="+mn-ea"/>
              </a:rPr>
              <a:t>执行赋值语句，会先计算 赋值运算符(=) 右边的表达式，然后将计算结果保存在 = 左边的变量名代表的内存单元中。</a:t>
            </a:r>
            <a:endParaRPr lang="en-US" altLang="zh-CN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zh-CN">
                <a:sym typeface="+mn-ea"/>
              </a:rPr>
              <a:t>赋值语句会覆盖变量旧的值。</a:t>
            </a:r>
            <a:endParaRPr lang="en-US" altLang="zh-CN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zh-CN">
                <a:sym typeface="+mn-ea"/>
              </a:rPr>
              <a:t>Java是强类型语言，不能</a:t>
            </a:r>
            <a:r>
              <a:rPr lang="" altLang="en-US">
                <a:sym typeface="+mn-ea"/>
              </a:rPr>
              <a:t>将</a:t>
            </a:r>
            <a:r>
              <a:rPr lang="en-US" altLang="zh-CN">
                <a:sym typeface="+mn-ea"/>
              </a:rPr>
              <a:t>一个值赋予一个类型不兼容的变量。 如 int total = “1234”;</a:t>
            </a:r>
            <a:endParaRPr lang="en-US" altLang="zh-CN"/>
          </a:p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814050" y="6313170"/>
            <a:ext cx="11842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chemeClr val="accent1"/>
                </a:solidFill>
              </a:rPr>
              <a:t>Demo</a:t>
            </a:r>
            <a:endParaRPr lang="en-US" altLang="zh-CN" sz="140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-760118" y="4831170"/>
            <a:ext cx="13561718" cy="1881731"/>
            <a:chOff x="-3146534" y="4680354"/>
            <a:chExt cx="15916212" cy="2208424"/>
          </a:xfrm>
        </p:grpSpPr>
        <p:pic>
          <p:nvPicPr>
            <p:cNvPr id="23" name="Picture 3" descr="D:\Desktop\素材\素描城市.png"/>
            <p:cNvPicPr>
              <a:picLocks noChangeAspect="1" noChangeArrowheads="1"/>
            </p:cNvPicPr>
            <p:nvPr/>
          </p:nvPicPr>
          <p:blipFill>
            <a:blip r:embed="rId1" cstate="print">
              <a:duotone>
                <a:prstClr val="black"/>
                <a:srgbClr val="1F497D">
                  <a:lumMod val="50000"/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146534" y="4680354"/>
              <a:ext cx="8519703" cy="22084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3" descr="D:\Desktop\素材\素描城市.png"/>
            <p:cNvPicPr>
              <a:picLocks noChangeAspect="1" noChangeArrowheads="1"/>
            </p:cNvPicPr>
            <p:nvPr/>
          </p:nvPicPr>
          <p:blipFill>
            <a:blip r:embed="rId1" cstate="print">
              <a:duotone>
                <a:prstClr val="black"/>
                <a:srgbClr val="1F497D">
                  <a:lumMod val="50000"/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9975" y="4680354"/>
              <a:ext cx="8519703" cy="22084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组合 10"/>
          <p:cNvGrpSpPr/>
          <p:nvPr/>
        </p:nvGrpSpPr>
        <p:grpSpPr>
          <a:xfrm>
            <a:off x="1175385" y="1972310"/>
            <a:ext cx="8929370" cy="2517140"/>
            <a:chOff x="1867" y="2446"/>
            <a:chExt cx="14062" cy="3964"/>
          </a:xfrm>
        </p:grpSpPr>
        <p:sp>
          <p:nvSpPr>
            <p:cNvPr id="25" name="矩形 24"/>
            <p:cNvSpPr/>
            <p:nvPr/>
          </p:nvSpPr>
          <p:spPr>
            <a:xfrm>
              <a:off x="7249" y="2553"/>
              <a:ext cx="8680" cy="883"/>
            </a:xfrm>
            <a:prstGeom prst="rect">
              <a:avLst/>
            </a:prstGeom>
            <a:solidFill>
              <a:srgbClr val="A5A5A5"/>
            </a:solidFill>
            <a:ln w="25400" cap="flat" cmpd="sng" algn="ctr">
              <a:noFill/>
              <a:prstDash val="solid"/>
            </a:ln>
            <a:effectLst>
              <a:outerShdw blurRad="25400" dist="139700" dir="5400000" algn="t" rotWithShape="0">
                <a:srgbClr val="202021">
                  <a:alpha val="22000"/>
                </a:srgbClr>
              </a:outerShdw>
            </a:effectLst>
          </p:spPr>
          <p:txBody>
            <a:bodyPr rtlCol="0" anchor="ctr"/>
            <a:lstStyle/>
            <a:p>
              <a:pPr algn="ctr"/>
              <a:r>
                <a:rPr lang="zh-CN" altLang="en-US" sz="2135" kern="0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我们要做什么</a:t>
              </a:r>
              <a:endParaRPr lang="zh-CN" altLang="en-US" sz="2135" kern="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7249" y="4040"/>
              <a:ext cx="8680" cy="883"/>
            </a:xfrm>
            <a:prstGeom prst="rect">
              <a:avLst/>
            </a:prstGeom>
            <a:solidFill>
              <a:srgbClr val="A5A5A5"/>
            </a:solidFill>
            <a:ln w="25400" cap="flat" cmpd="sng" algn="ctr">
              <a:noFill/>
              <a:prstDash val="solid"/>
            </a:ln>
            <a:effectLst>
              <a:outerShdw blurRad="25400" dist="139700" dir="5400000" algn="t" rotWithShape="0">
                <a:srgbClr val="202021">
                  <a:alpha val="22000"/>
                </a:srgbClr>
              </a:outerShdw>
            </a:effectLst>
          </p:spPr>
          <p:txBody>
            <a:bodyPr rtlCol="0" anchor="ctr"/>
            <a:lstStyle/>
            <a:p>
              <a:pPr algn="ctr"/>
              <a:r>
                <a:rPr lang="en-US" altLang="zh-CN" sz="2135" kern="0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变量与赋值</a:t>
              </a:r>
              <a:endParaRPr lang="en-US" altLang="zh-CN" sz="2135" kern="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7249" y="5528"/>
              <a:ext cx="8680" cy="883"/>
            </a:xfrm>
            <a:prstGeom prst="rect">
              <a:avLst/>
            </a:prstGeom>
            <a:solidFill>
              <a:srgbClr val="0070C0"/>
            </a:solidFill>
            <a:ln w="25400" cap="flat" cmpd="sng" algn="ctr">
              <a:noFill/>
              <a:prstDash val="solid"/>
            </a:ln>
            <a:effectLst>
              <a:outerShdw blurRad="25400" dist="139700" dir="5400000" algn="t" rotWithShape="0">
                <a:srgbClr val="202021">
                  <a:alpha val="22000"/>
                </a:srgbClr>
              </a:outerShdw>
            </a:effectLst>
          </p:spPr>
          <p:txBody>
            <a:bodyPr rtlCol="0" anchor="ctr"/>
            <a:lstStyle/>
            <a:p>
              <a:pPr algn="ctr"/>
              <a:r>
                <a:rPr lang="en-US" altLang="zh-CN" sz="2135" kern="0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基本数据类型</a:t>
              </a:r>
              <a:endParaRPr lang="en-US" altLang="zh-CN" sz="2135" kern="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867" y="2446"/>
              <a:ext cx="3786" cy="13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3020"/>
                </a:lnSpc>
              </a:pPr>
              <a:r>
                <a:rPr lang="zh-CN" altLang="en-US" sz="7110" dirty="0">
                  <a:solidFill>
                    <a:srgbClr val="0070C0"/>
                  </a:solidFill>
                  <a:latin typeface="张海山锐谐体" panose="02000000000000000000" pitchFamily="2" charset="-122"/>
                  <a:ea typeface="张海山锐谐体" panose="02000000000000000000" pitchFamily="2" charset="-122"/>
                </a:rPr>
                <a:t>目录</a:t>
              </a:r>
              <a:endParaRPr lang="en-US" altLang="zh-CN" sz="7110" dirty="0">
                <a:solidFill>
                  <a:srgbClr val="0070C0"/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endParaRPr>
            </a:p>
            <a:p>
              <a:pPr algn="ctr">
                <a:lnSpc>
                  <a:spcPts val="3020"/>
                </a:lnSpc>
              </a:pPr>
              <a:r>
                <a:rPr lang="en-US" altLang="zh-CN" sz="3555" dirty="0">
                  <a:solidFill>
                    <a:prstClr val="white">
                      <a:lumMod val="65000"/>
                    </a:prstClr>
                  </a:solidFill>
                  <a:latin typeface="张海山锐线体简" panose="02000000000000000000" pitchFamily="2" charset="-122"/>
                  <a:ea typeface="张海山锐线体简" panose="02000000000000000000" pitchFamily="2" charset="-122"/>
                </a:rPr>
                <a:t>contents</a:t>
              </a:r>
              <a:endParaRPr lang="zh-CN" altLang="en-US" sz="3555" dirty="0">
                <a:solidFill>
                  <a:prstClr val="white">
                    <a:lumMod val="65000"/>
                  </a:prstClr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 rot="0">
              <a:off x="7032" y="3941"/>
              <a:ext cx="1302" cy="661"/>
              <a:chOff x="1485616" y="1015069"/>
              <a:chExt cx="1557519" cy="790575"/>
            </a:xfrm>
          </p:grpSpPr>
          <p:sp>
            <p:nvSpPr>
              <p:cNvPr id="30" name="等腰三角形 29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31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-1" fmla="*/ 0 w 1473563"/>
                  <a:gd name="connsiteY0-2" fmla="*/ 0 h 790575"/>
                  <a:gd name="connsiteX1-3" fmla="*/ 1473563 w 1473563"/>
                  <a:gd name="connsiteY1-4" fmla="*/ 0 h 790575"/>
                  <a:gd name="connsiteX2-5" fmla="*/ 959213 w 1473563"/>
                  <a:gd name="connsiteY2-6" fmla="*/ 790575 h 790575"/>
                  <a:gd name="connsiteX3-7" fmla="*/ 0 w 1473563"/>
                  <a:gd name="connsiteY3-8" fmla="*/ 628650 h 790575"/>
                  <a:gd name="connsiteX4-9" fmla="*/ 0 w 1473563"/>
                  <a:gd name="connsiteY4-10" fmla="*/ 0 h 79057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E7E7E"/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noAutofit/>
              </a:bodyPr>
              <a:lstStyle/>
              <a:p>
                <a:pPr algn="ctr">
                  <a:defRPr/>
                </a:pPr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 rot="0">
              <a:off x="7032" y="5428"/>
              <a:ext cx="1302" cy="661"/>
              <a:chOff x="1485616" y="1015069"/>
              <a:chExt cx="1557519" cy="790575"/>
            </a:xfrm>
          </p:grpSpPr>
          <p:sp>
            <p:nvSpPr>
              <p:cNvPr id="33" name="等腰三角形 32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34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-1" fmla="*/ 0 w 1473563"/>
                  <a:gd name="connsiteY0-2" fmla="*/ 0 h 790575"/>
                  <a:gd name="connsiteX1-3" fmla="*/ 1473563 w 1473563"/>
                  <a:gd name="connsiteY1-4" fmla="*/ 0 h 790575"/>
                  <a:gd name="connsiteX2-5" fmla="*/ 959213 w 1473563"/>
                  <a:gd name="connsiteY2-6" fmla="*/ 790575 h 790575"/>
                  <a:gd name="connsiteX3-7" fmla="*/ 0 w 1473563"/>
                  <a:gd name="connsiteY3-8" fmla="*/ 628650 h 790575"/>
                  <a:gd name="connsiteX4-9" fmla="*/ 0 w 1473563"/>
                  <a:gd name="connsiteY4-10" fmla="*/ 0 h 79057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/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3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  <p:sp>
          <p:nvSpPr>
            <p:cNvPr id="35" name="矩形 34"/>
            <p:cNvSpPr/>
            <p:nvPr/>
          </p:nvSpPr>
          <p:spPr>
            <a:xfrm>
              <a:off x="7249" y="2547"/>
              <a:ext cx="8680" cy="883"/>
            </a:xfrm>
            <a:prstGeom prst="rect">
              <a:avLst/>
            </a:prstGeom>
            <a:solidFill>
              <a:srgbClr val="A5A5A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/>
              <a:r>
                <a:rPr lang="en-US" altLang="zh-CN" sz="2135" kern="0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字符串</a:t>
              </a:r>
              <a:endParaRPr lang="en-US" altLang="zh-CN" sz="2135" kern="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 rot="0">
              <a:off x="7032" y="2458"/>
              <a:ext cx="1302" cy="661"/>
              <a:chOff x="1485616" y="1015069"/>
              <a:chExt cx="1557519" cy="790575"/>
            </a:xfrm>
          </p:grpSpPr>
          <p:sp>
            <p:nvSpPr>
              <p:cNvPr id="37" name="等腰三角形 36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38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-1" fmla="*/ 0 w 1473563"/>
                  <a:gd name="connsiteY0-2" fmla="*/ 0 h 790575"/>
                  <a:gd name="connsiteX1-3" fmla="*/ 1473563 w 1473563"/>
                  <a:gd name="connsiteY1-4" fmla="*/ 0 h 790575"/>
                  <a:gd name="connsiteX2-5" fmla="*/ 959213 w 1473563"/>
                  <a:gd name="connsiteY2-6" fmla="*/ 790575 h 790575"/>
                  <a:gd name="connsiteX3-7" fmla="*/ 0 w 1473563"/>
                  <a:gd name="connsiteY3-8" fmla="*/ 628650 h 790575"/>
                  <a:gd name="connsiteX4-9" fmla="*/ 0 w 1473563"/>
                  <a:gd name="connsiteY4-10" fmla="*/ 0 h 79057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 rot="0">
              <a:off x="7032" y="2463"/>
              <a:ext cx="1302" cy="661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44" name="等腰三角形 43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45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-1" fmla="*/ 0 w 1473563"/>
                  <a:gd name="connsiteY0-2" fmla="*/ 0 h 790575"/>
                  <a:gd name="connsiteX1-3" fmla="*/ 1473563 w 1473563"/>
                  <a:gd name="connsiteY1-4" fmla="*/ 0 h 790575"/>
                  <a:gd name="connsiteX2-5" fmla="*/ 959213 w 1473563"/>
                  <a:gd name="connsiteY2-6" fmla="*/ 790575 h 790575"/>
                  <a:gd name="connsiteX3-7" fmla="*/ 0 w 1473563"/>
                  <a:gd name="connsiteY3-8" fmla="*/ 628650 h 790575"/>
                  <a:gd name="connsiteX4-9" fmla="*/ 0 w 1473563"/>
                  <a:gd name="connsiteY4-10" fmla="*/ 0 h 79057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E7E7E"/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Ins="160000" bIns="96000" rtlCol="0" anchor="ctr"/>
              <a:lstStyle/>
              <a:p>
                <a:pPr algn="ctr">
                  <a:defRPr/>
                </a:pPr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219953"/>
            <a:ext cx="3867566" cy="706755"/>
            <a:chOff x="12254709" y="219953"/>
            <a:chExt cx="3867566" cy="706755"/>
          </a:xfrm>
        </p:grpSpPr>
        <p:sp>
          <p:nvSpPr>
            <p:cNvPr id="6" name="矩形 5"/>
            <p:cNvSpPr/>
            <p:nvPr/>
          </p:nvSpPr>
          <p:spPr>
            <a:xfrm>
              <a:off x="12891395" y="219953"/>
              <a:ext cx="3230880" cy="7067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4000" dirty="0">
                  <a:solidFill>
                    <a:srgbClr val="0070C0"/>
                  </a:solidFill>
                  <a:latin typeface="方正大标宋简体" panose="03000509000000000000" pitchFamily="2" charset="-122"/>
                  <a:ea typeface="方正大标宋简体" panose="03000509000000000000" pitchFamily="2" charset="-122"/>
                  <a:cs typeface="Arial" panose="020B0604020202020204"/>
                </a:rPr>
                <a:t>基本数据类型</a:t>
              </a:r>
              <a:endParaRPr lang="en-US" altLang="en-US" sz="4000" dirty="0">
                <a:solidFill>
                  <a:srgbClr val="0070C0"/>
                </a:solidFill>
                <a:latin typeface="方正大标宋简体" panose="03000509000000000000" pitchFamily="2" charset="-122"/>
                <a:ea typeface="方正大标宋简体" panose="03000509000000000000" pitchFamily="2" charset="-122"/>
                <a:cs typeface="Arial" panose="020B0604020202020204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2254709" y="241059"/>
              <a:ext cx="495327" cy="65913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210">
                <a:solidFill>
                  <a:prstClr val="white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2782322" y="241062"/>
              <a:ext cx="50234" cy="659134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210">
                <a:solidFill>
                  <a:prstClr val="white"/>
                </a:solidFill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758825" y="1148715"/>
            <a:ext cx="101866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zh-CN"/>
              <a:t>Java有8中基本数据类型，包括4中整形、2中浮点型、1中字符型、1中布尔型。</a:t>
            </a:r>
            <a:endParaRPr lang="en-US" altLang="zh-CN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zh-CN"/>
              <a:t>整形和浮点型是Java中的2中基本数值类型。没有小数点的称为整形，有小数点的称为浮点型。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/>
        </p:nvGraphicFramePr>
        <p:xfrm>
          <a:off x="1099820" y="2621915"/>
          <a:ext cx="9527540" cy="2636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1885"/>
                <a:gridCol w="1490980"/>
                <a:gridCol w="2857500"/>
                <a:gridCol w="2797175"/>
              </a:tblGrid>
              <a:tr h="3835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类型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存储空间（位）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最小值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最大值</a:t>
                      </a:r>
                      <a:endParaRPr lang="en-US" altLang="zh-CN"/>
                    </a:p>
                  </a:txBody>
                  <a:tcPr/>
                </a:tc>
              </a:tr>
              <a:tr h="3835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byte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-128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127</a:t>
                      </a:r>
                      <a:endParaRPr lang="en-US" altLang="zh-CN"/>
                    </a:p>
                  </a:txBody>
                  <a:tcPr/>
                </a:tc>
              </a:tr>
              <a:tr h="3835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short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-32768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32767</a:t>
                      </a:r>
                      <a:endParaRPr lang="en-US" altLang="zh-CN"/>
                    </a:p>
                  </a:txBody>
                  <a:tcPr/>
                </a:tc>
              </a:tr>
              <a:tr h="3835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-2147483648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214748364</a:t>
                      </a:r>
                      <a:r>
                        <a:rPr lang="en-US" altLang="en-US" sz="1600">
                          <a:sym typeface="+mn-ea"/>
                        </a:rPr>
                        <a:t>7</a:t>
                      </a:r>
                      <a:endParaRPr lang="en-US" altLang="en-US" sz="1600">
                        <a:sym typeface="+mn-ea"/>
                      </a:endParaRPr>
                    </a:p>
                  </a:txBody>
                  <a:tcPr/>
                </a:tc>
              </a:tr>
              <a:tr h="3314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long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-9223372036854755808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922337203685475580</a:t>
                      </a:r>
                      <a:r>
                        <a:rPr lang="en-US" altLang="en-US" sz="1600">
                          <a:sym typeface="+mn-ea"/>
                        </a:rPr>
                        <a:t>7</a:t>
                      </a:r>
                      <a:endParaRPr lang="en-US" altLang="en-US" sz="1600">
                        <a:sym typeface="+mn-ea"/>
                      </a:endParaRPr>
                    </a:p>
                  </a:txBody>
                  <a:tcPr/>
                </a:tc>
              </a:tr>
              <a:tr h="3835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float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约-3.4E+38,7位有效数字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约3.4E+38,7位有效数字</a:t>
                      </a:r>
                      <a:endParaRPr lang="zh-CN" altLang="en-US"/>
                    </a:p>
                  </a:txBody>
                  <a:tcPr/>
                </a:tc>
              </a:tr>
              <a:tr h="3835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double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约-1.7E+308,15位有效数字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约1.7E+308,15位有效数字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219953"/>
            <a:ext cx="3867566" cy="706755"/>
            <a:chOff x="12254709" y="219953"/>
            <a:chExt cx="3867566" cy="706755"/>
          </a:xfrm>
        </p:grpSpPr>
        <p:sp>
          <p:nvSpPr>
            <p:cNvPr id="6" name="矩形 5"/>
            <p:cNvSpPr/>
            <p:nvPr/>
          </p:nvSpPr>
          <p:spPr>
            <a:xfrm>
              <a:off x="12891395" y="219953"/>
              <a:ext cx="3230880" cy="7067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4000" dirty="0">
                  <a:solidFill>
                    <a:srgbClr val="0070C0"/>
                  </a:solidFill>
                  <a:latin typeface="方正大标宋简体" panose="03000509000000000000" pitchFamily="2" charset="-122"/>
                  <a:ea typeface="方正大标宋简体" panose="03000509000000000000" pitchFamily="2" charset="-122"/>
                  <a:cs typeface="Arial" panose="020B0604020202020204"/>
                </a:rPr>
                <a:t>基本数据类型</a:t>
              </a:r>
              <a:endParaRPr lang="en-US" altLang="en-US" sz="4000" dirty="0">
                <a:solidFill>
                  <a:srgbClr val="0070C0"/>
                </a:solidFill>
                <a:latin typeface="方正大标宋简体" panose="03000509000000000000" pitchFamily="2" charset="-122"/>
                <a:ea typeface="方正大标宋简体" panose="03000509000000000000" pitchFamily="2" charset="-122"/>
                <a:cs typeface="Arial" panose="020B0604020202020204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2254709" y="241059"/>
              <a:ext cx="495327" cy="65913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210">
                <a:solidFill>
                  <a:prstClr val="white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2782322" y="241062"/>
              <a:ext cx="50234" cy="659134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210">
                <a:solidFill>
                  <a:prstClr val="white"/>
                </a:solidFill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758825" y="1148715"/>
            <a:ext cx="101866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zh-CN"/>
              <a:t>Java</a:t>
            </a:r>
            <a:r>
              <a:rPr lang="en-US" altLang="en-US"/>
              <a:t>默认所有的整形数值常量都是int， 只有在数值后加了 L 或者 l 才表明该常量为long型。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Java默认所有的浮点型数值常量都是double, 只有数值后家了 F 或者 f 才表明该常量为 float型。</a:t>
            </a:r>
            <a:endParaRPr lang="en-US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991235" y="2859405"/>
            <a:ext cx="995426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int age = 42;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long range = 5839287645L;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double length = 58.324355;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float height = 32.987F;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219953"/>
            <a:ext cx="3867566" cy="706755"/>
            <a:chOff x="12254709" y="219953"/>
            <a:chExt cx="3867566" cy="706755"/>
          </a:xfrm>
        </p:grpSpPr>
        <p:sp>
          <p:nvSpPr>
            <p:cNvPr id="6" name="矩形 5"/>
            <p:cNvSpPr/>
            <p:nvPr/>
          </p:nvSpPr>
          <p:spPr>
            <a:xfrm>
              <a:off x="12891395" y="219953"/>
              <a:ext cx="3230880" cy="7067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4000" dirty="0">
                  <a:solidFill>
                    <a:srgbClr val="0070C0"/>
                  </a:solidFill>
                  <a:latin typeface="方正大标宋简体" panose="03000509000000000000" pitchFamily="2" charset="-122"/>
                  <a:ea typeface="方正大标宋简体" panose="03000509000000000000" pitchFamily="2" charset="-122"/>
                  <a:cs typeface="Arial" panose="020B0604020202020204"/>
                </a:rPr>
                <a:t>基本数据类型</a:t>
              </a:r>
              <a:endParaRPr lang="en-US" altLang="en-US" sz="4000" dirty="0">
                <a:solidFill>
                  <a:srgbClr val="0070C0"/>
                </a:solidFill>
                <a:latin typeface="方正大标宋简体" panose="03000509000000000000" pitchFamily="2" charset="-122"/>
                <a:ea typeface="方正大标宋简体" panose="03000509000000000000" pitchFamily="2" charset="-122"/>
                <a:cs typeface="Arial" panose="020B0604020202020204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2254709" y="241059"/>
              <a:ext cx="495327" cy="65913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210">
                <a:solidFill>
                  <a:prstClr val="white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2782322" y="241062"/>
              <a:ext cx="50234" cy="659134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210">
                <a:solidFill>
                  <a:prstClr val="white"/>
                </a:solidFill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758825" y="1148715"/>
            <a:ext cx="1018667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Java 用单引号 ‘ 表示字符常量。 如 ‘a’, ‘F’, ’’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>
                <a:solidFill>
                  <a:srgbClr val="FF0000"/>
                </a:solidFill>
              </a:rPr>
              <a:t>注意： 字符串(String) 用双引号界定。字符串不是基本数据类型，而是一个类名称。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Java使用16位的Unicode字符集表示字符。字符集是由字符按照一定顺序组成的一个字符列表。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常用的字符集有 ASCII码、Unicode等。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Java使用 char 类型表示一个字符。</a:t>
            </a:r>
            <a:endParaRPr lang="en-US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132840" y="4628515"/>
            <a:ext cx="724027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char first = ‘A’;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char last = ‘Z’;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char lower = ‘a’, upper ;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219953"/>
            <a:ext cx="3867566" cy="706755"/>
            <a:chOff x="12254709" y="219953"/>
            <a:chExt cx="3867566" cy="706755"/>
          </a:xfrm>
        </p:grpSpPr>
        <p:sp>
          <p:nvSpPr>
            <p:cNvPr id="6" name="矩形 5"/>
            <p:cNvSpPr/>
            <p:nvPr/>
          </p:nvSpPr>
          <p:spPr>
            <a:xfrm>
              <a:off x="12891395" y="219953"/>
              <a:ext cx="3230880" cy="7067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4000" dirty="0">
                  <a:solidFill>
                    <a:srgbClr val="0070C0"/>
                  </a:solidFill>
                  <a:latin typeface="方正大标宋简体" panose="03000509000000000000" pitchFamily="2" charset="-122"/>
                  <a:ea typeface="方正大标宋简体" panose="03000509000000000000" pitchFamily="2" charset="-122"/>
                  <a:cs typeface="Arial" panose="020B0604020202020204"/>
                </a:rPr>
                <a:t>基本数据类型</a:t>
              </a:r>
              <a:endParaRPr lang="en-US" altLang="en-US" sz="4000" dirty="0">
                <a:solidFill>
                  <a:srgbClr val="0070C0"/>
                </a:solidFill>
                <a:latin typeface="方正大标宋简体" panose="03000509000000000000" pitchFamily="2" charset="-122"/>
                <a:ea typeface="方正大标宋简体" panose="03000509000000000000" pitchFamily="2" charset="-122"/>
                <a:cs typeface="Arial" panose="020B0604020202020204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2254709" y="241059"/>
              <a:ext cx="495327" cy="65913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210">
                <a:solidFill>
                  <a:prstClr val="white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2782322" y="241062"/>
              <a:ext cx="50234" cy="659134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210">
                <a:solidFill>
                  <a:prstClr val="white"/>
                </a:solidFill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30910" y="1047115"/>
            <a:ext cx="94475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zh-CN"/>
              <a:t>Java用 boolean 表示布尔值。布尔值只有两个值： true、false。通常用于条件判断。</a:t>
            </a:r>
            <a:endParaRPr lang="en-US" altLang="zh-CN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zh-CN"/>
              <a:t>布尔值不能转换为任何其他的类型的值。反之亦然。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1143635" y="3183890"/>
            <a:ext cx="881951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boolean  flag = true;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boolean success = false;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boolean isDone,  contains;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219953"/>
            <a:ext cx="1835566" cy="706755"/>
            <a:chOff x="12254709" y="219953"/>
            <a:chExt cx="1835566" cy="706755"/>
          </a:xfrm>
        </p:grpSpPr>
        <p:sp>
          <p:nvSpPr>
            <p:cNvPr id="6" name="矩形 5"/>
            <p:cNvSpPr/>
            <p:nvPr/>
          </p:nvSpPr>
          <p:spPr>
            <a:xfrm>
              <a:off x="12891395" y="219953"/>
              <a:ext cx="1198880" cy="7067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4000" dirty="0">
                  <a:solidFill>
                    <a:srgbClr val="0070C0"/>
                  </a:solidFill>
                  <a:latin typeface="方正大标宋简体" panose="03000509000000000000" pitchFamily="2" charset="-122"/>
                  <a:ea typeface="方正大标宋简体" panose="03000509000000000000" pitchFamily="2" charset="-122"/>
                  <a:cs typeface="Arial" panose="020B0604020202020204"/>
                </a:rPr>
                <a:t>练习</a:t>
              </a:r>
              <a:endParaRPr lang="en-US" altLang="en-US" sz="4000" dirty="0">
                <a:solidFill>
                  <a:srgbClr val="0070C0"/>
                </a:solidFill>
                <a:latin typeface="方正大标宋简体" panose="03000509000000000000" pitchFamily="2" charset="-122"/>
                <a:ea typeface="方正大标宋简体" panose="03000509000000000000" pitchFamily="2" charset="-122"/>
                <a:cs typeface="Arial" panose="020B0604020202020204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2254709" y="241059"/>
              <a:ext cx="495327" cy="65913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210">
                <a:solidFill>
                  <a:prstClr val="white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2782322" y="241062"/>
              <a:ext cx="50234" cy="659134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210">
                <a:solidFill>
                  <a:prstClr val="white"/>
                </a:solidFill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30910" y="1047115"/>
            <a:ext cx="944753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将本次课程中涉及到的程序，自己编写、运行一遍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用一条println语句，输出如下图形</a:t>
            </a:r>
            <a:endParaRPr lang="en-US" altLang="en-US"/>
          </a:p>
          <a:p>
            <a:pPr indent="0">
              <a:buNone/>
            </a:pPr>
            <a:endParaRPr lang="en-US" altLang="en-US"/>
          </a:p>
          <a:p>
            <a:pPr indent="0">
              <a:buNone/>
            </a:pPr>
            <a:r>
              <a:rPr lang="en-US" altLang="en-US"/>
              <a:t>          *</a:t>
            </a:r>
            <a:endParaRPr lang="en-US" altLang="en-US"/>
          </a:p>
          <a:p>
            <a:pPr indent="0">
              <a:buNone/>
            </a:pPr>
            <a:r>
              <a:rPr lang="en-US" altLang="en-US"/>
              <a:t>         ***</a:t>
            </a:r>
            <a:endParaRPr lang="en-US" altLang="en-US"/>
          </a:p>
          <a:p>
            <a:pPr indent="0">
              <a:buNone/>
            </a:pPr>
            <a:r>
              <a:rPr lang="en-US" altLang="en-US"/>
              <a:t>       *****       </a:t>
            </a:r>
            <a:endParaRPr lang="en-US" altLang="en-US"/>
          </a:p>
          <a:p>
            <a:pPr indent="0">
              <a:buNone/>
            </a:pPr>
            <a:endParaRPr lang="en-US" altLang="en-US"/>
          </a:p>
          <a:p>
            <a:pPr indent="0">
              <a:buNone/>
            </a:pP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83" b="15572"/>
          <a:stretch>
            <a:fillRect/>
          </a:stretch>
        </p:blipFill>
        <p:spPr>
          <a:xfrm>
            <a:off x="0" y="-8468"/>
            <a:ext cx="13751748" cy="6866467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1188142" y="761073"/>
            <a:ext cx="4918381" cy="4918381"/>
            <a:chOff x="-197370" y="277973"/>
            <a:chExt cx="5951241" cy="5951241"/>
          </a:xfrm>
        </p:grpSpPr>
        <p:grpSp>
          <p:nvGrpSpPr>
            <p:cNvPr id="6" name="组合 5"/>
            <p:cNvGrpSpPr/>
            <p:nvPr/>
          </p:nvGrpSpPr>
          <p:grpSpPr>
            <a:xfrm>
              <a:off x="-197370" y="277973"/>
              <a:ext cx="5951241" cy="5951241"/>
              <a:chOff x="388364" y="486447"/>
              <a:chExt cx="5951241" cy="5951241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1094703" y="1000374"/>
                <a:ext cx="4538565" cy="4538565"/>
              </a:xfrm>
              <a:prstGeom prst="ellipse">
                <a:avLst/>
              </a:prstGeom>
              <a:solidFill>
                <a:srgbClr val="018D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1851154" y="2026214"/>
                <a:ext cx="2871705" cy="2871705"/>
              </a:xfrm>
              <a:prstGeom prst="ellipse">
                <a:avLst/>
              </a:prstGeom>
              <a:solidFill>
                <a:srgbClr val="017B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388364" y="486447"/>
                <a:ext cx="5951241" cy="5951241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等腰三角形 10"/>
              <p:cNvSpPr/>
              <p:nvPr/>
            </p:nvSpPr>
            <p:spPr>
              <a:xfrm rot="8094890">
                <a:off x="4545659" y="4505296"/>
                <a:ext cx="1164892" cy="1057872"/>
              </a:xfrm>
              <a:prstGeom prst="triangle">
                <a:avLst/>
              </a:prstGeom>
              <a:solidFill>
                <a:srgbClr val="018D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矩形 6"/>
            <p:cNvSpPr/>
            <p:nvPr/>
          </p:nvSpPr>
          <p:spPr>
            <a:xfrm>
              <a:off x="1172914" y="2591872"/>
              <a:ext cx="3148414" cy="12289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60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Microsoft JhengHei Light" panose="020B0304030504040204" pitchFamily="34" charset="-122"/>
                </a:rPr>
                <a:t>Thanks</a:t>
              </a:r>
              <a:endParaRPr lang="zh-CN" altLang="en-US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Microsoft JhengHei Light" panose="020B0304030504040204" pitchFamily="34" charset="-122"/>
              </a:endParaRPr>
            </a:p>
          </p:txBody>
        </p:sp>
      </p:grpSp>
      <p:sp>
        <p:nvSpPr>
          <p:cNvPr id="12" name="椭圆 11"/>
          <p:cNvSpPr/>
          <p:nvPr/>
        </p:nvSpPr>
        <p:spPr>
          <a:xfrm>
            <a:off x="8443058" y="4117996"/>
            <a:ext cx="4138288" cy="4138288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-760118" y="4831170"/>
            <a:ext cx="13561718" cy="1881731"/>
            <a:chOff x="-3146534" y="4680354"/>
            <a:chExt cx="15916212" cy="2208424"/>
          </a:xfrm>
        </p:grpSpPr>
        <p:pic>
          <p:nvPicPr>
            <p:cNvPr id="23" name="Picture 3" descr="D:\Desktop\素材\素描城市.png"/>
            <p:cNvPicPr>
              <a:picLocks noChangeAspect="1" noChangeArrowheads="1"/>
            </p:cNvPicPr>
            <p:nvPr/>
          </p:nvPicPr>
          <p:blipFill>
            <a:blip r:embed="rId1" cstate="print">
              <a:duotone>
                <a:prstClr val="black"/>
                <a:srgbClr val="1F497D">
                  <a:lumMod val="50000"/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146534" y="4680354"/>
              <a:ext cx="8519703" cy="22084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3" descr="D:\Desktop\素材\素描城市.png"/>
            <p:cNvPicPr>
              <a:picLocks noChangeAspect="1" noChangeArrowheads="1"/>
            </p:cNvPicPr>
            <p:nvPr/>
          </p:nvPicPr>
          <p:blipFill>
            <a:blip r:embed="rId1" cstate="print">
              <a:duotone>
                <a:prstClr val="black"/>
                <a:srgbClr val="1F497D">
                  <a:lumMod val="50000"/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9975" y="4680354"/>
              <a:ext cx="8519703" cy="22084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组合 10"/>
          <p:cNvGrpSpPr/>
          <p:nvPr/>
        </p:nvGrpSpPr>
        <p:grpSpPr>
          <a:xfrm>
            <a:off x="1185545" y="1972310"/>
            <a:ext cx="8929370" cy="2517140"/>
            <a:chOff x="1867" y="2446"/>
            <a:chExt cx="14062" cy="3964"/>
          </a:xfrm>
        </p:grpSpPr>
        <p:sp>
          <p:nvSpPr>
            <p:cNvPr id="25" name="矩形 24"/>
            <p:cNvSpPr/>
            <p:nvPr/>
          </p:nvSpPr>
          <p:spPr>
            <a:xfrm>
              <a:off x="7249" y="2553"/>
              <a:ext cx="8680" cy="883"/>
            </a:xfrm>
            <a:prstGeom prst="rect">
              <a:avLst/>
            </a:prstGeom>
            <a:solidFill>
              <a:srgbClr val="A5A5A5"/>
            </a:solidFill>
            <a:ln w="25400" cap="flat" cmpd="sng" algn="ctr">
              <a:noFill/>
              <a:prstDash val="solid"/>
            </a:ln>
            <a:effectLst>
              <a:outerShdw blurRad="25400" dist="139700" dir="5400000" algn="t" rotWithShape="0">
                <a:srgbClr val="202021">
                  <a:alpha val="22000"/>
                </a:srgbClr>
              </a:outerShdw>
            </a:effectLst>
          </p:spPr>
          <p:txBody>
            <a:bodyPr rtlCol="0" anchor="ctr"/>
            <a:lstStyle/>
            <a:p>
              <a:pPr algn="ctr"/>
              <a:r>
                <a:rPr lang="zh-CN" altLang="en-US" sz="2135" kern="0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我们要做什么</a:t>
              </a:r>
              <a:endParaRPr lang="zh-CN" altLang="en-US" sz="2135" kern="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7249" y="4040"/>
              <a:ext cx="8680" cy="883"/>
            </a:xfrm>
            <a:prstGeom prst="rect">
              <a:avLst/>
            </a:prstGeom>
            <a:solidFill>
              <a:srgbClr val="A5A5A5"/>
            </a:solidFill>
            <a:ln w="25400" cap="flat" cmpd="sng" algn="ctr">
              <a:noFill/>
              <a:prstDash val="solid"/>
            </a:ln>
            <a:effectLst>
              <a:outerShdw blurRad="25400" dist="139700" dir="5400000" algn="t" rotWithShape="0">
                <a:srgbClr val="202021">
                  <a:alpha val="22000"/>
                </a:srgbClr>
              </a:outerShdw>
            </a:effectLst>
          </p:spPr>
          <p:txBody>
            <a:bodyPr rtlCol="0" anchor="ctr"/>
            <a:lstStyle/>
            <a:p>
              <a:pPr algn="ctr"/>
              <a:r>
                <a:rPr lang="en-US" altLang="zh-CN" sz="2135" kern="0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变量与赋值</a:t>
              </a:r>
              <a:endParaRPr lang="en-US" altLang="zh-CN" sz="2135" kern="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7249" y="5528"/>
              <a:ext cx="8680" cy="883"/>
            </a:xfrm>
            <a:prstGeom prst="rect">
              <a:avLst/>
            </a:prstGeom>
            <a:solidFill>
              <a:srgbClr val="A5A5A5"/>
            </a:solidFill>
            <a:ln w="25400" cap="flat" cmpd="sng" algn="ctr">
              <a:noFill/>
              <a:prstDash val="solid"/>
            </a:ln>
            <a:effectLst>
              <a:outerShdw blurRad="25400" dist="139700" dir="5400000" algn="t" rotWithShape="0">
                <a:srgbClr val="202021">
                  <a:alpha val="22000"/>
                </a:srgbClr>
              </a:outerShdw>
            </a:effectLst>
          </p:spPr>
          <p:txBody>
            <a:bodyPr rtlCol="0" anchor="ctr"/>
            <a:lstStyle/>
            <a:p>
              <a:pPr algn="ctr"/>
              <a:r>
                <a:rPr lang="en-US" altLang="zh-CN" sz="2135" kern="0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基本数据类型</a:t>
              </a:r>
              <a:endParaRPr lang="en-US" altLang="zh-CN" sz="2135" kern="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867" y="2446"/>
              <a:ext cx="3786" cy="13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3020"/>
                </a:lnSpc>
              </a:pPr>
              <a:r>
                <a:rPr lang="zh-CN" altLang="en-US" sz="7110" dirty="0">
                  <a:solidFill>
                    <a:srgbClr val="0070C0"/>
                  </a:solidFill>
                  <a:latin typeface="张海山锐谐体" panose="02000000000000000000" pitchFamily="2" charset="-122"/>
                  <a:ea typeface="张海山锐谐体" panose="02000000000000000000" pitchFamily="2" charset="-122"/>
                </a:rPr>
                <a:t>目录</a:t>
              </a:r>
              <a:endParaRPr lang="en-US" altLang="zh-CN" sz="7110" dirty="0">
                <a:solidFill>
                  <a:srgbClr val="0070C0"/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endParaRPr>
            </a:p>
            <a:p>
              <a:pPr algn="ctr">
                <a:lnSpc>
                  <a:spcPts val="3020"/>
                </a:lnSpc>
              </a:pPr>
              <a:r>
                <a:rPr lang="en-US" altLang="zh-CN" sz="3555" dirty="0">
                  <a:solidFill>
                    <a:prstClr val="white">
                      <a:lumMod val="65000"/>
                    </a:prstClr>
                  </a:solidFill>
                  <a:latin typeface="张海山锐线体简" panose="02000000000000000000" pitchFamily="2" charset="-122"/>
                  <a:ea typeface="张海山锐线体简" panose="02000000000000000000" pitchFamily="2" charset="-122"/>
                </a:rPr>
                <a:t>contents</a:t>
              </a:r>
              <a:endParaRPr lang="zh-CN" altLang="en-US" sz="3555" dirty="0">
                <a:solidFill>
                  <a:prstClr val="white">
                    <a:lumMod val="65000"/>
                  </a:prstClr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 rot="0">
              <a:off x="7032" y="3941"/>
              <a:ext cx="1302" cy="661"/>
              <a:chOff x="1485616" y="1015069"/>
              <a:chExt cx="1557519" cy="790575"/>
            </a:xfrm>
          </p:grpSpPr>
          <p:sp>
            <p:nvSpPr>
              <p:cNvPr id="30" name="等腰三角形 29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31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-1" fmla="*/ 0 w 1473563"/>
                  <a:gd name="connsiteY0-2" fmla="*/ 0 h 790575"/>
                  <a:gd name="connsiteX1-3" fmla="*/ 1473563 w 1473563"/>
                  <a:gd name="connsiteY1-4" fmla="*/ 0 h 790575"/>
                  <a:gd name="connsiteX2-5" fmla="*/ 959213 w 1473563"/>
                  <a:gd name="connsiteY2-6" fmla="*/ 790575 h 790575"/>
                  <a:gd name="connsiteX3-7" fmla="*/ 0 w 1473563"/>
                  <a:gd name="connsiteY3-8" fmla="*/ 628650 h 790575"/>
                  <a:gd name="connsiteX4-9" fmla="*/ 0 w 1473563"/>
                  <a:gd name="connsiteY4-10" fmla="*/ 0 h 79057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noAutofit/>
              </a:bodyPr>
              <a:lstStyle/>
              <a:p>
                <a:pPr algn="ctr">
                  <a:defRPr/>
                </a:pPr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 rot="0">
              <a:off x="7032" y="5428"/>
              <a:ext cx="1302" cy="661"/>
              <a:chOff x="1485616" y="1015069"/>
              <a:chExt cx="1557519" cy="790575"/>
            </a:xfrm>
          </p:grpSpPr>
          <p:sp>
            <p:nvSpPr>
              <p:cNvPr id="33" name="等腰三角形 32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34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-1" fmla="*/ 0 w 1473563"/>
                  <a:gd name="connsiteY0-2" fmla="*/ 0 h 790575"/>
                  <a:gd name="connsiteX1-3" fmla="*/ 1473563 w 1473563"/>
                  <a:gd name="connsiteY1-4" fmla="*/ 0 h 790575"/>
                  <a:gd name="connsiteX2-5" fmla="*/ 959213 w 1473563"/>
                  <a:gd name="connsiteY2-6" fmla="*/ 790575 h 790575"/>
                  <a:gd name="connsiteX3-7" fmla="*/ 0 w 1473563"/>
                  <a:gd name="connsiteY3-8" fmla="*/ 628650 h 790575"/>
                  <a:gd name="connsiteX4-9" fmla="*/ 0 w 1473563"/>
                  <a:gd name="connsiteY4-10" fmla="*/ 0 h 79057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3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  <p:sp>
          <p:nvSpPr>
            <p:cNvPr id="35" name="矩形 34"/>
            <p:cNvSpPr/>
            <p:nvPr/>
          </p:nvSpPr>
          <p:spPr>
            <a:xfrm>
              <a:off x="7249" y="2547"/>
              <a:ext cx="8680" cy="883"/>
            </a:xfrm>
            <a:prstGeom prst="rect">
              <a:avLst/>
            </a:prstGeom>
            <a:solidFill>
              <a:srgbClr val="0070C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/>
              <a:r>
                <a:rPr lang="en-US" altLang="zh-CN" sz="2135" kern="0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字符串</a:t>
              </a:r>
              <a:endParaRPr lang="en-US" altLang="zh-CN" sz="2135" kern="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 rot="0">
              <a:off x="7032" y="2458"/>
              <a:ext cx="1302" cy="661"/>
              <a:chOff x="1485616" y="1015069"/>
              <a:chExt cx="1557519" cy="790575"/>
            </a:xfrm>
          </p:grpSpPr>
          <p:sp>
            <p:nvSpPr>
              <p:cNvPr id="37" name="等腰三角形 36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38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-1" fmla="*/ 0 w 1473563"/>
                  <a:gd name="connsiteY0-2" fmla="*/ 0 h 790575"/>
                  <a:gd name="connsiteX1-3" fmla="*/ 1473563 w 1473563"/>
                  <a:gd name="connsiteY1-4" fmla="*/ 0 h 790575"/>
                  <a:gd name="connsiteX2-5" fmla="*/ 959213 w 1473563"/>
                  <a:gd name="connsiteY2-6" fmla="*/ 790575 h 790575"/>
                  <a:gd name="connsiteX3-7" fmla="*/ 0 w 1473563"/>
                  <a:gd name="connsiteY3-8" fmla="*/ 628650 h 790575"/>
                  <a:gd name="connsiteX4-9" fmla="*/ 0 w 1473563"/>
                  <a:gd name="connsiteY4-10" fmla="*/ 0 h 79057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 rot="0">
              <a:off x="7032" y="2463"/>
              <a:ext cx="1302" cy="661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44" name="等腰三角形 43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45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-1" fmla="*/ 0 w 1473563"/>
                  <a:gd name="connsiteY0-2" fmla="*/ 0 h 790575"/>
                  <a:gd name="connsiteX1-3" fmla="*/ 1473563 w 1473563"/>
                  <a:gd name="connsiteY1-4" fmla="*/ 0 h 790575"/>
                  <a:gd name="connsiteX2-5" fmla="*/ 959213 w 1473563"/>
                  <a:gd name="connsiteY2-6" fmla="*/ 790575 h 790575"/>
                  <a:gd name="connsiteX3-7" fmla="*/ 0 w 1473563"/>
                  <a:gd name="connsiteY3-8" fmla="*/ 628650 h 790575"/>
                  <a:gd name="connsiteX4-9" fmla="*/ 0 w 1473563"/>
                  <a:gd name="connsiteY4-10" fmla="*/ 0 h 79057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Ins="160000" bIns="96000" rtlCol="0" anchor="ctr"/>
              <a:lstStyle/>
              <a:p>
                <a:pPr algn="ctr">
                  <a:defRPr/>
                </a:pPr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219953"/>
            <a:ext cx="2343566" cy="706755"/>
            <a:chOff x="12254709" y="219953"/>
            <a:chExt cx="2343566" cy="706755"/>
          </a:xfrm>
        </p:grpSpPr>
        <p:sp>
          <p:nvSpPr>
            <p:cNvPr id="6" name="矩形 5"/>
            <p:cNvSpPr/>
            <p:nvPr/>
          </p:nvSpPr>
          <p:spPr>
            <a:xfrm>
              <a:off x="12891395" y="219953"/>
              <a:ext cx="1706880" cy="7067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4000" dirty="0">
                  <a:solidFill>
                    <a:srgbClr val="0070C0"/>
                  </a:solidFill>
                  <a:latin typeface="方正大标宋简体" panose="03000509000000000000" pitchFamily="2" charset="-122"/>
                  <a:ea typeface="方正大标宋简体" panose="03000509000000000000" pitchFamily="2" charset="-122"/>
                  <a:cs typeface="Arial" panose="020B0604020202020204"/>
                </a:rPr>
                <a:t>字符串</a:t>
              </a:r>
              <a:endParaRPr lang="en-US" sz="4000" dirty="0">
                <a:solidFill>
                  <a:srgbClr val="0070C0"/>
                </a:solidFill>
                <a:latin typeface="方正大标宋简体" panose="03000509000000000000" pitchFamily="2" charset="-122"/>
                <a:ea typeface="方正大标宋简体" panose="03000509000000000000" pitchFamily="2" charset="-122"/>
                <a:cs typeface="Arial" panose="020B0604020202020204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2254709" y="241059"/>
              <a:ext cx="495327" cy="65913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210">
                <a:solidFill>
                  <a:prstClr val="white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2782322" y="241062"/>
              <a:ext cx="50234" cy="659134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210">
                <a:solidFill>
                  <a:prstClr val="white"/>
                </a:solidFill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1102995" y="1381760"/>
            <a:ext cx="106629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zh-CN"/>
              <a:t>Java中的字符串常量， 以双引号 “” 作为界定符。</a:t>
            </a:r>
            <a:endParaRPr lang="en-US" altLang="zh-CN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zh-CN"/>
              <a:t>字符串常量可以包含任意有效的字符，包括数字、标点及其他特殊字符。 如下所示都是合法的字符串：</a:t>
            </a:r>
            <a:endParaRPr lang="en-US" altLang="zh-CN"/>
          </a:p>
        </p:txBody>
      </p:sp>
      <p:graphicFrame>
        <p:nvGraphicFramePr>
          <p:cNvPr id="15" name="表格 14"/>
          <p:cNvGraphicFramePr/>
          <p:nvPr/>
        </p:nvGraphicFramePr>
        <p:xfrm>
          <a:off x="1828800" y="2667000"/>
          <a:ext cx="85344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“合法字符串常量”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“The quick brown fox jumped over the lazy dog.”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“I am 10 years old.”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“3.1415926”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“”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219953"/>
            <a:ext cx="2343566" cy="706755"/>
            <a:chOff x="12254709" y="219953"/>
            <a:chExt cx="2343566" cy="706755"/>
          </a:xfrm>
        </p:grpSpPr>
        <p:sp>
          <p:nvSpPr>
            <p:cNvPr id="6" name="矩形 5"/>
            <p:cNvSpPr/>
            <p:nvPr/>
          </p:nvSpPr>
          <p:spPr>
            <a:xfrm>
              <a:off x="12891395" y="219953"/>
              <a:ext cx="1706880" cy="7067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4000" dirty="0">
                  <a:solidFill>
                    <a:srgbClr val="0070C0"/>
                  </a:solidFill>
                  <a:latin typeface="方正大标宋简体" panose="03000509000000000000" pitchFamily="2" charset="-122"/>
                  <a:ea typeface="方正大标宋简体" panose="03000509000000000000" pitchFamily="2" charset="-122"/>
                  <a:cs typeface="Arial" panose="020B0604020202020204"/>
                </a:rPr>
                <a:t>字符串</a:t>
              </a:r>
              <a:endParaRPr lang="en-US" altLang="en-US" sz="4000" dirty="0">
                <a:solidFill>
                  <a:srgbClr val="0070C0"/>
                </a:solidFill>
                <a:latin typeface="方正大标宋简体" panose="03000509000000000000" pitchFamily="2" charset="-122"/>
                <a:ea typeface="方正大标宋简体" panose="03000509000000000000" pitchFamily="2" charset="-122"/>
                <a:cs typeface="Arial" panose="020B0604020202020204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2254709" y="241059"/>
              <a:ext cx="495327" cy="65913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210">
                <a:solidFill>
                  <a:prstClr val="white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2782322" y="241062"/>
              <a:ext cx="50234" cy="659134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210">
                <a:solidFill>
                  <a:prstClr val="white"/>
                </a:solidFill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8665" y="1737995"/>
            <a:ext cx="10099040" cy="6350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58825" y="2585720"/>
            <a:ext cx="1016635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zh-CN"/>
              <a:t>System 代表了一个类</a:t>
            </a:r>
            <a:endParaRPr lang="en-US" altLang="zh-CN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zh-CN"/>
              <a:t>out 是 System 类里面的一个静态对象</a:t>
            </a:r>
            <a:endParaRPr lang="en-US" altLang="zh-CN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zh-CN"/>
              <a:t>print 和 println 则是 out 对象的一个方法</a:t>
            </a:r>
            <a:endParaRPr lang="en-US" altLang="zh-CN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zh-CN"/>
              <a:t>println的作用是将字符串输出到控制台并换行</a:t>
            </a:r>
            <a:endParaRPr lang="en-US" altLang="zh-CN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zh-CN"/>
              <a:t>print 仅将字符串输出到控制台，不换行</a:t>
            </a:r>
            <a:endParaRPr lang="en-US" altLang="zh-CN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zh-CN">
                <a:sym typeface="+mn-ea"/>
              </a:rPr>
              <a:t>程序中字符串不能跨行。</a:t>
            </a:r>
            <a:endParaRPr lang="en-US" altLang="zh-CN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zh-CN">
                <a:sym typeface="+mn-ea"/>
              </a:rPr>
              <a:t>+ 用于将两个字符串拼接到一起，形成一个长字符串。</a:t>
            </a:r>
            <a:endParaRPr lang="en-US" altLang="zh-CN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760095" y="1072515"/>
            <a:ext cx="6004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输出字符串，需要用到print方法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219953"/>
            <a:ext cx="2343566" cy="706755"/>
            <a:chOff x="12254709" y="219953"/>
            <a:chExt cx="2343566" cy="706755"/>
          </a:xfrm>
        </p:grpSpPr>
        <p:sp>
          <p:nvSpPr>
            <p:cNvPr id="6" name="矩形 5"/>
            <p:cNvSpPr/>
            <p:nvPr/>
          </p:nvSpPr>
          <p:spPr>
            <a:xfrm>
              <a:off x="12891395" y="219953"/>
              <a:ext cx="1706880" cy="7067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4000" dirty="0">
                  <a:solidFill>
                    <a:srgbClr val="0070C0"/>
                  </a:solidFill>
                  <a:latin typeface="方正大标宋简体" panose="03000509000000000000" pitchFamily="2" charset="-122"/>
                  <a:ea typeface="方正大标宋简体" panose="03000509000000000000" pitchFamily="2" charset="-122"/>
                  <a:cs typeface="Arial" panose="020B0604020202020204"/>
                </a:rPr>
                <a:t>字符串</a:t>
              </a:r>
              <a:endParaRPr lang="en-US" altLang="zh-CN" sz="4000" dirty="0">
                <a:solidFill>
                  <a:srgbClr val="0070C0"/>
                </a:solidFill>
                <a:latin typeface="方正大标宋简体" panose="03000509000000000000" pitchFamily="2" charset="-122"/>
                <a:ea typeface="方正大标宋简体" panose="03000509000000000000" pitchFamily="2" charset="-122"/>
                <a:cs typeface="Arial" panose="020B0604020202020204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2254709" y="241059"/>
              <a:ext cx="495327" cy="65913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210">
                <a:solidFill>
                  <a:prstClr val="white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2782322" y="241062"/>
              <a:ext cx="50234" cy="659134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210">
                <a:solidFill>
                  <a:prstClr val="white"/>
                </a:solidFill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495300" y="1929130"/>
            <a:ext cx="25622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如何输出 “ ?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Java中有如下转义序列：</a:t>
            </a:r>
            <a:endParaRPr lang="en-US" altLang="zh-CN"/>
          </a:p>
        </p:txBody>
      </p:sp>
      <p:graphicFrame>
        <p:nvGraphicFramePr>
          <p:cNvPr id="15" name="表格 14"/>
          <p:cNvGraphicFramePr/>
          <p:nvPr/>
        </p:nvGraphicFramePr>
        <p:xfrm>
          <a:off x="3539490" y="1273810"/>
          <a:ext cx="8119110" cy="361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1910"/>
                <a:gridCol w="4267200"/>
              </a:tblGrid>
              <a:tr h="4521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转义序列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意义</a:t>
                      </a:r>
                      <a:endParaRPr lang="en-US" altLang="zh-CN"/>
                    </a:p>
                  </a:txBody>
                  <a:tcPr/>
                </a:tc>
              </a:tr>
              <a:tr h="4521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\b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退格符</a:t>
                      </a:r>
                      <a:endParaRPr lang="en-US" altLang="zh-CN"/>
                    </a:p>
                  </a:txBody>
                  <a:tcPr/>
                </a:tc>
              </a:tr>
              <a:tr h="4521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\t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制表符</a:t>
                      </a:r>
                      <a:endParaRPr lang="en-US" altLang="zh-CN"/>
                    </a:p>
                  </a:txBody>
                  <a:tcPr/>
                </a:tc>
              </a:tr>
              <a:tr h="4521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\n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换行符</a:t>
                      </a:r>
                      <a:endParaRPr lang="en-US" altLang="zh-CN"/>
                    </a:p>
                  </a:txBody>
                  <a:tcPr/>
                </a:tc>
              </a:tr>
              <a:tr h="4521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\r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回车符</a:t>
                      </a:r>
                      <a:endParaRPr lang="en-US" altLang="zh-CN"/>
                    </a:p>
                  </a:txBody>
                  <a:tcPr/>
                </a:tc>
              </a:tr>
              <a:tr h="4521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\”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双引号</a:t>
                      </a:r>
                      <a:endParaRPr lang="en-US" altLang="zh-CN"/>
                    </a:p>
                  </a:txBody>
                  <a:tcPr/>
                </a:tc>
              </a:tr>
              <a:tr h="4521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\’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单引号</a:t>
                      </a:r>
                      <a:endParaRPr lang="en-US" altLang="zh-CN"/>
                    </a:p>
                  </a:txBody>
                  <a:tcPr/>
                </a:tc>
              </a:tr>
              <a:tr h="4521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\\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反斜杠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636905" y="5179060"/>
            <a:ext cx="8648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转义序列 用于表示可能会导致编译错误的特殊字符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19150" y="5836920"/>
            <a:ext cx="686562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ym typeface="+mn-ea"/>
              </a:rPr>
              <a:t>print  和  println demo</a:t>
            </a:r>
            <a:endParaRPr lang="en-US" altLang="zh-CN" sz="1400"/>
          </a:p>
          <a:p>
            <a:r>
              <a:rPr lang="en-US" altLang="zh-CN" sz="1400">
                <a:sym typeface="+mn-ea"/>
              </a:rPr>
              <a:t>字符串用 + 拼接demo， 数字和字符串 拼接demo</a:t>
            </a:r>
            <a:endParaRPr lang="en-US" altLang="zh-CN" sz="1400">
              <a:sym typeface="+mn-ea"/>
            </a:endParaRPr>
          </a:p>
          <a:p>
            <a:r>
              <a:rPr lang="en-US" altLang="zh-CN" sz="1400">
                <a:sym typeface="+mn-ea"/>
              </a:rPr>
              <a:t>转义字符串 demo</a:t>
            </a:r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2" grpId="0"/>
      <p:bldP spid="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-760118" y="4831170"/>
            <a:ext cx="13561718" cy="1881731"/>
            <a:chOff x="-3146534" y="4680354"/>
            <a:chExt cx="15916212" cy="2208424"/>
          </a:xfrm>
        </p:grpSpPr>
        <p:pic>
          <p:nvPicPr>
            <p:cNvPr id="23" name="Picture 3" descr="D:\Desktop\素材\素描城市.png"/>
            <p:cNvPicPr>
              <a:picLocks noChangeAspect="1" noChangeArrowheads="1"/>
            </p:cNvPicPr>
            <p:nvPr/>
          </p:nvPicPr>
          <p:blipFill>
            <a:blip r:embed="rId1" cstate="print">
              <a:duotone>
                <a:prstClr val="black"/>
                <a:srgbClr val="1F497D">
                  <a:lumMod val="50000"/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146534" y="4680354"/>
              <a:ext cx="8519703" cy="22084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3" descr="D:\Desktop\素材\素描城市.png"/>
            <p:cNvPicPr>
              <a:picLocks noChangeAspect="1" noChangeArrowheads="1"/>
            </p:cNvPicPr>
            <p:nvPr/>
          </p:nvPicPr>
          <p:blipFill>
            <a:blip r:embed="rId1" cstate="print">
              <a:duotone>
                <a:prstClr val="black"/>
                <a:srgbClr val="1F497D">
                  <a:lumMod val="50000"/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9975" y="4680354"/>
              <a:ext cx="8519703" cy="22084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组合 10"/>
          <p:cNvGrpSpPr/>
          <p:nvPr/>
        </p:nvGrpSpPr>
        <p:grpSpPr>
          <a:xfrm>
            <a:off x="1175385" y="1972310"/>
            <a:ext cx="8929370" cy="2517140"/>
            <a:chOff x="1867" y="2446"/>
            <a:chExt cx="14062" cy="3964"/>
          </a:xfrm>
        </p:grpSpPr>
        <p:sp>
          <p:nvSpPr>
            <p:cNvPr id="25" name="矩形 24"/>
            <p:cNvSpPr/>
            <p:nvPr/>
          </p:nvSpPr>
          <p:spPr>
            <a:xfrm>
              <a:off x="7249" y="2553"/>
              <a:ext cx="8680" cy="883"/>
            </a:xfrm>
            <a:prstGeom prst="rect">
              <a:avLst/>
            </a:prstGeom>
            <a:solidFill>
              <a:srgbClr val="A5A5A5"/>
            </a:solidFill>
            <a:ln w="25400" cap="flat" cmpd="sng" algn="ctr">
              <a:noFill/>
              <a:prstDash val="solid"/>
            </a:ln>
            <a:effectLst>
              <a:outerShdw blurRad="25400" dist="139700" dir="5400000" algn="t" rotWithShape="0">
                <a:srgbClr val="202021">
                  <a:alpha val="22000"/>
                </a:srgbClr>
              </a:outerShdw>
            </a:effectLst>
          </p:spPr>
          <p:txBody>
            <a:bodyPr rtlCol="0" anchor="ctr"/>
            <a:lstStyle/>
            <a:p>
              <a:pPr algn="ctr"/>
              <a:r>
                <a:rPr lang="zh-CN" altLang="en-US" sz="2135" kern="0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我们要做什么</a:t>
              </a:r>
              <a:endParaRPr lang="zh-CN" altLang="en-US" sz="2135" kern="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7249" y="4040"/>
              <a:ext cx="8680" cy="883"/>
            </a:xfrm>
            <a:prstGeom prst="rect">
              <a:avLst/>
            </a:prstGeom>
            <a:solidFill>
              <a:srgbClr val="0070C0"/>
            </a:solidFill>
            <a:ln w="25400" cap="flat" cmpd="sng" algn="ctr">
              <a:noFill/>
              <a:prstDash val="solid"/>
            </a:ln>
            <a:effectLst>
              <a:outerShdw blurRad="25400" dist="139700" dir="5400000" algn="t" rotWithShape="0">
                <a:srgbClr val="202021">
                  <a:alpha val="22000"/>
                </a:srgbClr>
              </a:outerShdw>
            </a:effectLst>
          </p:spPr>
          <p:txBody>
            <a:bodyPr rtlCol="0" anchor="ctr"/>
            <a:lstStyle/>
            <a:p>
              <a:pPr algn="ctr"/>
              <a:r>
                <a:rPr lang="en-US" altLang="zh-CN" sz="2135" kern="0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变量与赋值</a:t>
              </a:r>
              <a:endParaRPr lang="en-US" altLang="zh-CN" sz="2135" kern="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7249" y="5528"/>
              <a:ext cx="8680" cy="883"/>
            </a:xfrm>
            <a:prstGeom prst="rect">
              <a:avLst/>
            </a:prstGeom>
            <a:solidFill>
              <a:srgbClr val="A5A5A5"/>
            </a:solidFill>
            <a:ln w="25400" cap="flat" cmpd="sng" algn="ctr">
              <a:noFill/>
              <a:prstDash val="solid"/>
            </a:ln>
            <a:effectLst>
              <a:outerShdw blurRad="25400" dist="139700" dir="5400000" algn="t" rotWithShape="0">
                <a:srgbClr val="202021">
                  <a:alpha val="22000"/>
                </a:srgbClr>
              </a:outerShdw>
            </a:effectLst>
          </p:spPr>
          <p:txBody>
            <a:bodyPr rtlCol="0" anchor="ctr"/>
            <a:lstStyle/>
            <a:p>
              <a:pPr algn="ctr"/>
              <a:r>
                <a:rPr lang="en-US" altLang="zh-CN" sz="2135" kern="0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基本数据类型</a:t>
              </a:r>
              <a:endParaRPr lang="en-US" altLang="zh-CN" sz="2135" kern="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867" y="2446"/>
              <a:ext cx="3786" cy="13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3020"/>
                </a:lnSpc>
              </a:pPr>
              <a:r>
                <a:rPr lang="zh-CN" altLang="en-US" sz="7110" dirty="0">
                  <a:solidFill>
                    <a:srgbClr val="0070C0"/>
                  </a:solidFill>
                  <a:latin typeface="张海山锐谐体" panose="02000000000000000000" pitchFamily="2" charset="-122"/>
                  <a:ea typeface="张海山锐谐体" panose="02000000000000000000" pitchFamily="2" charset="-122"/>
                </a:rPr>
                <a:t>目录</a:t>
              </a:r>
              <a:endParaRPr lang="en-US" altLang="zh-CN" sz="7110" dirty="0">
                <a:solidFill>
                  <a:srgbClr val="0070C0"/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endParaRPr>
            </a:p>
            <a:p>
              <a:pPr algn="ctr">
                <a:lnSpc>
                  <a:spcPts val="3020"/>
                </a:lnSpc>
              </a:pPr>
              <a:r>
                <a:rPr lang="en-US" altLang="zh-CN" sz="3555" dirty="0">
                  <a:solidFill>
                    <a:prstClr val="white">
                      <a:lumMod val="65000"/>
                    </a:prstClr>
                  </a:solidFill>
                  <a:latin typeface="张海山锐线体简" panose="02000000000000000000" pitchFamily="2" charset="-122"/>
                  <a:ea typeface="张海山锐线体简" panose="02000000000000000000" pitchFamily="2" charset="-122"/>
                </a:rPr>
                <a:t>contents</a:t>
              </a:r>
              <a:endParaRPr lang="zh-CN" altLang="en-US" sz="3555" dirty="0">
                <a:solidFill>
                  <a:prstClr val="white">
                    <a:lumMod val="65000"/>
                  </a:prstClr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 rot="0">
              <a:off x="7032" y="3941"/>
              <a:ext cx="1302" cy="661"/>
              <a:chOff x="1485616" y="1015069"/>
              <a:chExt cx="1557519" cy="790575"/>
            </a:xfrm>
          </p:grpSpPr>
          <p:sp>
            <p:nvSpPr>
              <p:cNvPr id="30" name="等腰三角形 29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31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-1" fmla="*/ 0 w 1473563"/>
                  <a:gd name="connsiteY0-2" fmla="*/ 0 h 790575"/>
                  <a:gd name="connsiteX1-3" fmla="*/ 1473563 w 1473563"/>
                  <a:gd name="connsiteY1-4" fmla="*/ 0 h 790575"/>
                  <a:gd name="connsiteX2-5" fmla="*/ 959213 w 1473563"/>
                  <a:gd name="connsiteY2-6" fmla="*/ 790575 h 790575"/>
                  <a:gd name="connsiteX3-7" fmla="*/ 0 w 1473563"/>
                  <a:gd name="connsiteY3-8" fmla="*/ 628650 h 790575"/>
                  <a:gd name="connsiteX4-9" fmla="*/ 0 w 1473563"/>
                  <a:gd name="connsiteY4-10" fmla="*/ 0 h 79057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/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noAutofit/>
              </a:bodyPr>
              <a:lstStyle/>
              <a:p>
                <a:pPr algn="ctr">
                  <a:defRPr/>
                </a:pPr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 rot="0">
              <a:off x="7032" y="5428"/>
              <a:ext cx="1302" cy="661"/>
              <a:chOff x="1485616" y="1015069"/>
              <a:chExt cx="1557519" cy="790575"/>
            </a:xfrm>
          </p:grpSpPr>
          <p:sp>
            <p:nvSpPr>
              <p:cNvPr id="33" name="等腰三角形 32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34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-1" fmla="*/ 0 w 1473563"/>
                  <a:gd name="connsiteY0-2" fmla="*/ 0 h 790575"/>
                  <a:gd name="connsiteX1-3" fmla="*/ 1473563 w 1473563"/>
                  <a:gd name="connsiteY1-4" fmla="*/ 0 h 790575"/>
                  <a:gd name="connsiteX2-5" fmla="*/ 959213 w 1473563"/>
                  <a:gd name="connsiteY2-6" fmla="*/ 790575 h 790575"/>
                  <a:gd name="connsiteX3-7" fmla="*/ 0 w 1473563"/>
                  <a:gd name="connsiteY3-8" fmla="*/ 628650 h 790575"/>
                  <a:gd name="connsiteX4-9" fmla="*/ 0 w 1473563"/>
                  <a:gd name="connsiteY4-10" fmla="*/ 0 h 79057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3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  <p:sp>
          <p:nvSpPr>
            <p:cNvPr id="35" name="矩形 34"/>
            <p:cNvSpPr/>
            <p:nvPr/>
          </p:nvSpPr>
          <p:spPr>
            <a:xfrm>
              <a:off x="7249" y="2547"/>
              <a:ext cx="8680" cy="883"/>
            </a:xfrm>
            <a:prstGeom prst="rect">
              <a:avLst/>
            </a:prstGeom>
            <a:solidFill>
              <a:srgbClr val="A5A5A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/>
              <a:r>
                <a:rPr lang="en-US" altLang="zh-CN" sz="2135" kern="0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字符串</a:t>
              </a:r>
              <a:endParaRPr lang="en-US" altLang="zh-CN" sz="2135" kern="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 rot="0">
              <a:off x="7032" y="2458"/>
              <a:ext cx="1302" cy="661"/>
              <a:chOff x="1485616" y="1015069"/>
              <a:chExt cx="1557519" cy="790575"/>
            </a:xfrm>
          </p:grpSpPr>
          <p:sp>
            <p:nvSpPr>
              <p:cNvPr id="37" name="等腰三角形 36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38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-1" fmla="*/ 0 w 1473563"/>
                  <a:gd name="connsiteY0-2" fmla="*/ 0 h 790575"/>
                  <a:gd name="connsiteX1-3" fmla="*/ 1473563 w 1473563"/>
                  <a:gd name="connsiteY1-4" fmla="*/ 0 h 790575"/>
                  <a:gd name="connsiteX2-5" fmla="*/ 959213 w 1473563"/>
                  <a:gd name="connsiteY2-6" fmla="*/ 790575 h 790575"/>
                  <a:gd name="connsiteX3-7" fmla="*/ 0 w 1473563"/>
                  <a:gd name="connsiteY3-8" fmla="*/ 628650 h 790575"/>
                  <a:gd name="connsiteX4-9" fmla="*/ 0 w 1473563"/>
                  <a:gd name="connsiteY4-10" fmla="*/ 0 h 79057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 rot="0">
              <a:off x="7032" y="2463"/>
              <a:ext cx="1302" cy="661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44" name="等腰三角形 43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45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-1" fmla="*/ 0 w 1473563"/>
                  <a:gd name="connsiteY0-2" fmla="*/ 0 h 790575"/>
                  <a:gd name="connsiteX1-3" fmla="*/ 1473563 w 1473563"/>
                  <a:gd name="connsiteY1-4" fmla="*/ 0 h 790575"/>
                  <a:gd name="connsiteX2-5" fmla="*/ 959213 w 1473563"/>
                  <a:gd name="connsiteY2-6" fmla="*/ 790575 h 790575"/>
                  <a:gd name="connsiteX3-7" fmla="*/ 0 w 1473563"/>
                  <a:gd name="connsiteY3-8" fmla="*/ 628650 h 790575"/>
                  <a:gd name="connsiteX4-9" fmla="*/ 0 w 1473563"/>
                  <a:gd name="connsiteY4-10" fmla="*/ 0 h 79057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E7E7E"/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Ins="160000" bIns="96000" rtlCol="0" anchor="ctr"/>
              <a:lstStyle/>
              <a:p>
                <a:pPr algn="ctr">
                  <a:defRPr/>
                </a:pPr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219953"/>
            <a:ext cx="3359566" cy="706755"/>
            <a:chOff x="12254709" y="219953"/>
            <a:chExt cx="3359566" cy="706755"/>
          </a:xfrm>
        </p:grpSpPr>
        <p:sp>
          <p:nvSpPr>
            <p:cNvPr id="6" name="矩形 5"/>
            <p:cNvSpPr/>
            <p:nvPr/>
          </p:nvSpPr>
          <p:spPr>
            <a:xfrm>
              <a:off x="12891395" y="219953"/>
              <a:ext cx="2722880" cy="7067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4000" dirty="0">
                  <a:solidFill>
                    <a:srgbClr val="0070C0"/>
                  </a:solidFill>
                  <a:latin typeface="方正大标宋简体" panose="03000509000000000000" pitchFamily="2" charset="-122"/>
                  <a:ea typeface="方正大标宋简体" panose="03000509000000000000" pitchFamily="2" charset="-122"/>
                  <a:cs typeface="Arial" panose="020B0604020202020204"/>
                </a:rPr>
                <a:t>变量与赋值</a:t>
              </a:r>
              <a:endParaRPr lang="en-US" altLang="en-US" sz="4000" dirty="0">
                <a:solidFill>
                  <a:srgbClr val="0070C0"/>
                </a:solidFill>
                <a:latin typeface="方正大标宋简体" panose="03000509000000000000" pitchFamily="2" charset="-122"/>
                <a:ea typeface="方正大标宋简体" panose="03000509000000000000" pitchFamily="2" charset="-122"/>
                <a:cs typeface="Arial" panose="020B0604020202020204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2254709" y="241059"/>
              <a:ext cx="495327" cy="65913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210">
                <a:solidFill>
                  <a:prstClr val="white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2782322" y="241062"/>
              <a:ext cx="50234" cy="659134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210">
                <a:solidFill>
                  <a:prstClr val="white"/>
                </a:solidFill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98500" y="1108075"/>
            <a:ext cx="10419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zh-CN"/>
              <a:t>变量为某个内存位置的名称，用来保存特定数据类型的值。</a:t>
            </a:r>
            <a:endParaRPr lang="en-US" altLang="zh-CN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zh-CN"/>
              <a:t>如何声明一个变量？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1092835" y="2292985"/>
            <a:ext cx="726059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变量类型  变量名;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int total;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double length=20.3, width, height;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char letter=’A’;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final int MAX=30;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092835" y="5303520"/>
            <a:ext cx="7088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如果有final修饰，则表示是一个常量，常量值一旦设定就无法更改。</a:t>
            </a:r>
            <a:endParaRPr lang="en-US" altLang="zh-CN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219953"/>
            <a:ext cx="3359566" cy="706755"/>
            <a:chOff x="12254709" y="219953"/>
            <a:chExt cx="3359566" cy="706755"/>
          </a:xfrm>
        </p:grpSpPr>
        <p:sp>
          <p:nvSpPr>
            <p:cNvPr id="6" name="矩形 5"/>
            <p:cNvSpPr/>
            <p:nvPr/>
          </p:nvSpPr>
          <p:spPr>
            <a:xfrm>
              <a:off x="12891395" y="219953"/>
              <a:ext cx="2722880" cy="7067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4000" dirty="0">
                  <a:solidFill>
                    <a:srgbClr val="0070C0"/>
                  </a:solidFill>
                  <a:latin typeface="方正大标宋简体" panose="03000509000000000000" pitchFamily="2" charset="-122"/>
                  <a:ea typeface="方正大标宋简体" panose="03000509000000000000" pitchFamily="2" charset="-122"/>
                  <a:cs typeface="Arial" panose="020B0604020202020204"/>
                </a:rPr>
                <a:t>变量与赋值</a:t>
              </a:r>
              <a:endParaRPr lang="en-US" altLang="en-US" sz="4000" dirty="0">
                <a:solidFill>
                  <a:srgbClr val="0070C0"/>
                </a:solidFill>
                <a:latin typeface="方正大标宋简体" panose="03000509000000000000" pitchFamily="2" charset="-122"/>
                <a:ea typeface="方正大标宋简体" panose="03000509000000000000" pitchFamily="2" charset="-122"/>
                <a:cs typeface="Arial" panose="020B0604020202020204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2254709" y="241059"/>
              <a:ext cx="495327" cy="65913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210">
                <a:solidFill>
                  <a:prstClr val="white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2782322" y="241062"/>
              <a:ext cx="50234" cy="659134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210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13" name="图示 12"/>
          <p:cNvGraphicFramePr/>
          <p:nvPr/>
        </p:nvGraphicFramePr>
        <p:xfrm>
          <a:off x="2032000" y="719455"/>
          <a:ext cx="8128000" cy="5418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4337050" y="4842510"/>
            <a:ext cx="3392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尽量采用驼峰命名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4357370" y="5570855"/>
            <a:ext cx="2754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变量不能重复定义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219953"/>
            <a:ext cx="3359566" cy="706755"/>
            <a:chOff x="12254709" y="219953"/>
            <a:chExt cx="3359566" cy="706755"/>
          </a:xfrm>
        </p:grpSpPr>
        <p:sp>
          <p:nvSpPr>
            <p:cNvPr id="6" name="矩形 5"/>
            <p:cNvSpPr/>
            <p:nvPr/>
          </p:nvSpPr>
          <p:spPr>
            <a:xfrm>
              <a:off x="12891395" y="219953"/>
              <a:ext cx="2722880" cy="7067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4000" dirty="0">
                  <a:solidFill>
                    <a:srgbClr val="0070C0"/>
                  </a:solidFill>
                  <a:latin typeface="方正大标宋简体" panose="03000509000000000000" pitchFamily="2" charset="-122"/>
                  <a:ea typeface="方正大标宋简体" panose="03000509000000000000" pitchFamily="2" charset="-122"/>
                  <a:cs typeface="Arial" panose="020B0604020202020204"/>
                </a:rPr>
                <a:t>变量与赋值</a:t>
              </a:r>
              <a:endParaRPr lang="en-US" altLang="en-US" sz="4000" dirty="0">
                <a:solidFill>
                  <a:srgbClr val="0070C0"/>
                </a:solidFill>
                <a:latin typeface="方正大标宋简体" panose="03000509000000000000" pitchFamily="2" charset="-122"/>
                <a:ea typeface="方正大标宋简体" panose="03000509000000000000" pitchFamily="2" charset="-122"/>
                <a:cs typeface="Arial" panose="020B0604020202020204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2254709" y="241059"/>
              <a:ext cx="495327" cy="65913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210">
                <a:solidFill>
                  <a:prstClr val="white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2782322" y="241062"/>
              <a:ext cx="50234" cy="659134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210">
                <a:solidFill>
                  <a:prstClr val="white"/>
                </a:solidFill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880110" y="1462405"/>
            <a:ext cx="327088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合法变量名：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int $name;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int _age;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int age2;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int age_3$;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int myAge;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5593715" y="1462405"/>
            <a:ext cx="327088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rgbClr val="FF0000"/>
                </a:solidFill>
              </a:rPr>
              <a:t>非</a:t>
            </a:r>
            <a:r>
              <a:rPr lang="en-US" altLang="zh-CN">
                <a:solidFill>
                  <a:srgbClr val="FF0000"/>
                </a:solidFill>
              </a:rPr>
              <a:t>法变量名：</a:t>
            </a:r>
            <a:endParaRPr lang="en-US" altLang="zh-CN">
              <a:solidFill>
                <a:srgbClr val="FF0000"/>
              </a:solidFill>
            </a:endParaRPr>
          </a:p>
          <a:p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int </a:t>
            </a:r>
            <a:r>
              <a:rPr lang="en-US" altLang="en-US">
                <a:solidFill>
                  <a:srgbClr val="FF0000"/>
                </a:solidFill>
              </a:rPr>
              <a:t>5name</a:t>
            </a:r>
            <a:r>
              <a:rPr lang="en-US" altLang="zh-CN">
                <a:solidFill>
                  <a:srgbClr val="FF0000"/>
                </a:solidFill>
              </a:rPr>
              <a:t>;</a:t>
            </a:r>
            <a:endParaRPr lang="en-US" altLang="zh-CN">
              <a:solidFill>
                <a:srgbClr val="FF0000"/>
              </a:solidFill>
            </a:endParaRPr>
          </a:p>
          <a:p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int </a:t>
            </a:r>
            <a:r>
              <a:rPr lang="en-US" altLang="en-US">
                <a:solidFill>
                  <a:srgbClr val="FF0000"/>
                </a:solidFill>
              </a:rPr>
              <a:t>name-</a:t>
            </a:r>
            <a:r>
              <a:rPr lang="en-US" altLang="zh-CN">
                <a:solidFill>
                  <a:srgbClr val="FF0000"/>
                </a:solidFill>
              </a:rPr>
              <a:t>;</a:t>
            </a:r>
            <a:endParaRPr lang="en-US" altLang="zh-CN">
              <a:solidFill>
                <a:srgbClr val="FF0000"/>
              </a:solidFill>
            </a:endParaRPr>
          </a:p>
          <a:p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int </a:t>
            </a:r>
            <a:r>
              <a:rPr lang="en-US" altLang="en-US">
                <a:solidFill>
                  <a:srgbClr val="FF0000"/>
                </a:solidFill>
              </a:rPr>
              <a:t>age*</a:t>
            </a:r>
            <a:r>
              <a:rPr lang="en-US" altLang="zh-CN">
                <a:solidFill>
                  <a:srgbClr val="FF0000"/>
                </a:solidFill>
              </a:rPr>
              <a:t>;</a:t>
            </a:r>
            <a:endParaRPr lang="en-US" altLang="zh-CN">
              <a:solidFill>
                <a:srgbClr val="FF0000"/>
              </a:solidFill>
            </a:endParaRPr>
          </a:p>
          <a:p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int </a:t>
            </a:r>
            <a:r>
              <a:rPr lang="en-US" altLang="en-US">
                <a:solidFill>
                  <a:srgbClr val="FF0000"/>
                </a:solidFill>
              </a:rPr>
              <a:t>&amp;name</a:t>
            </a:r>
            <a:r>
              <a:rPr lang="en-US" altLang="zh-CN">
                <a:solidFill>
                  <a:srgbClr val="FF0000"/>
                </a:solidFill>
              </a:rPr>
              <a:t>;</a:t>
            </a:r>
            <a:endParaRPr lang="en-US" altLang="zh-CN">
              <a:solidFill>
                <a:srgbClr val="FF0000"/>
              </a:solidFill>
            </a:endParaRPr>
          </a:p>
          <a:p>
            <a:endParaRPr lang="en-US" altLang="zh-CN">
              <a:solidFill>
                <a:srgbClr val="FF0000"/>
              </a:solidFill>
            </a:endParaRPr>
          </a:p>
          <a:p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2007</Words>
  <Application>WPS 演示</Application>
  <PresentationFormat>宽屏</PresentationFormat>
  <Paragraphs>336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8" baseType="lpstr">
      <vt:lpstr>Arial</vt:lpstr>
      <vt:lpstr>宋体</vt:lpstr>
      <vt:lpstr>Wingdings</vt:lpstr>
      <vt:lpstr>DejaVu Sans</vt:lpstr>
      <vt:lpstr>方正大标宋简体</vt:lpstr>
      <vt:lpstr>Droid Sans Fallback</vt:lpstr>
      <vt:lpstr>Microsoft JhengHei Light</vt:lpstr>
      <vt:lpstr>微软雅黑 Light</vt:lpstr>
      <vt:lpstr>张海山锐谐体</vt:lpstr>
      <vt:lpstr>张海山锐线体简</vt:lpstr>
      <vt:lpstr>Lucida Calligraphy</vt:lpstr>
      <vt:lpstr>Arial</vt:lpstr>
      <vt:lpstr>Calibri</vt:lpstr>
      <vt:lpstr>微软雅黑</vt:lpstr>
      <vt:lpstr>宋体</vt:lpstr>
      <vt:lpstr>Arial Unicode MS</vt:lpstr>
      <vt:lpstr>Sans Serif</vt:lpstr>
      <vt:lpstr>Calibri Light</vt:lpstr>
      <vt:lpstr>Noto Serif CJK JP</vt:lpstr>
      <vt:lpstr>aakar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HNCXKG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刘哲涛</dc:creator>
  <cp:lastModifiedBy>adam</cp:lastModifiedBy>
  <cp:revision>125</cp:revision>
  <dcterms:created xsi:type="dcterms:W3CDTF">2020-03-19T08:48:30Z</dcterms:created>
  <dcterms:modified xsi:type="dcterms:W3CDTF">2020-03-19T08:48:30Z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2052-11.1.0.9126</vt:lpwstr>
  </property>
</Properties>
</file>