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20"/>
  </p:handoutMasterIdLst>
  <p:sldIdLst>
    <p:sldId id="307" r:id="rId3"/>
    <p:sldId id="258" r:id="rId4"/>
    <p:sldId id="260" r:id="rId6"/>
    <p:sldId id="293" r:id="rId7"/>
    <p:sldId id="294" r:id="rId8"/>
    <p:sldId id="279" r:id="rId9"/>
    <p:sldId id="295" r:id="rId10"/>
    <p:sldId id="296" r:id="rId11"/>
    <p:sldId id="298" r:id="rId12"/>
    <p:sldId id="299" r:id="rId13"/>
    <p:sldId id="301" r:id="rId14"/>
    <p:sldId id="290" r:id="rId15"/>
    <p:sldId id="302" r:id="rId16"/>
    <p:sldId id="303" r:id="rId17"/>
    <p:sldId id="304" r:id="rId18"/>
    <p:sldId id="265" r:id="rId19"/>
  </p:sldIdLst>
  <p:sldSz cx="12192000" cy="6858000"/>
  <p:notesSz cx="6858000" cy="9144000"/>
  <p:embeddedFontLst>
    <p:embeddedFont>
      <p:font typeface="方正大标宋简体" panose="03000509000000000000" pitchFamily="2" charset="-122"/>
      <p:regular r:id="rId25"/>
    </p:embeddedFont>
    <p:embeddedFont>
      <p:font typeface="Microsoft JhengHei Light" panose="020B0304030504040204" pitchFamily="34" charset="-122"/>
      <p:regular r:id="rId26"/>
    </p:embeddedFont>
    <p:embeddedFont>
      <p:font typeface="微软雅黑 Light" panose="020B0502040204020203" pitchFamily="34" charset="-122"/>
      <p:regular r:id="rId27"/>
    </p:embeddedFont>
    <p:embeddedFont>
      <p:font typeface="张海山锐谐体" panose="02000000000000000000" pitchFamily="2" charset="-122"/>
      <p:regular r:id="rId28"/>
    </p:embeddedFont>
    <p:embeddedFont>
      <p:font typeface="张海山锐线体简" panose="02000000000000000000" pitchFamily="2" charset="-122"/>
      <p:regular r:id="rId29"/>
    </p:embeddedFont>
    <p:embeddedFont>
      <p:font typeface="Lucida Calligraphy" panose="03010101010101010101" pitchFamily="66" charset="0"/>
      <p:regular r:id="rId30"/>
      <p:italic r:id="rId31"/>
    </p:embeddedFont>
    <p:embeddedFont>
      <p:font typeface="微软雅黑" panose="020B0503020204020204" charset="-122"/>
      <p:regular r:id="rId32"/>
    </p:embeddedFont>
    <p:embeddedFont>
      <p:font typeface="Calibri" panose="020F0502020204030204" charset="0"/>
      <p:regular r:id="rId33"/>
      <p:bold r:id="rId34"/>
      <p:italic r:id="rId35"/>
      <p:boldItalic r:id="rId36"/>
    </p:embeddedFont>
    <p:embeddedFont>
      <p:font typeface="Calibri Light" panose="020F0302020204030204" charset="0"/>
      <p:regular r:id="rId37"/>
      <p:italic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7E7E"/>
    <a:srgbClr val="A5A5A5"/>
    <a:srgbClr val="0070C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50" d="100"/>
          <a:sy n="50" d="100"/>
        </p:scale>
        <p:origin x="1416"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font" Target="fonts/font14.fntdata"/><Relationship Id="rId37" Type="http://schemas.openxmlformats.org/officeDocument/2006/relationships/font" Target="fonts/font13.fntdata"/><Relationship Id="rId36" Type="http://schemas.openxmlformats.org/officeDocument/2006/relationships/font" Target="fonts/font12.fntdata"/><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Java课堂</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Java课堂</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Java课堂</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Java课堂</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en-US"/>
              <a:t>demo</a:t>
            </a:r>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en-US"/>
              <a:t>Scanner 类  demo</a:t>
            </a:r>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en-US"/>
              <a:t>demo + 自增自减 demo</a:t>
            </a:r>
            <a:endParaRPr lang="en-US" altLang="en-US"/>
          </a:p>
        </p:txBody>
      </p:sp>
      <p:sp>
        <p:nvSpPr>
          <p:cNvPr id="4" name="页脚占位符 3"/>
          <p:cNvSpPr>
            <a:spLocks noGrp="1"/>
          </p:cNvSpPr>
          <p:nvPr>
            <p:ph type="ftr" sz="quarter" idx="4"/>
          </p:nvPr>
        </p:nvSpPr>
        <p:spPr/>
        <p:txBody>
          <a:bodyPr/>
          <a:p>
            <a:r>
              <a:rPr lang="zh-CN" altLang="en-US"/>
              <a:t>Java课堂</a:t>
            </a:r>
            <a:endParaRPr lang="zh-CN" altLang="en-US"/>
          </a:p>
        </p:txBody>
      </p:sp>
      <p:sp>
        <p:nvSpPr>
          <p:cNvPr id="5" name="页眉占位符 4"/>
          <p:cNvSpPr>
            <a:spLocks noGrp="1"/>
          </p:cNvSpPr>
          <p:nvPr>
            <p:ph type="hdr" sz="quarter"/>
          </p:nvPr>
        </p:nvSpPr>
        <p:spPr/>
        <p:txBody>
          <a:bodyPr/>
          <a:p>
            <a:r>
              <a:rPr lang="zh-CN" altLang="en-US"/>
              <a:t>Java课堂</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335"/>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35"/>
            </a:lvl1pPr>
            <a:lvl2pPr marL="406400" indent="0" algn="ctr">
              <a:buNone/>
              <a:defRPr sz="1780"/>
            </a:lvl2pPr>
            <a:lvl3pPr marL="812800" indent="0" algn="ctr">
              <a:buNone/>
              <a:defRPr sz="1600"/>
            </a:lvl3pPr>
            <a:lvl4pPr marL="1219200" indent="0" algn="ctr">
              <a:buNone/>
              <a:defRPr sz="1420"/>
            </a:lvl4pPr>
            <a:lvl5pPr marL="1625600" indent="0" algn="ctr">
              <a:buNone/>
              <a:defRPr sz="1420"/>
            </a:lvl5pPr>
            <a:lvl6pPr marL="2032000" indent="0" algn="ctr">
              <a:buNone/>
              <a:defRPr sz="1420"/>
            </a:lvl6pPr>
            <a:lvl7pPr marL="2438400" indent="0" algn="ctr">
              <a:buNone/>
              <a:defRPr sz="1420"/>
            </a:lvl7pPr>
            <a:lvl8pPr marL="2844800" indent="0" algn="ctr">
              <a:buNone/>
              <a:defRPr sz="1420"/>
            </a:lvl8pPr>
            <a:lvl9pPr marL="3251200" indent="0" algn="ctr">
              <a:buNone/>
              <a:defRPr sz="142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9183838" y="6350404"/>
            <a:ext cx="2743200" cy="365125"/>
          </a:xfrm>
        </p:spPr>
        <p:txBody>
          <a:bodyPr/>
          <a:lstStyle/>
          <a:p>
            <a:fld id="{68652960-8782-4DE9-9A46-4431584BFBF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13052" b="16423"/>
          <a:stretch>
            <a:fillRect/>
          </a:stretch>
        </p:blipFill>
        <p:spPr>
          <a:xfrm rot="10800000">
            <a:off x="0" y="-4"/>
            <a:ext cx="12192000" cy="685800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5335"/>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5"/>
            <a:ext cx="10515600" cy="1500187"/>
          </a:xfrm>
        </p:spPr>
        <p:txBody>
          <a:bodyPr/>
          <a:lstStyle>
            <a:lvl1pPr marL="0" indent="0">
              <a:buNone/>
              <a:defRPr sz="2135">
                <a:solidFill>
                  <a:schemeClr val="tx1">
                    <a:tint val="75000"/>
                  </a:schemeClr>
                </a:solidFill>
              </a:defRPr>
            </a:lvl1pPr>
            <a:lvl2pPr marL="406400" indent="0">
              <a:buNone/>
              <a:defRPr sz="1780">
                <a:solidFill>
                  <a:schemeClr val="tx1">
                    <a:tint val="75000"/>
                  </a:schemeClr>
                </a:solidFill>
              </a:defRPr>
            </a:lvl2pPr>
            <a:lvl3pPr marL="812800" indent="0">
              <a:buNone/>
              <a:defRPr sz="1600">
                <a:solidFill>
                  <a:schemeClr val="tx1">
                    <a:tint val="75000"/>
                  </a:schemeClr>
                </a:solidFill>
              </a:defRPr>
            </a:lvl3pPr>
            <a:lvl4pPr marL="1219200" indent="0">
              <a:buNone/>
              <a:defRPr sz="1420">
                <a:solidFill>
                  <a:schemeClr val="tx1">
                    <a:tint val="75000"/>
                  </a:schemeClr>
                </a:solidFill>
              </a:defRPr>
            </a:lvl4pPr>
            <a:lvl5pPr marL="1625600" indent="0">
              <a:buNone/>
              <a:defRPr sz="1420">
                <a:solidFill>
                  <a:schemeClr val="tx1">
                    <a:tint val="75000"/>
                  </a:schemeClr>
                </a:solidFill>
              </a:defRPr>
            </a:lvl5pPr>
            <a:lvl6pPr marL="2032000" indent="0">
              <a:buNone/>
              <a:defRPr sz="1420">
                <a:solidFill>
                  <a:schemeClr val="tx1">
                    <a:tint val="75000"/>
                  </a:schemeClr>
                </a:solidFill>
              </a:defRPr>
            </a:lvl6pPr>
            <a:lvl7pPr marL="2438400" indent="0">
              <a:buNone/>
              <a:defRPr sz="1420">
                <a:solidFill>
                  <a:schemeClr val="tx1">
                    <a:tint val="75000"/>
                  </a:schemeClr>
                </a:solidFill>
              </a:defRPr>
            </a:lvl7pPr>
            <a:lvl8pPr marL="2844800" indent="0">
              <a:buNone/>
              <a:defRPr sz="1420">
                <a:solidFill>
                  <a:schemeClr val="tx1">
                    <a:tint val="75000"/>
                  </a:schemeClr>
                </a:solidFill>
              </a:defRPr>
            </a:lvl8pPr>
            <a:lvl9pPr marL="3251200" indent="0">
              <a:buNone/>
              <a:defRPr sz="142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135" b="1"/>
            </a:lvl1pPr>
            <a:lvl2pPr marL="406400" indent="0">
              <a:buNone/>
              <a:defRPr sz="1780" b="1"/>
            </a:lvl2pPr>
            <a:lvl3pPr marL="812800" indent="0">
              <a:buNone/>
              <a:defRPr sz="1600" b="1"/>
            </a:lvl3pPr>
            <a:lvl4pPr marL="1219200" indent="0">
              <a:buNone/>
              <a:defRPr sz="1420" b="1"/>
            </a:lvl4pPr>
            <a:lvl5pPr marL="1625600" indent="0">
              <a:buNone/>
              <a:defRPr sz="1420" b="1"/>
            </a:lvl5pPr>
            <a:lvl6pPr marL="2032000" indent="0">
              <a:buNone/>
              <a:defRPr sz="1420" b="1"/>
            </a:lvl6pPr>
            <a:lvl7pPr marL="2438400" indent="0">
              <a:buNone/>
              <a:defRPr sz="1420" b="1"/>
            </a:lvl7pPr>
            <a:lvl8pPr marL="2844800" indent="0">
              <a:buNone/>
              <a:defRPr sz="1420" b="1"/>
            </a:lvl8pPr>
            <a:lvl9pPr marL="3251200" indent="0">
              <a:buNone/>
              <a:defRPr sz="142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35" b="1"/>
            </a:lvl1pPr>
            <a:lvl2pPr marL="406400" indent="0">
              <a:buNone/>
              <a:defRPr sz="1780" b="1"/>
            </a:lvl2pPr>
            <a:lvl3pPr marL="812800" indent="0">
              <a:buNone/>
              <a:defRPr sz="1600" b="1"/>
            </a:lvl3pPr>
            <a:lvl4pPr marL="1219200" indent="0">
              <a:buNone/>
              <a:defRPr sz="1420" b="1"/>
            </a:lvl4pPr>
            <a:lvl5pPr marL="1625600" indent="0">
              <a:buNone/>
              <a:defRPr sz="1420" b="1"/>
            </a:lvl5pPr>
            <a:lvl6pPr marL="2032000" indent="0">
              <a:buNone/>
              <a:defRPr sz="1420" b="1"/>
            </a:lvl6pPr>
            <a:lvl7pPr marL="2438400" indent="0">
              <a:buNone/>
              <a:defRPr sz="1420" b="1"/>
            </a:lvl7pPr>
            <a:lvl8pPr marL="2844800" indent="0">
              <a:buNone/>
              <a:defRPr sz="1420" b="1"/>
            </a:lvl8pPr>
            <a:lvl9pPr marL="3251200" indent="0">
              <a:buNone/>
              <a:defRPr sz="142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84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9" y="987427"/>
            <a:ext cx="6172200" cy="4873625"/>
          </a:xfrm>
        </p:spPr>
        <p:txBody>
          <a:bodyPr/>
          <a:lstStyle>
            <a:lvl1pPr>
              <a:defRPr sz="2845"/>
            </a:lvl1pPr>
            <a:lvl2pPr>
              <a:defRPr sz="2490"/>
            </a:lvl2pPr>
            <a:lvl3pPr>
              <a:defRPr sz="2135"/>
            </a:lvl3pPr>
            <a:lvl4pPr>
              <a:defRPr sz="1780"/>
            </a:lvl4pPr>
            <a:lvl5pPr>
              <a:defRPr sz="1780"/>
            </a:lvl5pPr>
            <a:lvl6pPr>
              <a:defRPr sz="1780"/>
            </a:lvl6pPr>
            <a:lvl7pPr>
              <a:defRPr sz="1780"/>
            </a:lvl7pPr>
            <a:lvl8pPr>
              <a:defRPr sz="1780"/>
            </a:lvl8pPr>
            <a:lvl9pPr>
              <a:defRPr sz="178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20"/>
            </a:lvl1pPr>
            <a:lvl2pPr marL="406400" indent="0">
              <a:buNone/>
              <a:defRPr sz="1245"/>
            </a:lvl2pPr>
            <a:lvl3pPr marL="812800" indent="0">
              <a:buNone/>
              <a:defRPr sz="1065"/>
            </a:lvl3pPr>
            <a:lvl4pPr marL="1219200" indent="0">
              <a:buNone/>
              <a:defRPr sz="890"/>
            </a:lvl4pPr>
            <a:lvl5pPr marL="1625600" indent="0">
              <a:buNone/>
              <a:defRPr sz="890"/>
            </a:lvl5pPr>
            <a:lvl6pPr marL="2032000" indent="0">
              <a:buNone/>
              <a:defRPr sz="890"/>
            </a:lvl6pPr>
            <a:lvl7pPr marL="2438400" indent="0">
              <a:buNone/>
              <a:defRPr sz="890"/>
            </a:lvl7pPr>
            <a:lvl8pPr marL="2844800" indent="0">
              <a:buNone/>
              <a:defRPr sz="890"/>
            </a:lvl8pPr>
            <a:lvl9pPr marL="3251200" indent="0">
              <a:buNone/>
              <a:defRPr sz="89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84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9" y="987427"/>
            <a:ext cx="6172200" cy="4873625"/>
          </a:xfrm>
        </p:spPr>
        <p:txBody>
          <a:bodyPr anchor="t"/>
          <a:lstStyle>
            <a:lvl1pPr marL="0" indent="0">
              <a:buNone/>
              <a:defRPr sz="2845"/>
            </a:lvl1pPr>
            <a:lvl2pPr marL="406400" indent="0">
              <a:buNone/>
              <a:defRPr sz="2490"/>
            </a:lvl2pPr>
            <a:lvl3pPr marL="812800" indent="0">
              <a:buNone/>
              <a:defRPr sz="2135"/>
            </a:lvl3pPr>
            <a:lvl4pPr marL="1219200" indent="0">
              <a:buNone/>
              <a:defRPr sz="1780"/>
            </a:lvl4pPr>
            <a:lvl5pPr marL="1625600" indent="0">
              <a:buNone/>
              <a:defRPr sz="1780"/>
            </a:lvl5pPr>
            <a:lvl6pPr marL="2032000" indent="0">
              <a:buNone/>
              <a:defRPr sz="1780"/>
            </a:lvl6pPr>
            <a:lvl7pPr marL="2438400" indent="0">
              <a:buNone/>
              <a:defRPr sz="1780"/>
            </a:lvl7pPr>
            <a:lvl8pPr marL="2844800" indent="0">
              <a:buNone/>
              <a:defRPr sz="1780"/>
            </a:lvl8pPr>
            <a:lvl9pPr marL="3251200" indent="0">
              <a:buNone/>
              <a:defRPr sz="178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20"/>
            </a:lvl1pPr>
            <a:lvl2pPr marL="406400" indent="0">
              <a:buNone/>
              <a:defRPr sz="1245"/>
            </a:lvl2pPr>
            <a:lvl3pPr marL="812800" indent="0">
              <a:buNone/>
              <a:defRPr sz="1065"/>
            </a:lvl3pPr>
            <a:lvl4pPr marL="1219200" indent="0">
              <a:buNone/>
              <a:defRPr sz="890"/>
            </a:lvl4pPr>
            <a:lvl5pPr marL="1625600" indent="0">
              <a:buNone/>
              <a:defRPr sz="890"/>
            </a:lvl5pPr>
            <a:lvl6pPr marL="2032000" indent="0">
              <a:buNone/>
              <a:defRPr sz="890"/>
            </a:lvl6pPr>
            <a:lvl7pPr marL="2438400" indent="0">
              <a:buNone/>
              <a:defRPr sz="890"/>
            </a:lvl7pPr>
            <a:lvl8pPr marL="2844800" indent="0">
              <a:buNone/>
              <a:defRPr sz="890"/>
            </a:lvl8pPr>
            <a:lvl9pPr marL="3251200" indent="0">
              <a:buNone/>
              <a:defRPr sz="89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2.png"/><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65">
                <a:solidFill>
                  <a:schemeClr val="tx1">
                    <a:tint val="75000"/>
                  </a:schemeClr>
                </a:solidFill>
              </a:defRPr>
            </a:lvl1pPr>
          </a:lstStyle>
          <a:p>
            <a:fld id="{EFDC086C-DD8A-4C2C-9A31-3293764B321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65">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65">
                <a:solidFill>
                  <a:schemeClr val="tx1">
                    <a:tint val="75000"/>
                  </a:schemeClr>
                </a:solidFill>
              </a:defRPr>
            </a:lvl1pPr>
          </a:lstStyle>
          <a:p>
            <a:fld id="{68652960-8782-4DE9-9A46-4431584BFBFB}"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rotWithShape="1">
          <a:blip r:embed="rId30" cstate="print">
            <a:duotone>
              <a:schemeClr val="bg2">
                <a:shade val="45000"/>
                <a:satMod val="135000"/>
              </a:schemeClr>
              <a:prstClr val="white"/>
            </a:duotone>
          </a:blip>
          <a:srcRect l="13293" t="3371" r="226" b="710"/>
          <a:stretch>
            <a:fillRect/>
          </a:stretch>
        </p:blipFill>
        <p:spPr>
          <a:xfrm>
            <a:off x="0" y="1"/>
            <a:ext cx="12192000" cy="68652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iming>
    <p:tnLst>
      <p:par>
        <p:cTn id="1" dur="indefinite" restart="never" nodeType="tmRoot"/>
      </p:par>
    </p:tnLst>
  </p:timing>
  <p:txStyles>
    <p:titleStyle>
      <a:lvl1pPr algn="l" defTabSz="812800" rtl="0" eaLnBrk="1" latinLnBrk="0" hangingPunct="1">
        <a:lnSpc>
          <a:spcPct val="90000"/>
        </a:lnSpc>
        <a:spcBef>
          <a:spcPct val="0"/>
        </a:spcBef>
        <a:buNone/>
        <a:defRPr sz="3910" kern="1200">
          <a:solidFill>
            <a:schemeClr val="tx1"/>
          </a:solidFill>
          <a:latin typeface="+mj-lt"/>
          <a:ea typeface="+mj-ea"/>
          <a:cs typeface="+mj-cs"/>
        </a:defRPr>
      </a:lvl1pPr>
    </p:titleStyle>
    <p:bodyStyle>
      <a:lvl1pPr marL="203200" indent="-203200" algn="l" defTabSz="812800" rtl="0" eaLnBrk="1" latinLnBrk="0" hangingPunct="1">
        <a:lnSpc>
          <a:spcPct val="90000"/>
        </a:lnSpc>
        <a:spcBef>
          <a:spcPts val="890"/>
        </a:spcBef>
        <a:buFont typeface="Arial" panose="02080604020202020204" pitchFamily="34" charset="0"/>
        <a:buChar char="•"/>
        <a:defRPr sz="2490" kern="1200">
          <a:solidFill>
            <a:schemeClr val="tx1"/>
          </a:solidFill>
          <a:latin typeface="+mn-lt"/>
          <a:ea typeface="+mn-ea"/>
          <a:cs typeface="+mn-cs"/>
        </a:defRPr>
      </a:lvl1pPr>
      <a:lvl2pPr marL="609600" indent="-203200" algn="l" defTabSz="812800" rtl="0" eaLnBrk="1" latinLnBrk="0" hangingPunct="1">
        <a:lnSpc>
          <a:spcPct val="90000"/>
        </a:lnSpc>
        <a:spcBef>
          <a:spcPts val="445"/>
        </a:spcBef>
        <a:buFont typeface="Arial" panose="02080604020202020204" pitchFamily="34" charset="0"/>
        <a:buChar char="•"/>
        <a:defRPr sz="2135" kern="1200">
          <a:solidFill>
            <a:schemeClr val="tx1"/>
          </a:solidFill>
          <a:latin typeface="+mn-lt"/>
          <a:ea typeface="+mn-ea"/>
          <a:cs typeface="+mn-cs"/>
        </a:defRPr>
      </a:lvl2pPr>
      <a:lvl3pPr marL="1016000" indent="-203200" algn="l" defTabSz="812800" rtl="0" eaLnBrk="1" latinLnBrk="0" hangingPunct="1">
        <a:lnSpc>
          <a:spcPct val="90000"/>
        </a:lnSpc>
        <a:spcBef>
          <a:spcPts val="445"/>
        </a:spcBef>
        <a:buFont typeface="Arial" panose="02080604020202020204" pitchFamily="34" charset="0"/>
        <a:buChar char="•"/>
        <a:defRPr sz="1780" kern="1200">
          <a:solidFill>
            <a:schemeClr val="tx1"/>
          </a:solidFill>
          <a:latin typeface="+mn-lt"/>
          <a:ea typeface="+mn-ea"/>
          <a:cs typeface="+mn-cs"/>
        </a:defRPr>
      </a:lvl3pPr>
      <a:lvl4pPr marL="1422400" indent="-203200" algn="l" defTabSz="812800" rtl="0" eaLnBrk="1" latinLnBrk="0" hangingPunct="1">
        <a:lnSpc>
          <a:spcPct val="90000"/>
        </a:lnSpc>
        <a:spcBef>
          <a:spcPts val="445"/>
        </a:spcBef>
        <a:buFont typeface="Arial" panose="02080604020202020204" pitchFamily="34" charset="0"/>
        <a:buChar char="•"/>
        <a:defRPr sz="1600" kern="1200">
          <a:solidFill>
            <a:schemeClr val="tx1"/>
          </a:solidFill>
          <a:latin typeface="+mn-lt"/>
          <a:ea typeface="+mn-ea"/>
          <a:cs typeface="+mn-cs"/>
        </a:defRPr>
      </a:lvl4pPr>
      <a:lvl5pPr marL="1828800" indent="-203200" algn="l" defTabSz="812800" rtl="0" eaLnBrk="1" latinLnBrk="0" hangingPunct="1">
        <a:lnSpc>
          <a:spcPct val="90000"/>
        </a:lnSpc>
        <a:spcBef>
          <a:spcPts val="445"/>
        </a:spcBef>
        <a:buFont typeface="Arial" panose="02080604020202020204" pitchFamily="34" charset="0"/>
        <a:buChar char="•"/>
        <a:defRPr sz="1600" kern="1200">
          <a:solidFill>
            <a:schemeClr val="tx1"/>
          </a:solidFill>
          <a:latin typeface="+mn-lt"/>
          <a:ea typeface="+mn-ea"/>
          <a:cs typeface="+mn-cs"/>
        </a:defRPr>
      </a:lvl5pPr>
      <a:lvl6pPr marL="2235200" indent="-203200" algn="l" defTabSz="812800" rtl="0" eaLnBrk="1" latinLnBrk="0" hangingPunct="1">
        <a:lnSpc>
          <a:spcPct val="90000"/>
        </a:lnSpc>
        <a:spcBef>
          <a:spcPts val="445"/>
        </a:spcBef>
        <a:buFont typeface="Arial" panose="02080604020202020204" pitchFamily="34" charset="0"/>
        <a:buChar char="•"/>
        <a:defRPr sz="1600" kern="1200">
          <a:solidFill>
            <a:schemeClr val="tx1"/>
          </a:solidFill>
          <a:latin typeface="+mn-lt"/>
          <a:ea typeface="+mn-ea"/>
          <a:cs typeface="+mn-cs"/>
        </a:defRPr>
      </a:lvl6pPr>
      <a:lvl7pPr marL="2641600" indent="-203200" algn="l" defTabSz="812800" rtl="0" eaLnBrk="1" latinLnBrk="0" hangingPunct="1">
        <a:lnSpc>
          <a:spcPct val="90000"/>
        </a:lnSpc>
        <a:spcBef>
          <a:spcPts val="445"/>
        </a:spcBef>
        <a:buFont typeface="Arial" panose="02080604020202020204" pitchFamily="34" charset="0"/>
        <a:buChar char="•"/>
        <a:defRPr sz="1600" kern="1200">
          <a:solidFill>
            <a:schemeClr val="tx1"/>
          </a:solidFill>
          <a:latin typeface="+mn-lt"/>
          <a:ea typeface="+mn-ea"/>
          <a:cs typeface="+mn-cs"/>
        </a:defRPr>
      </a:lvl7pPr>
      <a:lvl8pPr marL="3048000" indent="-203200" algn="l" defTabSz="812800" rtl="0" eaLnBrk="1" latinLnBrk="0" hangingPunct="1">
        <a:lnSpc>
          <a:spcPct val="90000"/>
        </a:lnSpc>
        <a:spcBef>
          <a:spcPts val="445"/>
        </a:spcBef>
        <a:buFont typeface="Arial" panose="02080604020202020204" pitchFamily="34" charset="0"/>
        <a:buChar char="•"/>
        <a:defRPr sz="1600" kern="1200">
          <a:solidFill>
            <a:schemeClr val="tx1"/>
          </a:solidFill>
          <a:latin typeface="+mn-lt"/>
          <a:ea typeface="+mn-ea"/>
          <a:cs typeface="+mn-cs"/>
        </a:defRPr>
      </a:lvl8pPr>
      <a:lvl9pPr marL="3454400" indent="-203200" algn="l" defTabSz="812800" rtl="0" eaLnBrk="1" latinLnBrk="0" hangingPunct="1">
        <a:lnSpc>
          <a:spcPct val="90000"/>
        </a:lnSpc>
        <a:spcBef>
          <a:spcPts val="445"/>
        </a:spcBef>
        <a:buFont typeface="Arial" panose="02080604020202020204" pitchFamily="34" charset="0"/>
        <a:buChar char="•"/>
        <a:defRPr sz="1600" kern="1200">
          <a:solidFill>
            <a:schemeClr val="tx1"/>
          </a:solidFill>
          <a:latin typeface="+mn-lt"/>
          <a:ea typeface="+mn-ea"/>
          <a:cs typeface="+mn-cs"/>
        </a:defRPr>
      </a:lvl9pPr>
    </p:bodyStyle>
    <p:otherStyle>
      <a:defPPr>
        <a:defRPr lang="en-US"/>
      </a:defPPr>
      <a:lvl1pPr marL="0" algn="l" defTabSz="812800" rtl="0" eaLnBrk="1" latinLnBrk="0" hangingPunct="1">
        <a:defRPr sz="1600" kern="1200">
          <a:solidFill>
            <a:schemeClr val="tx1"/>
          </a:solidFill>
          <a:latin typeface="+mn-lt"/>
          <a:ea typeface="+mn-ea"/>
          <a:cs typeface="+mn-cs"/>
        </a:defRPr>
      </a:lvl1pPr>
      <a:lvl2pPr marL="406400" algn="l" defTabSz="812800" rtl="0" eaLnBrk="1" latinLnBrk="0" hangingPunct="1">
        <a:defRPr sz="1600" kern="1200">
          <a:solidFill>
            <a:schemeClr val="tx1"/>
          </a:solidFill>
          <a:latin typeface="+mn-lt"/>
          <a:ea typeface="+mn-ea"/>
          <a:cs typeface="+mn-cs"/>
        </a:defRPr>
      </a:lvl2pPr>
      <a:lvl3pPr marL="812800" algn="l" defTabSz="812800" rtl="0" eaLnBrk="1" latinLnBrk="0" hangingPunct="1">
        <a:defRPr sz="1600" kern="1200">
          <a:solidFill>
            <a:schemeClr val="tx1"/>
          </a:solidFill>
          <a:latin typeface="+mn-lt"/>
          <a:ea typeface="+mn-ea"/>
          <a:cs typeface="+mn-cs"/>
        </a:defRPr>
      </a:lvl3pPr>
      <a:lvl4pPr marL="1219200" algn="l" defTabSz="812800" rtl="0" eaLnBrk="1" latinLnBrk="0" hangingPunct="1">
        <a:defRPr sz="1600" kern="1200">
          <a:solidFill>
            <a:schemeClr val="tx1"/>
          </a:solidFill>
          <a:latin typeface="+mn-lt"/>
          <a:ea typeface="+mn-ea"/>
          <a:cs typeface="+mn-cs"/>
        </a:defRPr>
      </a:lvl4pPr>
      <a:lvl5pPr marL="1625600" algn="l" defTabSz="812800" rtl="0" eaLnBrk="1" latinLnBrk="0" hangingPunct="1">
        <a:defRPr sz="1600" kern="1200">
          <a:solidFill>
            <a:schemeClr val="tx1"/>
          </a:solidFill>
          <a:latin typeface="+mn-lt"/>
          <a:ea typeface="+mn-ea"/>
          <a:cs typeface="+mn-cs"/>
        </a:defRPr>
      </a:lvl5pPr>
      <a:lvl6pPr marL="2032000" algn="l" defTabSz="812800" rtl="0" eaLnBrk="1" latinLnBrk="0" hangingPunct="1">
        <a:defRPr sz="1600" kern="1200">
          <a:solidFill>
            <a:schemeClr val="tx1"/>
          </a:solidFill>
          <a:latin typeface="+mn-lt"/>
          <a:ea typeface="+mn-ea"/>
          <a:cs typeface="+mn-cs"/>
        </a:defRPr>
      </a:lvl6pPr>
      <a:lvl7pPr marL="2438400" algn="l" defTabSz="812800" rtl="0" eaLnBrk="1" latinLnBrk="0" hangingPunct="1">
        <a:defRPr sz="1600" kern="1200">
          <a:solidFill>
            <a:schemeClr val="tx1"/>
          </a:solidFill>
          <a:latin typeface="+mn-lt"/>
          <a:ea typeface="+mn-ea"/>
          <a:cs typeface="+mn-cs"/>
        </a:defRPr>
      </a:lvl7pPr>
      <a:lvl8pPr marL="2844800" algn="l" defTabSz="812800" rtl="0" eaLnBrk="1" latinLnBrk="0" hangingPunct="1">
        <a:defRPr sz="1600" kern="1200">
          <a:solidFill>
            <a:schemeClr val="tx1"/>
          </a:solidFill>
          <a:latin typeface="+mn-lt"/>
          <a:ea typeface="+mn-ea"/>
          <a:cs typeface="+mn-cs"/>
        </a:defRPr>
      </a:lvl8pPr>
      <a:lvl9pPr marL="3251200" algn="l" defTabSz="81280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microsoft.com/office/2007/relationships/hdphoto" Target="../media/image5.wdp"/><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microsoft.com/office/2007/relationships/hdphoto" Target="../media/image5.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microsoft.com/office/2007/relationships/hdphoto" Target="../media/image5.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t="9483" b="5476"/>
          <a:stretch>
            <a:fillRect/>
          </a:stretch>
        </p:blipFill>
        <p:spPr>
          <a:xfrm>
            <a:off x="0" y="0"/>
            <a:ext cx="12223776" cy="6858000"/>
          </a:xfrm>
          <a:prstGeom prst="rect">
            <a:avLst/>
          </a:prstGeom>
        </p:spPr>
      </p:pic>
      <p:sp>
        <p:nvSpPr>
          <p:cNvPr id="5" name="矩形 4"/>
          <p:cNvSpPr/>
          <p:nvPr/>
        </p:nvSpPr>
        <p:spPr>
          <a:xfrm>
            <a:off x="0" y="0"/>
            <a:ext cx="12223776" cy="5046133"/>
          </a:xfrm>
          <a:prstGeom prst="rect">
            <a:avLst/>
          </a:prstGeom>
          <a:solidFill>
            <a:srgbClr val="0070C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endParaRPr>
          </a:p>
        </p:txBody>
      </p:sp>
      <p:grpSp>
        <p:nvGrpSpPr>
          <p:cNvPr id="7" name="组合 6"/>
          <p:cNvGrpSpPr/>
          <p:nvPr/>
        </p:nvGrpSpPr>
        <p:grpSpPr>
          <a:xfrm>
            <a:off x="485342" y="2192218"/>
            <a:ext cx="11221316" cy="1787227"/>
            <a:chOff x="64128" y="1847118"/>
            <a:chExt cx="7838498" cy="2010631"/>
          </a:xfrm>
        </p:grpSpPr>
        <p:sp>
          <p:nvSpPr>
            <p:cNvPr id="8" name="矩形 7"/>
            <p:cNvSpPr/>
            <p:nvPr/>
          </p:nvSpPr>
          <p:spPr>
            <a:xfrm>
              <a:off x="64128" y="1847118"/>
              <a:ext cx="7838498"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dirty="0">
                  <a:solidFill>
                    <a:prstClr val="white"/>
                  </a:solidFill>
                  <a:latin typeface="方正大标宋简体" panose="03000509000000000000" pitchFamily="2" charset="-122"/>
                  <a:ea typeface="方正大标宋简体" panose="03000509000000000000" pitchFamily="2" charset="-122"/>
                  <a:cs typeface="Microsoft JhengHei Light" panose="020B0304030504040204" pitchFamily="34" charset="-122"/>
                </a:rPr>
                <a:t>Java实战</a:t>
              </a:r>
              <a:endParaRPr lang="zh-CN" altLang="en-US" sz="6400" dirty="0">
                <a:solidFill>
                  <a:prstClr val="white"/>
                </a:solidFill>
                <a:latin typeface="方正大标宋简体" panose="03000509000000000000" pitchFamily="2" charset="-122"/>
                <a:ea typeface="方正大标宋简体" panose="03000509000000000000" pitchFamily="2" charset="-122"/>
                <a:cs typeface="Microsoft JhengHei Light" panose="020B0304030504040204" pitchFamily="34" charset="-122"/>
              </a:endParaRPr>
            </a:p>
          </p:txBody>
        </p:sp>
        <p:sp>
          <p:nvSpPr>
            <p:cNvPr id="9" name="矩形 8"/>
            <p:cNvSpPr/>
            <p:nvPr/>
          </p:nvSpPr>
          <p:spPr>
            <a:xfrm>
              <a:off x="420423" y="3271208"/>
              <a:ext cx="7125908" cy="586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dirty="0">
                  <a:solidFill>
                    <a:prstClr val="white">
                      <a:lumMod val="85000"/>
                    </a:prst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 </a:t>
              </a:r>
              <a:endParaRPr lang="zh-CN" altLang="en-US" sz="1420" dirty="0">
                <a:solidFill>
                  <a:prstClr val="white">
                    <a:lumMod val="85000"/>
                  </a:prst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cxnSp>
          <p:nvCxnSpPr>
            <p:cNvPr id="10" name="直接连接符 9"/>
            <p:cNvCxnSpPr/>
            <p:nvPr/>
          </p:nvCxnSpPr>
          <p:spPr>
            <a:xfrm>
              <a:off x="1156388" y="3292868"/>
              <a:ext cx="5653975" cy="0"/>
            </a:xfrm>
            <a:prstGeom prst="line">
              <a:avLst/>
            </a:prstGeom>
            <a:ln w="19050">
              <a:solidFill>
                <a:srgbClr val="D9D9D9"/>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477402" y="5615341"/>
            <a:ext cx="2667000" cy="583565"/>
          </a:xfrm>
          <a:prstGeom prst="rect">
            <a:avLst/>
          </a:prstGeom>
          <a:noFill/>
        </p:spPr>
        <p:txBody>
          <a:bodyPr wrap="none" rtlCol="0">
            <a:spAutoFit/>
          </a:bodyPr>
          <a:lstStyle/>
          <a:p>
            <a:pPr algn="l"/>
            <a:r>
              <a:rPr lang="en-US" altLang="zh-CN" sz="3200" dirty="0">
                <a:solidFill>
                  <a:schemeClr val="bg1"/>
                </a:solidFill>
                <a:latin typeface="方正大标宋简体" panose="03000509000000000000" pitchFamily="2" charset="-122"/>
                <a:ea typeface="方正大标宋简体" panose="03000509000000000000" pitchFamily="2" charset="-122"/>
              </a:rPr>
              <a:t>Java</a:t>
            </a:r>
            <a:r>
              <a:rPr lang="zh-CN" altLang="en-US" sz="3200" dirty="0">
                <a:solidFill>
                  <a:schemeClr val="bg1"/>
                </a:solidFill>
                <a:latin typeface="方正大标宋简体" panose="03000509000000000000" pitchFamily="2" charset="-122"/>
                <a:ea typeface="方正大标宋简体" panose="03000509000000000000" pitchFamily="2" charset="-122"/>
              </a:rPr>
              <a:t>课堂出品</a:t>
            </a:r>
            <a:endParaRPr lang="zh-CN" altLang="en-US" sz="3200" dirty="0">
              <a:solidFill>
                <a:schemeClr val="bg1"/>
              </a:solidFill>
              <a:latin typeface="方正大标宋简体" panose="03000509000000000000" pitchFamily="2" charset="-122"/>
              <a:ea typeface="方正大标宋简体" panose="03000509000000000000" pitchFamily="2" charset="-122"/>
            </a:endParaRPr>
          </a:p>
        </p:txBody>
      </p:sp>
      <p:sp>
        <p:nvSpPr>
          <p:cNvPr id="11" name="文本框 10"/>
          <p:cNvSpPr txBox="1"/>
          <p:nvPr/>
        </p:nvSpPr>
        <p:spPr>
          <a:xfrm>
            <a:off x="4728210" y="3761105"/>
            <a:ext cx="3837940" cy="829945"/>
          </a:xfrm>
          <a:prstGeom prst="rect">
            <a:avLst/>
          </a:prstGeom>
          <a:noFill/>
        </p:spPr>
        <p:txBody>
          <a:bodyPr wrap="square" rtlCol="0">
            <a:spAutoFit/>
          </a:bodyPr>
          <a:p>
            <a:r>
              <a:rPr lang="en-US" altLang="zh-CN" sz="4800" dirty="0">
                <a:solidFill>
                  <a:prstClr val="white"/>
                </a:solidFill>
                <a:latin typeface="方正大标宋简体" panose="03000509000000000000" pitchFamily="2" charset="-122"/>
                <a:ea typeface="方正大标宋简体" panose="03000509000000000000" pitchFamily="2" charset="-122"/>
                <a:cs typeface="Microsoft JhengHei Light" panose="020B0304030504040204" pitchFamily="34" charset="-122"/>
                <a:sym typeface="+mn-ea"/>
              </a:rPr>
              <a:t>Java</a:t>
            </a:r>
            <a:r>
              <a:rPr lang="zh-CN" altLang="en-US" sz="4800" dirty="0">
                <a:solidFill>
                  <a:prstClr val="white"/>
                </a:solidFill>
                <a:latin typeface="方正大标宋简体" panose="03000509000000000000" pitchFamily="2" charset="-122"/>
                <a:ea typeface="方正大标宋简体" panose="03000509000000000000" pitchFamily="2" charset="-122"/>
                <a:cs typeface="Microsoft JhengHei Light" panose="020B0304030504040204" pitchFamily="34" charset="-122"/>
                <a:sym typeface="+mn-ea"/>
              </a:rPr>
              <a:t>基础</a:t>
            </a:r>
            <a:endParaRPr lang="zh-CN" altLang="en-US" sz="4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2343566" cy="706755"/>
            <a:chOff x="12254709" y="219953"/>
            <a:chExt cx="2343566" cy="706755"/>
          </a:xfrm>
        </p:grpSpPr>
        <p:sp>
          <p:nvSpPr>
            <p:cNvPr id="6" name="矩形 5"/>
            <p:cNvSpPr/>
            <p:nvPr/>
          </p:nvSpPr>
          <p:spPr>
            <a:xfrm>
              <a:off x="12891395" y="219953"/>
              <a:ext cx="1706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表达式</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graphicFrame>
        <p:nvGraphicFramePr>
          <p:cNvPr id="3" name="表格 2"/>
          <p:cNvGraphicFramePr/>
          <p:nvPr/>
        </p:nvGraphicFramePr>
        <p:xfrm>
          <a:off x="920115" y="3021965"/>
          <a:ext cx="8534400" cy="1905000"/>
        </p:xfrm>
        <a:graphic>
          <a:graphicData uri="http://schemas.openxmlformats.org/drawingml/2006/table">
            <a:tbl>
              <a:tblPr firstRow="1" bandRow="1">
                <a:tableStyleId>{5C22544A-7EE6-4342-B048-85BDC9FD1C3A}</a:tableStyleId>
              </a:tblPr>
              <a:tblGrid>
                <a:gridCol w="4267200"/>
                <a:gridCol w="4267200"/>
              </a:tblGrid>
              <a:tr h="381000">
                <a:tc>
                  <a:txBody>
                    <a:bodyPr/>
                    <a:p>
                      <a:pPr>
                        <a:buNone/>
                      </a:pPr>
                      <a:r>
                        <a:rPr lang="en-US" altLang="zh-CN"/>
                        <a:t>赋值运算语句</a:t>
                      </a:r>
                      <a:endParaRPr lang="en-US" altLang="zh-CN"/>
                    </a:p>
                  </a:txBody>
                  <a:tcPr/>
                </a:tc>
                <a:tc>
                  <a:txBody>
                    <a:bodyPr/>
                    <a:p>
                      <a:pPr>
                        <a:buNone/>
                      </a:pPr>
                      <a:r>
                        <a:rPr lang="en-US" altLang="zh-CN"/>
                        <a:t>等价表达式</a:t>
                      </a:r>
                      <a:endParaRPr lang="en-US" altLang="zh-CN"/>
                    </a:p>
                  </a:txBody>
                  <a:tcPr/>
                </a:tc>
              </a:tr>
              <a:tr h="381000">
                <a:tc>
                  <a:txBody>
                    <a:bodyPr/>
                    <a:p>
                      <a:pPr>
                        <a:buNone/>
                      </a:pPr>
                      <a:r>
                        <a:rPr lang="en-US" altLang="zh-CN"/>
                        <a:t>total += 5;</a:t>
                      </a:r>
                      <a:endParaRPr lang="en-US" altLang="zh-CN"/>
                    </a:p>
                  </a:txBody>
                  <a:tcPr/>
                </a:tc>
                <a:tc>
                  <a:txBody>
                    <a:bodyPr/>
                    <a:p>
                      <a:pPr>
                        <a:buNone/>
                      </a:pPr>
                      <a:r>
                        <a:rPr lang="en-US" altLang="zh-CN"/>
                        <a:t>total = total + 5;</a:t>
                      </a:r>
                      <a:endParaRPr lang="en-US" altLang="zh-CN"/>
                    </a:p>
                  </a:txBody>
                  <a:tcPr/>
                </a:tc>
              </a:tr>
              <a:tr h="381000">
                <a:tc>
                  <a:txBody>
                    <a:bodyPr/>
                    <a:p>
                      <a:pPr>
                        <a:buNone/>
                      </a:pPr>
                      <a:r>
                        <a:rPr lang="en-US" altLang="zh-CN"/>
                        <a:t>total += (sum - 12) / 5</a:t>
                      </a:r>
                      <a:endParaRPr lang="en-US" altLang="zh-CN"/>
                    </a:p>
                  </a:txBody>
                  <a:tcPr/>
                </a:tc>
                <a:tc>
                  <a:txBody>
                    <a:bodyPr/>
                    <a:p>
                      <a:pPr>
                        <a:buNone/>
                      </a:pPr>
                      <a:r>
                        <a:rPr lang="en-US" altLang="zh-CN"/>
                        <a:t>total = total + ((sum - 12) / 5);</a:t>
                      </a:r>
                      <a:endParaRPr lang="en-US" altLang="zh-CN"/>
                    </a:p>
                  </a:txBody>
                  <a:tcPr/>
                </a:tc>
              </a:tr>
              <a:tr h="381000">
                <a:tc>
                  <a:txBody>
                    <a:bodyPr/>
                    <a:p>
                      <a:pPr>
                        <a:buNone/>
                      </a:pPr>
                      <a:r>
                        <a:rPr lang="en-US" altLang="zh-CN"/>
                        <a:t>result *= count1 + count2</a:t>
                      </a:r>
                      <a:endParaRPr lang="en-US" altLang="zh-CN"/>
                    </a:p>
                  </a:txBody>
                  <a:tcPr/>
                </a:tc>
                <a:tc>
                  <a:txBody>
                    <a:bodyPr/>
                    <a:p>
                      <a:pPr>
                        <a:buNone/>
                      </a:pPr>
                      <a:r>
                        <a:rPr lang="en-US" altLang="zh-CN"/>
                        <a:t>result = result * (count1 + count2);</a:t>
                      </a:r>
                      <a:endParaRPr lang="en-US" altLang="zh-CN"/>
                    </a:p>
                  </a:txBody>
                  <a:tcPr/>
                </a:tc>
              </a:tr>
              <a:tr h="381000">
                <a:tc>
                  <a:txBody>
                    <a:bodyPr/>
                    <a:p>
                      <a:pPr>
                        <a:buNone/>
                      </a:pPr>
                      <a:r>
                        <a:rPr lang="en-US" altLang="zh-CN"/>
                        <a:t>result %= (height - 40) / 2;</a:t>
                      </a:r>
                      <a:endParaRPr lang="en-US" altLang="zh-CN"/>
                    </a:p>
                  </a:txBody>
                  <a:tcPr/>
                </a:tc>
                <a:tc>
                  <a:txBody>
                    <a:bodyPr/>
                    <a:p>
                      <a:pPr>
                        <a:buNone/>
                      </a:pPr>
                      <a:r>
                        <a:rPr lang="en-US" altLang="zh-CN"/>
                        <a:t>result = result % ((height - 40) / 2);</a:t>
                      </a:r>
                      <a:endParaRPr lang="en-US" altLang="zh-CN"/>
                    </a:p>
                  </a:txBody>
                  <a:tcPr/>
                </a:tc>
              </a:tr>
            </a:tbl>
          </a:graphicData>
        </a:graphic>
      </p:graphicFrame>
      <p:sp>
        <p:nvSpPr>
          <p:cNvPr id="4" name="文本框 3"/>
          <p:cNvSpPr txBox="1"/>
          <p:nvPr/>
        </p:nvSpPr>
        <p:spPr>
          <a:xfrm>
            <a:off x="798830" y="1017270"/>
            <a:ext cx="9083675" cy="1198880"/>
          </a:xfrm>
          <a:prstGeom prst="rect">
            <a:avLst/>
          </a:prstGeom>
          <a:noFill/>
        </p:spPr>
        <p:txBody>
          <a:bodyPr wrap="square" rtlCol="0">
            <a:spAutoFit/>
          </a:bodyPr>
          <a:p>
            <a:pPr marL="285750" indent="-285750">
              <a:buFont typeface="Arial" panose="02080604020202020204" pitchFamily="34" charset="0"/>
              <a:buChar char="•"/>
            </a:pPr>
            <a:r>
              <a:rPr lang="en-US" altLang="zh-CN"/>
              <a:t>Java定义了一些组合赋值运算符。包括: +=、-=、*=、 /= 、 %=</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对于组合赋值运算符，都是先计算运算符右边整个表达式的值，再将计算结果作为组合赋值运算符的右操作数与左边的变量进行计算，再将结果赋予左侧变量。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760118" y="4831170"/>
            <a:ext cx="13561718" cy="1881731"/>
            <a:chOff x="-3146534" y="4680354"/>
            <a:chExt cx="15916212" cy="2208424"/>
          </a:xfrm>
        </p:grpSpPr>
        <p:pic>
          <p:nvPicPr>
            <p:cNvPr id="23"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146534"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49975"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矩形 24"/>
          <p:cNvSpPr/>
          <p:nvPr/>
        </p:nvSpPr>
        <p:spPr>
          <a:xfrm>
            <a:off x="4603115" y="2040255"/>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zh-CN" altLang="en-US" sz="2135" kern="0" dirty="0">
                <a:solidFill>
                  <a:prstClr val="white"/>
                </a:solidFill>
                <a:latin typeface="微软雅黑 Light" panose="020B0502040204020203" pitchFamily="34" charset="-122"/>
                <a:ea typeface="微软雅黑 Light" panose="020B0502040204020203" pitchFamily="34" charset="-122"/>
              </a:rPr>
              <a:t>我们要做什么</a:t>
            </a:r>
            <a:endParaRPr lang="zh-CN"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6" name="矩形 25"/>
          <p:cNvSpPr/>
          <p:nvPr/>
        </p:nvSpPr>
        <p:spPr>
          <a:xfrm>
            <a:off x="4603115" y="298450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表达式</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4603115" y="3929380"/>
            <a:ext cx="5511800" cy="560705"/>
          </a:xfrm>
          <a:prstGeom prst="rect">
            <a:avLst/>
          </a:prstGeom>
          <a:solidFill>
            <a:srgbClr val="0070C0"/>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数据类型转换</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1185545" y="1972310"/>
            <a:ext cx="2404110" cy="861695"/>
          </a:xfrm>
          <a:prstGeom prst="rect">
            <a:avLst/>
          </a:prstGeom>
        </p:spPr>
        <p:txBody>
          <a:bodyPr wrap="square">
            <a:spAutoFit/>
          </a:bodyPr>
          <a:lstStyle/>
          <a:p>
            <a:pPr algn="ctr">
              <a:lnSpc>
                <a:spcPts val="3020"/>
              </a:lnSpc>
            </a:pPr>
            <a:r>
              <a:rPr lang="zh-CN" altLang="en-US" sz="7110" dirty="0">
                <a:solidFill>
                  <a:srgbClr val="0070C0"/>
                </a:solidFill>
                <a:latin typeface="张海山锐谐体" panose="02000000000000000000" pitchFamily="2" charset="-122"/>
                <a:ea typeface="张海山锐谐体" panose="02000000000000000000" pitchFamily="2" charset="-122"/>
              </a:rPr>
              <a:t>目录</a:t>
            </a:r>
            <a:endParaRPr lang="en-US" altLang="zh-CN" sz="7110" dirty="0">
              <a:solidFill>
                <a:srgbClr val="0070C0"/>
              </a:solidFill>
              <a:latin typeface="张海山锐谐体" panose="02000000000000000000" pitchFamily="2" charset="-122"/>
              <a:ea typeface="张海山锐谐体" panose="02000000000000000000" pitchFamily="2" charset="-122"/>
            </a:endParaRPr>
          </a:p>
          <a:p>
            <a:pPr algn="ctr">
              <a:lnSpc>
                <a:spcPts val="3020"/>
              </a:lnSpc>
            </a:pPr>
            <a:r>
              <a:rPr lang="en-US" altLang="zh-CN" sz="3555" dirty="0">
                <a:solidFill>
                  <a:prstClr val="white">
                    <a:lumMod val="65000"/>
                  </a:prstClr>
                </a:solidFill>
                <a:latin typeface="张海山锐线体简" panose="02000000000000000000" pitchFamily="2" charset="-122"/>
                <a:ea typeface="张海山锐线体简" panose="02000000000000000000" pitchFamily="2" charset="-122"/>
              </a:rPr>
              <a:t>contents</a:t>
            </a:r>
            <a:endParaRPr lang="zh-CN" altLang="en-US" sz="3555" dirty="0">
              <a:solidFill>
                <a:prstClr val="white">
                  <a:lumMod val="65000"/>
                </a:prstClr>
              </a:solidFill>
              <a:latin typeface="张海山锐线体简" panose="02000000000000000000" pitchFamily="2" charset="-122"/>
              <a:ea typeface="张海山锐线体简" panose="02000000000000000000" pitchFamily="2" charset="-122"/>
            </a:endParaRPr>
          </a:p>
        </p:txBody>
      </p:sp>
      <p:sp>
        <p:nvSpPr>
          <p:cNvPr id="30" name="等腰三角形 29"/>
          <p:cNvSpPr/>
          <p:nvPr/>
        </p:nvSpPr>
        <p:spPr>
          <a:xfrm>
            <a:off x="5203190" y="2921635"/>
            <a:ext cx="88900" cy="64135"/>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1" name="矩形 68"/>
          <p:cNvSpPr/>
          <p:nvPr/>
        </p:nvSpPr>
        <p:spPr>
          <a:xfrm>
            <a:off x="4465320" y="2921635"/>
            <a:ext cx="782320" cy="41973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rgbClr val="7E7E7E"/>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defRPr/>
            </a:pP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nvGrpSpPr>
          <p:cNvPr id="32" name="组合 31"/>
          <p:cNvGrpSpPr/>
          <p:nvPr/>
        </p:nvGrpSpPr>
        <p:grpSpPr>
          <a:xfrm rot="0">
            <a:off x="4465320" y="3865880"/>
            <a:ext cx="826770" cy="419735"/>
            <a:chOff x="1485616" y="1015069"/>
            <a:chExt cx="1557519" cy="790575"/>
          </a:xfrm>
          <a:solidFill>
            <a:srgbClr val="0070C0"/>
          </a:solidFill>
        </p:grpSpPr>
        <p:sp>
          <p:nvSpPr>
            <p:cNvPr id="33" name="等腰三角形 32"/>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4"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sp>
        <p:nvSpPr>
          <p:cNvPr id="35" name="矩形 34"/>
          <p:cNvSpPr/>
          <p:nvPr/>
        </p:nvSpPr>
        <p:spPr>
          <a:xfrm>
            <a:off x="4603115" y="2036445"/>
            <a:ext cx="5511800" cy="560705"/>
          </a:xfrm>
          <a:prstGeom prst="rect">
            <a:avLst/>
          </a:prstGeom>
          <a:solidFill>
            <a:srgbClr val="A5A5A5"/>
          </a:solidFill>
          <a:ln w="25400" cap="flat" cmpd="sng" algn="ctr">
            <a:noFill/>
            <a:prstDash val="solid"/>
          </a:ln>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作用域</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rot="0">
            <a:off x="4465320" y="1979930"/>
            <a:ext cx="826770" cy="419735"/>
            <a:chOff x="1485616" y="1015069"/>
            <a:chExt cx="1557519" cy="790575"/>
          </a:xfrm>
        </p:grpSpPr>
        <p:sp>
          <p:nvSpPr>
            <p:cNvPr id="37" name="等腰三角形 36"/>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8"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nvGrpSpPr>
          <p:cNvPr id="43" name="组合 42"/>
          <p:cNvGrpSpPr/>
          <p:nvPr/>
        </p:nvGrpSpPr>
        <p:grpSpPr>
          <a:xfrm rot="0">
            <a:off x="4465320" y="1983105"/>
            <a:ext cx="826770" cy="419735"/>
            <a:chOff x="1485616" y="1015069"/>
            <a:chExt cx="1557519" cy="790575"/>
          </a:xfrm>
          <a:solidFill>
            <a:srgbClr val="7E7E7E"/>
          </a:solidFill>
        </p:grpSpPr>
        <p:sp>
          <p:nvSpPr>
            <p:cNvPr id="44" name="等腰三角形 43"/>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Ins="160000" bIns="96000" rtlCol="0" anchor="ctr"/>
            <a:lstStyle/>
            <a:p>
              <a:pPr algn="ctr">
                <a:defRPr/>
              </a:pP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sp>
        <p:nvSpPr>
          <p:cNvPr id="2" name="矩形 1"/>
          <p:cNvSpPr/>
          <p:nvPr/>
        </p:nvSpPr>
        <p:spPr>
          <a:xfrm>
            <a:off x="4606290" y="491363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Scanner类</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 name="组合 2"/>
          <p:cNvGrpSpPr/>
          <p:nvPr/>
        </p:nvGrpSpPr>
        <p:grpSpPr>
          <a:xfrm rot="0">
            <a:off x="4468495" y="4850130"/>
            <a:ext cx="826770" cy="419735"/>
            <a:chOff x="1485616" y="1015069"/>
            <a:chExt cx="1557519" cy="790575"/>
          </a:xfrm>
        </p:grpSpPr>
        <p:sp>
          <p:nvSpPr>
            <p:cNvPr id="4" name="等腰三角形 3"/>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p>
              <a:pPr algn="ctr">
                <a:defRPr/>
              </a:pPr>
              <a:endParaRPr lang="zh-CN" altLang="en-US" sz="3200" kern="0">
                <a:solidFill>
                  <a:prstClr val="white"/>
                </a:solidFill>
                <a:latin typeface="Lucida Calligraphy" panose="03010101010101010101" pitchFamily="66" charset="0"/>
              </a:endParaRPr>
            </a:p>
          </p:txBody>
        </p:sp>
        <p:sp>
          <p:nvSpPr>
            <p:cNvPr id="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p>
              <a:pPr algn="ctr"/>
              <a:r>
                <a:rPr lang="en-US" altLang="zh-CN" sz="3200" kern="0" dirty="0">
                  <a:solidFill>
                    <a:prstClr val="white"/>
                  </a:solidFill>
                  <a:latin typeface="Lucida Calligraphy" panose="03010101010101010101" pitchFamily="66" charset="0"/>
                </a:rPr>
                <a:t>4</a:t>
              </a:r>
              <a:endParaRPr lang="en-US" altLang="zh-CN" sz="3200" kern="0" dirty="0">
                <a:solidFill>
                  <a:prstClr val="white"/>
                </a:solidFill>
                <a:latin typeface="Lucida Calligraphy" panose="03010101010101010101" pitchFamily="66"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3867566" cy="706755"/>
            <a:chOff x="12254709" y="219953"/>
            <a:chExt cx="3867566" cy="706755"/>
          </a:xfrm>
        </p:grpSpPr>
        <p:sp>
          <p:nvSpPr>
            <p:cNvPr id="6" name="矩形 5"/>
            <p:cNvSpPr/>
            <p:nvPr/>
          </p:nvSpPr>
          <p:spPr>
            <a:xfrm>
              <a:off x="12891395" y="219953"/>
              <a:ext cx="3230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数据类型转换</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sp>
        <p:nvSpPr>
          <p:cNvPr id="3" name="文本框 2"/>
          <p:cNvSpPr txBox="1"/>
          <p:nvPr/>
        </p:nvSpPr>
        <p:spPr>
          <a:xfrm>
            <a:off x="758825" y="1087755"/>
            <a:ext cx="10935970" cy="2030095"/>
          </a:xfrm>
          <a:prstGeom prst="rect">
            <a:avLst/>
          </a:prstGeom>
          <a:noFill/>
        </p:spPr>
        <p:txBody>
          <a:bodyPr wrap="square" rtlCol="0">
            <a:spAutoFit/>
          </a:bodyPr>
          <a:p>
            <a:r>
              <a:rPr lang="en-US" altLang="zh-CN"/>
              <a:t>Java中，存在3中数据转换方式：</a:t>
            </a:r>
            <a:endParaRPr lang="en-US" altLang="zh-CN"/>
          </a:p>
          <a:p>
            <a:endParaRPr lang="en-US" altLang="zh-CN"/>
          </a:p>
          <a:p>
            <a:pPr marL="285750" indent="-285750">
              <a:buFont typeface="Arial" panose="02080604020202020204" pitchFamily="34" charset="0"/>
              <a:buChar char="•"/>
            </a:pPr>
            <a:r>
              <a:rPr lang="en-US" altLang="zh-CN"/>
              <a:t>赋值类型转换</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提升类型转换</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强制类型转换</a:t>
            </a:r>
            <a:endParaRPr lang="en-US" altLang="zh-CN"/>
          </a:p>
        </p:txBody>
      </p:sp>
      <p:graphicFrame>
        <p:nvGraphicFramePr>
          <p:cNvPr id="4" name="表格 3"/>
          <p:cNvGraphicFramePr/>
          <p:nvPr/>
        </p:nvGraphicFramePr>
        <p:xfrm>
          <a:off x="3236595" y="1653540"/>
          <a:ext cx="8534400" cy="4206240"/>
        </p:xfrm>
        <a:graphic>
          <a:graphicData uri="http://schemas.openxmlformats.org/drawingml/2006/table">
            <a:tbl>
              <a:tblPr firstRow="1" bandRow="1">
                <a:tableStyleId>{5C22544A-7EE6-4342-B048-85BDC9FD1C3A}</a:tableStyleId>
              </a:tblPr>
              <a:tblGrid>
                <a:gridCol w="2221865"/>
                <a:gridCol w="6312535"/>
              </a:tblGrid>
              <a:tr h="381000">
                <a:tc>
                  <a:txBody>
                    <a:bodyPr/>
                    <a:p>
                      <a:pPr>
                        <a:buNone/>
                      </a:pPr>
                      <a:r>
                        <a:rPr lang="en-US" altLang="zh-CN"/>
                        <a:t>类型转换</a:t>
                      </a:r>
                      <a:endParaRPr lang="en-US" altLang="zh-CN"/>
                    </a:p>
                  </a:txBody>
                  <a:tcPr/>
                </a:tc>
                <a:tc>
                  <a:txBody>
                    <a:bodyPr/>
                    <a:p>
                      <a:pPr>
                        <a:buNone/>
                      </a:pPr>
                      <a:r>
                        <a:rPr lang="en-US" altLang="zh-CN"/>
                        <a:t>例子</a:t>
                      </a:r>
                      <a:endParaRPr lang="en-US" altLang="zh-CN"/>
                    </a:p>
                  </a:txBody>
                  <a:tcPr/>
                </a:tc>
              </a:tr>
              <a:tr h="381000">
                <a:tc>
                  <a:txBody>
                    <a:bodyPr/>
                    <a:p>
                      <a:pPr algn="ctr">
                        <a:buNone/>
                      </a:pPr>
                      <a:r>
                        <a:rPr lang="en-US" altLang="zh-CN" sz="1400"/>
                        <a:t>赋值类型转换</a:t>
                      </a:r>
                      <a:endParaRPr lang="en-US" altLang="zh-CN" sz="1400"/>
                    </a:p>
                  </a:txBody>
                  <a:tcPr anchor="ctr" anchorCtr="0"/>
                </a:tc>
                <a:tc>
                  <a:txBody>
                    <a:bodyPr/>
                    <a:p>
                      <a:pPr>
                        <a:buNone/>
                      </a:pPr>
                      <a:r>
                        <a:rPr lang="en-US" altLang="zh-CN" sz="1400"/>
                        <a:t>int dollar = 25;</a:t>
                      </a:r>
                      <a:endParaRPr lang="en-US" altLang="zh-CN" sz="1400"/>
                    </a:p>
                    <a:p>
                      <a:pPr>
                        <a:buNone/>
                      </a:pPr>
                      <a:r>
                        <a:rPr lang="en-US" altLang="zh-CN" sz="1400"/>
                        <a:t>float money;</a:t>
                      </a:r>
                      <a:endParaRPr lang="en-US" altLang="zh-CN" sz="1400"/>
                    </a:p>
                    <a:p>
                      <a:pPr>
                        <a:buNone/>
                      </a:pPr>
                      <a:endParaRPr lang="en-US" altLang="zh-CN" sz="1400"/>
                    </a:p>
                    <a:p>
                      <a:pPr>
                        <a:buNone/>
                      </a:pPr>
                      <a:r>
                        <a:rPr lang="en-US" altLang="zh-CN" sz="1400"/>
                        <a:t>money = dollar;  //float由整形转为浮点型。 money is 25.0</a:t>
                      </a:r>
                      <a:endParaRPr lang="en-US" altLang="zh-CN" sz="1400"/>
                    </a:p>
                  </a:txBody>
                  <a:tcPr/>
                </a:tc>
              </a:tr>
              <a:tr h="381000">
                <a:tc>
                  <a:txBody>
                    <a:bodyPr/>
                    <a:p>
                      <a:pPr algn="ctr">
                        <a:buNone/>
                      </a:pPr>
                      <a:r>
                        <a:rPr lang="en-US" altLang="zh-CN" sz="1400"/>
                        <a:t>提升类型转换</a:t>
                      </a:r>
                      <a:endParaRPr lang="en-US" altLang="zh-CN" sz="1400"/>
                    </a:p>
                  </a:txBody>
                  <a:tcPr anchor="ctr" anchorCtr="0"/>
                </a:tc>
                <a:tc>
                  <a:txBody>
                    <a:bodyPr/>
                    <a:p>
                      <a:pPr>
                        <a:buNone/>
                      </a:pPr>
                      <a:r>
                        <a:rPr lang="en-US" altLang="zh-CN" sz="1400"/>
                        <a:t>int dollar = 25;</a:t>
                      </a:r>
                      <a:endParaRPr lang="en-US" altLang="zh-CN" sz="1400"/>
                    </a:p>
                    <a:p>
                      <a:pPr>
                        <a:buNone/>
                      </a:pPr>
                      <a:r>
                        <a:rPr lang="en-US" altLang="zh-CN" sz="1400"/>
                        <a:t>float money = 1.0F;</a:t>
                      </a:r>
                      <a:endParaRPr lang="en-US" altLang="zh-CN" sz="1400"/>
                    </a:p>
                    <a:p>
                      <a:pPr>
                        <a:buNone/>
                      </a:pPr>
                      <a:endParaRPr lang="en-US" altLang="zh-CN" sz="1400"/>
                    </a:p>
                    <a:p>
                      <a:pPr>
                        <a:buNone/>
                      </a:pPr>
                      <a:r>
                        <a:rPr lang="en-US" altLang="zh-CN" sz="1400"/>
                        <a:t>float result = dollar / money;  // dollar 自动转换为 float</a:t>
                      </a:r>
                      <a:endParaRPr lang="en-US" altLang="zh-CN" sz="1400"/>
                    </a:p>
                  </a:txBody>
                  <a:tcPr/>
                </a:tc>
              </a:tr>
              <a:tr h="381000">
                <a:tc rowSpan="2">
                  <a:txBody>
                    <a:bodyPr/>
                    <a:p>
                      <a:pPr algn="ctr">
                        <a:buNone/>
                      </a:pPr>
                      <a:r>
                        <a:rPr lang="en-US" altLang="zh-CN" sz="1400"/>
                        <a:t>强制类型转换</a:t>
                      </a:r>
                      <a:endParaRPr lang="en-US" altLang="zh-CN" sz="1400"/>
                    </a:p>
                  </a:txBody>
                  <a:tcPr anchor="ctr" anchorCtr="0"/>
                </a:tc>
                <a:tc>
                  <a:txBody>
                    <a:bodyPr/>
                    <a:p>
                      <a:pPr>
                        <a:buNone/>
                      </a:pPr>
                      <a:r>
                        <a:rPr lang="en-US" altLang="zh-CN" sz="1400"/>
                        <a:t>int dollar;</a:t>
                      </a:r>
                      <a:endParaRPr lang="en-US" altLang="zh-CN" sz="1400"/>
                    </a:p>
                    <a:p>
                      <a:pPr>
                        <a:buNone/>
                      </a:pPr>
                      <a:r>
                        <a:rPr lang="en-US" altLang="zh-CN" sz="1400"/>
                        <a:t>float money = 25.8</a:t>
                      </a:r>
                      <a:r>
                        <a:rPr lang="" altLang="en-US" sz="1400"/>
                        <a:t>F</a:t>
                      </a:r>
                      <a:r>
                        <a:rPr lang="en-US" altLang="zh-CN" sz="1400"/>
                        <a:t>;</a:t>
                      </a:r>
                      <a:endParaRPr lang="en-US" altLang="zh-CN" sz="1400"/>
                    </a:p>
                    <a:p>
                      <a:pPr>
                        <a:buNone/>
                      </a:pPr>
                      <a:endParaRPr lang="en-US" altLang="zh-CN" sz="1400"/>
                    </a:p>
                    <a:p>
                      <a:pPr>
                        <a:buNone/>
                      </a:pPr>
                      <a:r>
                        <a:rPr lang="en-US" altLang="zh-CN" sz="1400"/>
                        <a:t>dollar = (int) money; // float强制转换为int，丢失小数。dollar is 25;</a:t>
                      </a:r>
                      <a:endParaRPr lang="en-US" altLang="zh-CN" sz="1400"/>
                    </a:p>
                    <a:p>
                      <a:pPr>
                        <a:buNone/>
                      </a:pPr>
                      <a:endParaRPr lang="en-US" altLang="zh-CN" sz="1400"/>
                    </a:p>
                  </a:txBody>
                  <a:tcPr/>
                </a:tc>
              </a:tr>
              <a:tr h="381000">
                <a:tc vMerge="1">
                  <a:tcPr/>
                </a:tc>
                <a:tc>
                  <a:txBody>
                    <a:bodyPr/>
                    <a:p>
                      <a:pPr>
                        <a:buNone/>
                      </a:pPr>
                      <a:r>
                        <a:rPr lang="en-US" altLang="zh-CN" sz="1400"/>
                        <a:t>int ten = 10;</a:t>
                      </a:r>
                      <a:endParaRPr lang="en-US" altLang="zh-CN" sz="1400"/>
                    </a:p>
                    <a:p>
                      <a:pPr>
                        <a:buNone/>
                      </a:pPr>
                      <a:r>
                        <a:rPr lang="en-US" altLang="zh-CN" sz="1400"/>
                        <a:t>int four = 4;</a:t>
                      </a:r>
                      <a:endParaRPr lang="en-US" altLang="zh-CN" sz="1400"/>
                    </a:p>
                    <a:p>
                      <a:pPr>
                        <a:buNone/>
                      </a:pPr>
                      <a:endParaRPr lang="en-US" altLang="zh-CN" sz="1400"/>
                    </a:p>
                    <a:p>
                      <a:pPr>
                        <a:buNone/>
                      </a:pPr>
                      <a:r>
                        <a:rPr lang="en-US" altLang="zh-CN" sz="1400"/>
                        <a:t>float result = (float) ten / four;</a:t>
                      </a:r>
                      <a:endParaRPr lang="en-US" altLang="zh-CN" sz="1400"/>
                    </a:p>
                    <a:p>
                      <a:pPr>
                        <a:buNone/>
                      </a:pPr>
                      <a:endParaRPr lang="en-US" altLang="zh-CN" sz="1400"/>
                    </a:p>
                    <a:p>
                      <a:pPr>
                        <a:buNone/>
                      </a:pPr>
                      <a:r>
                        <a:rPr lang="en-US" altLang="zh-CN" sz="1400"/>
                        <a:t>// 将ten 转为 float, 然后根 提升类型转换，将four也转为float， 最后结果为2.5</a:t>
                      </a:r>
                      <a:endParaRPr lang="en-US" altLang="zh-CN" sz="140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760118" y="4831170"/>
            <a:ext cx="13561718" cy="1881731"/>
            <a:chOff x="-3146534" y="4680354"/>
            <a:chExt cx="15916212" cy="2208424"/>
          </a:xfrm>
        </p:grpSpPr>
        <p:pic>
          <p:nvPicPr>
            <p:cNvPr id="23"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146534"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49975"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矩形 24"/>
          <p:cNvSpPr/>
          <p:nvPr/>
        </p:nvSpPr>
        <p:spPr>
          <a:xfrm>
            <a:off x="4603115" y="2040255"/>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zh-CN" altLang="en-US" sz="2135" kern="0" dirty="0">
                <a:solidFill>
                  <a:prstClr val="white"/>
                </a:solidFill>
                <a:latin typeface="微软雅黑 Light" panose="020B0502040204020203" pitchFamily="34" charset="-122"/>
                <a:ea typeface="微软雅黑 Light" panose="020B0502040204020203" pitchFamily="34" charset="-122"/>
              </a:rPr>
              <a:t>我们要做什么</a:t>
            </a:r>
            <a:endParaRPr lang="zh-CN"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6" name="矩形 25"/>
          <p:cNvSpPr/>
          <p:nvPr/>
        </p:nvSpPr>
        <p:spPr>
          <a:xfrm>
            <a:off x="4603115" y="298450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表达式</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4603115" y="392938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数据类型转换</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1185545" y="1972310"/>
            <a:ext cx="2404110" cy="861695"/>
          </a:xfrm>
          <a:prstGeom prst="rect">
            <a:avLst/>
          </a:prstGeom>
        </p:spPr>
        <p:txBody>
          <a:bodyPr wrap="square">
            <a:spAutoFit/>
          </a:bodyPr>
          <a:lstStyle/>
          <a:p>
            <a:pPr algn="ctr">
              <a:lnSpc>
                <a:spcPts val="3020"/>
              </a:lnSpc>
            </a:pPr>
            <a:r>
              <a:rPr lang="zh-CN" altLang="en-US" sz="7110" dirty="0">
                <a:solidFill>
                  <a:srgbClr val="0070C0"/>
                </a:solidFill>
                <a:latin typeface="张海山锐谐体" panose="02000000000000000000" pitchFamily="2" charset="-122"/>
                <a:ea typeface="张海山锐谐体" panose="02000000000000000000" pitchFamily="2" charset="-122"/>
              </a:rPr>
              <a:t>目录</a:t>
            </a:r>
            <a:endParaRPr lang="en-US" altLang="zh-CN" sz="7110" dirty="0">
              <a:solidFill>
                <a:srgbClr val="0070C0"/>
              </a:solidFill>
              <a:latin typeface="张海山锐谐体" panose="02000000000000000000" pitchFamily="2" charset="-122"/>
              <a:ea typeface="张海山锐谐体" panose="02000000000000000000" pitchFamily="2" charset="-122"/>
            </a:endParaRPr>
          </a:p>
          <a:p>
            <a:pPr algn="ctr">
              <a:lnSpc>
                <a:spcPts val="3020"/>
              </a:lnSpc>
            </a:pPr>
            <a:r>
              <a:rPr lang="en-US" altLang="zh-CN" sz="3555" dirty="0">
                <a:solidFill>
                  <a:prstClr val="white">
                    <a:lumMod val="65000"/>
                  </a:prstClr>
                </a:solidFill>
                <a:latin typeface="张海山锐线体简" panose="02000000000000000000" pitchFamily="2" charset="-122"/>
                <a:ea typeface="张海山锐线体简" panose="02000000000000000000" pitchFamily="2" charset="-122"/>
              </a:rPr>
              <a:t>contents</a:t>
            </a:r>
            <a:endParaRPr lang="zh-CN" altLang="en-US" sz="3555" dirty="0">
              <a:solidFill>
                <a:prstClr val="white">
                  <a:lumMod val="65000"/>
                </a:prstClr>
              </a:solidFill>
              <a:latin typeface="张海山锐线体简" panose="02000000000000000000" pitchFamily="2" charset="-122"/>
              <a:ea typeface="张海山锐线体简" panose="02000000000000000000" pitchFamily="2" charset="-122"/>
            </a:endParaRPr>
          </a:p>
        </p:txBody>
      </p:sp>
      <p:sp>
        <p:nvSpPr>
          <p:cNvPr id="30" name="等腰三角形 29"/>
          <p:cNvSpPr/>
          <p:nvPr/>
        </p:nvSpPr>
        <p:spPr>
          <a:xfrm>
            <a:off x="5203190" y="2921635"/>
            <a:ext cx="88900" cy="64135"/>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1" name="矩形 68"/>
          <p:cNvSpPr/>
          <p:nvPr/>
        </p:nvSpPr>
        <p:spPr>
          <a:xfrm>
            <a:off x="4465320" y="2921635"/>
            <a:ext cx="782320" cy="41973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rgbClr val="7E7E7E"/>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defRPr/>
            </a:pP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nvGrpSpPr>
          <p:cNvPr id="32" name="组合 31"/>
          <p:cNvGrpSpPr/>
          <p:nvPr/>
        </p:nvGrpSpPr>
        <p:grpSpPr>
          <a:xfrm rot="0">
            <a:off x="4465320" y="3865880"/>
            <a:ext cx="826770" cy="419735"/>
            <a:chOff x="1485616" y="1015069"/>
            <a:chExt cx="1557519" cy="790575"/>
          </a:xfrm>
          <a:solidFill>
            <a:srgbClr val="7E7E7E"/>
          </a:solidFill>
        </p:grpSpPr>
        <p:sp>
          <p:nvSpPr>
            <p:cNvPr id="33" name="等腰三角形 32"/>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4"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sp>
        <p:nvSpPr>
          <p:cNvPr id="35" name="矩形 34"/>
          <p:cNvSpPr/>
          <p:nvPr/>
        </p:nvSpPr>
        <p:spPr>
          <a:xfrm>
            <a:off x="4603115" y="2036445"/>
            <a:ext cx="5511800" cy="560705"/>
          </a:xfrm>
          <a:prstGeom prst="rect">
            <a:avLst/>
          </a:prstGeom>
          <a:solidFill>
            <a:srgbClr val="A5A5A5"/>
          </a:solidFill>
          <a:ln w="25400" cap="flat" cmpd="sng" algn="ctr">
            <a:noFill/>
            <a:prstDash val="solid"/>
          </a:ln>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作用域</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rot="0">
            <a:off x="4465320" y="1979930"/>
            <a:ext cx="826770" cy="419735"/>
            <a:chOff x="1485616" y="1015069"/>
            <a:chExt cx="1557519" cy="790575"/>
          </a:xfrm>
        </p:grpSpPr>
        <p:sp>
          <p:nvSpPr>
            <p:cNvPr id="37" name="等腰三角形 36"/>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8"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nvGrpSpPr>
          <p:cNvPr id="43" name="组合 42"/>
          <p:cNvGrpSpPr/>
          <p:nvPr/>
        </p:nvGrpSpPr>
        <p:grpSpPr>
          <a:xfrm rot="0">
            <a:off x="4465320" y="1983105"/>
            <a:ext cx="826770" cy="419735"/>
            <a:chOff x="1485616" y="1015069"/>
            <a:chExt cx="1557519" cy="790575"/>
          </a:xfrm>
          <a:solidFill>
            <a:srgbClr val="7E7E7E"/>
          </a:solidFill>
        </p:grpSpPr>
        <p:sp>
          <p:nvSpPr>
            <p:cNvPr id="44" name="等腰三角形 43"/>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Ins="160000" bIns="96000" rtlCol="0" anchor="ctr"/>
            <a:lstStyle/>
            <a:p>
              <a:pPr algn="ctr">
                <a:defRPr/>
              </a:pP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sp>
        <p:nvSpPr>
          <p:cNvPr id="2" name="矩形 1"/>
          <p:cNvSpPr/>
          <p:nvPr/>
        </p:nvSpPr>
        <p:spPr>
          <a:xfrm>
            <a:off x="4606290" y="4913630"/>
            <a:ext cx="5511800" cy="560705"/>
          </a:xfrm>
          <a:prstGeom prst="rect">
            <a:avLst/>
          </a:prstGeom>
          <a:solidFill>
            <a:srgbClr val="0070C0"/>
          </a:solidFill>
          <a:ln w="25400" cap="flat" cmpd="sng" algn="ctr">
            <a:noFill/>
            <a:prstDash val="solid"/>
          </a:ln>
          <a:effectLst>
            <a:outerShdw blurRad="25400" dist="139700" dir="5400000" algn="t" rotWithShape="0">
              <a:srgbClr val="202021">
                <a:alpha val="22000"/>
              </a:srgbClr>
            </a:outerShdw>
          </a:effectLst>
        </p:spPr>
        <p:txBody>
          <a:bodyPr rtlCol="0" anchor="ctr"/>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Scanner类</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 name="组合 2"/>
          <p:cNvGrpSpPr/>
          <p:nvPr/>
        </p:nvGrpSpPr>
        <p:grpSpPr>
          <a:xfrm rot="0">
            <a:off x="4468495" y="4850130"/>
            <a:ext cx="826770" cy="419735"/>
            <a:chOff x="1485616" y="1015069"/>
            <a:chExt cx="1557519" cy="790575"/>
          </a:xfrm>
          <a:solidFill>
            <a:srgbClr val="0070C0"/>
          </a:solidFill>
        </p:grpSpPr>
        <p:sp>
          <p:nvSpPr>
            <p:cNvPr id="4" name="等腰三角形 3"/>
            <p:cNvSpPr/>
            <p:nvPr/>
          </p:nvSpPr>
          <p:spPr>
            <a:xfrm>
              <a:off x="2875223" y="1015069"/>
              <a:ext cx="167912" cy="120650"/>
            </a:xfrm>
            <a:prstGeom prst="triangle">
              <a:avLst/>
            </a:prstGeom>
            <a:grpFill/>
            <a:ln w="25400" cap="flat" cmpd="sng" algn="ctr">
              <a:noFill/>
              <a:prstDash val="solid"/>
            </a:ln>
            <a:effectLst/>
          </p:spPr>
          <p:txBody>
            <a:bodyPr rtlCol="0" anchor="ctr"/>
            <a:p>
              <a:pPr algn="ctr">
                <a:defRPr/>
              </a:pPr>
              <a:endParaRPr lang="zh-CN" altLang="en-US" sz="3200" kern="0">
                <a:solidFill>
                  <a:prstClr val="white"/>
                </a:solidFill>
                <a:latin typeface="Lucida Calligraphy" panose="03010101010101010101" pitchFamily="66" charset="0"/>
              </a:endParaRPr>
            </a:p>
          </p:txBody>
        </p:sp>
        <p:sp>
          <p:nvSpPr>
            <p:cNvPr id="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p>
              <a:pPr algn="ctr"/>
              <a:r>
                <a:rPr lang="en-US" altLang="zh-CN" sz="3200" kern="0" dirty="0">
                  <a:solidFill>
                    <a:prstClr val="white"/>
                  </a:solidFill>
                  <a:latin typeface="Lucida Calligraphy" panose="03010101010101010101" pitchFamily="66" charset="0"/>
                </a:rPr>
                <a:t>4</a:t>
              </a:r>
              <a:endParaRPr lang="en-US" altLang="zh-CN" sz="3200" kern="0" dirty="0">
                <a:solidFill>
                  <a:prstClr val="white"/>
                </a:solidFill>
                <a:latin typeface="Lucida Calligraphy" panose="03010101010101010101" pitchFamily="66"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3405921" cy="706755"/>
            <a:chOff x="12254709" y="219953"/>
            <a:chExt cx="3405921" cy="706755"/>
          </a:xfrm>
        </p:grpSpPr>
        <p:sp>
          <p:nvSpPr>
            <p:cNvPr id="6" name="矩形 5"/>
            <p:cNvSpPr/>
            <p:nvPr/>
          </p:nvSpPr>
          <p:spPr>
            <a:xfrm>
              <a:off x="12891395" y="219953"/>
              <a:ext cx="2769235"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Scanner类</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sp>
        <p:nvSpPr>
          <p:cNvPr id="2" name="文本框 1"/>
          <p:cNvSpPr txBox="1"/>
          <p:nvPr/>
        </p:nvSpPr>
        <p:spPr>
          <a:xfrm>
            <a:off x="789305" y="1087755"/>
            <a:ext cx="10895330" cy="1198880"/>
          </a:xfrm>
          <a:prstGeom prst="rect">
            <a:avLst/>
          </a:prstGeom>
          <a:noFill/>
        </p:spPr>
        <p:txBody>
          <a:bodyPr wrap="square" rtlCol="0">
            <a:spAutoFit/>
          </a:bodyPr>
          <a:p>
            <a:r>
              <a:rPr lang="en-US" altLang="zh-CN"/>
              <a:t>Scanner类数据Java API， 是JDK提供的工具类。Scanner类用于在程序执行期间交互的从用户输入中读取数据。</a:t>
            </a:r>
            <a:endParaRPr lang="en-US" altLang="zh-CN"/>
          </a:p>
          <a:p>
            <a:endParaRPr lang="en-US" altLang="zh-CN"/>
          </a:p>
          <a:p>
            <a:r>
              <a:rPr lang="en-US" altLang="zh-CN"/>
              <a:t>Scanner常用的方法如下</a:t>
            </a:r>
            <a:endParaRPr lang="en-US" altLang="zh-CN"/>
          </a:p>
        </p:txBody>
      </p:sp>
      <p:sp>
        <p:nvSpPr>
          <p:cNvPr id="9" name="文本框 8"/>
          <p:cNvSpPr txBox="1"/>
          <p:nvPr/>
        </p:nvSpPr>
        <p:spPr>
          <a:xfrm>
            <a:off x="869950" y="2515870"/>
            <a:ext cx="10582275" cy="3105150"/>
          </a:xfrm>
          <a:prstGeom prst="rect">
            <a:avLst/>
          </a:prstGeom>
          <a:noFill/>
        </p:spPr>
        <p:txBody>
          <a:bodyPr wrap="square" rtlCol="0">
            <a:spAutoFit/>
          </a:bodyPr>
          <a:p>
            <a:pPr marL="285750" indent="-285750">
              <a:lnSpc>
                <a:spcPct val="140000"/>
              </a:lnSpc>
              <a:buFont typeface="Arial" panose="02080604020202020204" pitchFamily="34" charset="0"/>
              <a:buChar char="•"/>
            </a:pPr>
            <a:r>
              <a:rPr lang="en-US" altLang="zh-CN" sz="1400"/>
              <a:t>Scanner(InputStream source); // 构造方法</a:t>
            </a:r>
            <a:endParaRPr lang="en-US" altLang="zh-CN" sz="1400"/>
          </a:p>
          <a:p>
            <a:pPr marL="285750" indent="-285750">
              <a:lnSpc>
                <a:spcPct val="140000"/>
              </a:lnSpc>
              <a:buFont typeface="Arial" panose="02080604020202020204" pitchFamily="34" charset="0"/>
              <a:buChar char="•"/>
            </a:pPr>
            <a:r>
              <a:rPr lang="en-US" altLang="zh-CN" sz="1400"/>
              <a:t>String nextLine(); // 以字符串类型返回当前行剩余的所有数据</a:t>
            </a:r>
            <a:endParaRPr lang="en-US" altLang="zh-CN" sz="1400"/>
          </a:p>
          <a:p>
            <a:pPr marL="285750" indent="-285750">
              <a:lnSpc>
                <a:spcPct val="140000"/>
              </a:lnSpc>
              <a:buFont typeface="Arial" panose="02080604020202020204" pitchFamily="34" charset="0"/>
              <a:buChar char="•"/>
            </a:pPr>
            <a:endParaRPr lang="en-US" altLang="zh-CN" sz="1400"/>
          </a:p>
          <a:p>
            <a:pPr marL="285750" indent="-285750">
              <a:lnSpc>
                <a:spcPct val="140000"/>
              </a:lnSpc>
              <a:buFont typeface="Arial" panose="02080604020202020204" pitchFamily="34" charset="0"/>
              <a:buChar char="•"/>
            </a:pPr>
            <a:r>
              <a:rPr lang="en-US" altLang="zh-CN" sz="1400"/>
              <a:t>boolean nextBoolean();</a:t>
            </a:r>
            <a:endParaRPr lang="en-US" altLang="zh-CN" sz="1400"/>
          </a:p>
          <a:p>
            <a:pPr marL="285750" indent="-285750">
              <a:lnSpc>
                <a:spcPct val="140000"/>
              </a:lnSpc>
              <a:buFont typeface="Arial" panose="02080604020202020204" pitchFamily="34" charset="0"/>
              <a:buChar char="•"/>
            </a:pPr>
            <a:r>
              <a:rPr lang="en-US" altLang="zh-CN" sz="1400"/>
              <a:t>byte nextByte();</a:t>
            </a:r>
            <a:endParaRPr lang="en-US" altLang="zh-CN" sz="1400"/>
          </a:p>
          <a:p>
            <a:pPr marL="285750" indent="-285750">
              <a:lnSpc>
                <a:spcPct val="140000"/>
              </a:lnSpc>
              <a:buFont typeface="Arial" panose="02080604020202020204" pitchFamily="34" charset="0"/>
              <a:buChar char="•"/>
            </a:pPr>
            <a:r>
              <a:rPr lang="en-US" altLang="zh-CN" sz="1400"/>
              <a:t>double nextDouble();</a:t>
            </a:r>
            <a:endParaRPr lang="en-US" altLang="zh-CN" sz="1400"/>
          </a:p>
          <a:p>
            <a:pPr marL="285750" indent="-285750">
              <a:lnSpc>
                <a:spcPct val="140000"/>
              </a:lnSpc>
              <a:buFont typeface="Arial" panose="02080604020202020204" pitchFamily="34" charset="0"/>
              <a:buChar char="•"/>
            </a:pPr>
            <a:r>
              <a:rPr lang="en-US" altLang="zh-CN" sz="1400"/>
              <a:t>float nextFloat();</a:t>
            </a:r>
            <a:endParaRPr lang="en-US" altLang="zh-CN" sz="1400"/>
          </a:p>
          <a:p>
            <a:pPr marL="285750" indent="-285750">
              <a:lnSpc>
                <a:spcPct val="140000"/>
              </a:lnSpc>
              <a:buFont typeface="Arial" panose="02080604020202020204" pitchFamily="34" charset="0"/>
              <a:buChar char="•"/>
            </a:pPr>
            <a:r>
              <a:rPr lang="en-US" altLang="zh-CN" sz="1400"/>
              <a:t>int nextInt();</a:t>
            </a:r>
            <a:endParaRPr lang="en-US" altLang="zh-CN" sz="1400"/>
          </a:p>
          <a:p>
            <a:pPr marL="285750" indent="-285750">
              <a:lnSpc>
                <a:spcPct val="140000"/>
              </a:lnSpc>
              <a:buFont typeface="Arial" panose="02080604020202020204" pitchFamily="34" charset="0"/>
              <a:buChar char="•"/>
            </a:pPr>
            <a:r>
              <a:rPr lang="en-US" altLang="zh-CN" sz="1400"/>
              <a:t>long nextLong();</a:t>
            </a:r>
            <a:endParaRPr lang="en-US" altLang="zh-CN" sz="1400"/>
          </a:p>
          <a:p>
            <a:pPr marL="285750" indent="-285750">
              <a:lnSpc>
                <a:spcPct val="140000"/>
              </a:lnSpc>
              <a:buFont typeface="Arial" panose="02080604020202020204" pitchFamily="34" charset="0"/>
              <a:buChar char="•"/>
            </a:pPr>
            <a:r>
              <a:rPr lang="en-US" altLang="zh-CN" sz="1400"/>
              <a:t>short nextShort();</a:t>
            </a:r>
            <a:endParaRPr lang="en-US" altLang="zh-CN" sz="1400"/>
          </a:p>
        </p:txBody>
      </p:sp>
      <p:sp>
        <p:nvSpPr>
          <p:cNvPr id="3" name="文本框 2"/>
          <p:cNvSpPr txBox="1"/>
          <p:nvPr/>
        </p:nvSpPr>
        <p:spPr>
          <a:xfrm>
            <a:off x="10429240" y="6130925"/>
            <a:ext cx="1083310" cy="306705"/>
          </a:xfrm>
          <a:prstGeom prst="rect">
            <a:avLst/>
          </a:prstGeom>
          <a:noFill/>
        </p:spPr>
        <p:txBody>
          <a:bodyPr wrap="square" rtlCol="0">
            <a:spAutoFit/>
          </a:bodyPr>
          <a:p>
            <a:r>
              <a:rPr lang="en-US" altLang="en-US" sz="1400">
                <a:solidFill>
                  <a:schemeClr val="accent1"/>
                </a:solidFill>
                <a:sym typeface="+mn-ea"/>
              </a:rPr>
              <a:t>demo</a:t>
            </a:r>
            <a:endParaRPr lang="en-US" altLang="en-US" sz="1400">
              <a:solidFill>
                <a:schemeClr val="accent1"/>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1835566" cy="706755"/>
            <a:chOff x="12254709" y="219953"/>
            <a:chExt cx="1835566" cy="706755"/>
          </a:xfrm>
        </p:grpSpPr>
        <p:sp>
          <p:nvSpPr>
            <p:cNvPr id="6" name="矩形 5"/>
            <p:cNvSpPr/>
            <p:nvPr/>
          </p:nvSpPr>
          <p:spPr>
            <a:xfrm>
              <a:off x="12891395" y="219953"/>
              <a:ext cx="1198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练习</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sp>
        <p:nvSpPr>
          <p:cNvPr id="2" name="文本框 1"/>
          <p:cNvSpPr txBox="1"/>
          <p:nvPr/>
        </p:nvSpPr>
        <p:spPr>
          <a:xfrm>
            <a:off x="789305" y="1087755"/>
            <a:ext cx="10895330" cy="3138170"/>
          </a:xfrm>
          <a:prstGeom prst="rect">
            <a:avLst/>
          </a:prstGeom>
          <a:noFill/>
        </p:spPr>
        <p:txBody>
          <a:bodyPr wrap="square" rtlCol="0">
            <a:spAutoFit/>
          </a:bodyPr>
          <a:p>
            <a:pPr marL="342900" indent="-342900">
              <a:buFont typeface="+mj-lt"/>
              <a:buAutoNum type="arabicPeriod"/>
            </a:pPr>
            <a:r>
              <a:rPr lang="en-US" altLang="en-US"/>
              <a:t>将本次课程中的程序，自己编写运行。</a:t>
            </a:r>
            <a:endParaRPr lang="en-US" altLang="en-US"/>
          </a:p>
          <a:p>
            <a:pPr marL="342900" indent="-342900">
              <a:buFont typeface="+mj-lt"/>
              <a:buAutoNum type="arabicPeriod"/>
            </a:pPr>
            <a:endParaRPr lang="en-US" altLang="en-US"/>
          </a:p>
          <a:p>
            <a:pPr marL="342900" indent="-342900">
              <a:buFont typeface="+mj-lt"/>
              <a:buAutoNum type="arabicPeriod"/>
            </a:pPr>
            <a:r>
              <a:rPr lang="en-US" altLang="en-US"/>
              <a:t>编写程序，读取用户输入的三个整数，输出他们的平均值。</a:t>
            </a:r>
            <a:endParaRPr lang="en-US" altLang="en-US"/>
          </a:p>
          <a:p>
            <a:pPr marL="342900" indent="-342900">
              <a:buFont typeface="+mj-lt"/>
              <a:buAutoNum type="arabicPeriod"/>
            </a:pPr>
            <a:endParaRPr lang="en-US" altLang="en-US"/>
          </a:p>
          <a:p>
            <a:pPr marL="342900" indent="-342900">
              <a:buFont typeface="+mj-lt"/>
              <a:buAutoNum type="arabicPeriod"/>
            </a:pPr>
            <a:r>
              <a:rPr lang="en-US" altLang="en-US"/>
              <a:t>编写程序， 读取两个浮点数， 然后输出他们的和、差、乘积。</a:t>
            </a:r>
            <a:endParaRPr lang="en-US" altLang="en-US"/>
          </a:p>
          <a:p>
            <a:pPr marL="342900" indent="-342900">
              <a:buFont typeface="+mj-lt"/>
              <a:buAutoNum type="arabicPeriod"/>
            </a:pPr>
            <a:endParaRPr lang="en-US" altLang="en-US"/>
          </a:p>
          <a:p>
            <a:pPr marL="342900" indent="-342900">
              <a:buFont typeface="+mj-lt"/>
              <a:buAutoNum type="arabicPeriod"/>
            </a:pPr>
            <a:r>
              <a:rPr lang="en-US" altLang="en-US"/>
              <a:t>编写程序，读取输入的时、分、秒， 然后全部换算为秒并输出结果。 例如 1小时28分42秒 = 1 * 3600 + 28 * 60 + 42 = 5322秒</a:t>
            </a:r>
            <a:endParaRPr lang="en-US" altLang="en-US"/>
          </a:p>
          <a:p>
            <a:pPr marL="342900" indent="-342900">
              <a:buFont typeface="+mj-lt"/>
              <a:buAutoNum type="arabicPeriod"/>
            </a:pPr>
            <a:endParaRPr lang="en-US" altLang="en-US"/>
          </a:p>
          <a:p>
            <a:pPr marL="342900" indent="-342900">
              <a:buFont typeface="+mj-lt"/>
              <a:buAutoNum type="arabicPeriod"/>
            </a:pPr>
            <a:r>
              <a:rPr lang="en-US" altLang="en-US"/>
              <a:t>编写程序，将上一题反过来，即输入总秒数， 然后换算成 时分秒的组合并输出结果。 例如： 9999秒 结果为 2小时 46分 39秒</a:t>
            </a:r>
            <a:endParaRPr lang=""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9483" b="15572"/>
          <a:stretch>
            <a:fillRect/>
          </a:stretch>
        </p:blipFill>
        <p:spPr>
          <a:xfrm>
            <a:off x="0" y="-8468"/>
            <a:ext cx="13751748" cy="6866467"/>
          </a:xfrm>
          <a:prstGeom prst="rect">
            <a:avLst/>
          </a:prstGeom>
        </p:spPr>
      </p:pic>
      <p:grpSp>
        <p:nvGrpSpPr>
          <p:cNvPr id="5" name="组合 4"/>
          <p:cNvGrpSpPr/>
          <p:nvPr/>
        </p:nvGrpSpPr>
        <p:grpSpPr>
          <a:xfrm>
            <a:off x="1188142" y="761073"/>
            <a:ext cx="4918381" cy="4918381"/>
            <a:chOff x="-197370" y="277973"/>
            <a:chExt cx="5951241" cy="5951241"/>
          </a:xfrm>
        </p:grpSpPr>
        <p:grpSp>
          <p:nvGrpSpPr>
            <p:cNvPr id="6" name="组合 5"/>
            <p:cNvGrpSpPr/>
            <p:nvPr/>
          </p:nvGrpSpPr>
          <p:grpSpPr>
            <a:xfrm>
              <a:off x="-197370" y="277973"/>
              <a:ext cx="5951241" cy="5951241"/>
              <a:chOff x="388364" y="486447"/>
              <a:chExt cx="5951241" cy="5951241"/>
            </a:xfrm>
          </p:grpSpPr>
          <p:sp>
            <p:nvSpPr>
              <p:cNvPr id="8" name="椭圆 7"/>
              <p:cNvSpPr/>
              <p:nvPr/>
            </p:nvSpPr>
            <p:spPr>
              <a:xfrm>
                <a:off x="1094703" y="1000374"/>
                <a:ext cx="4538565" cy="4538565"/>
              </a:xfrm>
              <a:prstGeom prst="ellipse">
                <a:avLst/>
              </a:prstGeom>
              <a:solidFill>
                <a:srgbClr val="018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51154" y="2026214"/>
                <a:ext cx="2871705" cy="2871705"/>
              </a:xfrm>
              <a:prstGeom prst="ellipse">
                <a:avLst/>
              </a:prstGeom>
              <a:solidFill>
                <a:srgbClr val="017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8364" y="486447"/>
                <a:ext cx="5951241" cy="595124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8094890">
                <a:off x="4545659" y="4505296"/>
                <a:ext cx="1164892" cy="1057872"/>
              </a:xfrm>
              <a:prstGeom prst="triangle">
                <a:avLst/>
              </a:prstGeom>
              <a:solidFill>
                <a:srgbClr val="018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172914" y="2591872"/>
              <a:ext cx="3148414" cy="1228952"/>
            </a:xfrm>
            <a:prstGeom prst="rect">
              <a:avLst/>
            </a:prstGeom>
          </p:spPr>
          <p:txBody>
            <a:bodyPr wrap="none">
              <a:spAutoFit/>
            </a:bodyPr>
            <a:lstStyle/>
            <a:p>
              <a:pPr algn="ctr"/>
              <a:r>
                <a:rPr lang="en-US" altLang="zh-CN" sz="6000" dirty="0">
                  <a:solidFill>
                    <a:schemeClr val="bg1"/>
                  </a:solidFill>
                  <a:latin typeface="微软雅黑 Light" panose="020B0502040204020203" pitchFamily="34" charset="-122"/>
                  <a:ea typeface="微软雅黑 Light" panose="020B0502040204020203" pitchFamily="34" charset="-122"/>
                  <a:cs typeface="Microsoft JhengHei Light" panose="020B0304030504040204" pitchFamily="34" charset="-122"/>
                </a:rPr>
                <a:t>Thanks</a:t>
              </a:r>
              <a:endParaRPr lang="zh-CN" altLang="en-US" sz="2400" dirty="0">
                <a:solidFill>
                  <a:schemeClr val="bg1"/>
                </a:solidFill>
                <a:latin typeface="微软雅黑 Light" panose="020B0502040204020203" pitchFamily="34" charset="-122"/>
                <a:ea typeface="微软雅黑 Light" panose="020B0502040204020203" pitchFamily="34" charset="-122"/>
                <a:cs typeface="Microsoft JhengHei Light" panose="020B0304030504040204" pitchFamily="34" charset="-122"/>
              </a:endParaRPr>
            </a:p>
          </p:txBody>
        </p:sp>
      </p:grpSp>
      <p:sp>
        <p:nvSpPr>
          <p:cNvPr id="12" name="椭圆 11"/>
          <p:cNvSpPr/>
          <p:nvPr/>
        </p:nvSpPr>
        <p:spPr>
          <a:xfrm>
            <a:off x="8443058" y="4117996"/>
            <a:ext cx="4138288" cy="4138288"/>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760118" y="4831170"/>
            <a:ext cx="13561718" cy="1881731"/>
            <a:chOff x="-3146534" y="4680354"/>
            <a:chExt cx="15916212" cy="2208424"/>
          </a:xfrm>
        </p:grpSpPr>
        <p:pic>
          <p:nvPicPr>
            <p:cNvPr id="23"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146534"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49975"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矩形 24"/>
          <p:cNvSpPr/>
          <p:nvPr/>
        </p:nvSpPr>
        <p:spPr>
          <a:xfrm>
            <a:off x="4603115" y="2040255"/>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zh-CN" altLang="en-US" sz="2135" kern="0" dirty="0">
                <a:solidFill>
                  <a:prstClr val="white"/>
                </a:solidFill>
                <a:latin typeface="微软雅黑 Light" panose="020B0502040204020203" pitchFamily="34" charset="-122"/>
                <a:ea typeface="微软雅黑 Light" panose="020B0502040204020203" pitchFamily="34" charset="-122"/>
              </a:rPr>
              <a:t>我们要做什么</a:t>
            </a:r>
            <a:endParaRPr lang="zh-CN"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6" name="矩形 25"/>
          <p:cNvSpPr/>
          <p:nvPr/>
        </p:nvSpPr>
        <p:spPr>
          <a:xfrm>
            <a:off x="4603115" y="298450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表达式</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4603115" y="392938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数据类型转换</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1185545" y="1972310"/>
            <a:ext cx="2404110" cy="861695"/>
          </a:xfrm>
          <a:prstGeom prst="rect">
            <a:avLst/>
          </a:prstGeom>
        </p:spPr>
        <p:txBody>
          <a:bodyPr wrap="square">
            <a:spAutoFit/>
          </a:bodyPr>
          <a:lstStyle/>
          <a:p>
            <a:pPr algn="ctr">
              <a:lnSpc>
                <a:spcPts val="3020"/>
              </a:lnSpc>
            </a:pPr>
            <a:r>
              <a:rPr lang="zh-CN" altLang="en-US" sz="7110" dirty="0">
                <a:solidFill>
                  <a:srgbClr val="0070C0"/>
                </a:solidFill>
                <a:latin typeface="张海山锐谐体" panose="02000000000000000000" pitchFamily="2" charset="-122"/>
                <a:ea typeface="张海山锐谐体" panose="02000000000000000000" pitchFamily="2" charset="-122"/>
              </a:rPr>
              <a:t>目录</a:t>
            </a:r>
            <a:endParaRPr lang="en-US" altLang="zh-CN" sz="7110" dirty="0">
              <a:solidFill>
                <a:srgbClr val="0070C0"/>
              </a:solidFill>
              <a:latin typeface="张海山锐谐体" panose="02000000000000000000" pitchFamily="2" charset="-122"/>
              <a:ea typeface="张海山锐谐体" panose="02000000000000000000" pitchFamily="2" charset="-122"/>
            </a:endParaRPr>
          </a:p>
          <a:p>
            <a:pPr algn="ctr">
              <a:lnSpc>
                <a:spcPts val="3020"/>
              </a:lnSpc>
            </a:pPr>
            <a:r>
              <a:rPr lang="en-US" altLang="zh-CN" sz="3555" dirty="0">
                <a:solidFill>
                  <a:prstClr val="white">
                    <a:lumMod val="65000"/>
                  </a:prstClr>
                </a:solidFill>
                <a:latin typeface="张海山锐线体简" panose="02000000000000000000" pitchFamily="2" charset="-122"/>
                <a:ea typeface="张海山锐线体简" panose="02000000000000000000" pitchFamily="2" charset="-122"/>
              </a:rPr>
              <a:t>contents</a:t>
            </a:r>
            <a:endParaRPr lang="zh-CN" altLang="en-US" sz="3555" dirty="0">
              <a:solidFill>
                <a:prstClr val="white">
                  <a:lumMod val="65000"/>
                </a:prstClr>
              </a:solidFill>
              <a:latin typeface="张海山锐线体简" panose="02000000000000000000" pitchFamily="2" charset="-122"/>
              <a:ea typeface="张海山锐线体简" panose="02000000000000000000" pitchFamily="2" charset="-122"/>
            </a:endParaRPr>
          </a:p>
        </p:txBody>
      </p:sp>
      <p:grpSp>
        <p:nvGrpSpPr>
          <p:cNvPr id="29" name="组合 28"/>
          <p:cNvGrpSpPr/>
          <p:nvPr/>
        </p:nvGrpSpPr>
        <p:grpSpPr>
          <a:xfrm rot="0">
            <a:off x="4465320" y="2921635"/>
            <a:ext cx="826770" cy="419735"/>
            <a:chOff x="1485616" y="1015069"/>
            <a:chExt cx="1557519" cy="790575"/>
          </a:xfrm>
        </p:grpSpPr>
        <p:sp>
          <p:nvSpPr>
            <p:cNvPr id="30" name="等腰三角形 2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defRPr/>
              </a:pP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nvGrpSpPr>
          <p:cNvPr id="32" name="组合 31"/>
          <p:cNvGrpSpPr/>
          <p:nvPr/>
        </p:nvGrpSpPr>
        <p:grpSpPr>
          <a:xfrm rot="0">
            <a:off x="4465320" y="3865880"/>
            <a:ext cx="826770" cy="419735"/>
            <a:chOff x="1485616" y="1015069"/>
            <a:chExt cx="1557519" cy="790575"/>
          </a:xfrm>
        </p:grpSpPr>
        <p:sp>
          <p:nvSpPr>
            <p:cNvPr id="33" name="等腰三角形 32"/>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4"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sp>
        <p:nvSpPr>
          <p:cNvPr id="35" name="矩形 34"/>
          <p:cNvSpPr/>
          <p:nvPr/>
        </p:nvSpPr>
        <p:spPr>
          <a:xfrm>
            <a:off x="4603115" y="2036445"/>
            <a:ext cx="5511800" cy="560705"/>
          </a:xfrm>
          <a:prstGeom prst="rect">
            <a:avLst/>
          </a:prstGeom>
          <a:solidFill>
            <a:srgbClr val="0070C0"/>
          </a:solidFill>
          <a:ln w="25400" cap="flat" cmpd="sng" algn="ctr">
            <a:noFill/>
            <a:prstDash val="solid"/>
          </a:ln>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作用域</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rot="0">
            <a:off x="4465320" y="1979930"/>
            <a:ext cx="826770" cy="419735"/>
            <a:chOff x="1485616" y="1015069"/>
            <a:chExt cx="1557519" cy="790575"/>
          </a:xfrm>
        </p:grpSpPr>
        <p:sp>
          <p:nvSpPr>
            <p:cNvPr id="37" name="等腰三角形 36"/>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8"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nvGrpSpPr>
          <p:cNvPr id="43" name="组合 42"/>
          <p:cNvGrpSpPr/>
          <p:nvPr/>
        </p:nvGrpSpPr>
        <p:grpSpPr>
          <a:xfrm rot="0">
            <a:off x="4465320" y="1983105"/>
            <a:ext cx="826770" cy="419735"/>
            <a:chOff x="1485616" y="1015069"/>
            <a:chExt cx="1557519" cy="790575"/>
          </a:xfrm>
          <a:solidFill>
            <a:srgbClr val="0070C0"/>
          </a:solidFill>
        </p:grpSpPr>
        <p:sp>
          <p:nvSpPr>
            <p:cNvPr id="44" name="等腰三角形 43"/>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Ins="160000" bIns="96000" rtlCol="0" anchor="ctr"/>
            <a:lstStyle/>
            <a:p>
              <a:pPr algn="ctr">
                <a:defRPr/>
              </a:pP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sp>
        <p:nvSpPr>
          <p:cNvPr id="2" name="矩形 1"/>
          <p:cNvSpPr/>
          <p:nvPr/>
        </p:nvSpPr>
        <p:spPr>
          <a:xfrm>
            <a:off x="4606290" y="491363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Scanner类</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 name="组合 2"/>
          <p:cNvGrpSpPr/>
          <p:nvPr/>
        </p:nvGrpSpPr>
        <p:grpSpPr>
          <a:xfrm rot="0">
            <a:off x="4468495" y="4850130"/>
            <a:ext cx="826770" cy="419735"/>
            <a:chOff x="1485616" y="1015069"/>
            <a:chExt cx="1557519" cy="790575"/>
          </a:xfrm>
        </p:grpSpPr>
        <p:sp>
          <p:nvSpPr>
            <p:cNvPr id="4" name="等腰三角形 3"/>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p>
              <a:pPr algn="ctr">
                <a:defRPr/>
              </a:pPr>
              <a:endParaRPr lang="zh-CN" altLang="en-US" sz="3200" kern="0">
                <a:solidFill>
                  <a:prstClr val="white"/>
                </a:solidFill>
                <a:latin typeface="Lucida Calligraphy" panose="03010101010101010101" pitchFamily="66" charset="0"/>
              </a:endParaRPr>
            </a:p>
          </p:txBody>
        </p:sp>
        <p:sp>
          <p:nvSpPr>
            <p:cNvPr id="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p>
              <a:pPr algn="ctr"/>
              <a:r>
                <a:rPr lang="en-US" altLang="zh-CN" sz="3200" kern="0" dirty="0">
                  <a:solidFill>
                    <a:prstClr val="white"/>
                  </a:solidFill>
                  <a:latin typeface="Lucida Calligraphy" panose="03010101010101010101" pitchFamily="66" charset="0"/>
                </a:rPr>
                <a:t>4</a:t>
              </a:r>
              <a:endParaRPr lang="en-US" altLang="zh-CN" sz="3200" kern="0" dirty="0">
                <a:solidFill>
                  <a:prstClr val="white"/>
                </a:solidFill>
                <a:latin typeface="Lucida Calligraphy" panose="03010101010101010101" pitchFamily="66"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2343566" cy="706755"/>
            <a:chOff x="12254709" y="219953"/>
            <a:chExt cx="2343566" cy="706755"/>
          </a:xfrm>
        </p:grpSpPr>
        <p:sp>
          <p:nvSpPr>
            <p:cNvPr id="6" name="矩形 5"/>
            <p:cNvSpPr/>
            <p:nvPr/>
          </p:nvSpPr>
          <p:spPr>
            <a:xfrm>
              <a:off x="12891395" y="219953"/>
              <a:ext cx="1706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作用域</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sp>
        <p:nvSpPr>
          <p:cNvPr id="2" name="文本框 1"/>
          <p:cNvSpPr txBox="1"/>
          <p:nvPr/>
        </p:nvSpPr>
        <p:spPr>
          <a:xfrm>
            <a:off x="880110" y="1179195"/>
            <a:ext cx="11057890" cy="922020"/>
          </a:xfrm>
          <a:prstGeom prst="rect">
            <a:avLst/>
          </a:prstGeom>
          <a:noFill/>
        </p:spPr>
        <p:txBody>
          <a:bodyPr wrap="square" rtlCol="0">
            <a:spAutoFit/>
          </a:bodyPr>
          <a:p>
            <a:pPr marL="285750" indent="-285750">
              <a:buFont typeface="Arial" panose="02080604020202020204" pitchFamily="34" charset="0"/>
              <a:buChar char="•"/>
            </a:pPr>
            <a:r>
              <a:rPr lang="zh-CN" altLang="en-US"/>
              <a:t>Java用一对大括号作为语句块的范围，称为作用域</a:t>
            </a:r>
            <a:endParaRPr lang="zh-CN" altLang="en-US"/>
          </a:p>
          <a:p>
            <a:endParaRPr lang="zh-CN" altLang="en-US"/>
          </a:p>
          <a:p>
            <a:pPr marL="285750" indent="-285750">
              <a:buFont typeface="Arial" panose="02080604020202020204" pitchFamily="34" charset="0"/>
              <a:buChar char="•"/>
            </a:pPr>
            <a:r>
              <a:rPr lang="zh-CN" altLang="en-US"/>
              <a:t>作为在作用域里定义的一个变量，它只有在哪个作用域结束之前才可使用</a:t>
            </a:r>
            <a:endParaRPr lang="zh-CN" altLang="en-US"/>
          </a:p>
        </p:txBody>
      </p:sp>
      <p:pic>
        <p:nvPicPr>
          <p:cNvPr id="9" name="图片 8"/>
          <p:cNvPicPr>
            <a:picLocks noChangeAspect="1"/>
          </p:cNvPicPr>
          <p:nvPr/>
        </p:nvPicPr>
        <p:blipFill>
          <a:blip r:embed="rId1"/>
          <a:stretch>
            <a:fillRect/>
          </a:stretch>
        </p:blipFill>
        <p:spPr>
          <a:xfrm>
            <a:off x="1240155" y="2396490"/>
            <a:ext cx="7846060" cy="3989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2343566" cy="706755"/>
            <a:chOff x="12254709" y="219953"/>
            <a:chExt cx="2343566" cy="706755"/>
          </a:xfrm>
        </p:grpSpPr>
        <p:sp>
          <p:nvSpPr>
            <p:cNvPr id="6" name="矩形 5"/>
            <p:cNvSpPr/>
            <p:nvPr/>
          </p:nvSpPr>
          <p:spPr>
            <a:xfrm>
              <a:off x="12891395" y="219953"/>
              <a:ext cx="1706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作用域</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pic>
        <p:nvPicPr>
          <p:cNvPr id="10" name="图片 9"/>
          <p:cNvPicPr>
            <a:picLocks noChangeAspect="1"/>
          </p:cNvPicPr>
          <p:nvPr/>
        </p:nvPicPr>
        <p:blipFill>
          <a:blip r:embed="rId1"/>
          <a:stretch>
            <a:fillRect/>
          </a:stretch>
        </p:blipFill>
        <p:spPr>
          <a:xfrm>
            <a:off x="3265170" y="1307465"/>
            <a:ext cx="5661660" cy="2094230"/>
          </a:xfrm>
          <a:prstGeom prst="rect">
            <a:avLst/>
          </a:prstGeom>
        </p:spPr>
      </p:pic>
      <p:pic>
        <p:nvPicPr>
          <p:cNvPr id="11" name="图片 10"/>
          <p:cNvPicPr>
            <a:picLocks noChangeAspect="1"/>
          </p:cNvPicPr>
          <p:nvPr/>
        </p:nvPicPr>
        <p:blipFill>
          <a:blip r:embed="rId2"/>
          <a:stretch>
            <a:fillRect/>
          </a:stretch>
        </p:blipFill>
        <p:spPr>
          <a:xfrm>
            <a:off x="3265170" y="3583305"/>
            <a:ext cx="5764530" cy="26911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760118" y="4831170"/>
            <a:ext cx="13561718" cy="1881731"/>
            <a:chOff x="-3146534" y="4680354"/>
            <a:chExt cx="15916212" cy="2208424"/>
          </a:xfrm>
        </p:grpSpPr>
        <p:pic>
          <p:nvPicPr>
            <p:cNvPr id="23"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146534"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D:\Desktop\素材\素描城市.png"/>
            <p:cNvPicPr>
              <a:picLocks noChangeAspect="1" noChangeArrowheads="1"/>
            </p:cNvPicPr>
            <p:nvPr/>
          </p:nvPicPr>
          <p:blipFill>
            <a:blip r:embed="rId1" cstate="print">
              <a:duotone>
                <a:prstClr val="black"/>
                <a:srgbClr val="1F497D">
                  <a:lumMod val="50000"/>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49975" y="4680354"/>
              <a:ext cx="8519703" cy="2208424"/>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矩形 24"/>
          <p:cNvSpPr/>
          <p:nvPr/>
        </p:nvSpPr>
        <p:spPr>
          <a:xfrm>
            <a:off x="4603115" y="2040255"/>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zh-CN" altLang="en-US" sz="2135" kern="0" dirty="0">
                <a:solidFill>
                  <a:prstClr val="white"/>
                </a:solidFill>
                <a:latin typeface="微软雅黑 Light" panose="020B0502040204020203" pitchFamily="34" charset="-122"/>
                <a:ea typeface="微软雅黑 Light" panose="020B0502040204020203" pitchFamily="34" charset="-122"/>
              </a:rPr>
              <a:t>我们要做什么</a:t>
            </a:r>
            <a:endParaRPr lang="zh-CN"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6" name="矩形 25"/>
          <p:cNvSpPr/>
          <p:nvPr/>
        </p:nvSpPr>
        <p:spPr>
          <a:xfrm>
            <a:off x="4603115" y="2984500"/>
            <a:ext cx="5511800" cy="560705"/>
          </a:xfrm>
          <a:prstGeom prst="rect">
            <a:avLst/>
          </a:prstGeom>
          <a:solidFill>
            <a:srgbClr val="0070C0"/>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表达式</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4603115" y="392938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数据类型转换</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1185545" y="1972310"/>
            <a:ext cx="2404110" cy="861695"/>
          </a:xfrm>
          <a:prstGeom prst="rect">
            <a:avLst/>
          </a:prstGeom>
        </p:spPr>
        <p:txBody>
          <a:bodyPr wrap="square">
            <a:spAutoFit/>
          </a:bodyPr>
          <a:lstStyle/>
          <a:p>
            <a:pPr algn="ctr">
              <a:lnSpc>
                <a:spcPts val="3020"/>
              </a:lnSpc>
            </a:pPr>
            <a:r>
              <a:rPr lang="zh-CN" altLang="en-US" sz="7110" dirty="0">
                <a:solidFill>
                  <a:srgbClr val="0070C0"/>
                </a:solidFill>
                <a:latin typeface="张海山锐谐体" panose="02000000000000000000" pitchFamily="2" charset="-122"/>
                <a:ea typeface="张海山锐谐体" panose="02000000000000000000" pitchFamily="2" charset="-122"/>
              </a:rPr>
              <a:t>目录</a:t>
            </a:r>
            <a:endParaRPr lang="en-US" altLang="zh-CN" sz="7110" dirty="0">
              <a:solidFill>
                <a:srgbClr val="0070C0"/>
              </a:solidFill>
              <a:latin typeface="张海山锐谐体" panose="02000000000000000000" pitchFamily="2" charset="-122"/>
              <a:ea typeface="张海山锐谐体" panose="02000000000000000000" pitchFamily="2" charset="-122"/>
            </a:endParaRPr>
          </a:p>
          <a:p>
            <a:pPr algn="ctr">
              <a:lnSpc>
                <a:spcPts val="3020"/>
              </a:lnSpc>
            </a:pPr>
            <a:r>
              <a:rPr lang="en-US" altLang="zh-CN" sz="3555" dirty="0">
                <a:solidFill>
                  <a:prstClr val="white">
                    <a:lumMod val="65000"/>
                  </a:prstClr>
                </a:solidFill>
                <a:latin typeface="张海山锐线体简" panose="02000000000000000000" pitchFamily="2" charset="-122"/>
                <a:ea typeface="张海山锐线体简" panose="02000000000000000000" pitchFamily="2" charset="-122"/>
              </a:rPr>
              <a:t>contents</a:t>
            </a:r>
            <a:endParaRPr lang="zh-CN" altLang="en-US" sz="3555" dirty="0">
              <a:solidFill>
                <a:prstClr val="white">
                  <a:lumMod val="65000"/>
                </a:prstClr>
              </a:solidFill>
              <a:latin typeface="张海山锐线体简" panose="02000000000000000000" pitchFamily="2" charset="-122"/>
              <a:ea typeface="张海山锐线体简" panose="02000000000000000000" pitchFamily="2" charset="-122"/>
            </a:endParaRPr>
          </a:p>
        </p:txBody>
      </p:sp>
      <p:sp>
        <p:nvSpPr>
          <p:cNvPr id="30" name="等腰三角形 29"/>
          <p:cNvSpPr/>
          <p:nvPr/>
        </p:nvSpPr>
        <p:spPr>
          <a:xfrm>
            <a:off x="5203190" y="2921635"/>
            <a:ext cx="88900" cy="64135"/>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1" name="矩形 68"/>
          <p:cNvSpPr/>
          <p:nvPr/>
        </p:nvSpPr>
        <p:spPr>
          <a:xfrm>
            <a:off x="4465320" y="2921635"/>
            <a:ext cx="782320" cy="41973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rgbClr val="0070C0"/>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defRPr/>
            </a:pP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nvGrpSpPr>
          <p:cNvPr id="32" name="组合 31"/>
          <p:cNvGrpSpPr/>
          <p:nvPr/>
        </p:nvGrpSpPr>
        <p:grpSpPr>
          <a:xfrm rot="0">
            <a:off x="4465320" y="3865880"/>
            <a:ext cx="826770" cy="419735"/>
            <a:chOff x="1485616" y="1015069"/>
            <a:chExt cx="1557519" cy="790575"/>
          </a:xfrm>
        </p:grpSpPr>
        <p:sp>
          <p:nvSpPr>
            <p:cNvPr id="33" name="等腰三角形 32"/>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4"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sp>
        <p:nvSpPr>
          <p:cNvPr id="35" name="矩形 34"/>
          <p:cNvSpPr/>
          <p:nvPr/>
        </p:nvSpPr>
        <p:spPr>
          <a:xfrm>
            <a:off x="4603115" y="2036445"/>
            <a:ext cx="5511800" cy="560705"/>
          </a:xfrm>
          <a:prstGeom prst="rect">
            <a:avLst/>
          </a:prstGeom>
          <a:solidFill>
            <a:srgbClr val="A5A5A5"/>
          </a:solidFill>
          <a:ln w="25400" cap="flat" cmpd="sng" algn="ctr">
            <a:noFill/>
            <a:prstDash val="solid"/>
          </a:ln>
          <a:effectLst/>
        </p:spPr>
        <p:txBody>
          <a:bodyPr rtlCol="0" anchor="ctr"/>
          <a:lstStyle/>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作用域</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rot="0">
            <a:off x="4465320" y="1979930"/>
            <a:ext cx="826770" cy="419735"/>
            <a:chOff x="1485616" y="1015069"/>
            <a:chExt cx="1557519" cy="790575"/>
          </a:xfrm>
        </p:grpSpPr>
        <p:sp>
          <p:nvSpPr>
            <p:cNvPr id="37" name="等腰三角形 36"/>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38"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nvGrpSpPr>
          <p:cNvPr id="43" name="组合 42"/>
          <p:cNvGrpSpPr/>
          <p:nvPr/>
        </p:nvGrpSpPr>
        <p:grpSpPr>
          <a:xfrm rot="0">
            <a:off x="4465320" y="1983105"/>
            <a:ext cx="826770" cy="419735"/>
            <a:chOff x="1485616" y="1015069"/>
            <a:chExt cx="1557519" cy="790575"/>
          </a:xfrm>
          <a:solidFill>
            <a:srgbClr val="7E7E7E"/>
          </a:solidFill>
        </p:grpSpPr>
        <p:sp>
          <p:nvSpPr>
            <p:cNvPr id="44" name="等腰三角形 43"/>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Ins="160000" bIns="96000" rtlCol="0" anchor="ctr"/>
            <a:lstStyle/>
            <a:p>
              <a:pPr algn="ctr">
                <a:defRPr/>
              </a:pP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sp>
        <p:nvSpPr>
          <p:cNvPr id="2" name="矩形 1"/>
          <p:cNvSpPr/>
          <p:nvPr/>
        </p:nvSpPr>
        <p:spPr>
          <a:xfrm>
            <a:off x="4606290" y="4913630"/>
            <a:ext cx="5511800" cy="560705"/>
          </a:xfrm>
          <a:prstGeom prst="rect">
            <a:avLst/>
          </a:prstGeom>
          <a:solidFill>
            <a:srgbClr val="A5A5A5"/>
          </a:solidFill>
          <a:ln w="25400" cap="flat" cmpd="sng" algn="ctr">
            <a:noFill/>
            <a:prstDash val="solid"/>
          </a:ln>
          <a:effectLst>
            <a:outerShdw blurRad="25400" dist="139700" dir="5400000" algn="t" rotWithShape="0">
              <a:srgbClr val="202021">
                <a:alpha val="22000"/>
              </a:srgbClr>
            </a:outerShdw>
          </a:effectLst>
        </p:spPr>
        <p:txBody>
          <a:bodyPr rtlCol="0" anchor="ctr"/>
          <a:p>
            <a:pPr algn="ctr"/>
            <a:r>
              <a:rPr lang="en-US" altLang="en-US" sz="2135" kern="0" dirty="0">
                <a:solidFill>
                  <a:prstClr val="white"/>
                </a:solidFill>
                <a:latin typeface="微软雅黑 Light" panose="020B0502040204020203" pitchFamily="34" charset="-122"/>
                <a:ea typeface="微软雅黑 Light" panose="020B0502040204020203" pitchFamily="34" charset="-122"/>
              </a:rPr>
              <a:t>Scanner类</a:t>
            </a:r>
            <a:endParaRPr lang="en-US" altLang="en-US" sz="2135" kern="0" dirty="0">
              <a:solidFill>
                <a:prstClr val="white"/>
              </a:solidFill>
              <a:latin typeface="微软雅黑 Light" panose="020B0502040204020203" pitchFamily="34" charset="-122"/>
              <a:ea typeface="微软雅黑 Light" panose="020B0502040204020203" pitchFamily="34" charset="-122"/>
            </a:endParaRPr>
          </a:p>
        </p:txBody>
      </p:sp>
      <p:grpSp>
        <p:nvGrpSpPr>
          <p:cNvPr id="3" name="组合 2"/>
          <p:cNvGrpSpPr/>
          <p:nvPr/>
        </p:nvGrpSpPr>
        <p:grpSpPr>
          <a:xfrm rot="0">
            <a:off x="4468495" y="4850130"/>
            <a:ext cx="826770" cy="419735"/>
            <a:chOff x="1485616" y="1015069"/>
            <a:chExt cx="1557519" cy="790575"/>
          </a:xfrm>
        </p:grpSpPr>
        <p:sp>
          <p:nvSpPr>
            <p:cNvPr id="4" name="等腰三角形 3"/>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p>
              <a:pPr algn="ctr">
                <a:defRPr/>
              </a:pPr>
              <a:endParaRPr lang="zh-CN" altLang="en-US" sz="3200" kern="0">
                <a:solidFill>
                  <a:prstClr val="white"/>
                </a:solidFill>
                <a:latin typeface="Lucida Calligraphy" panose="03010101010101010101" pitchFamily="66" charset="0"/>
              </a:endParaRPr>
            </a:p>
          </p:txBody>
        </p:sp>
        <p:sp>
          <p:nvSpPr>
            <p:cNvPr id="5"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1" fmla="*/ 0 w 1473563"/>
                <a:gd name="connsiteY0-2" fmla="*/ 0 h 790575"/>
                <a:gd name="connsiteX1-3" fmla="*/ 1473563 w 1473563"/>
                <a:gd name="connsiteY1-4" fmla="*/ 0 h 790575"/>
                <a:gd name="connsiteX2-5" fmla="*/ 959213 w 1473563"/>
                <a:gd name="connsiteY2-6" fmla="*/ 790575 h 790575"/>
                <a:gd name="connsiteX3-7" fmla="*/ 0 w 1473563"/>
                <a:gd name="connsiteY3-8" fmla="*/ 628650 h 790575"/>
                <a:gd name="connsiteX4-9" fmla="*/ 0 w 1473563"/>
                <a:gd name="connsiteY4-10" fmla="*/ 0 h 7905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noAutofit/>
            </a:bodyPr>
            <a:p>
              <a:pPr algn="ctr"/>
              <a:r>
                <a:rPr lang="en-US" altLang="zh-CN" sz="3200" kern="0" dirty="0">
                  <a:solidFill>
                    <a:prstClr val="white"/>
                  </a:solidFill>
                  <a:latin typeface="Lucida Calligraphy" panose="03010101010101010101" pitchFamily="66" charset="0"/>
                </a:rPr>
                <a:t>4</a:t>
              </a:r>
              <a:endParaRPr lang="en-US" altLang="zh-CN" sz="3200" kern="0" dirty="0">
                <a:solidFill>
                  <a:prstClr val="white"/>
                </a:solidFill>
                <a:latin typeface="Lucida Calligraphy" panose="03010101010101010101"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2343566" cy="706755"/>
            <a:chOff x="12254709" y="219953"/>
            <a:chExt cx="2343566" cy="706755"/>
          </a:xfrm>
        </p:grpSpPr>
        <p:sp>
          <p:nvSpPr>
            <p:cNvPr id="6" name="矩形 5"/>
            <p:cNvSpPr/>
            <p:nvPr/>
          </p:nvSpPr>
          <p:spPr>
            <a:xfrm>
              <a:off x="12891395" y="219953"/>
              <a:ext cx="1706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表达式</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sp>
        <p:nvSpPr>
          <p:cNvPr id="2" name="文本框 1"/>
          <p:cNvSpPr txBox="1"/>
          <p:nvPr/>
        </p:nvSpPr>
        <p:spPr>
          <a:xfrm>
            <a:off x="698500" y="1108075"/>
            <a:ext cx="10419715" cy="2861310"/>
          </a:xfrm>
          <a:prstGeom prst="rect">
            <a:avLst/>
          </a:prstGeom>
          <a:noFill/>
        </p:spPr>
        <p:txBody>
          <a:bodyPr wrap="square" rtlCol="0">
            <a:spAutoFit/>
          </a:bodyPr>
          <a:p>
            <a:pPr marL="285750" indent="-285750">
              <a:buFont typeface="Arial" panose="02080604020202020204" pitchFamily="34" charset="0"/>
              <a:buChar char="•"/>
            </a:pPr>
            <a:r>
              <a:rPr lang="en-US" altLang="en-US"/>
              <a:t>表达式是运算符和操作数按一定的规则构成的组合，用于完成计算</a:t>
            </a:r>
            <a:endParaRPr lang="en-US" altLang="en-US"/>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en-US"/>
              <a:t>运算符包括： 算术运算符、自增自减运算符、赋值运算符</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算术运算符包括： 加(+)、减(-)、乘(*)、除(/)、求余数(%)。</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对于算术运算，如果有一个或两个操作数是浮点型，则结果是浮点型； 如果两个操作数都是整形，则结果是整形，结果中不包含小数。</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endParaRPr lang="en-US" altLang="en-US"/>
          </a:p>
        </p:txBody>
      </p:sp>
      <p:graphicFrame>
        <p:nvGraphicFramePr>
          <p:cNvPr id="11" name="表格 10"/>
          <p:cNvGraphicFramePr/>
          <p:nvPr/>
        </p:nvGraphicFramePr>
        <p:xfrm>
          <a:off x="988060" y="3691890"/>
          <a:ext cx="8534400" cy="2667000"/>
        </p:xfrm>
        <a:graphic>
          <a:graphicData uri="http://schemas.openxmlformats.org/drawingml/2006/table">
            <a:tbl>
              <a:tblPr firstRow="1" bandRow="1">
                <a:tableStyleId>{5C22544A-7EE6-4342-B048-85BDC9FD1C3A}</a:tableStyleId>
              </a:tblPr>
              <a:tblGrid>
                <a:gridCol w="4267200"/>
                <a:gridCol w="4267200"/>
              </a:tblGrid>
              <a:tr h="381000">
                <a:tc>
                  <a:txBody>
                    <a:bodyPr/>
                    <a:p>
                      <a:pPr>
                        <a:buNone/>
                      </a:pPr>
                      <a:r>
                        <a:rPr lang="en-US" altLang="zh-CN"/>
                        <a:t>表达式</a:t>
                      </a:r>
                      <a:endParaRPr lang="en-US" altLang="zh-CN"/>
                    </a:p>
                  </a:txBody>
                  <a:tcPr/>
                </a:tc>
                <a:tc>
                  <a:txBody>
                    <a:bodyPr/>
                    <a:p>
                      <a:pPr>
                        <a:buNone/>
                      </a:pPr>
                      <a:r>
                        <a:rPr lang="en-US" altLang="zh-CN"/>
                        <a:t>结果</a:t>
                      </a:r>
                      <a:endParaRPr lang="en-US" altLang="zh-CN"/>
                    </a:p>
                  </a:txBody>
                  <a:tcPr/>
                </a:tc>
              </a:tr>
              <a:tr h="381000">
                <a:tc>
                  <a:txBody>
                    <a:bodyPr/>
                    <a:p>
                      <a:pPr>
                        <a:buNone/>
                      </a:pPr>
                      <a:r>
                        <a:rPr lang="en-US" altLang="zh-CN"/>
                        <a:t>17 % 4</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3 % 8 </a:t>
                      </a:r>
                      <a:endParaRPr lang="en-US" altLang="zh-CN"/>
                    </a:p>
                  </a:txBody>
                  <a:tcPr/>
                </a:tc>
                <a:tc>
                  <a:txBody>
                    <a:bodyPr/>
                    <a:p>
                      <a:pPr>
                        <a:buNone/>
                      </a:pPr>
                      <a:r>
                        <a:rPr lang="en-US" altLang="zh-CN"/>
                        <a:t>3</a:t>
                      </a:r>
                      <a:endParaRPr lang="en-US" altLang="zh-CN"/>
                    </a:p>
                  </a:txBody>
                  <a:tcPr/>
                </a:tc>
              </a:tr>
              <a:tr h="381000">
                <a:tc>
                  <a:txBody>
                    <a:bodyPr/>
                    <a:p>
                      <a:pPr>
                        <a:buNone/>
                      </a:pPr>
                      <a:r>
                        <a:rPr lang="en-US" altLang="zh-CN"/>
                        <a:t>4 * 5</a:t>
                      </a:r>
                      <a:endParaRPr lang="en-US" altLang="zh-CN"/>
                    </a:p>
                  </a:txBody>
                  <a:tcPr/>
                </a:tc>
                <a:tc>
                  <a:txBody>
                    <a:bodyPr/>
                    <a:p>
                      <a:pPr>
                        <a:buNone/>
                      </a:pPr>
                      <a:r>
                        <a:rPr lang="en-US" altLang="zh-CN"/>
                        <a:t>20</a:t>
                      </a:r>
                      <a:endParaRPr lang="en-US" altLang="zh-CN"/>
                    </a:p>
                  </a:txBody>
                  <a:tcPr/>
                </a:tc>
              </a:tr>
              <a:tr h="381000">
                <a:tc>
                  <a:txBody>
                    <a:bodyPr/>
                    <a:p>
                      <a:pPr>
                        <a:buNone/>
                      </a:pPr>
                      <a:r>
                        <a:rPr lang="en-US" altLang="zh-CN"/>
                        <a:t>10 / 4</a:t>
                      </a:r>
                      <a:endParaRPr lang="en-US" altLang="zh-CN"/>
                    </a:p>
                  </a:txBody>
                  <a:tcPr/>
                </a:tc>
                <a:tc>
                  <a:txBody>
                    <a:bodyPr/>
                    <a:p>
                      <a:pPr>
                        <a:buNone/>
                      </a:pPr>
                      <a:r>
                        <a:rPr lang="en-US" altLang="zh-CN"/>
                        <a:t>2</a:t>
                      </a:r>
                      <a:endParaRPr lang="en-US" altLang="zh-CN"/>
                    </a:p>
                  </a:txBody>
                  <a:tcPr/>
                </a:tc>
              </a:tr>
              <a:tr h="381000">
                <a:tc>
                  <a:txBody>
                    <a:bodyPr/>
                    <a:p>
                      <a:pPr>
                        <a:buNone/>
                      </a:pPr>
                      <a:r>
                        <a:rPr lang="en-US" altLang="zh-CN"/>
                        <a:t>10.0 / 4</a:t>
                      </a:r>
                      <a:endParaRPr lang="en-US" altLang="zh-CN"/>
                    </a:p>
                  </a:txBody>
                  <a:tcPr/>
                </a:tc>
                <a:tc>
                  <a:txBody>
                    <a:bodyPr/>
                    <a:p>
                      <a:pPr>
                        <a:buNone/>
                      </a:pPr>
                      <a:r>
                        <a:rPr lang="en-US" altLang="zh-CN"/>
                        <a:t>2.5</a:t>
                      </a:r>
                      <a:endParaRPr lang="en-US" altLang="zh-CN"/>
                    </a:p>
                  </a:txBody>
                  <a:tcPr/>
                </a:tc>
              </a:tr>
              <a:tr h="381000">
                <a:tc>
                  <a:txBody>
                    <a:bodyPr/>
                    <a:p>
                      <a:pPr>
                        <a:buNone/>
                      </a:pPr>
                      <a:r>
                        <a:rPr lang="en-US" altLang="zh-CN"/>
                        <a:t>10 / 4.0</a:t>
                      </a:r>
                      <a:endParaRPr lang="en-US" altLang="zh-CN"/>
                    </a:p>
                  </a:txBody>
                  <a:tcPr/>
                </a:tc>
                <a:tc>
                  <a:txBody>
                    <a:bodyPr/>
                    <a:p>
                      <a:pPr>
                        <a:buNone/>
                      </a:pPr>
                      <a:r>
                        <a:rPr lang="en-US" altLang="zh-CN"/>
                        <a:t>2.5</a:t>
                      </a:r>
                      <a:endParaRPr lang="en-US" altLang="zh-CN"/>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2343566" cy="706755"/>
            <a:chOff x="12254709" y="219953"/>
            <a:chExt cx="2343566" cy="706755"/>
          </a:xfrm>
        </p:grpSpPr>
        <p:sp>
          <p:nvSpPr>
            <p:cNvPr id="6" name="矩形 5"/>
            <p:cNvSpPr/>
            <p:nvPr/>
          </p:nvSpPr>
          <p:spPr>
            <a:xfrm>
              <a:off x="12891395" y="219953"/>
              <a:ext cx="1706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表达式</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sp>
        <p:nvSpPr>
          <p:cNvPr id="3" name="文本框 2"/>
          <p:cNvSpPr txBox="1"/>
          <p:nvPr/>
        </p:nvSpPr>
        <p:spPr>
          <a:xfrm>
            <a:off x="1401445" y="1118235"/>
            <a:ext cx="6541770" cy="368300"/>
          </a:xfrm>
          <a:prstGeom prst="rect">
            <a:avLst/>
          </a:prstGeom>
          <a:noFill/>
        </p:spPr>
        <p:txBody>
          <a:bodyPr wrap="square" rtlCol="0">
            <a:spAutoFit/>
          </a:bodyPr>
          <a:p>
            <a:r>
              <a:rPr lang="en-US" altLang="zh-CN"/>
              <a:t>double result = 4 + 8 / 2;   // 6?  8?</a:t>
            </a:r>
            <a:endParaRPr lang="en-US" altLang="zh-CN"/>
          </a:p>
        </p:txBody>
      </p:sp>
      <p:sp>
        <p:nvSpPr>
          <p:cNvPr id="4" name="文本框 3"/>
          <p:cNvSpPr txBox="1"/>
          <p:nvPr/>
        </p:nvSpPr>
        <p:spPr>
          <a:xfrm>
            <a:off x="1158875" y="1786890"/>
            <a:ext cx="6015355" cy="2306955"/>
          </a:xfrm>
          <a:prstGeom prst="rect">
            <a:avLst/>
          </a:prstGeom>
          <a:noFill/>
        </p:spPr>
        <p:txBody>
          <a:bodyPr wrap="square" rtlCol="0">
            <a:spAutoFit/>
          </a:bodyPr>
          <a:p>
            <a:pPr marL="285750" indent="-285750">
              <a:buFont typeface="Arial" panose="02080604020202020204" pitchFamily="34" charset="0"/>
              <a:buChar char="•"/>
            </a:pPr>
            <a:r>
              <a:rPr lang="en-US" altLang="zh-CN">
                <a:sym typeface="+mn-ea"/>
              </a:rPr>
              <a:t>*、/、% 运算符优先级相同</a:t>
            </a:r>
            <a:r>
              <a:rPr lang="en-US" altLang="en-US">
                <a:sym typeface="+mn-ea"/>
              </a:rPr>
              <a:t>， 高于 +、- 运算符</a:t>
            </a: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r>
              <a:rPr lang="en-US" altLang="en-US">
                <a:sym typeface="+mn-ea"/>
              </a:rPr>
              <a:t>+ - 运算符优先级相同</a:t>
            </a: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r>
              <a:rPr lang="en-US" altLang="en-US"/>
              <a:t>() 优先级 高于 * / %,()可以嵌套</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赋值运算符(=)优先级最低</a:t>
            </a:r>
            <a:endParaRPr lang="en-US" altLang="zh-CN"/>
          </a:p>
          <a:p>
            <a:endParaRPr lang="zh-CN" altLang="en-US"/>
          </a:p>
        </p:txBody>
      </p:sp>
      <p:graphicFrame>
        <p:nvGraphicFramePr>
          <p:cNvPr id="9" name="表格 8"/>
          <p:cNvGraphicFramePr/>
          <p:nvPr/>
        </p:nvGraphicFramePr>
        <p:xfrm>
          <a:off x="1531620" y="4419600"/>
          <a:ext cx="4424680" cy="1516380"/>
        </p:xfrm>
        <a:graphic>
          <a:graphicData uri="http://schemas.openxmlformats.org/drawingml/2006/table">
            <a:tbl>
              <a:tblPr firstRow="1" bandRow="1">
                <a:tableStyleId>{5C22544A-7EE6-4342-B048-85BDC9FD1C3A}</a:tableStyleId>
              </a:tblPr>
              <a:tblGrid>
                <a:gridCol w="2212340"/>
                <a:gridCol w="2212340"/>
              </a:tblGrid>
              <a:tr h="379095">
                <a:tc>
                  <a:txBody>
                    <a:bodyPr/>
                    <a:p>
                      <a:pPr>
                        <a:buNone/>
                      </a:pPr>
                      <a:r>
                        <a:rPr lang="en-US" altLang="zh-CN"/>
                        <a:t>表达式</a:t>
                      </a:r>
                      <a:endParaRPr lang="en-US" altLang="zh-CN"/>
                    </a:p>
                  </a:txBody>
                  <a:tcPr/>
                </a:tc>
                <a:tc>
                  <a:txBody>
                    <a:bodyPr/>
                    <a:p>
                      <a:pPr>
                        <a:buNone/>
                      </a:pPr>
                      <a:r>
                        <a:rPr lang="en-US" altLang="zh-CN"/>
                        <a:t>结果</a:t>
                      </a:r>
                      <a:endParaRPr lang="en-US" altLang="zh-CN"/>
                    </a:p>
                  </a:txBody>
                  <a:tcPr/>
                </a:tc>
              </a:tr>
              <a:tr h="379095">
                <a:tc>
                  <a:txBody>
                    <a:bodyPr/>
                    <a:p>
                      <a:pPr>
                        <a:buNone/>
                      </a:pPr>
                      <a:r>
                        <a:rPr lang="en-US" altLang="zh-CN"/>
                        <a:t>4 + 8 / 2</a:t>
                      </a:r>
                      <a:endParaRPr lang="en-US" altLang="zh-CN"/>
                    </a:p>
                  </a:txBody>
                  <a:tcPr/>
                </a:tc>
                <a:tc>
                  <a:txBody>
                    <a:bodyPr/>
                    <a:p>
                      <a:pPr>
                        <a:buNone/>
                      </a:pPr>
                      <a:r>
                        <a:rPr lang="en-US" altLang="zh-CN"/>
                        <a:t>8</a:t>
                      </a:r>
                      <a:endParaRPr lang="en-US" altLang="zh-CN"/>
                    </a:p>
                  </a:txBody>
                  <a:tcPr/>
                </a:tc>
              </a:tr>
              <a:tr h="379095">
                <a:tc>
                  <a:txBody>
                    <a:bodyPr/>
                    <a:p>
                      <a:pPr>
                        <a:buNone/>
                      </a:pPr>
                      <a:r>
                        <a:rPr lang="en-US" altLang="zh-CN"/>
                        <a:t>(4 + 8) / 2</a:t>
                      </a:r>
                      <a:endParaRPr lang="en-US" altLang="zh-CN"/>
                    </a:p>
                  </a:txBody>
                  <a:tcPr/>
                </a:tc>
                <a:tc>
                  <a:txBody>
                    <a:bodyPr/>
                    <a:p>
                      <a:pPr>
                        <a:buNone/>
                      </a:pPr>
                      <a:r>
                        <a:rPr lang="en-US" altLang="zh-CN"/>
                        <a:t>6</a:t>
                      </a:r>
                      <a:endParaRPr lang="en-US" altLang="zh-CN"/>
                    </a:p>
                  </a:txBody>
                  <a:tcPr/>
                </a:tc>
              </a:tr>
              <a:tr h="379095">
                <a:tc>
                  <a:txBody>
                    <a:bodyPr/>
                    <a:p>
                      <a:pPr>
                        <a:buNone/>
                      </a:pPr>
                      <a:r>
                        <a:rPr lang="en-US" altLang="zh-CN"/>
                        <a:t>3 * ((8 - 4) / 2)</a:t>
                      </a:r>
                      <a:endParaRPr lang="en-US" altLang="zh-CN"/>
                    </a:p>
                  </a:txBody>
                  <a:tcPr/>
                </a:tc>
                <a:tc>
                  <a:txBody>
                    <a:bodyPr/>
                    <a:p>
                      <a:pPr>
                        <a:buNone/>
                      </a:pPr>
                      <a:r>
                        <a:rPr lang="en-US" altLang="zh-CN"/>
                        <a:t>6</a:t>
                      </a:r>
                      <a:endParaRPr lang="en-US" altLang="zh-C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2343566" cy="706755"/>
            <a:chOff x="12254709" y="219953"/>
            <a:chExt cx="2343566" cy="706755"/>
          </a:xfrm>
        </p:grpSpPr>
        <p:sp>
          <p:nvSpPr>
            <p:cNvPr id="6" name="矩形 5"/>
            <p:cNvSpPr/>
            <p:nvPr/>
          </p:nvSpPr>
          <p:spPr>
            <a:xfrm>
              <a:off x="12891395" y="219953"/>
              <a:ext cx="1706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表达式</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sp>
        <p:nvSpPr>
          <p:cNvPr id="2" name="矩形 1"/>
          <p:cNvSpPr/>
          <p:nvPr/>
        </p:nvSpPr>
        <p:spPr>
          <a:xfrm>
            <a:off x="718185" y="1128395"/>
            <a:ext cx="2713355" cy="57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自增与自减运算符</a:t>
            </a:r>
            <a:endParaRPr lang="en-US" altLang="zh-CN"/>
          </a:p>
        </p:txBody>
      </p:sp>
      <p:sp>
        <p:nvSpPr>
          <p:cNvPr id="10" name="文本框 9"/>
          <p:cNvSpPr txBox="1"/>
          <p:nvPr/>
        </p:nvSpPr>
        <p:spPr>
          <a:xfrm>
            <a:off x="718185" y="1908175"/>
            <a:ext cx="10276205" cy="3138170"/>
          </a:xfrm>
          <a:prstGeom prst="rect">
            <a:avLst/>
          </a:prstGeom>
          <a:noFill/>
        </p:spPr>
        <p:txBody>
          <a:bodyPr wrap="square" rtlCol="0">
            <a:spAutoFit/>
          </a:bodyPr>
          <a:p>
            <a:pPr marL="285750" indent="-285750">
              <a:buFont typeface="Arial" panose="02080604020202020204" pitchFamily="34" charset="0"/>
              <a:buChar char="•"/>
            </a:pPr>
            <a:r>
              <a:rPr lang="en-US" altLang="zh-CN"/>
              <a:t>自增运算符++将整形和浮点型变量+1。 如： count++; 相当于 count = count + 1; </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自减运算符--将整形和浮点型变量-1。如： count--; 相当于 count = count - 1;</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count++ 或 count-- 这种运算符写在变量之后，称为后缀形式运算符</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++count 或 --count 这种运算符在变量之前，称为前缀运算符</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当独立使用在一条语句时，前缀和后缀是等价的。 count++ 与 ++count 作用相同</a:t>
            </a:r>
            <a:endParaRPr lang="en-US" altLang="zh-CN"/>
          </a:p>
          <a:p>
            <a:pPr marL="285750" indent="-285750">
              <a:buFont typeface="Arial" panose="02080604020202020204" pitchFamily="34" charset="0"/>
              <a:buChar char="•"/>
            </a:pPr>
            <a:endParaRPr lang="en-US" altLang="zh-CN"/>
          </a:p>
          <a:p>
            <a:pPr marL="285750" indent="-285750">
              <a:buFont typeface="Arial" panose="02080604020202020204" pitchFamily="34" charset="0"/>
              <a:buChar char="•"/>
            </a:pPr>
            <a:r>
              <a:rPr lang="en-US" altLang="zh-CN"/>
              <a:t>当使用在复杂表达式中时， 前缀和后缀是不同的。</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219953"/>
            <a:ext cx="2343566" cy="706755"/>
            <a:chOff x="12254709" y="219953"/>
            <a:chExt cx="2343566" cy="706755"/>
          </a:xfrm>
        </p:grpSpPr>
        <p:sp>
          <p:nvSpPr>
            <p:cNvPr id="6" name="矩形 5"/>
            <p:cNvSpPr/>
            <p:nvPr/>
          </p:nvSpPr>
          <p:spPr>
            <a:xfrm>
              <a:off x="12891395" y="219953"/>
              <a:ext cx="1706880" cy="706755"/>
            </a:xfrm>
            <a:prstGeom prst="rect">
              <a:avLst/>
            </a:prstGeom>
          </p:spPr>
          <p:txBody>
            <a:bodyPr wrap="none">
              <a:spAutoFit/>
            </a:bodyPr>
            <a:lstStyle/>
            <a:p>
              <a:pPr>
                <a:defRPr/>
              </a:pPr>
              <a:r>
                <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rPr>
                <a:t>表达式</a:t>
              </a:r>
              <a:endParaRPr lang="en-US" altLang="en-US" sz="4000" dirty="0">
                <a:solidFill>
                  <a:srgbClr val="0070C0"/>
                </a:solidFill>
                <a:latin typeface="方正大标宋简体" panose="03000509000000000000" pitchFamily="2" charset="-122"/>
                <a:ea typeface="方正大标宋简体" panose="03000509000000000000" pitchFamily="2" charset="-122"/>
                <a:cs typeface="Arial" panose="020B0604020202020204"/>
              </a:endParaRPr>
            </a:p>
          </p:txBody>
        </p:sp>
        <p:sp>
          <p:nvSpPr>
            <p:cNvPr id="7" name="矩形 6"/>
            <p:cNvSpPr/>
            <p:nvPr/>
          </p:nvSpPr>
          <p:spPr>
            <a:xfrm>
              <a:off x="12254709" y="241059"/>
              <a:ext cx="495327" cy="6591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sp>
          <p:nvSpPr>
            <p:cNvPr id="8" name="矩形 7"/>
            <p:cNvSpPr/>
            <p:nvPr/>
          </p:nvSpPr>
          <p:spPr>
            <a:xfrm>
              <a:off x="12782322" y="241062"/>
              <a:ext cx="50234" cy="65913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0">
                <a:solidFill>
                  <a:prstClr val="white"/>
                </a:solidFill>
              </a:endParaRPr>
            </a:p>
          </p:txBody>
        </p:sp>
      </p:grpSp>
      <p:pic>
        <p:nvPicPr>
          <p:cNvPr id="3" name="图片 2"/>
          <p:cNvPicPr>
            <a:picLocks noChangeAspect="1"/>
          </p:cNvPicPr>
          <p:nvPr/>
        </p:nvPicPr>
        <p:blipFill>
          <a:blip r:embed="rId1"/>
          <a:stretch>
            <a:fillRect/>
          </a:stretch>
        </p:blipFill>
        <p:spPr>
          <a:xfrm>
            <a:off x="363220" y="1068070"/>
            <a:ext cx="6249670" cy="5481955"/>
          </a:xfrm>
          <a:prstGeom prst="rect">
            <a:avLst/>
          </a:prstGeom>
        </p:spPr>
      </p:pic>
      <p:graphicFrame>
        <p:nvGraphicFramePr>
          <p:cNvPr id="9" name="表格 8"/>
          <p:cNvGraphicFramePr/>
          <p:nvPr/>
        </p:nvGraphicFramePr>
        <p:xfrm>
          <a:off x="6679565" y="1583690"/>
          <a:ext cx="5426710" cy="3746500"/>
        </p:xfrm>
        <a:graphic>
          <a:graphicData uri="http://schemas.openxmlformats.org/drawingml/2006/table">
            <a:tbl>
              <a:tblPr firstRow="1" bandRow="1">
                <a:tableStyleId>{5C22544A-7EE6-4342-B048-85BDC9FD1C3A}</a:tableStyleId>
              </a:tblPr>
              <a:tblGrid>
                <a:gridCol w="2713355"/>
                <a:gridCol w="2713355"/>
              </a:tblGrid>
              <a:tr h="440055">
                <a:tc>
                  <a:txBody>
                    <a:bodyPr/>
                    <a:p>
                      <a:pPr>
                        <a:buNone/>
                      </a:pPr>
                      <a:r>
                        <a:rPr lang="en-US" altLang="zh-CN"/>
                        <a:t>自增表达式</a:t>
                      </a:r>
                      <a:endParaRPr lang="en-US" altLang="zh-CN"/>
                    </a:p>
                  </a:txBody>
                  <a:tcPr/>
                </a:tc>
                <a:tc>
                  <a:txBody>
                    <a:bodyPr/>
                    <a:p>
                      <a:pPr>
                        <a:buNone/>
                      </a:pPr>
                      <a:r>
                        <a:rPr lang="en-US" altLang="zh-CN"/>
                        <a:t>等价表达式</a:t>
                      </a:r>
                      <a:endParaRPr lang="en-US" altLang="zh-CN"/>
                    </a:p>
                  </a:txBody>
                  <a:tcPr/>
                </a:tc>
              </a:tr>
              <a:tr h="1652905">
                <a:tc>
                  <a:txBody>
                    <a:bodyPr/>
                    <a:p>
                      <a:pPr>
                        <a:buNone/>
                      </a:pPr>
                      <a:r>
                        <a:rPr lang="en-US" altLang="zh-CN"/>
                        <a:t>total = count++;</a:t>
                      </a:r>
                      <a:endParaRPr lang="en-US" altLang="zh-CN"/>
                    </a:p>
                  </a:txBody>
                  <a:tcPr/>
                </a:tc>
                <a:tc>
                  <a:txBody>
                    <a:bodyPr/>
                    <a:p>
                      <a:pPr>
                        <a:buNone/>
                      </a:pPr>
                      <a:r>
                        <a:rPr lang="en-US" altLang="zh-CN"/>
                        <a:t>total = count;</a:t>
                      </a:r>
                      <a:endParaRPr lang="en-US" altLang="zh-CN"/>
                    </a:p>
                    <a:p>
                      <a:pPr>
                        <a:buNone/>
                      </a:pPr>
                      <a:r>
                        <a:rPr lang="en-US" altLang="zh-CN"/>
                        <a:t>count++;</a:t>
                      </a:r>
                      <a:endParaRPr lang="en-US" altLang="zh-CN"/>
                    </a:p>
                  </a:txBody>
                  <a:tcPr/>
                </a:tc>
              </a:tr>
              <a:tr h="1653540">
                <a:tc>
                  <a:txBody>
                    <a:bodyPr/>
                    <a:p>
                      <a:pPr>
                        <a:buNone/>
                      </a:pPr>
                      <a:r>
                        <a:rPr lang="en-US" altLang="zh-CN"/>
                        <a:t>total = ++count;</a:t>
                      </a:r>
                      <a:endParaRPr lang="en-US" altLang="zh-CN"/>
                    </a:p>
                  </a:txBody>
                  <a:tcPr/>
                </a:tc>
                <a:tc>
                  <a:txBody>
                    <a:bodyPr/>
                    <a:p>
                      <a:pPr>
                        <a:buNone/>
                      </a:pPr>
                      <a:r>
                        <a:rPr lang="en-US" altLang="zh-CN"/>
                        <a:t>++count;</a:t>
                      </a:r>
                      <a:endParaRPr lang="en-US" altLang="zh-CN"/>
                    </a:p>
                    <a:p>
                      <a:pPr>
                        <a:buNone/>
                      </a:pPr>
                      <a:r>
                        <a:rPr lang="en-US" altLang="zh-CN"/>
                        <a:t>total = count;</a:t>
                      </a:r>
                      <a:endParaRPr lang="en-US" altLang="zh-CN"/>
                    </a:p>
                  </a:txBody>
                  <a:tcPr/>
                </a:tc>
              </a:tr>
            </a:tbl>
          </a:graphicData>
        </a:graphic>
      </p:graphicFrame>
      <p:sp>
        <p:nvSpPr>
          <p:cNvPr id="2" name="文本框 1"/>
          <p:cNvSpPr txBox="1"/>
          <p:nvPr/>
        </p:nvSpPr>
        <p:spPr>
          <a:xfrm>
            <a:off x="8575675" y="6243320"/>
            <a:ext cx="2724150" cy="306705"/>
          </a:xfrm>
          <a:prstGeom prst="rect">
            <a:avLst/>
          </a:prstGeom>
          <a:noFill/>
        </p:spPr>
        <p:txBody>
          <a:bodyPr wrap="square" rtlCol="0">
            <a:spAutoFit/>
          </a:bodyPr>
          <a:p>
            <a:r>
              <a:rPr lang="en-US" altLang="en-US" sz="1400">
                <a:solidFill>
                  <a:schemeClr val="accent1"/>
                </a:solidFill>
                <a:sym typeface="+mn-ea"/>
              </a:rPr>
              <a:t>demo</a:t>
            </a:r>
            <a:endParaRPr lang="en-US" altLang="en-US" sz="1400">
              <a:solidFill>
                <a:schemeClr val="accent1"/>
              </a:solidFill>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2250</Words>
  <Application>WPS 演示</Application>
  <PresentationFormat>宽屏</PresentationFormat>
  <Paragraphs>315</Paragraphs>
  <Slides>16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宋体</vt:lpstr>
      <vt:lpstr>Wingdings</vt:lpstr>
      <vt:lpstr>DejaVu Sans</vt:lpstr>
      <vt:lpstr>方正大标宋简体</vt:lpstr>
      <vt:lpstr>Droid Sans Fallback</vt:lpstr>
      <vt:lpstr>Microsoft JhengHei Light</vt:lpstr>
      <vt:lpstr>微软雅黑 Light</vt:lpstr>
      <vt:lpstr>张海山锐谐体</vt:lpstr>
      <vt:lpstr>张海山锐线体简</vt:lpstr>
      <vt:lpstr>Lucida Calligraphy</vt:lpstr>
      <vt:lpstr>Arial</vt:lpstr>
      <vt:lpstr>Calibri</vt:lpstr>
      <vt:lpstr>微软雅黑</vt:lpstr>
      <vt:lpstr>宋体</vt:lpstr>
      <vt:lpstr>Arial Unicode MS</vt:lpstr>
      <vt:lpstr>Calibri Light</vt:lpstr>
      <vt:lpstr>Sans Serif</vt:lpstr>
      <vt:lpstr>Noto Serif CJK JP</vt:lpstr>
      <vt:lpstr>aakar</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HNCXKG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刘哲涛</dc:creator>
  <cp:lastModifiedBy>adam</cp:lastModifiedBy>
  <cp:revision>167</cp:revision>
  <dcterms:created xsi:type="dcterms:W3CDTF">2020-03-19T09:28:29Z</dcterms:created>
  <dcterms:modified xsi:type="dcterms:W3CDTF">2020-03-19T09:28:29Z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2052-11.1.0.9126</vt:lpwstr>
  </property>
</Properties>
</file>