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handoutMasterIdLst>
    <p:handoutMasterId r:id="rId20"/>
  </p:handoutMasterIdLst>
  <p:sldIdLst>
    <p:sldId id="323" r:id="rId3"/>
    <p:sldId id="258" r:id="rId4"/>
    <p:sldId id="260" r:id="rId6"/>
    <p:sldId id="306" r:id="rId7"/>
    <p:sldId id="307" r:id="rId8"/>
    <p:sldId id="308" r:id="rId9"/>
    <p:sldId id="309" r:id="rId10"/>
    <p:sldId id="314" r:id="rId11"/>
    <p:sldId id="315" r:id="rId12"/>
    <p:sldId id="316" r:id="rId13"/>
    <p:sldId id="313" r:id="rId14"/>
    <p:sldId id="311" r:id="rId15"/>
    <p:sldId id="310" r:id="rId16"/>
    <p:sldId id="312" r:id="rId17"/>
    <p:sldId id="304" r:id="rId18"/>
    <p:sldId id="265" r:id="rId19"/>
  </p:sldIdLst>
  <p:sldSz cx="12192000" cy="6858000"/>
  <p:notesSz cx="6858000" cy="9144000"/>
  <p:embeddedFontLst>
    <p:embeddedFont>
      <p:font typeface="方正大标宋简体" panose="03000509000000000000" pitchFamily="2" charset="-122"/>
      <p:regular r:id="rId25"/>
    </p:embeddedFont>
    <p:embeddedFont>
      <p:font typeface="Microsoft JhengHei Light" panose="020B0304030504040204" pitchFamily="34" charset="-122"/>
      <p:regular r:id="rId26"/>
    </p:embeddedFont>
    <p:embeddedFont>
      <p:font typeface="微软雅黑 Light" panose="020B0502040204020203" pitchFamily="34" charset="-122"/>
      <p:regular r:id="rId27"/>
    </p:embeddedFont>
    <p:embeddedFont>
      <p:font typeface="张海山锐谐体" panose="02000000000000000000" pitchFamily="2" charset="-122"/>
      <p:regular r:id="rId28"/>
    </p:embeddedFont>
    <p:embeddedFont>
      <p:font typeface="张海山锐线体简" panose="02000000000000000000" pitchFamily="2" charset="-122"/>
      <p:regular r:id="rId29"/>
    </p:embeddedFont>
    <p:embeddedFont>
      <p:font typeface="Lucida Calligraphy" panose="03010101010101010101" pitchFamily="66" charset="0"/>
      <p:regular r:id="rId30"/>
      <p:italic r:id="rId31"/>
    </p:embeddedFont>
    <p:embeddedFont>
      <p:font typeface="微软雅黑" panose="020B0503020204020204" charset="-122"/>
      <p:regular r:id="rId32"/>
    </p:embeddedFont>
    <p:embeddedFont>
      <p:font typeface="Calibri" panose="020F0502020204030204" charset="0"/>
      <p:regular r:id="rId33"/>
      <p:bold r:id="rId34"/>
      <p:italic r:id="rId35"/>
      <p:boldItalic r:id="rId36"/>
    </p:embeddedFont>
    <p:embeddedFont>
      <p:font typeface="Calibri Light" panose="020F0302020204030204" charset="0"/>
      <p:regular r:id="rId37"/>
      <p:italic r:id="rId3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  <a:srgbClr val="A5A5A5"/>
    <a:srgbClr val="0070C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50" d="100"/>
          <a:sy n="50" d="100"/>
        </p:scale>
        <p:origin x="141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8" Type="http://schemas.openxmlformats.org/officeDocument/2006/relationships/font" Target="fonts/font14.fntdata"/><Relationship Id="rId37" Type="http://schemas.openxmlformats.org/officeDocument/2006/relationships/font" Target="fonts/font13.fntdata"/><Relationship Id="rId36" Type="http://schemas.openxmlformats.org/officeDocument/2006/relationships/font" Target="fonts/font12.fntdata"/><Relationship Id="rId35" Type="http://schemas.openxmlformats.org/officeDocument/2006/relationships/font" Target="fonts/font11.fntdata"/><Relationship Id="rId34" Type="http://schemas.openxmlformats.org/officeDocument/2006/relationships/font" Target="fonts/font10.fntdata"/><Relationship Id="rId33" Type="http://schemas.openxmlformats.org/officeDocument/2006/relationships/font" Target="fonts/font9.fntdata"/><Relationship Id="rId32" Type="http://schemas.openxmlformats.org/officeDocument/2006/relationships/font" Target="fonts/font8.fntdata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String </a:t>
            </a:r>
            <a:r>
              <a:rPr lang="en-US" altLang="zh-CN">
                <a:sym typeface="+mn-ea"/>
              </a:rPr>
              <a:t>Demo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Random demo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33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135"/>
            </a:lvl1pPr>
            <a:lvl2pPr marL="406400" indent="0" algn="ctr">
              <a:buNone/>
              <a:defRPr sz="1780"/>
            </a:lvl2pPr>
            <a:lvl3pPr marL="812800" indent="0" algn="ctr">
              <a:buNone/>
              <a:defRPr sz="1600"/>
            </a:lvl3pPr>
            <a:lvl4pPr marL="1219200" indent="0" algn="ctr">
              <a:buNone/>
              <a:defRPr sz="1420"/>
            </a:lvl4pPr>
            <a:lvl5pPr marL="1625600" indent="0" algn="ctr">
              <a:buNone/>
              <a:defRPr sz="1420"/>
            </a:lvl5pPr>
            <a:lvl6pPr marL="2032000" indent="0" algn="ctr">
              <a:buNone/>
              <a:defRPr sz="1420"/>
            </a:lvl6pPr>
            <a:lvl7pPr marL="2438400" indent="0" algn="ctr">
              <a:buNone/>
              <a:defRPr sz="1420"/>
            </a:lvl7pPr>
            <a:lvl8pPr marL="2844800" indent="0" algn="ctr">
              <a:buNone/>
              <a:defRPr sz="1420"/>
            </a:lvl8pPr>
            <a:lvl9pPr marL="3251200" indent="0" algn="ctr">
              <a:buNone/>
              <a:defRPr sz="142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3838" y="6350404"/>
            <a:ext cx="2743200" cy="365125"/>
          </a:xfrm>
        </p:spPr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2" b="16423"/>
          <a:stretch>
            <a:fillRect/>
          </a:stretch>
        </p:blipFill>
        <p:spPr>
          <a:xfrm rot="10800000">
            <a:off x="0" y="-4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533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1pPr>
            <a:lvl2pPr marL="406400" indent="0">
              <a:buNone/>
              <a:defRPr sz="1780">
                <a:solidFill>
                  <a:schemeClr val="tx1">
                    <a:tint val="75000"/>
                  </a:schemeClr>
                </a:solidFill>
              </a:defRPr>
            </a:lvl2pPr>
            <a:lvl3pPr marL="812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192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4pPr>
            <a:lvl5pPr marL="16256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5pPr>
            <a:lvl6pPr marL="20320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6pPr>
            <a:lvl7pPr marL="24384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7pPr>
            <a:lvl8pPr marL="28448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8pPr>
            <a:lvl9pPr marL="32512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135" b="1"/>
            </a:lvl1pPr>
            <a:lvl2pPr marL="406400" indent="0">
              <a:buNone/>
              <a:defRPr sz="1780" b="1"/>
            </a:lvl2pPr>
            <a:lvl3pPr marL="812800" indent="0">
              <a:buNone/>
              <a:defRPr sz="1600" b="1"/>
            </a:lvl3pPr>
            <a:lvl4pPr marL="1219200" indent="0">
              <a:buNone/>
              <a:defRPr sz="1420" b="1"/>
            </a:lvl4pPr>
            <a:lvl5pPr marL="1625600" indent="0">
              <a:buNone/>
              <a:defRPr sz="1420" b="1"/>
            </a:lvl5pPr>
            <a:lvl6pPr marL="2032000" indent="0">
              <a:buNone/>
              <a:defRPr sz="1420" b="1"/>
            </a:lvl6pPr>
            <a:lvl7pPr marL="2438400" indent="0">
              <a:buNone/>
              <a:defRPr sz="1420" b="1"/>
            </a:lvl7pPr>
            <a:lvl8pPr marL="2844800" indent="0">
              <a:buNone/>
              <a:defRPr sz="1420" b="1"/>
            </a:lvl8pPr>
            <a:lvl9pPr marL="3251200" indent="0">
              <a:buNone/>
              <a:defRPr sz="14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135" b="1"/>
            </a:lvl1pPr>
            <a:lvl2pPr marL="406400" indent="0">
              <a:buNone/>
              <a:defRPr sz="1780" b="1"/>
            </a:lvl2pPr>
            <a:lvl3pPr marL="812800" indent="0">
              <a:buNone/>
              <a:defRPr sz="1600" b="1"/>
            </a:lvl3pPr>
            <a:lvl4pPr marL="1219200" indent="0">
              <a:buNone/>
              <a:defRPr sz="1420" b="1"/>
            </a:lvl4pPr>
            <a:lvl5pPr marL="1625600" indent="0">
              <a:buNone/>
              <a:defRPr sz="1420" b="1"/>
            </a:lvl5pPr>
            <a:lvl6pPr marL="2032000" indent="0">
              <a:buNone/>
              <a:defRPr sz="1420" b="1"/>
            </a:lvl6pPr>
            <a:lvl7pPr marL="2438400" indent="0">
              <a:buNone/>
              <a:defRPr sz="1420" b="1"/>
            </a:lvl7pPr>
            <a:lvl8pPr marL="2844800" indent="0">
              <a:buNone/>
              <a:defRPr sz="1420" b="1"/>
            </a:lvl8pPr>
            <a:lvl9pPr marL="3251200" indent="0">
              <a:buNone/>
              <a:defRPr sz="14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8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>
              <a:defRPr sz="2845"/>
            </a:lvl1pPr>
            <a:lvl2pPr>
              <a:defRPr sz="2490"/>
            </a:lvl2pPr>
            <a:lvl3pPr>
              <a:defRPr sz="2135"/>
            </a:lvl3pPr>
            <a:lvl4pPr>
              <a:defRPr sz="1780"/>
            </a:lvl4pPr>
            <a:lvl5pPr>
              <a:defRPr sz="1780"/>
            </a:lvl5pPr>
            <a:lvl6pPr>
              <a:defRPr sz="1780"/>
            </a:lvl6pPr>
            <a:lvl7pPr>
              <a:defRPr sz="1780"/>
            </a:lvl7pPr>
            <a:lvl8pPr>
              <a:defRPr sz="1780"/>
            </a:lvl8pPr>
            <a:lvl9pPr>
              <a:defRPr sz="17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420"/>
            </a:lvl1pPr>
            <a:lvl2pPr marL="406400" indent="0">
              <a:buNone/>
              <a:defRPr sz="1245"/>
            </a:lvl2pPr>
            <a:lvl3pPr marL="812800" indent="0">
              <a:buNone/>
              <a:defRPr sz="1065"/>
            </a:lvl3pPr>
            <a:lvl4pPr marL="1219200" indent="0">
              <a:buNone/>
              <a:defRPr sz="890"/>
            </a:lvl4pPr>
            <a:lvl5pPr marL="1625600" indent="0">
              <a:buNone/>
              <a:defRPr sz="890"/>
            </a:lvl5pPr>
            <a:lvl6pPr marL="2032000" indent="0">
              <a:buNone/>
              <a:defRPr sz="890"/>
            </a:lvl6pPr>
            <a:lvl7pPr marL="2438400" indent="0">
              <a:buNone/>
              <a:defRPr sz="890"/>
            </a:lvl7pPr>
            <a:lvl8pPr marL="2844800" indent="0">
              <a:buNone/>
              <a:defRPr sz="890"/>
            </a:lvl8pPr>
            <a:lvl9pPr marL="3251200" indent="0">
              <a:buNone/>
              <a:defRPr sz="8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8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7"/>
            <a:ext cx="6172200" cy="4873625"/>
          </a:xfrm>
        </p:spPr>
        <p:txBody>
          <a:bodyPr anchor="t"/>
          <a:lstStyle>
            <a:lvl1pPr marL="0" indent="0">
              <a:buNone/>
              <a:defRPr sz="2845"/>
            </a:lvl1pPr>
            <a:lvl2pPr marL="406400" indent="0">
              <a:buNone/>
              <a:defRPr sz="2490"/>
            </a:lvl2pPr>
            <a:lvl3pPr marL="812800" indent="0">
              <a:buNone/>
              <a:defRPr sz="2135"/>
            </a:lvl3pPr>
            <a:lvl4pPr marL="1219200" indent="0">
              <a:buNone/>
              <a:defRPr sz="1780"/>
            </a:lvl4pPr>
            <a:lvl5pPr marL="1625600" indent="0">
              <a:buNone/>
              <a:defRPr sz="1780"/>
            </a:lvl5pPr>
            <a:lvl6pPr marL="2032000" indent="0">
              <a:buNone/>
              <a:defRPr sz="1780"/>
            </a:lvl6pPr>
            <a:lvl7pPr marL="2438400" indent="0">
              <a:buNone/>
              <a:defRPr sz="1780"/>
            </a:lvl7pPr>
            <a:lvl8pPr marL="2844800" indent="0">
              <a:buNone/>
              <a:defRPr sz="1780"/>
            </a:lvl8pPr>
            <a:lvl9pPr marL="3251200" indent="0">
              <a:buNone/>
              <a:defRPr sz="178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420"/>
            </a:lvl1pPr>
            <a:lvl2pPr marL="406400" indent="0">
              <a:buNone/>
              <a:defRPr sz="1245"/>
            </a:lvl2pPr>
            <a:lvl3pPr marL="812800" indent="0">
              <a:buNone/>
              <a:defRPr sz="1065"/>
            </a:lvl3pPr>
            <a:lvl4pPr marL="1219200" indent="0">
              <a:buNone/>
              <a:defRPr sz="890"/>
            </a:lvl4pPr>
            <a:lvl5pPr marL="1625600" indent="0">
              <a:buNone/>
              <a:defRPr sz="890"/>
            </a:lvl5pPr>
            <a:lvl6pPr marL="2032000" indent="0">
              <a:buNone/>
              <a:defRPr sz="890"/>
            </a:lvl6pPr>
            <a:lvl7pPr marL="2438400" indent="0">
              <a:buNone/>
              <a:defRPr sz="890"/>
            </a:lvl7pPr>
            <a:lvl8pPr marL="2844800" indent="0">
              <a:buNone/>
              <a:defRPr sz="890"/>
            </a:lvl8pPr>
            <a:lvl9pPr marL="3251200" indent="0">
              <a:buNone/>
              <a:defRPr sz="8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0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3293" t="3371" r="226" b="710"/>
          <a:stretch>
            <a:fillRect/>
          </a:stretch>
        </p:blipFill>
        <p:spPr>
          <a:xfrm>
            <a:off x="0" y="1"/>
            <a:ext cx="12192000" cy="68652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iming>
    <p:tnLst>
      <p:par>
        <p:cTn id="1" dur="indefinite" restart="never" nodeType="tmRoot"/>
      </p:par>
    </p:tnLst>
  </p:timing>
  <p:txStyles>
    <p:titleStyle>
      <a:lvl1pPr algn="l" defTabSz="812800" rtl="0" eaLnBrk="1" latinLnBrk="0" hangingPunct="1">
        <a:lnSpc>
          <a:spcPct val="90000"/>
        </a:lnSpc>
        <a:spcBef>
          <a:spcPct val="0"/>
        </a:spcBef>
        <a:buNone/>
        <a:defRPr sz="39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200" indent="-203200" algn="l" defTabSz="812800" rtl="0" eaLnBrk="1" latinLnBrk="0" hangingPunct="1">
        <a:lnSpc>
          <a:spcPct val="90000"/>
        </a:lnSpc>
        <a:spcBef>
          <a:spcPts val="890"/>
        </a:spcBef>
        <a:buFont typeface="Arial" panose="0208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780" kern="1200">
          <a:solidFill>
            <a:schemeClr val="tx1"/>
          </a:solidFill>
          <a:latin typeface="+mn-lt"/>
          <a:ea typeface="+mn-ea"/>
          <a:cs typeface="+mn-cs"/>
        </a:defRPr>
      </a:lvl3pPr>
      <a:lvl4pPr marL="14224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352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416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0480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544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3" b="5476"/>
          <a:stretch>
            <a:fillRect/>
          </a:stretch>
        </p:blipFill>
        <p:spPr>
          <a:xfrm>
            <a:off x="0" y="0"/>
            <a:ext cx="12223776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223776" cy="5046133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85342" y="2192218"/>
            <a:ext cx="11221316" cy="1787227"/>
            <a:chOff x="64128" y="1847118"/>
            <a:chExt cx="7838498" cy="2010631"/>
          </a:xfrm>
        </p:grpSpPr>
        <p:sp>
          <p:nvSpPr>
            <p:cNvPr id="8" name="矩形 7"/>
            <p:cNvSpPr/>
            <p:nvPr/>
          </p:nvSpPr>
          <p:spPr>
            <a:xfrm>
              <a:off x="64128" y="1847118"/>
              <a:ext cx="7838498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400" dirty="0">
                  <a:solidFill>
                    <a:prstClr val="white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Microsoft JhengHei Light" panose="020B0304030504040204" pitchFamily="34" charset="-122"/>
                </a:rPr>
                <a:t>Java实战</a:t>
              </a:r>
              <a:endParaRPr lang="zh-CN" altLang="en-US" sz="6400" dirty="0">
                <a:solidFill>
                  <a:prstClr val="white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20423" y="3271208"/>
              <a:ext cx="7125908" cy="5865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135" dirty="0">
                  <a:solidFill>
                    <a:prstClr val="white">
                      <a:lumMod val="85000"/>
                    </a:prstClr>
                  </a:solidFill>
                  <a:latin typeface="Microsoft JhengHei Light" panose="020B0304030504040204" pitchFamily="34" charset="-122"/>
                  <a:ea typeface="Microsoft JhengHei Light" panose="020B0304030504040204" pitchFamily="34" charset="-122"/>
                  <a:cs typeface="Microsoft JhengHei Light" panose="020B0304030504040204" pitchFamily="34" charset="-122"/>
                </a:rPr>
                <a:t> </a:t>
              </a:r>
              <a:endParaRPr lang="zh-CN" altLang="en-US" sz="1420" dirty="0">
                <a:solidFill>
                  <a:prstClr val="white">
                    <a:lumMod val="85000"/>
                  </a:prst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1156388" y="3292868"/>
              <a:ext cx="5653975" cy="0"/>
            </a:xfrm>
            <a:prstGeom prst="line">
              <a:avLst/>
            </a:prstGeom>
            <a:ln w="190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8477402" y="5615341"/>
            <a:ext cx="26670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</a:rPr>
              <a:t>Java</a:t>
            </a:r>
            <a:r>
              <a:rPr lang="zh-CN" altLang="en-US" sz="3200" dirty="0">
                <a:solidFill>
                  <a:schemeClr val="bg1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</a:rPr>
              <a:t>课堂出品</a:t>
            </a:r>
            <a:endParaRPr lang="zh-CN" altLang="en-US" sz="3200" dirty="0">
              <a:solidFill>
                <a:schemeClr val="bg1"/>
              </a:solidFill>
              <a:latin typeface="方正大标宋简体" panose="03000509000000000000" pitchFamily="2" charset="-122"/>
              <a:ea typeface="方正大标宋简体" panose="03000509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28210" y="3761105"/>
            <a:ext cx="38379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dirty="0">
                <a:solidFill>
                  <a:prstClr val="white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Microsoft JhengHei Light" panose="020B0304030504040204" pitchFamily="34" charset="-122"/>
                <a:sym typeface="+mn-ea"/>
              </a:rPr>
              <a:t>Java</a:t>
            </a:r>
            <a:r>
              <a:rPr lang="zh-CN" altLang="en-US" sz="4800" dirty="0">
                <a:solidFill>
                  <a:prstClr val="white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Microsoft JhengHei Light" panose="020B0304030504040204" pitchFamily="34" charset="-122"/>
                <a:sym typeface="+mn-ea"/>
              </a:rPr>
              <a:t>基础</a:t>
            </a:r>
            <a:endParaRPr lang="zh-CN" altLang="en-US"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1327566" cy="706755"/>
            <a:chOff x="12254709" y="219953"/>
            <a:chExt cx="1327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690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包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58825" y="1118235"/>
            <a:ext cx="110070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使用通配符 *, 表示程序可以使用指定包中的任何类。 例如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import java.util.*;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程序可以使用java.util包里面的所有类，而不需要完整的类路径。</a:t>
            </a:r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8825" y="3427095"/>
            <a:ext cx="8891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由于java.lang是最基本的包，最常用，因此java.lang包下面的类被自动载入程序，java.lang包中的类都可以直接使用，无需import;</a:t>
            </a:r>
            <a:endParaRPr lang="en-US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8825" y="4830445"/>
            <a:ext cx="8891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相同包下面的类互相使用，无需import引用。 例如， 在java.util.Random 类中 使用 java.util.Math,  可直接使用Math 而 无需使用import。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760118" y="4831170"/>
            <a:ext cx="13561718" cy="1881731"/>
            <a:chOff x="-3146534" y="4680354"/>
            <a:chExt cx="15916212" cy="2208424"/>
          </a:xfrm>
        </p:grpSpPr>
        <p:pic>
          <p:nvPicPr>
            <p:cNvPr id="23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46534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975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矩形 24"/>
          <p:cNvSpPr/>
          <p:nvPr/>
        </p:nvSpPr>
        <p:spPr>
          <a:xfrm>
            <a:off x="4603115" y="2040255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我们要做什么</a:t>
            </a:r>
            <a:endParaRPr lang="zh-CN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03115" y="2984500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85545" y="1972310"/>
            <a:ext cx="2404110" cy="861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20"/>
              </a:lnSpc>
            </a:pPr>
            <a:r>
              <a:rPr lang="zh-CN" altLang="en-US" sz="7110" dirty="0">
                <a:solidFill>
                  <a:srgbClr val="0070C0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目录</a:t>
            </a:r>
            <a:endParaRPr lang="en-US" altLang="zh-CN" sz="7110" dirty="0">
              <a:solidFill>
                <a:srgbClr val="0070C0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  <a:p>
            <a:pPr algn="ctr">
              <a:lnSpc>
                <a:spcPts val="3020"/>
              </a:lnSpc>
            </a:pPr>
            <a:r>
              <a:rPr lang="en-US" altLang="zh-CN" sz="3555" dirty="0">
                <a:solidFill>
                  <a:prstClr val="white">
                    <a:lumMod val="65000"/>
                  </a:prst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contents</a:t>
            </a:r>
            <a:endParaRPr lang="zh-CN" altLang="en-US" sz="3555" dirty="0">
              <a:solidFill>
                <a:prstClr val="white">
                  <a:lumMod val="65000"/>
                </a:prst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 rot="0">
            <a:off x="4465320" y="2921635"/>
            <a:ext cx="826770" cy="419735"/>
            <a:chOff x="1485616" y="1015069"/>
            <a:chExt cx="1557519" cy="790575"/>
          </a:xfrm>
          <a:solidFill>
            <a:srgbClr val="7E7E7E"/>
          </a:solidFill>
        </p:grpSpPr>
        <p:sp>
          <p:nvSpPr>
            <p:cNvPr id="30" name="等腰三角形 29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2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603115" y="2036445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创建对象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 rot="0">
            <a:off x="4465320" y="1979930"/>
            <a:ext cx="826770" cy="419735"/>
            <a:chOff x="1485616" y="1015069"/>
            <a:chExt cx="1557519" cy="790575"/>
          </a:xfrm>
        </p:grpSpPr>
        <p:sp>
          <p:nvSpPr>
            <p:cNvPr id="37" name="等腰三角形 36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rot="0">
            <a:off x="4465320" y="1983105"/>
            <a:ext cx="826770" cy="419735"/>
            <a:chOff x="1485616" y="1015069"/>
            <a:chExt cx="1557519" cy="790575"/>
          </a:xfrm>
          <a:solidFill>
            <a:srgbClr val="7E7E7E"/>
          </a:solidFill>
        </p:grpSpPr>
        <p:sp>
          <p:nvSpPr>
            <p:cNvPr id="44" name="等腰三角形 43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5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Ins="160000" bIns="96000" rtlCol="0" anchor="ctr"/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4603115" y="3929380"/>
            <a:ext cx="5511800" cy="560705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常用工具类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 rot="0">
            <a:off x="4465320" y="3865880"/>
            <a:ext cx="826770" cy="419735"/>
            <a:chOff x="1485616" y="1015069"/>
            <a:chExt cx="1557519" cy="790575"/>
          </a:xfrm>
          <a:solidFill>
            <a:srgbClr val="0070C0"/>
          </a:solidFill>
        </p:grpSpPr>
        <p:sp>
          <p:nvSpPr>
            <p:cNvPr id="33" name="等腰三角形 32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4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3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2843946" cy="706755"/>
            <a:chOff x="12254709" y="219953"/>
            <a:chExt cx="284394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220726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String类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13740" y="926465"/>
            <a:ext cx="10763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String对象是不可变的。一旦创建了String对象，该对象的长度不可再更改，并且也不能修改对象中的任何一个字符。但是，String提供了一些方法可以返回修改后的新对象。</a:t>
            </a:r>
            <a:endParaRPr lang="en-US" altLang="zh-CN" sz="1400"/>
          </a:p>
        </p:txBody>
      </p:sp>
      <p:graphicFrame>
        <p:nvGraphicFramePr>
          <p:cNvPr id="10" name="表格 9"/>
          <p:cNvGraphicFramePr/>
          <p:nvPr/>
        </p:nvGraphicFramePr>
        <p:xfrm>
          <a:off x="502920" y="1686560"/>
          <a:ext cx="1081151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185"/>
                <a:gridCol w="72993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方法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作用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char charAt(int index)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返回指定索引处的字符。第一个字符的索引为0，依次类推。如Hello中，H的索引为0， e的索引为1，o的索引为4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 compareTo(String str)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返回一个整数，正数、0、负数 分别表示本对象的字符按照字典顺序 </a:t>
                      </a:r>
                      <a:r>
                        <a:rPr lang="" altLang="en-US" sz="1400"/>
                        <a:t>后</a:t>
                      </a:r>
                      <a:r>
                        <a:rPr lang="en-US" altLang="zh-CN" sz="1400"/>
                        <a:t>于、等于、</a:t>
                      </a:r>
                      <a:r>
                        <a:rPr lang="" altLang="en-US" sz="1400"/>
                        <a:t>先</a:t>
                      </a:r>
                      <a:r>
                        <a:rPr lang="en-US" altLang="zh-CN" sz="1400"/>
                        <a:t>于str对象的字符串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String concat(String str)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返回本对象与str对象拼接后的新字符串，即 本对象 + str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boolean equals(String str)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如果本对象的字符串与str的字符串相同(区分大小写)，返回true，否则返回false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boolean equalsIgnoreCase(String str)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与上述方法相同，只是不区分大小写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 length()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返回字符串包含的字符的个数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String replace(char oldChar, char newChar)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将字符串中所有oldChar替换为newChar，将新字符串返回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String substring(int offset, int endIndex)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返回从offset索引开始，到endIndex - 1处索引的子串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String toLowerCase()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将字符串转换为小写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String toUpperCase()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将字符串转换为大写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452860" y="1876425"/>
            <a:ext cx="459740" cy="47999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所有方法可查看 Java API 手册 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443335" y="6449695"/>
            <a:ext cx="737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1"/>
                </a:solidFill>
                <a:sym typeface="+mn-ea"/>
              </a:rPr>
              <a:t>Demo</a:t>
            </a:r>
            <a:endParaRPr lang="en-US" altLang="zh-CN" sz="140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3430051" cy="706755"/>
            <a:chOff x="12254709" y="219953"/>
            <a:chExt cx="3430051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2793365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Random类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13740" y="926465"/>
            <a:ext cx="1076388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Random是Java中产生随机数的工具类。它模拟了一个伪随机数发生器，可在某个范围内随机取一个数。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程序无法真正的随机获取一个数，所以称为伪随机数。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Random类是基于一个种子值，在经过一系列复杂计算后产生的一个值，不过这个值的随机程度，已满足大部分需要。</a:t>
            </a:r>
            <a:endParaRPr lang="en-US" altLang="zh-CN" sz="1400"/>
          </a:p>
        </p:txBody>
      </p:sp>
      <p:graphicFrame>
        <p:nvGraphicFramePr>
          <p:cNvPr id="10" name="表格 9"/>
          <p:cNvGraphicFramePr/>
          <p:nvPr/>
        </p:nvGraphicFramePr>
        <p:xfrm>
          <a:off x="636905" y="2456180"/>
          <a:ext cx="1081151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185"/>
                <a:gridCol w="72993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方法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作用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float nextFloat()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返回一个位于 [0.0,1.0)区间内的浮点随机数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 nextInt()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返回一个整形随机数，范围在整个int的取值空间。包含正负值。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 nextInt(int num)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返回一个整形随机数，范围在 [0, num)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1443335" y="6449695"/>
            <a:ext cx="737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1"/>
                </a:solidFill>
                <a:sym typeface="+mn-ea"/>
              </a:rPr>
              <a:t>Demo</a:t>
            </a:r>
            <a:endParaRPr lang="en-US" altLang="zh-CN" sz="140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2598201" cy="706755"/>
            <a:chOff x="12254709" y="219953"/>
            <a:chExt cx="2598201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1961515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Math类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13740" y="926465"/>
            <a:ext cx="10763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Math类提供了大量用于数学计算的函数。 Math的所有方法都是静态方法，也称为类方法。静态方法可通过 类名. 直接调用，无需创建实例。</a:t>
            </a:r>
            <a:endParaRPr lang="en-US" altLang="en-US" sz="1400"/>
          </a:p>
        </p:txBody>
      </p:sp>
      <p:graphicFrame>
        <p:nvGraphicFramePr>
          <p:cNvPr id="10" name="表格 9"/>
          <p:cNvGraphicFramePr/>
          <p:nvPr/>
        </p:nvGraphicFramePr>
        <p:xfrm>
          <a:off x="636905" y="1696720"/>
          <a:ext cx="1081151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1425"/>
                <a:gridCol w="57600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方法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作用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static int abs(int num)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返回num的绝对值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static double ceil(double num)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返回num的上限值，即 &gt;= num的最小整数值</a:t>
                      </a:r>
                      <a:endParaRPr lang="en-US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static double floor(double num)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返回num下限值，即 &lt;= num 的最大整数值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static double pow(double num, double power)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返回num为底，power为指数的幂值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static double exp(double power)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返回以e为底，power为指数的幂值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static double random()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返回一个分布在[0.0,1.0)区间的浮点随机数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static double sqrt(double num)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返回num的平方根值，num必须为正数。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636905" y="5641340"/>
            <a:ext cx="10601960" cy="371475"/>
            <a:chOff x="1019" y="8167"/>
            <a:chExt cx="16696" cy="58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978" y="8167"/>
              <a:ext cx="1995" cy="58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19" y="8172"/>
              <a:ext cx="166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编写程序求解一元二次方程的根： ax</a:t>
              </a:r>
              <a:r>
                <a:rPr lang="en-US" altLang="zh-CN" baseline="30000"/>
                <a:t>2</a:t>
              </a:r>
              <a:r>
                <a:rPr lang="en-US" altLang="zh-CN"/>
                <a:t>＋bx＋c=0</a:t>
              </a:r>
              <a:endParaRPr lang="en-US" altLang="zh-CN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1443335" y="6449695"/>
            <a:ext cx="737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1"/>
                </a:solidFill>
                <a:sym typeface="+mn-ea"/>
              </a:rPr>
              <a:t>Demo</a:t>
            </a:r>
            <a:endParaRPr lang="en-US" altLang="zh-CN" sz="140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1835566" cy="706755"/>
            <a:chOff x="12254709" y="219953"/>
            <a:chExt cx="1835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1198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练习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89305" y="1087755"/>
            <a:ext cx="108953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en-US" altLang="en-US"/>
              <a:t>将本次课程中程序，在自己电脑编写运行。</a:t>
            </a:r>
            <a:endParaRPr lang="en-US" altLang="en-US"/>
          </a:p>
          <a:p>
            <a:pPr marL="342900" indent="-342900">
              <a:buFont typeface="+mj-lt"/>
              <a:buAutoNum type="arabicPeriod"/>
            </a:pPr>
            <a:endParaRPr lang="en-US" altLang="en-US"/>
          </a:p>
          <a:p>
            <a:pPr marL="342900" indent="-342900">
              <a:buFont typeface="+mj-lt"/>
              <a:buAutoNum type="arabicPeriod"/>
            </a:pPr>
            <a:r>
              <a:rPr lang="en-US" altLang="en-US"/>
              <a:t>编写程序，使用Random类随机产生二次方程的 a,b,c， 然后求解方程的根。</a:t>
            </a:r>
            <a:endParaRPr lang="en-US" altLang="en-US"/>
          </a:p>
          <a:p>
            <a:pPr marL="342900" indent="-342900">
              <a:buFont typeface="+mj-lt"/>
              <a:buAutoNum type="arabicPeriod"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3" b="15572"/>
          <a:stretch>
            <a:fillRect/>
          </a:stretch>
        </p:blipFill>
        <p:spPr>
          <a:xfrm>
            <a:off x="0" y="-8468"/>
            <a:ext cx="13751748" cy="686646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88142" y="761073"/>
            <a:ext cx="4918381" cy="4918381"/>
            <a:chOff x="-197370" y="277973"/>
            <a:chExt cx="5951241" cy="5951241"/>
          </a:xfrm>
        </p:grpSpPr>
        <p:grpSp>
          <p:nvGrpSpPr>
            <p:cNvPr id="6" name="组合 5"/>
            <p:cNvGrpSpPr/>
            <p:nvPr/>
          </p:nvGrpSpPr>
          <p:grpSpPr>
            <a:xfrm>
              <a:off x="-197370" y="277973"/>
              <a:ext cx="5951241" cy="5951241"/>
              <a:chOff x="388364" y="486447"/>
              <a:chExt cx="5951241" cy="5951241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094703" y="1000374"/>
                <a:ext cx="4538565" cy="4538565"/>
              </a:xfrm>
              <a:prstGeom prst="ellipse">
                <a:avLst/>
              </a:prstGeom>
              <a:solidFill>
                <a:srgbClr val="018D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851154" y="2026214"/>
                <a:ext cx="2871705" cy="2871705"/>
              </a:xfrm>
              <a:prstGeom prst="ellipse">
                <a:avLst/>
              </a:prstGeom>
              <a:solidFill>
                <a:srgbClr val="017B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88364" y="486447"/>
                <a:ext cx="5951241" cy="595124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8094890">
                <a:off x="4545659" y="4505296"/>
                <a:ext cx="1164892" cy="1057872"/>
              </a:xfrm>
              <a:prstGeom prst="triangle">
                <a:avLst/>
              </a:prstGeom>
              <a:solidFill>
                <a:srgbClr val="018D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1172914" y="2591872"/>
              <a:ext cx="3148414" cy="12289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JhengHei Light" panose="020B0304030504040204" pitchFamily="34" charset="-122"/>
                </a:rPr>
                <a:t>Thanks</a:t>
              </a:r>
              <a:endPara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JhengHei Light" panose="020B0304030504040204" pitchFamily="34" charset="-122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8443058" y="4117996"/>
            <a:ext cx="4138288" cy="41382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760118" y="4831170"/>
            <a:ext cx="13561718" cy="1881731"/>
            <a:chOff x="-3146534" y="4680354"/>
            <a:chExt cx="15916212" cy="2208424"/>
          </a:xfrm>
        </p:grpSpPr>
        <p:pic>
          <p:nvPicPr>
            <p:cNvPr id="23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46534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975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矩形 24"/>
          <p:cNvSpPr/>
          <p:nvPr/>
        </p:nvSpPr>
        <p:spPr>
          <a:xfrm>
            <a:off x="4603115" y="2040255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我们要做什么</a:t>
            </a:r>
            <a:endParaRPr lang="zh-CN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03115" y="2984500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85545" y="1972310"/>
            <a:ext cx="2404110" cy="861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20"/>
              </a:lnSpc>
            </a:pPr>
            <a:r>
              <a:rPr lang="zh-CN" altLang="en-US" sz="7110" dirty="0">
                <a:solidFill>
                  <a:srgbClr val="0070C0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目录</a:t>
            </a:r>
            <a:endParaRPr lang="en-US" altLang="zh-CN" sz="7110" dirty="0">
              <a:solidFill>
                <a:srgbClr val="0070C0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  <a:p>
            <a:pPr algn="ctr">
              <a:lnSpc>
                <a:spcPts val="3020"/>
              </a:lnSpc>
            </a:pPr>
            <a:r>
              <a:rPr lang="en-US" altLang="zh-CN" sz="3555" dirty="0">
                <a:solidFill>
                  <a:prstClr val="white">
                    <a:lumMod val="65000"/>
                  </a:prst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contents</a:t>
            </a:r>
            <a:endParaRPr lang="zh-CN" altLang="en-US" sz="3555" dirty="0">
              <a:solidFill>
                <a:prstClr val="white">
                  <a:lumMod val="65000"/>
                </a:prst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 rot="0">
            <a:off x="4465320" y="2921635"/>
            <a:ext cx="826770" cy="419735"/>
            <a:chOff x="1485616" y="1015069"/>
            <a:chExt cx="1557519" cy="790575"/>
          </a:xfrm>
        </p:grpSpPr>
        <p:sp>
          <p:nvSpPr>
            <p:cNvPr id="30" name="等腰三角形 29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2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603115" y="2036445"/>
            <a:ext cx="5511800" cy="560705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创建对象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 rot="0">
            <a:off x="4465320" y="1979930"/>
            <a:ext cx="826770" cy="419735"/>
            <a:chOff x="1485616" y="1015069"/>
            <a:chExt cx="1557519" cy="790575"/>
          </a:xfrm>
        </p:grpSpPr>
        <p:sp>
          <p:nvSpPr>
            <p:cNvPr id="37" name="等腰三角形 36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rot="0">
            <a:off x="4465320" y="1983105"/>
            <a:ext cx="826770" cy="419735"/>
            <a:chOff x="1485616" y="1015069"/>
            <a:chExt cx="1557519" cy="790575"/>
          </a:xfrm>
          <a:solidFill>
            <a:srgbClr val="0070C0"/>
          </a:solidFill>
        </p:grpSpPr>
        <p:sp>
          <p:nvSpPr>
            <p:cNvPr id="44" name="等腰三角形 43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5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Ins="160000" bIns="96000" rtlCol="0" anchor="ctr"/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4603115" y="3929380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常用工具类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 rot="0">
            <a:off x="4465320" y="3865880"/>
            <a:ext cx="826770" cy="419735"/>
            <a:chOff x="1485616" y="1015069"/>
            <a:chExt cx="1557519" cy="790575"/>
          </a:xfrm>
        </p:grpSpPr>
        <p:sp>
          <p:nvSpPr>
            <p:cNvPr id="33" name="等腰三角形 32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4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3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2851566" cy="706755"/>
            <a:chOff x="12254709" y="219953"/>
            <a:chExt cx="2851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2214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创建对象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01345" y="1076960"/>
            <a:ext cx="109067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考虑如下语句：</a:t>
            </a:r>
            <a:endParaRPr lang="en-US" altLang="zh-CN"/>
          </a:p>
          <a:p>
            <a:r>
              <a:rPr lang="en-US" altLang="zh-CN"/>
              <a:t>String name;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这条语句声明了一个String类型的变量name， 变量并未初始化，所以不能使用。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该变量保存了指向String对象的引用（地址）。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对象变量不保存对象本身，而是保存该对象的内存地址。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可以为</a:t>
            </a:r>
            <a:r>
              <a:rPr lang="en-US" altLang="en-US" b="1"/>
              <a:t>对象变量</a:t>
            </a:r>
            <a:r>
              <a:rPr lang="en-US" altLang="en-US"/>
              <a:t>赋值为null，null是Java的保留字，表示变量不指向任何对象。</a:t>
            </a:r>
            <a:endParaRPr lang="en-US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01345" y="4431665"/>
            <a:ext cx="96215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注意，这个语句知识声明了一个对象变量，实际上还不存在对象。使用new运算符创建对象的行为，称为实例化。 对象，即是类的实例。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实例化对象，可以使用</a:t>
            </a:r>
            <a:r>
              <a:rPr lang="en-US" altLang="zh-CN" b="1"/>
              <a:t>new运算符返回新创建对象的地址</a:t>
            </a:r>
            <a:r>
              <a:rPr lang="en-US" altLang="zh-CN"/>
              <a:t>。如下：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name = new String(“James”);</a:t>
            </a:r>
            <a:endParaRPr lang="en-US" altLang="zh-CN"/>
          </a:p>
          <a:p>
            <a:endParaRPr lang="en-US" altLang="zh-CN"/>
          </a:p>
          <a:p>
            <a:r>
              <a:rPr lang="en-US" altLang="en-US">
                <a:sym typeface="+mn-ea"/>
              </a:rPr>
              <a:t>String address = new String(“BeiJing”);            </a:t>
            </a:r>
            <a:endParaRPr lang="en-US" altLang="en-US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98370" y="5756910"/>
            <a:ext cx="4047490" cy="4419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zh-CN">
                <a:solidFill>
                  <a:srgbClr val="FF0000"/>
                </a:solidFill>
              </a:rPr>
              <a:t>// 构造方法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2851566" cy="706755"/>
            <a:chOff x="12254709" y="219953"/>
            <a:chExt cx="2851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2214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创建对象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01345" y="1076960"/>
            <a:ext cx="10906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使用new运算符创建对象，会调用类的构造方法初始化新对象。 构造方法是一种特殊的方法，方法名与类名相同。在上面的例子中， String(“James”) 即调用构造方法。</a:t>
            </a:r>
            <a:endParaRPr lang="en-US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188845" y="2151380"/>
            <a:ext cx="5814060" cy="2731770"/>
            <a:chOff x="1343" y="3040"/>
            <a:chExt cx="9156" cy="4302"/>
          </a:xfrm>
        </p:grpSpPr>
        <p:sp>
          <p:nvSpPr>
            <p:cNvPr id="11" name="矩形 10"/>
            <p:cNvSpPr/>
            <p:nvPr/>
          </p:nvSpPr>
          <p:spPr>
            <a:xfrm>
              <a:off x="2482" y="4599"/>
              <a:ext cx="2151" cy="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name</a:t>
              </a:r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6325" y="3040"/>
              <a:ext cx="4175" cy="4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 fontAlgn="ctr"/>
              <a:r>
                <a:rPr lang="en-US" altLang="zh-CN"/>
                <a:t>内存</a:t>
              </a:r>
              <a:endParaRPr lang="en-US" altLang="zh-CN"/>
            </a:p>
          </p:txBody>
        </p:sp>
        <p:sp>
          <p:nvSpPr>
            <p:cNvPr id="13" name="矩形 12"/>
            <p:cNvSpPr/>
            <p:nvPr/>
          </p:nvSpPr>
          <p:spPr>
            <a:xfrm>
              <a:off x="7021" y="4559"/>
              <a:ext cx="2451" cy="854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实例: James</a:t>
              </a:r>
              <a:endParaRPr lang="en-US" altLang="zh-CN"/>
            </a:p>
          </p:txBody>
        </p:sp>
        <p:cxnSp>
          <p:nvCxnSpPr>
            <p:cNvPr id="14" name="直接箭头连接符 13"/>
            <p:cNvCxnSpPr>
              <a:stCxn id="11" idx="3"/>
              <a:endCxn id="13" idx="1"/>
            </p:cNvCxnSpPr>
            <p:nvPr/>
          </p:nvCxnSpPr>
          <p:spPr>
            <a:xfrm flipV="1">
              <a:off x="4633" y="4986"/>
              <a:ext cx="2388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343" y="4697"/>
              <a:ext cx="18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变量</a:t>
              </a:r>
              <a:endParaRPr lang="en-US" altLang="zh-CN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81990" y="5114290"/>
            <a:ext cx="109067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对象初始化之后，就可以用 “.” 来调用它的方法。 如：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int length = name.length(); // 获取变量name指向的字符串对象的长度</a:t>
            </a:r>
            <a:endParaRPr lang="en-US" altLang="zh-CN"/>
          </a:p>
          <a:p>
            <a:endParaRPr lang="en-US" altLang="zh-CN"/>
          </a:p>
          <a:p>
            <a:r>
              <a:rPr lang="en-US" altLang="zh-CN" b="1">
                <a:sym typeface="+mn-ea"/>
              </a:rPr>
              <a:t>所有与对象的交互，都体现在对象变量上</a:t>
            </a:r>
            <a:r>
              <a:rPr lang="en-US" altLang="en-US" b="1">
                <a:sym typeface="+mn-ea"/>
              </a:rPr>
              <a:t>， 所以仅当存在对象变量时，才能使用对象。</a:t>
            </a:r>
            <a:endParaRPr lang="en-US" altLang="en-US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2851566" cy="706755"/>
            <a:chOff x="12254709" y="219953"/>
            <a:chExt cx="2851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2214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创建对象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01345" y="1076960"/>
            <a:ext cx="109067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String不是基本数据类型。但由于这种类型非常基础，使用也很频繁，所以Java定义了使用双引号作为界定符的字符串常量。 每当出现字符串常量时，就会自动建立String对象。  如：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String city = “Shanghai”;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也就是说，对于String类，无需使用new显式调用构造方法来创建对象。</a:t>
            </a:r>
            <a:endParaRPr lang="en-US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48665" y="3153410"/>
            <a:ext cx="9670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String name1 = “Beijing”;</a:t>
            </a:r>
            <a:endParaRPr lang="en-US" altLang="zh-CN"/>
          </a:p>
          <a:p>
            <a:r>
              <a:rPr lang="en-US" altLang="zh-CN"/>
              <a:t>String name2 = “Shanghai”;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2851566" cy="706755"/>
            <a:chOff x="12254709" y="219953"/>
            <a:chExt cx="2851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2214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创建对象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08990" y="1108075"/>
            <a:ext cx="9670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String name1 = “Beijing”;</a:t>
            </a:r>
            <a:endParaRPr lang="en-US" altLang="zh-CN"/>
          </a:p>
          <a:p>
            <a:r>
              <a:rPr lang="en-US" altLang="zh-CN"/>
              <a:t>String name2 = “Shanghai”;</a:t>
            </a:r>
            <a:endParaRPr lang="en-US" altLang="zh-CN"/>
          </a:p>
        </p:txBody>
      </p:sp>
      <p:grpSp>
        <p:nvGrpSpPr>
          <p:cNvPr id="15" name="组合 14"/>
          <p:cNvGrpSpPr/>
          <p:nvPr/>
        </p:nvGrpSpPr>
        <p:grpSpPr>
          <a:xfrm>
            <a:off x="1112520" y="2090420"/>
            <a:ext cx="4966335" cy="886460"/>
            <a:chOff x="1481" y="3132"/>
            <a:chExt cx="7821" cy="1396"/>
          </a:xfrm>
        </p:grpSpPr>
        <p:sp>
          <p:nvSpPr>
            <p:cNvPr id="3" name="矩形 2"/>
            <p:cNvSpPr/>
            <p:nvPr/>
          </p:nvSpPr>
          <p:spPr>
            <a:xfrm>
              <a:off x="1481" y="3132"/>
              <a:ext cx="1993" cy="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name1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1481" y="3954"/>
              <a:ext cx="1993" cy="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name</a:t>
              </a:r>
              <a:r>
                <a:rPr lang="en-US" altLang="en-US"/>
                <a:t>2</a:t>
              </a:r>
              <a:endParaRPr lang="en-US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620" y="3132"/>
              <a:ext cx="3683" cy="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Beijing</a:t>
              </a:r>
              <a:endParaRPr lang="en-US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620" y="3954"/>
              <a:ext cx="3683" cy="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Shanghai</a:t>
              </a:r>
              <a:endParaRPr lang="en-US" altLang="en-US"/>
            </a:p>
          </p:txBody>
        </p:sp>
        <p:cxnSp>
          <p:nvCxnSpPr>
            <p:cNvPr id="13" name="直接箭头连接符 12"/>
            <p:cNvCxnSpPr>
              <a:stCxn id="3" idx="3"/>
              <a:endCxn id="11" idx="1"/>
            </p:cNvCxnSpPr>
            <p:nvPr/>
          </p:nvCxnSpPr>
          <p:spPr>
            <a:xfrm>
              <a:off x="3474" y="3419"/>
              <a:ext cx="214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9" idx="3"/>
              <a:endCxn id="12" idx="1"/>
            </p:cNvCxnSpPr>
            <p:nvPr/>
          </p:nvCxnSpPr>
          <p:spPr>
            <a:xfrm>
              <a:off x="3474" y="4241"/>
              <a:ext cx="214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880110" y="3376295"/>
            <a:ext cx="4182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name2 = name1;</a:t>
            </a: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1112520" y="3935730"/>
            <a:ext cx="4966335" cy="886460"/>
            <a:chOff x="1752" y="6198"/>
            <a:chExt cx="7821" cy="1396"/>
          </a:xfrm>
        </p:grpSpPr>
        <p:sp>
          <p:nvSpPr>
            <p:cNvPr id="18" name="矩形 17"/>
            <p:cNvSpPr/>
            <p:nvPr/>
          </p:nvSpPr>
          <p:spPr>
            <a:xfrm>
              <a:off x="1752" y="6198"/>
              <a:ext cx="1993" cy="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name1</a:t>
              </a:r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1752" y="7020"/>
              <a:ext cx="1993" cy="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name</a:t>
              </a:r>
              <a:r>
                <a:rPr lang="en-US" altLang="en-US"/>
                <a:t>2</a:t>
              </a:r>
              <a:endParaRPr lang="en-US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891" y="6198"/>
              <a:ext cx="3683" cy="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Beijing</a:t>
              </a:r>
              <a:endParaRPr lang="en-US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891" y="7020"/>
              <a:ext cx="3683" cy="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Shanghai</a:t>
              </a:r>
              <a:endParaRPr lang="en-US" altLang="en-US"/>
            </a:p>
          </p:txBody>
        </p:sp>
        <p:cxnSp>
          <p:nvCxnSpPr>
            <p:cNvPr id="22" name="直接箭头连接符 21"/>
            <p:cNvCxnSpPr>
              <a:stCxn id="18" idx="3"/>
              <a:endCxn id="20" idx="1"/>
            </p:cNvCxnSpPr>
            <p:nvPr/>
          </p:nvCxnSpPr>
          <p:spPr>
            <a:xfrm>
              <a:off x="3745" y="6485"/>
              <a:ext cx="214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9" idx="3"/>
              <a:endCxn id="20" idx="1"/>
            </p:cNvCxnSpPr>
            <p:nvPr/>
          </p:nvCxnSpPr>
          <p:spPr>
            <a:xfrm flipV="1">
              <a:off x="3745" y="6485"/>
              <a:ext cx="2146" cy="82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1001395" y="5259705"/>
            <a:ext cx="776732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多个对象变量可以引用同一个对象。他们互为别名。</a:t>
            </a:r>
            <a:endParaRPr lang="en-US" altLang="zh-CN"/>
          </a:p>
          <a:p>
            <a:endParaRPr lang="en-US" altLang="zh-CN"/>
          </a:p>
          <a:p>
            <a:r>
              <a:rPr lang="en-US" altLang="zh-CN" sz="1400"/>
              <a:t>当一个对象所有的引用都丢失后(例如 “Shanghai”对象)，它就再也不能被使用，即程序中不能在调用此对象的方法或使用它的变量。 此时该对象称为“垃圾”。Java会自动进行垃圾回收，清除垃圾对象，并释放它占用的内存空间。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26" grpId="0"/>
      <p:bldP spid="2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760118" y="4831170"/>
            <a:ext cx="13561718" cy="1881731"/>
            <a:chOff x="-3146534" y="4680354"/>
            <a:chExt cx="15916212" cy="2208424"/>
          </a:xfrm>
        </p:grpSpPr>
        <p:pic>
          <p:nvPicPr>
            <p:cNvPr id="23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46534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975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矩形 24"/>
          <p:cNvSpPr/>
          <p:nvPr/>
        </p:nvSpPr>
        <p:spPr>
          <a:xfrm>
            <a:off x="4603115" y="2040255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我们要做什么</a:t>
            </a:r>
            <a:endParaRPr lang="zh-CN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03115" y="2984500"/>
            <a:ext cx="5511800" cy="560705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包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85545" y="1972310"/>
            <a:ext cx="2404110" cy="861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20"/>
              </a:lnSpc>
            </a:pPr>
            <a:r>
              <a:rPr lang="zh-CN" altLang="en-US" sz="7110" dirty="0">
                <a:solidFill>
                  <a:srgbClr val="0070C0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目录</a:t>
            </a:r>
            <a:endParaRPr lang="en-US" altLang="zh-CN" sz="7110" dirty="0">
              <a:solidFill>
                <a:srgbClr val="0070C0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  <a:p>
            <a:pPr algn="ctr">
              <a:lnSpc>
                <a:spcPts val="3020"/>
              </a:lnSpc>
            </a:pPr>
            <a:r>
              <a:rPr lang="en-US" altLang="zh-CN" sz="3555" dirty="0">
                <a:solidFill>
                  <a:prstClr val="white">
                    <a:lumMod val="65000"/>
                  </a:prst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contents</a:t>
            </a:r>
            <a:endParaRPr lang="zh-CN" altLang="en-US" sz="3555" dirty="0">
              <a:solidFill>
                <a:prstClr val="white">
                  <a:lumMod val="65000"/>
                </a:prst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 rot="0">
            <a:off x="4465320" y="2921635"/>
            <a:ext cx="826770" cy="419735"/>
            <a:chOff x="1485616" y="1015069"/>
            <a:chExt cx="1557519" cy="790575"/>
          </a:xfrm>
          <a:solidFill>
            <a:srgbClr val="0070C0"/>
          </a:solidFill>
        </p:grpSpPr>
        <p:sp>
          <p:nvSpPr>
            <p:cNvPr id="30" name="等腰三角形 29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2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603115" y="2036445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创建对象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 rot="0">
            <a:off x="4465320" y="1979930"/>
            <a:ext cx="826770" cy="419735"/>
            <a:chOff x="1485616" y="1015069"/>
            <a:chExt cx="1557519" cy="790575"/>
          </a:xfrm>
        </p:grpSpPr>
        <p:sp>
          <p:nvSpPr>
            <p:cNvPr id="37" name="等腰三角形 36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rot="0">
            <a:off x="4465320" y="1983105"/>
            <a:ext cx="826770" cy="419735"/>
            <a:chOff x="1485616" y="1015069"/>
            <a:chExt cx="1557519" cy="790575"/>
          </a:xfrm>
          <a:solidFill>
            <a:srgbClr val="7E7E7E"/>
          </a:solidFill>
        </p:grpSpPr>
        <p:sp>
          <p:nvSpPr>
            <p:cNvPr id="44" name="等腰三角形 43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5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Ins="160000" bIns="96000" rtlCol="0" anchor="ctr"/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4603115" y="3929380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常用工具类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 rot="0">
            <a:off x="4465320" y="3865880"/>
            <a:ext cx="826770" cy="419735"/>
            <a:chOff x="1485616" y="1015069"/>
            <a:chExt cx="1557519" cy="790575"/>
          </a:xfrm>
        </p:grpSpPr>
        <p:sp>
          <p:nvSpPr>
            <p:cNvPr id="33" name="等腰三角形 32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4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3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1327566" cy="706755"/>
            <a:chOff x="12254709" y="219953"/>
            <a:chExt cx="1327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690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包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38505" y="1108075"/>
            <a:ext cx="108146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类库是一套支持开发程序的类的组成。由几组相关的类簇组成， 通常称为Java API，即应用程序编程接口。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Java的标准类库是按照包分组的， 每个类属于一个包。例如 String 和 System属于java.lang包， Scanner则属于java.util包。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下面列举了几种JDK中的包</a:t>
            </a:r>
            <a:endParaRPr lang="en-US" altLang="zh-CN"/>
          </a:p>
        </p:txBody>
      </p:sp>
      <p:graphicFrame>
        <p:nvGraphicFramePr>
          <p:cNvPr id="12" name="表格 11"/>
          <p:cNvGraphicFramePr/>
          <p:nvPr/>
        </p:nvGraphicFramePr>
        <p:xfrm>
          <a:off x="738505" y="3051175"/>
          <a:ext cx="85344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包名称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功能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java.security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安全控制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java.io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实行各种输入、输出功能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java.util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工具类，提供一些实用功能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08990" y="5340985"/>
            <a:ext cx="6673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包名.类名 称为类的全路径 或 类的完整引用。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如： java.util.Scanner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1327566" cy="706755"/>
            <a:chOff x="12254709" y="219953"/>
            <a:chExt cx="1327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690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包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58825" y="1118235"/>
            <a:ext cx="110070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编写Java程序时， 如果需要用到 JDK 中的类， 我们需要完整的声明相应类的引用。</a:t>
            </a:r>
            <a:endParaRPr lang="en-US" altLang="zh-CN"/>
          </a:p>
          <a:p>
            <a:r>
              <a:rPr lang="en-US" altLang="zh-CN"/>
              <a:t>例如使用到了Random类：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java.util.Scanner</a:t>
            </a:r>
            <a:r>
              <a:rPr lang="en-US" altLang="zh-CN"/>
              <a:t> scan = new </a:t>
            </a:r>
            <a:r>
              <a:rPr lang="en-US" altLang="zh-CN">
                <a:solidFill>
                  <a:srgbClr val="FF0000"/>
                </a:solidFill>
              </a:rPr>
              <a:t>java.lang.Scanner</a:t>
            </a:r>
            <a:r>
              <a:rPr lang="en-US" altLang="zh-CN"/>
              <a:t>();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或者  我们也可以使用 </a:t>
            </a:r>
            <a:r>
              <a:rPr lang="en-US" altLang="zh-CN" b="1">
                <a:solidFill>
                  <a:srgbClr val="FF0000"/>
                </a:solidFill>
              </a:rPr>
              <a:t>import</a:t>
            </a:r>
            <a:r>
              <a:rPr lang="en-US" altLang="zh-CN"/>
              <a:t> 声明：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import java.util.Scanner;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{</a:t>
            </a:r>
            <a:endParaRPr lang="en-US" altLang="zh-CN"/>
          </a:p>
          <a:p>
            <a:r>
              <a:rPr lang="en-US" altLang="zh-CN"/>
              <a:t>	    Scanner scan = new Scanner();</a:t>
            </a:r>
            <a:endParaRPr lang="en-US" altLang="zh-CN"/>
          </a:p>
          <a:p>
            <a:r>
              <a:rPr lang="en-US" altLang="zh-CN"/>
              <a:t>	}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9470" y="5046980"/>
            <a:ext cx="8891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如果两个包的两个类名称相同， import就不能完全说明类的引用，编译器无法区分程序中的代码使用的是哪个类。如果发生这种情况，需要在程序中使用完整的类路径。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3373</Words>
  <Application>WPS 演示</Application>
  <PresentationFormat>宽屏</PresentationFormat>
  <Paragraphs>328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8" baseType="lpstr">
      <vt:lpstr>Arial</vt:lpstr>
      <vt:lpstr>宋体</vt:lpstr>
      <vt:lpstr>Wingdings</vt:lpstr>
      <vt:lpstr>DejaVu Sans</vt:lpstr>
      <vt:lpstr>方正大标宋简体</vt:lpstr>
      <vt:lpstr>Droid Sans Fallback</vt:lpstr>
      <vt:lpstr>Microsoft JhengHei Light</vt:lpstr>
      <vt:lpstr>微软雅黑 Light</vt:lpstr>
      <vt:lpstr>张海山锐谐体</vt:lpstr>
      <vt:lpstr>张海山锐线体简</vt:lpstr>
      <vt:lpstr>Lucida Calligraphy</vt:lpstr>
      <vt:lpstr>Arial</vt:lpstr>
      <vt:lpstr>Calibri</vt:lpstr>
      <vt:lpstr>微软雅黑</vt:lpstr>
      <vt:lpstr>宋体</vt:lpstr>
      <vt:lpstr>Arial Unicode MS</vt:lpstr>
      <vt:lpstr>Calibri Light</vt:lpstr>
      <vt:lpstr>Sans Serif</vt:lpstr>
      <vt:lpstr>Noto Serif CJK JP</vt:lpstr>
      <vt:lpstr>aakar</vt:lpstr>
      <vt:lpstr>Abyssinica SIL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HNCXKG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刘哲涛</dc:creator>
  <cp:lastModifiedBy>adam</cp:lastModifiedBy>
  <cp:revision>280</cp:revision>
  <dcterms:created xsi:type="dcterms:W3CDTF">2020-03-19T09:53:03Z</dcterms:created>
  <dcterms:modified xsi:type="dcterms:W3CDTF">2020-03-19T09:53:03Z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2052-11.1.0.9126</vt:lpwstr>
  </property>
</Properties>
</file>