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handoutMasterIdLst>
    <p:handoutMasterId r:id="rId12"/>
  </p:handoutMasterIdLst>
  <p:sldIdLst>
    <p:sldId id="323" r:id="rId3"/>
    <p:sldId id="258" r:id="rId4"/>
    <p:sldId id="260" r:id="rId6"/>
    <p:sldId id="306" r:id="rId7"/>
    <p:sldId id="340" r:id="rId8"/>
    <p:sldId id="341" r:id="rId9"/>
    <p:sldId id="304" r:id="rId10"/>
    <p:sldId id="265" r:id="rId11"/>
  </p:sldIdLst>
  <p:sldSz cx="12192000" cy="6858000"/>
  <p:notesSz cx="6858000" cy="9144000"/>
  <p:embeddedFontLst>
    <p:embeddedFont>
      <p:font typeface="方正大标宋简体" panose="03000509000000000000" pitchFamily="2" charset="-122"/>
      <p:regular r:id="rId17"/>
    </p:embeddedFont>
    <p:embeddedFont>
      <p:font typeface="Microsoft JhengHei Light" panose="020B0304030504040204" pitchFamily="34" charset="-122"/>
      <p:regular r:id="rId18"/>
    </p:embeddedFont>
    <p:embeddedFont>
      <p:font typeface="微软雅黑 Light" panose="020B0502040204020203" pitchFamily="34" charset="-122"/>
      <p:regular r:id="rId19"/>
    </p:embeddedFont>
    <p:embeddedFont>
      <p:font typeface="张海山锐谐体" panose="02000000000000000000" pitchFamily="2" charset="-122"/>
      <p:regular r:id="rId20"/>
    </p:embeddedFont>
    <p:embeddedFont>
      <p:font typeface="张海山锐线体简" panose="02000000000000000000" pitchFamily="2" charset="-122"/>
      <p:regular r:id="rId21"/>
    </p:embeddedFont>
    <p:embeddedFont>
      <p:font typeface="Lucida Calligraphy" panose="03010101010101010101" pitchFamily="66" charset="0"/>
      <p:regular r:id="rId22"/>
      <p:italic r:id="rId23"/>
    </p:embeddedFont>
    <p:embeddedFont>
      <p:font typeface="微软雅黑" panose="020B0503020204020204" charset="-122"/>
      <p:regular r:id="rId24"/>
    </p:embeddedFont>
    <p:embeddedFont>
      <p:font typeface="Calibri" panose="020F0502020204030204" charset="0"/>
      <p:regular r:id="rId25"/>
      <p:bold r:id="rId26"/>
      <p:italic r:id="rId27"/>
      <p:boldItalic r:id="rId28"/>
    </p:embeddedFont>
    <p:embeddedFont>
      <p:font typeface="Calibri Light" panose="020F0302020204030204" charset="0"/>
      <p:regular r:id="rId29"/>
      <p:italic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  <a:srgbClr val="A5A5A5"/>
    <a:srgbClr val="0070C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50" d="100"/>
          <a:sy n="50" d="100"/>
        </p:scale>
        <p:origin x="141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font" Target="fonts/font14.fntdata"/><Relationship Id="rId3" Type="http://schemas.openxmlformats.org/officeDocument/2006/relationships/slide" Target="slides/slide1.xml"/><Relationship Id="rId29" Type="http://schemas.openxmlformats.org/officeDocument/2006/relationships/font" Target="fonts/font13.fntdata"/><Relationship Id="rId28" Type="http://schemas.openxmlformats.org/officeDocument/2006/relationships/font" Target="fonts/font12.fntdata"/><Relationship Id="rId27" Type="http://schemas.openxmlformats.org/officeDocument/2006/relationships/font" Target="fonts/font11.fntdata"/><Relationship Id="rId26" Type="http://schemas.openxmlformats.org/officeDocument/2006/relationships/font" Target="fonts/font10.fntdata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33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135"/>
            </a:lvl1pPr>
            <a:lvl2pPr marL="406400" indent="0" algn="ctr">
              <a:buNone/>
              <a:defRPr sz="1780"/>
            </a:lvl2pPr>
            <a:lvl3pPr marL="812800" indent="0" algn="ctr">
              <a:buNone/>
              <a:defRPr sz="1600"/>
            </a:lvl3pPr>
            <a:lvl4pPr marL="1219200" indent="0" algn="ctr">
              <a:buNone/>
              <a:defRPr sz="1420"/>
            </a:lvl4pPr>
            <a:lvl5pPr marL="1625600" indent="0" algn="ctr">
              <a:buNone/>
              <a:defRPr sz="1420"/>
            </a:lvl5pPr>
            <a:lvl6pPr marL="2032000" indent="0" algn="ctr">
              <a:buNone/>
              <a:defRPr sz="1420"/>
            </a:lvl6pPr>
            <a:lvl7pPr marL="2438400" indent="0" algn="ctr">
              <a:buNone/>
              <a:defRPr sz="1420"/>
            </a:lvl7pPr>
            <a:lvl8pPr marL="2844800" indent="0" algn="ctr">
              <a:buNone/>
              <a:defRPr sz="1420"/>
            </a:lvl8pPr>
            <a:lvl9pPr marL="3251200" indent="0" algn="ctr">
              <a:buNone/>
              <a:defRPr sz="142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3838" y="6350404"/>
            <a:ext cx="2743200" cy="365125"/>
          </a:xfrm>
        </p:spPr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2" b="16423"/>
          <a:stretch>
            <a:fillRect/>
          </a:stretch>
        </p:blipFill>
        <p:spPr>
          <a:xfrm rot="10800000">
            <a:off x="0" y="-4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533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1pPr>
            <a:lvl2pPr marL="406400" indent="0">
              <a:buNone/>
              <a:defRPr sz="1780">
                <a:solidFill>
                  <a:schemeClr val="tx1">
                    <a:tint val="75000"/>
                  </a:schemeClr>
                </a:solidFill>
              </a:defRPr>
            </a:lvl2pPr>
            <a:lvl3pPr marL="812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192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4pPr>
            <a:lvl5pPr marL="16256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5pPr>
            <a:lvl6pPr marL="20320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6pPr>
            <a:lvl7pPr marL="24384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7pPr>
            <a:lvl8pPr marL="28448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8pPr>
            <a:lvl9pPr marL="32512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135" b="1"/>
            </a:lvl1pPr>
            <a:lvl2pPr marL="406400" indent="0">
              <a:buNone/>
              <a:defRPr sz="1780" b="1"/>
            </a:lvl2pPr>
            <a:lvl3pPr marL="812800" indent="0">
              <a:buNone/>
              <a:defRPr sz="1600" b="1"/>
            </a:lvl3pPr>
            <a:lvl4pPr marL="1219200" indent="0">
              <a:buNone/>
              <a:defRPr sz="1420" b="1"/>
            </a:lvl4pPr>
            <a:lvl5pPr marL="1625600" indent="0">
              <a:buNone/>
              <a:defRPr sz="1420" b="1"/>
            </a:lvl5pPr>
            <a:lvl6pPr marL="2032000" indent="0">
              <a:buNone/>
              <a:defRPr sz="1420" b="1"/>
            </a:lvl6pPr>
            <a:lvl7pPr marL="2438400" indent="0">
              <a:buNone/>
              <a:defRPr sz="1420" b="1"/>
            </a:lvl7pPr>
            <a:lvl8pPr marL="2844800" indent="0">
              <a:buNone/>
              <a:defRPr sz="1420" b="1"/>
            </a:lvl8pPr>
            <a:lvl9pPr marL="3251200" indent="0">
              <a:buNone/>
              <a:defRPr sz="14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135" b="1"/>
            </a:lvl1pPr>
            <a:lvl2pPr marL="406400" indent="0">
              <a:buNone/>
              <a:defRPr sz="1780" b="1"/>
            </a:lvl2pPr>
            <a:lvl3pPr marL="812800" indent="0">
              <a:buNone/>
              <a:defRPr sz="1600" b="1"/>
            </a:lvl3pPr>
            <a:lvl4pPr marL="1219200" indent="0">
              <a:buNone/>
              <a:defRPr sz="1420" b="1"/>
            </a:lvl4pPr>
            <a:lvl5pPr marL="1625600" indent="0">
              <a:buNone/>
              <a:defRPr sz="1420" b="1"/>
            </a:lvl5pPr>
            <a:lvl6pPr marL="2032000" indent="0">
              <a:buNone/>
              <a:defRPr sz="1420" b="1"/>
            </a:lvl6pPr>
            <a:lvl7pPr marL="2438400" indent="0">
              <a:buNone/>
              <a:defRPr sz="1420" b="1"/>
            </a:lvl7pPr>
            <a:lvl8pPr marL="2844800" indent="0">
              <a:buNone/>
              <a:defRPr sz="1420" b="1"/>
            </a:lvl8pPr>
            <a:lvl9pPr marL="3251200" indent="0">
              <a:buNone/>
              <a:defRPr sz="14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8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>
              <a:defRPr sz="2845"/>
            </a:lvl1pPr>
            <a:lvl2pPr>
              <a:defRPr sz="2490"/>
            </a:lvl2pPr>
            <a:lvl3pPr>
              <a:defRPr sz="2135"/>
            </a:lvl3pPr>
            <a:lvl4pPr>
              <a:defRPr sz="1780"/>
            </a:lvl4pPr>
            <a:lvl5pPr>
              <a:defRPr sz="1780"/>
            </a:lvl5pPr>
            <a:lvl6pPr>
              <a:defRPr sz="1780"/>
            </a:lvl6pPr>
            <a:lvl7pPr>
              <a:defRPr sz="1780"/>
            </a:lvl7pPr>
            <a:lvl8pPr>
              <a:defRPr sz="1780"/>
            </a:lvl8pPr>
            <a:lvl9pPr>
              <a:defRPr sz="17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420"/>
            </a:lvl1pPr>
            <a:lvl2pPr marL="406400" indent="0">
              <a:buNone/>
              <a:defRPr sz="1245"/>
            </a:lvl2pPr>
            <a:lvl3pPr marL="812800" indent="0">
              <a:buNone/>
              <a:defRPr sz="1065"/>
            </a:lvl3pPr>
            <a:lvl4pPr marL="1219200" indent="0">
              <a:buNone/>
              <a:defRPr sz="890"/>
            </a:lvl4pPr>
            <a:lvl5pPr marL="1625600" indent="0">
              <a:buNone/>
              <a:defRPr sz="890"/>
            </a:lvl5pPr>
            <a:lvl6pPr marL="2032000" indent="0">
              <a:buNone/>
              <a:defRPr sz="890"/>
            </a:lvl6pPr>
            <a:lvl7pPr marL="2438400" indent="0">
              <a:buNone/>
              <a:defRPr sz="890"/>
            </a:lvl7pPr>
            <a:lvl8pPr marL="2844800" indent="0">
              <a:buNone/>
              <a:defRPr sz="890"/>
            </a:lvl8pPr>
            <a:lvl9pPr marL="3251200" indent="0">
              <a:buNone/>
              <a:defRPr sz="8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8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7"/>
            <a:ext cx="6172200" cy="4873625"/>
          </a:xfrm>
        </p:spPr>
        <p:txBody>
          <a:bodyPr anchor="t"/>
          <a:lstStyle>
            <a:lvl1pPr marL="0" indent="0">
              <a:buNone/>
              <a:defRPr sz="2845"/>
            </a:lvl1pPr>
            <a:lvl2pPr marL="406400" indent="0">
              <a:buNone/>
              <a:defRPr sz="2490"/>
            </a:lvl2pPr>
            <a:lvl3pPr marL="812800" indent="0">
              <a:buNone/>
              <a:defRPr sz="2135"/>
            </a:lvl3pPr>
            <a:lvl4pPr marL="1219200" indent="0">
              <a:buNone/>
              <a:defRPr sz="1780"/>
            </a:lvl4pPr>
            <a:lvl5pPr marL="1625600" indent="0">
              <a:buNone/>
              <a:defRPr sz="1780"/>
            </a:lvl5pPr>
            <a:lvl6pPr marL="2032000" indent="0">
              <a:buNone/>
              <a:defRPr sz="1780"/>
            </a:lvl6pPr>
            <a:lvl7pPr marL="2438400" indent="0">
              <a:buNone/>
              <a:defRPr sz="1780"/>
            </a:lvl7pPr>
            <a:lvl8pPr marL="2844800" indent="0">
              <a:buNone/>
              <a:defRPr sz="1780"/>
            </a:lvl8pPr>
            <a:lvl9pPr marL="3251200" indent="0">
              <a:buNone/>
              <a:defRPr sz="178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420"/>
            </a:lvl1pPr>
            <a:lvl2pPr marL="406400" indent="0">
              <a:buNone/>
              <a:defRPr sz="1245"/>
            </a:lvl2pPr>
            <a:lvl3pPr marL="812800" indent="0">
              <a:buNone/>
              <a:defRPr sz="1065"/>
            </a:lvl3pPr>
            <a:lvl4pPr marL="1219200" indent="0">
              <a:buNone/>
              <a:defRPr sz="890"/>
            </a:lvl4pPr>
            <a:lvl5pPr marL="1625600" indent="0">
              <a:buNone/>
              <a:defRPr sz="890"/>
            </a:lvl5pPr>
            <a:lvl6pPr marL="2032000" indent="0">
              <a:buNone/>
              <a:defRPr sz="890"/>
            </a:lvl6pPr>
            <a:lvl7pPr marL="2438400" indent="0">
              <a:buNone/>
              <a:defRPr sz="890"/>
            </a:lvl7pPr>
            <a:lvl8pPr marL="2844800" indent="0">
              <a:buNone/>
              <a:defRPr sz="890"/>
            </a:lvl8pPr>
            <a:lvl9pPr marL="3251200" indent="0">
              <a:buNone/>
              <a:defRPr sz="8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0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3293" t="3371" r="226" b="710"/>
          <a:stretch>
            <a:fillRect/>
          </a:stretch>
        </p:blipFill>
        <p:spPr>
          <a:xfrm>
            <a:off x="0" y="1"/>
            <a:ext cx="12192000" cy="68652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iming>
    <p:tnLst>
      <p:par>
        <p:cTn id="1" dur="indefinite" restart="never" nodeType="tmRoot"/>
      </p:par>
    </p:tnLst>
  </p:timing>
  <p:txStyles>
    <p:titleStyle>
      <a:lvl1pPr algn="l" defTabSz="812800" rtl="0" eaLnBrk="1" latinLnBrk="0" hangingPunct="1">
        <a:lnSpc>
          <a:spcPct val="90000"/>
        </a:lnSpc>
        <a:spcBef>
          <a:spcPct val="0"/>
        </a:spcBef>
        <a:buNone/>
        <a:defRPr sz="39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200" indent="-203200" algn="l" defTabSz="812800" rtl="0" eaLnBrk="1" latinLnBrk="0" hangingPunct="1">
        <a:lnSpc>
          <a:spcPct val="90000"/>
        </a:lnSpc>
        <a:spcBef>
          <a:spcPts val="890"/>
        </a:spcBef>
        <a:buFont typeface="Arial" panose="0208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780" kern="1200">
          <a:solidFill>
            <a:schemeClr val="tx1"/>
          </a:solidFill>
          <a:latin typeface="+mn-lt"/>
          <a:ea typeface="+mn-ea"/>
          <a:cs typeface="+mn-cs"/>
        </a:defRPr>
      </a:lvl3pPr>
      <a:lvl4pPr marL="14224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352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416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0480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544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3" b="5476"/>
          <a:stretch>
            <a:fillRect/>
          </a:stretch>
        </p:blipFill>
        <p:spPr>
          <a:xfrm>
            <a:off x="0" y="0"/>
            <a:ext cx="12223776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223776" cy="5046133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85342" y="2192218"/>
            <a:ext cx="11221316" cy="1787227"/>
            <a:chOff x="64128" y="1847118"/>
            <a:chExt cx="7838498" cy="2010631"/>
          </a:xfrm>
        </p:grpSpPr>
        <p:sp>
          <p:nvSpPr>
            <p:cNvPr id="8" name="矩形 7"/>
            <p:cNvSpPr/>
            <p:nvPr/>
          </p:nvSpPr>
          <p:spPr>
            <a:xfrm>
              <a:off x="64128" y="1847118"/>
              <a:ext cx="7838498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400" dirty="0">
                  <a:solidFill>
                    <a:prstClr val="white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Microsoft JhengHei Light" panose="020B0304030504040204" pitchFamily="34" charset="-122"/>
                </a:rPr>
                <a:t>Java实战</a:t>
              </a:r>
              <a:endParaRPr lang="zh-CN" altLang="en-US" sz="6400" dirty="0">
                <a:solidFill>
                  <a:prstClr val="white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20423" y="3271208"/>
              <a:ext cx="7125908" cy="5865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135" dirty="0">
                  <a:solidFill>
                    <a:prstClr val="white">
                      <a:lumMod val="85000"/>
                    </a:prstClr>
                  </a:solidFill>
                  <a:latin typeface="Microsoft JhengHei Light" panose="020B0304030504040204" pitchFamily="34" charset="-122"/>
                  <a:ea typeface="Microsoft JhengHei Light" panose="020B0304030504040204" pitchFamily="34" charset="-122"/>
                  <a:cs typeface="Microsoft JhengHei Light" panose="020B0304030504040204" pitchFamily="34" charset="-122"/>
                </a:rPr>
                <a:t> </a:t>
              </a:r>
              <a:endParaRPr lang="zh-CN" altLang="en-US" sz="1420" dirty="0">
                <a:solidFill>
                  <a:prstClr val="white">
                    <a:lumMod val="85000"/>
                  </a:prst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1156388" y="3292868"/>
              <a:ext cx="5653975" cy="0"/>
            </a:xfrm>
            <a:prstGeom prst="line">
              <a:avLst/>
            </a:prstGeom>
            <a:ln w="190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8477402" y="5615341"/>
            <a:ext cx="26670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</a:rPr>
              <a:t>Java</a:t>
            </a:r>
            <a:r>
              <a:rPr lang="zh-CN" altLang="en-US" sz="3200" dirty="0">
                <a:solidFill>
                  <a:schemeClr val="bg1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</a:rPr>
              <a:t>课堂出品</a:t>
            </a:r>
            <a:endParaRPr lang="zh-CN" altLang="en-US" sz="3200" dirty="0">
              <a:solidFill>
                <a:schemeClr val="bg1"/>
              </a:solidFill>
              <a:latin typeface="方正大标宋简体" panose="03000509000000000000" pitchFamily="2" charset="-122"/>
              <a:ea typeface="方正大标宋简体" panose="03000509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28210" y="3761105"/>
            <a:ext cx="38379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dirty="0">
                <a:solidFill>
                  <a:prstClr val="white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Microsoft JhengHei Light" panose="020B0304030504040204" pitchFamily="34" charset="-122"/>
                <a:sym typeface="+mn-ea"/>
              </a:rPr>
              <a:t>Java</a:t>
            </a:r>
            <a:r>
              <a:rPr lang="zh-CN" altLang="en-US" sz="4800" dirty="0">
                <a:solidFill>
                  <a:prstClr val="white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Microsoft JhengHei Light" panose="020B0304030504040204" pitchFamily="34" charset="-122"/>
                <a:sym typeface="+mn-ea"/>
              </a:rPr>
              <a:t>基础</a:t>
            </a:r>
            <a:endParaRPr lang="zh-CN" altLang="en-US"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760118" y="4831170"/>
            <a:ext cx="13561718" cy="1881731"/>
            <a:chOff x="-3146534" y="4680354"/>
            <a:chExt cx="15916212" cy="2208424"/>
          </a:xfrm>
        </p:grpSpPr>
        <p:pic>
          <p:nvPicPr>
            <p:cNvPr id="23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46534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975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矩形 24"/>
          <p:cNvSpPr/>
          <p:nvPr/>
        </p:nvSpPr>
        <p:spPr>
          <a:xfrm>
            <a:off x="4603115" y="2040255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我们要做什么</a:t>
            </a:r>
            <a:endParaRPr lang="zh-CN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03115" y="2984500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包装类型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85545" y="1972310"/>
            <a:ext cx="2404110" cy="861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20"/>
              </a:lnSpc>
            </a:pPr>
            <a:r>
              <a:rPr lang="zh-CN" altLang="en-US" sz="7110" dirty="0">
                <a:solidFill>
                  <a:srgbClr val="0070C0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目录</a:t>
            </a:r>
            <a:endParaRPr lang="en-US" altLang="zh-CN" sz="7110" dirty="0">
              <a:solidFill>
                <a:srgbClr val="0070C0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  <a:p>
            <a:pPr algn="ctr">
              <a:lnSpc>
                <a:spcPts val="3020"/>
              </a:lnSpc>
            </a:pPr>
            <a:r>
              <a:rPr lang="en-US" altLang="zh-CN" sz="3555" dirty="0">
                <a:solidFill>
                  <a:prstClr val="white">
                    <a:lumMod val="65000"/>
                  </a:prst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contents</a:t>
            </a:r>
            <a:endParaRPr lang="zh-CN" altLang="en-US" sz="3555" dirty="0">
              <a:solidFill>
                <a:prstClr val="white">
                  <a:lumMod val="65000"/>
                </a:prst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 rot="0">
            <a:off x="4465320" y="2921635"/>
            <a:ext cx="826770" cy="419735"/>
            <a:chOff x="1485616" y="1015069"/>
            <a:chExt cx="1557519" cy="790575"/>
          </a:xfrm>
        </p:grpSpPr>
        <p:sp>
          <p:nvSpPr>
            <p:cNvPr id="30" name="等腰三角形 29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2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603115" y="2036445"/>
            <a:ext cx="5511800" cy="560705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枚举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 rot="0">
            <a:off x="4465320" y="1979930"/>
            <a:ext cx="826770" cy="419735"/>
            <a:chOff x="1485616" y="1015069"/>
            <a:chExt cx="1557519" cy="790575"/>
          </a:xfrm>
        </p:grpSpPr>
        <p:sp>
          <p:nvSpPr>
            <p:cNvPr id="37" name="等腰三角形 36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rot="0">
            <a:off x="4465320" y="1983105"/>
            <a:ext cx="826770" cy="419735"/>
            <a:chOff x="1485616" y="1015069"/>
            <a:chExt cx="1557519" cy="790575"/>
          </a:xfrm>
          <a:solidFill>
            <a:srgbClr val="0070C0"/>
          </a:solidFill>
        </p:grpSpPr>
        <p:sp>
          <p:nvSpPr>
            <p:cNvPr id="44" name="等腰三角形 43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5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Ins="160000" bIns="96000" rtlCol="0" anchor="ctr"/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1835566" cy="706755"/>
            <a:chOff x="12254709" y="219953"/>
            <a:chExt cx="1835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1198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枚举</a:t>
              </a:r>
              <a:endParaRPr lang="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01345" y="1076960"/>
            <a:ext cx="109067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枚举类型是Java提供的一种特殊数据类型。枚举类型声明通过列举（枚举）处变量所有可能的取值， 为枚举变量建立所有的枚举值。枚举类型的枚举值没有个数限制。例如：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enum Season {spring, summer, fall， </a:t>
            </a:r>
            <a:r>
              <a:rPr lang="en-US" altLang="en-US">
                <a:sym typeface="+mn-ea"/>
              </a:rPr>
              <a:t>winter</a:t>
            </a:r>
            <a:r>
              <a:rPr lang="" altLang="en-US"/>
              <a:t>}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定义了季节枚举， 季节只有 春夏秋冬，没有其他值。下面的语句声明了枚举类型 并赋值: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Season time = Season.spring;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Java的枚举类型被认为是一种安全类型，使用任何枚举值之外的值，都会导致编译错误。</a:t>
            </a:r>
            <a:endParaRPr lang="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6425" y="4217035"/>
            <a:ext cx="111385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/>
              <a:t>枚举是一种特殊的类，所以枚举类型是对象类型。在Java内部，每个枚举值都有一个关联的顺序，第一个枚举值的序数是0，第二个值的序数是1， 依次类推。枚举的 ordinal方法返回枚举值的序数，name方法返回枚举值的名称。</a:t>
            </a:r>
            <a:endParaRPr lang="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1443335" y="6449695"/>
            <a:ext cx="737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1"/>
                </a:solidFill>
                <a:sym typeface="+mn-ea"/>
              </a:rPr>
              <a:t>Demo</a:t>
            </a:r>
            <a:endParaRPr lang="en-US" altLang="zh-CN" sz="140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2851566" cy="706755"/>
            <a:chOff x="12254709" y="219953"/>
            <a:chExt cx="2851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2214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包装类型</a:t>
              </a:r>
              <a:endParaRPr lang="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68985" y="1097915"/>
            <a:ext cx="110274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/>
              <a:t>除了类和对象，Java使用基本数据类型(int,double,float,char,boolean等)来表示数据，但是Java作为面向对象语言，是需要类的。所以，需要将基本数据类型转换为类。 基本数据类型对应的类就是包装类型。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一种包装类型，代表了一种基本数据类型，如 Integer 类 代表了简单整形值(int), 因此 Integer 类创建的对象将保存一个int值：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Integer age = new Integer(40);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age就是对象变量，代表整形40。</a:t>
            </a:r>
            <a:endParaRPr lang="" altLang="zh-CN"/>
          </a:p>
        </p:txBody>
      </p:sp>
      <p:graphicFrame>
        <p:nvGraphicFramePr>
          <p:cNvPr id="3" name="表格 2"/>
          <p:cNvGraphicFramePr/>
          <p:nvPr/>
        </p:nvGraphicFramePr>
        <p:xfrm>
          <a:off x="5240020" y="2815590"/>
          <a:ext cx="630809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045"/>
                <a:gridCol w="3154045"/>
              </a:tblGrid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zh-CN"/>
                        <a:t>基本类型</a:t>
                      </a:r>
                      <a:endParaRPr lang="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zh-CN"/>
                        <a:t>包装类型</a:t>
                      </a:r>
                      <a:endParaRPr lang="" altLang="zh-CN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zh-CN"/>
                        <a:t>byte</a:t>
                      </a:r>
                      <a:endParaRPr lang="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zh-CN"/>
                        <a:t>Byte</a:t>
                      </a:r>
                      <a:endParaRPr lang="" altLang="zh-CN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zh-CN"/>
                        <a:t>short</a:t>
                      </a:r>
                      <a:endParaRPr lang="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zh-CN"/>
                        <a:t>Short</a:t>
                      </a:r>
                      <a:endParaRPr lang="" altLang="zh-CN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zh-CN"/>
                        <a:t>int</a:t>
                      </a:r>
                      <a:endParaRPr lang="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zh-CN"/>
                        <a:t>Integer</a:t>
                      </a:r>
                      <a:endParaRPr lang="" altLang="zh-CN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zh-CN"/>
                        <a:t>long</a:t>
                      </a:r>
                      <a:endParaRPr lang="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zh-CN"/>
                        <a:t>Long</a:t>
                      </a:r>
                      <a:endParaRPr lang="" altLang="zh-CN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zh-CN"/>
                        <a:t>float</a:t>
                      </a:r>
                      <a:endParaRPr lang="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zh-CN"/>
                        <a:t>Float</a:t>
                      </a:r>
                      <a:endParaRPr lang="" altLang="zh-CN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zh-CN"/>
                        <a:t>double</a:t>
                      </a:r>
                      <a:endParaRPr lang="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zh-CN"/>
                        <a:t>Double</a:t>
                      </a:r>
                      <a:endParaRPr lang="" altLang="zh-CN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zh-CN"/>
                        <a:t>char</a:t>
                      </a:r>
                      <a:endParaRPr lang="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zh-CN"/>
                        <a:t>Char</a:t>
                      </a:r>
                      <a:endParaRPr lang="" altLang="zh-CN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zh-CN"/>
                        <a:t>boolean</a:t>
                      </a:r>
                      <a:endParaRPr lang="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zh-CN"/>
                        <a:t>Boolean</a:t>
                      </a:r>
                      <a:endParaRPr lang="" altLang="zh-CN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zh-CN"/>
                        <a:t>void</a:t>
                      </a:r>
                      <a:endParaRPr lang="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zh-CN"/>
                        <a:t>Void</a:t>
                      </a:r>
                      <a:endParaRPr lang="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68985" y="4247515"/>
            <a:ext cx="40805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ym typeface="+mn-ea"/>
              </a:rPr>
              <a:t>右侧表格列出了Java的基本类型对应的包装类型。</a:t>
            </a:r>
            <a:endParaRPr lang="" altLang="en-US">
              <a:sym typeface="+mn-ea"/>
            </a:endParaRPr>
          </a:p>
          <a:p>
            <a:endParaRPr lang="" altLang="en-US">
              <a:sym typeface="+mn-ea"/>
            </a:endParaRPr>
          </a:p>
          <a:p>
            <a:r>
              <a:rPr lang="en-US" altLang="en-US">
                <a:sym typeface="+mn-ea"/>
              </a:rPr>
              <a:t>所有的包装类型都定义在java.lang包中。</a:t>
            </a:r>
            <a:endParaRPr lang="en-US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2851566" cy="706755"/>
            <a:chOff x="12254709" y="219953"/>
            <a:chExt cx="2851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2214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包装类型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39470" y="1027430"/>
            <a:ext cx="10814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/>
              <a:t>包装类型提供了一些与管理基本类型对应的方法， 如Integer提供了一些方法，用于获取 int 值，以及将对象中的值转换为其他类型的方法：</a:t>
            </a:r>
            <a:endParaRPr lang="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41070" y="1846580"/>
            <a:ext cx="9538970" cy="4310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" altLang="zh-CN" sz="1400"/>
              <a:t>byte byteValue()</a:t>
            </a:r>
            <a:endParaRPr lang="" altLang="zh-CN" sz="1400"/>
          </a:p>
          <a:p>
            <a:pPr>
              <a:lnSpc>
                <a:spcPct val="140000"/>
              </a:lnSpc>
            </a:pPr>
            <a:r>
              <a:rPr lang="" altLang="zh-CN" sz="1400"/>
              <a:t>double doubleValue()</a:t>
            </a:r>
            <a:endParaRPr lang="" altLang="zh-CN" sz="1400"/>
          </a:p>
          <a:p>
            <a:pPr>
              <a:lnSpc>
                <a:spcPct val="140000"/>
              </a:lnSpc>
            </a:pPr>
            <a:r>
              <a:rPr lang="" altLang="zh-CN" sz="1400"/>
              <a:t>float floatValue()</a:t>
            </a:r>
            <a:endParaRPr lang="" altLang="zh-CN" sz="1400"/>
          </a:p>
          <a:p>
            <a:pPr>
              <a:lnSpc>
                <a:spcPct val="140000"/>
              </a:lnSpc>
            </a:pPr>
            <a:r>
              <a:rPr lang="" altLang="zh-CN" sz="1400"/>
              <a:t>int intValue()</a:t>
            </a:r>
            <a:endParaRPr lang="" altLang="zh-CN" sz="1400"/>
          </a:p>
          <a:p>
            <a:pPr>
              <a:lnSpc>
                <a:spcPct val="140000"/>
              </a:lnSpc>
            </a:pPr>
            <a:r>
              <a:rPr lang="" altLang="zh-CN" sz="1400"/>
              <a:t>long longValue()</a:t>
            </a:r>
            <a:endParaRPr lang="" altLang="zh-CN" sz="1400"/>
          </a:p>
          <a:p>
            <a:pPr>
              <a:lnSpc>
                <a:spcPct val="140000"/>
              </a:lnSpc>
            </a:pPr>
            <a:r>
              <a:rPr lang="" altLang="zh-CN" sz="1400"/>
              <a:t>     //将Integer对象的值转换为其他相应的基本数据类型的值</a:t>
            </a:r>
            <a:endParaRPr lang="" altLang="zh-CN" sz="1400"/>
          </a:p>
          <a:p>
            <a:pPr>
              <a:lnSpc>
                <a:spcPct val="140000"/>
              </a:lnSpc>
            </a:pPr>
            <a:endParaRPr lang="" altLang="zh-CN" sz="1400"/>
          </a:p>
          <a:p>
            <a:pPr>
              <a:lnSpc>
                <a:spcPct val="140000"/>
              </a:lnSpc>
            </a:pPr>
            <a:r>
              <a:rPr lang="" altLang="zh-CN" sz="1400"/>
              <a:t>static int parseInt(String str)</a:t>
            </a:r>
            <a:endParaRPr lang="" altLang="zh-CN" sz="1400"/>
          </a:p>
          <a:p>
            <a:pPr>
              <a:lnSpc>
                <a:spcPct val="140000"/>
              </a:lnSpc>
            </a:pPr>
            <a:r>
              <a:rPr lang="" altLang="zh-CN" sz="1400"/>
              <a:t>    //用于将字符串中的值转换为int值</a:t>
            </a:r>
            <a:endParaRPr lang="" altLang="zh-CN" sz="1400"/>
          </a:p>
          <a:p>
            <a:pPr>
              <a:lnSpc>
                <a:spcPct val="140000"/>
              </a:lnSpc>
            </a:pPr>
            <a:endParaRPr lang="" altLang="zh-CN" sz="1400"/>
          </a:p>
          <a:p>
            <a:pPr>
              <a:lnSpc>
                <a:spcPct val="140000"/>
              </a:lnSpc>
            </a:pPr>
            <a:r>
              <a:rPr lang="" altLang="zh-CN" sz="1400"/>
              <a:t>static String toBinaryString(int num)</a:t>
            </a:r>
            <a:endParaRPr lang="" altLang="zh-CN" sz="1400"/>
          </a:p>
          <a:p>
            <a:pPr>
              <a:lnSpc>
                <a:spcPct val="140000"/>
              </a:lnSpc>
            </a:pPr>
            <a:r>
              <a:rPr lang="" altLang="zh-CN" sz="1400"/>
              <a:t>static String toHexString(int num)</a:t>
            </a:r>
            <a:endParaRPr lang="" altLang="zh-CN" sz="1400"/>
          </a:p>
          <a:p>
            <a:pPr>
              <a:lnSpc>
                <a:spcPct val="140000"/>
              </a:lnSpc>
            </a:pPr>
            <a:r>
              <a:rPr lang="" altLang="zh-CN" sz="1400"/>
              <a:t>static String toOctalString(int num)</a:t>
            </a:r>
            <a:endParaRPr lang="" altLang="zh-CN" sz="1400"/>
          </a:p>
          <a:p>
            <a:pPr>
              <a:lnSpc>
                <a:spcPct val="140000"/>
              </a:lnSpc>
            </a:pPr>
            <a:r>
              <a:rPr lang="" altLang="zh-CN" sz="1400"/>
              <a:t>    //将int转换为 二进制、16进制、10进制 字符串</a:t>
            </a:r>
            <a:endParaRPr lang="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880110" y="6252210"/>
            <a:ext cx="7766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/>
              <a:t>其他包装类型也有类似的方法, 可查看 Java API 手册</a:t>
            </a:r>
            <a:endParaRPr lang="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2851566" cy="706755"/>
            <a:chOff x="12254709" y="219953"/>
            <a:chExt cx="2851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2214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包装类型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39470" y="1027430"/>
            <a:ext cx="10814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Java提供了自动装箱、自动拆箱机制，用于将基本数据类型和包装类型的自动转换。</a:t>
            </a:r>
            <a:endParaRPr lang="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51230" y="1604645"/>
            <a:ext cx="9528810" cy="2846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" altLang="zh-CN" sz="1400"/>
              <a:t>Integer obj1;</a:t>
            </a:r>
            <a:endParaRPr lang="" altLang="zh-CN" sz="1400"/>
          </a:p>
          <a:p>
            <a:pPr>
              <a:lnSpc>
                <a:spcPct val="160000"/>
              </a:lnSpc>
            </a:pPr>
            <a:r>
              <a:rPr lang="" altLang="zh-CN" sz="1400"/>
              <a:t>int num1 = 60;</a:t>
            </a:r>
            <a:endParaRPr lang="" altLang="zh-CN" sz="1400"/>
          </a:p>
          <a:p>
            <a:pPr>
              <a:lnSpc>
                <a:spcPct val="160000"/>
              </a:lnSpc>
            </a:pPr>
            <a:r>
              <a:rPr lang="" altLang="zh-CN" sz="1400"/>
              <a:t>obj1 = num1; 	//自动装箱</a:t>
            </a:r>
            <a:endParaRPr lang="" altLang="zh-CN" sz="1400"/>
          </a:p>
          <a:p>
            <a:pPr>
              <a:lnSpc>
                <a:spcPct val="160000"/>
              </a:lnSpc>
            </a:pPr>
            <a:endParaRPr lang="" altLang="zh-CN" sz="1400"/>
          </a:p>
          <a:p>
            <a:pPr>
              <a:lnSpc>
                <a:spcPct val="160000"/>
              </a:lnSpc>
            </a:pPr>
            <a:r>
              <a:rPr lang="" altLang="zh-CN" sz="1400"/>
              <a:t>Integer obj2 = 50; // 自动装箱</a:t>
            </a:r>
            <a:endParaRPr lang="" altLang="zh-CN" sz="1400"/>
          </a:p>
          <a:p>
            <a:pPr>
              <a:lnSpc>
                <a:spcPct val="160000"/>
              </a:lnSpc>
            </a:pPr>
            <a:endParaRPr lang="" altLang="zh-CN" sz="1400"/>
          </a:p>
          <a:p>
            <a:pPr>
              <a:lnSpc>
                <a:spcPct val="160000"/>
              </a:lnSpc>
            </a:pPr>
            <a:r>
              <a:rPr lang="" altLang="zh-CN" sz="1400"/>
              <a:t>Integer obj3 = new Integer(80);</a:t>
            </a:r>
            <a:endParaRPr lang="" altLang="zh-CN" sz="1400"/>
          </a:p>
          <a:p>
            <a:pPr>
              <a:lnSpc>
                <a:spcPct val="160000"/>
              </a:lnSpc>
            </a:pPr>
            <a:r>
              <a:rPr lang="" altLang="zh-CN" sz="1400"/>
              <a:t>int num3 = obj3;  	//自动拆箱 </a:t>
            </a:r>
            <a:endParaRPr lang="" altLang="zh-CN" sz="1400"/>
          </a:p>
        </p:txBody>
      </p:sp>
      <p:sp>
        <p:nvSpPr>
          <p:cNvPr id="3" name="文本框 2"/>
          <p:cNvSpPr txBox="1"/>
          <p:nvPr/>
        </p:nvSpPr>
        <p:spPr>
          <a:xfrm>
            <a:off x="951230" y="4874895"/>
            <a:ext cx="10227310" cy="1807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/>
              <a:t>自动装箱只能发生在基本类型和对应的包装类型之间。 否则将一个基本类型的值赋值给一个对象变量，或者反之， 都会产生编译错误! </a:t>
            </a:r>
            <a:endParaRPr lang="" altLang="zh-CN"/>
          </a:p>
          <a:p>
            <a:endParaRPr lang="" altLang="zh-CN"/>
          </a:p>
          <a:p>
            <a:pPr>
              <a:lnSpc>
                <a:spcPct val="120000"/>
              </a:lnSpc>
            </a:pPr>
            <a:r>
              <a:rPr lang="" altLang="zh-CN" sz="1600"/>
              <a:t>Float length = 40;    //编译错误</a:t>
            </a:r>
            <a:endParaRPr lang="" altLang="zh-CN" sz="1600"/>
          </a:p>
          <a:p>
            <a:pPr>
              <a:lnSpc>
                <a:spcPct val="120000"/>
              </a:lnSpc>
            </a:pPr>
            <a:r>
              <a:rPr lang="" altLang="zh-CN" sz="1600"/>
              <a:t>Float length = 40.0;  //</a:t>
            </a:r>
            <a:r>
              <a:rPr lang="en-US" altLang="zh-CN" sz="1600">
                <a:sym typeface="+mn-ea"/>
              </a:rPr>
              <a:t>编译错误</a:t>
            </a:r>
            <a:endParaRPr lang="" altLang="zh-CN" sz="1600"/>
          </a:p>
          <a:p>
            <a:pPr>
              <a:lnSpc>
                <a:spcPct val="120000"/>
              </a:lnSpc>
            </a:pPr>
            <a:r>
              <a:rPr lang="en-US" altLang="zh-CN" sz="1600">
                <a:sym typeface="+mn-ea"/>
              </a:rPr>
              <a:t>Float length = 40.0</a:t>
            </a:r>
            <a:r>
              <a:rPr lang="" altLang="en-US" sz="1600">
                <a:sym typeface="+mn-ea"/>
              </a:rPr>
              <a:t>F</a:t>
            </a:r>
            <a:r>
              <a:rPr lang="en-US" altLang="zh-CN" sz="1600">
                <a:sym typeface="+mn-ea"/>
              </a:rPr>
              <a:t>;  //正确</a:t>
            </a:r>
            <a:endParaRPr lang="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1835566" cy="706755"/>
            <a:chOff x="12254709" y="219953"/>
            <a:chExt cx="1835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1198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练习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89305" y="1087755"/>
            <a:ext cx="108953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en-US" altLang="en-US"/>
              <a:t>将本次课程中程序，在自己电脑编写运行。</a:t>
            </a:r>
            <a:endParaRPr lang="en-US" altLang="en-US"/>
          </a:p>
          <a:p>
            <a:pPr marL="342900" indent="-342900">
              <a:buFont typeface="+mj-lt"/>
              <a:buAutoNum type="arabicPeriod"/>
            </a:pPr>
            <a:endParaRPr lang="en-US" altLang="en-US"/>
          </a:p>
          <a:p>
            <a:pPr marL="342900" indent="-342900">
              <a:buFont typeface="+mj-lt"/>
              <a:buAutoNum type="arabicPeriod"/>
            </a:pPr>
            <a:r>
              <a:rPr lang="" altLang="en-US"/>
              <a:t>定义枚举，将学生成绩分为 A,B,C,D,F 五个等级， [0-20] 属于F,  [21-40]属于D, [41-60]属于C, [61-80] 属于B,  [81-100]属于A。</a:t>
            </a:r>
            <a:endParaRPr lang="" altLang="en-US"/>
          </a:p>
          <a:p>
            <a:pPr marL="342900" indent="-342900">
              <a:buFont typeface="+mj-lt"/>
              <a:buAutoNum type="arabicPeriod"/>
            </a:pPr>
            <a:endParaRPr lang="" altLang="en-US"/>
          </a:p>
          <a:p>
            <a:pPr indent="0">
              <a:buFont typeface="+mj-lt"/>
              <a:buNone/>
            </a:pPr>
            <a:r>
              <a:rPr lang="" altLang="en-US"/>
              <a:t>    编写程序，用户输入具体成绩， 程序输出 成绩等级。 </a:t>
            </a:r>
            <a:endParaRPr lang="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3" b="15572"/>
          <a:stretch>
            <a:fillRect/>
          </a:stretch>
        </p:blipFill>
        <p:spPr>
          <a:xfrm>
            <a:off x="0" y="-8468"/>
            <a:ext cx="13751748" cy="686646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88142" y="761073"/>
            <a:ext cx="4918381" cy="4918381"/>
            <a:chOff x="-197370" y="277973"/>
            <a:chExt cx="5951241" cy="5951241"/>
          </a:xfrm>
        </p:grpSpPr>
        <p:grpSp>
          <p:nvGrpSpPr>
            <p:cNvPr id="6" name="组合 5"/>
            <p:cNvGrpSpPr/>
            <p:nvPr/>
          </p:nvGrpSpPr>
          <p:grpSpPr>
            <a:xfrm>
              <a:off x="-197370" y="277973"/>
              <a:ext cx="5951241" cy="5951241"/>
              <a:chOff x="388364" y="486447"/>
              <a:chExt cx="5951241" cy="5951241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094703" y="1000374"/>
                <a:ext cx="4538565" cy="4538565"/>
              </a:xfrm>
              <a:prstGeom prst="ellipse">
                <a:avLst/>
              </a:prstGeom>
              <a:solidFill>
                <a:srgbClr val="018D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851154" y="2026214"/>
                <a:ext cx="2871705" cy="2871705"/>
              </a:xfrm>
              <a:prstGeom prst="ellipse">
                <a:avLst/>
              </a:prstGeom>
              <a:solidFill>
                <a:srgbClr val="017B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88364" y="486447"/>
                <a:ext cx="5951241" cy="595124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8094890">
                <a:off x="4545659" y="4505296"/>
                <a:ext cx="1164892" cy="1057872"/>
              </a:xfrm>
              <a:prstGeom prst="triangle">
                <a:avLst/>
              </a:prstGeom>
              <a:solidFill>
                <a:srgbClr val="018D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1172914" y="2591872"/>
              <a:ext cx="3148414" cy="12289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JhengHei Light" panose="020B0304030504040204" pitchFamily="34" charset="-122"/>
                </a:rPr>
                <a:t>Thanks</a:t>
              </a:r>
              <a:endPara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JhengHei Light" panose="020B0304030504040204" pitchFamily="34" charset="-122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8443058" y="4117996"/>
            <a:ext cx="4138288" cy="41382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1654</Words>
  <Application>WPS 演示</Application>
  <PresentationFormat>宽屏</PresentationFormat>
  <Paragraphs>144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1" baseType="lpstr">
      <vt:lpstr>Arial</vt:lpstr>
      <vt:lpstr>宋体</vt:lpstr>
      <vt:lpstr>Wingdings</vt:lpstr>
      <vt:lpstr>DejaVu Sans</vt:lpstr>
      <vt:lpstr>方正大标宋简体</vt:lpstr>
      <vt:lpstr>Droid Sans Fallback</vt:lpstr>
      <vt:lpstr>Microsoft JhengHei Light</vt:lpstr>
      <vt:lpstr>微软雅黑 Light</vt:lpstr>
      <vt:lpstr>张海山锐谐体</vt:lpstr>
      <vt:lpstr>张海山锐线体简</vt:lpstr>
      <vt:lpstr>Lucida Calligraphy</vt:lpstr>
      <vt:lpstr>Arial</vt:lpstr>
      <vt:lpstr>Calibri</vt:lpstr>
      <vt:lpstr>微软雅黑</vt:lpstr>
      <vt:lpstr>宋体</vt:lpstr>
      <vt:lpstr>Arial Unicode MS</vt:lpstr>
      <vt:lpstr>Calibri Light</vt:lpstr>
      <vt:lpstr>Sans Serif</vt:lpstr>
      <vt:lpstr>Noto Serif CJK JP</vt:lpstr>
      <vt:lpstr>aakar</vt:lpstr>
      <vt:lpstr>Abyssinica SIL</vt:lpstr>
      <vt:lpstr>MT Extra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HNCXKG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刘哲涛</dc:creator>
  <cp:lastModifiedBy>adam</cp:lastModifiedBy>
  <cp:revision>293</cp:revision>
  <dcterms:created xsi:type="dcterms:W3CDTF">2020-03-19T02:31:56Z</dcterms:created>
  <dcterms:modified xsi:type="dcterms:W3CDTF">2020-03-19T02:31:56Z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2052-11.1.0.9126</vt:lpwstr>
  </property>
</Properties>
</file>