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323" r:id="rId3"/>
    <p:sldId id="258" r:id="rId4"/>
    <p:sldId id="260" r:id="rId6"/>
    <p:sldId id="330" r:id="rId7"/>
    <p:sldId id="331" r:id="rId8"/>
    <p:sldId id="309" r:id="rId9"/>
    <p:sldId id="332" r:id="rId10"/>
    <p:sldId id="333" r:id="rId11"/>
    <p:sldId id="334" r:id="rId12"/>
    <p:sldId id="335" r:id="rId13"/>
    <p:sldId id="313" r:id="rId14"/>
    <p:sldId id="336" r:id="rId15"/>
    <p:sldId id="304" r:id="rId16"/>
    <p:sldId id="265" r:id="rId17"/>
  </p:sldIdLst>
  <p:sldSz cx="12192000" cy="6858000"/>
  <p:notesSz cx="6858000" cy="9144000"/>
  <p:embeddedFontLst>
    <p:embeddedFont>
      <p:font typeface="方正大标宋简体" panose="03000509000000000000" pitchFamily="2" charset="-122"/>
      <p:regular r:id="rId23"/>
    </p:embeddedFont>
    <p:embeddedFont>
      <p:font typeface="Microsoft JhengHei Light" panose="020B0304030504040204" pitchFamily="34" charset="-122"/>
      <p:regular r:id="rId24"/>
    </p:embeddedFont>
    <p:embeddedFont>
      <p:font typeface="微软雅黑 Light" panose="020B0502040204020203" pitchFamily="34" charset="-122"/>
      <p:regular r:id="rId25"/>
    </p:embeddedFont>
    <p:embeddedFont>
      <p:font typeface="张海山锐谐体" panose="02000000000000000000" pitchFamily="2" charset="-122"/>
      <p:regular r:id="rId26"/>
    </p:embeddedFont>
    <p:embeddedFont>
      <p:font typeface="张海山锐线体简" panose="02000000000000000000" pitchFamily="2" charset="-122"/>
      <p:regular r:id="rId27"/>
    </p:embeddedFont>
    <p:embeddedFont>
      <p:font typeface="Lucida Calligraphy" panose="03010101010101010101" pitchFamily="66" charset="0"/>
      <p:regular r:id="rId28"/>
      <p:italic r:id="rId29"/>
    </p:embeddedFont>
    <p:embeddedFont>
      <p:font typeface="微软雅黑" panose="020B0503020204020204" charset="-122"/>
      <p:regular r:id="rId30"/>
    </p:embeddedFont>
    <p:embeddedFont>
      <p:font typeface="Calibri" panose="020F0502020204030204" charset="0"/>
      <p:regular r:id="rId31"/>
      <p:bold r:id="rId32"/>
      <p:italic r:id="rId33"/>
      <p:boldItalic r:id="rId34"/>
    </p:embeddedFont>
    <p:embeddedFont>
      <p:font typeface="Calibri Light" panose="020F0302020204030204" charset="0"/>
      <p:regular r:id="rId35"/>
      <p:italic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616"/>
    <a:srgbClr val="7E7E7E"/>
    <a:srgbClr val="A5A5A5"/>
    <a:srgbClr val="0070C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41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35"/>
            </a:lvl1pPr>
            <a:lvl2pPr marL="406400" indent="0" algn="ctr">
              <a:buNone/>
              <a:defRPr sz="1780"/>
            </a:lvl2pPr>
            <a:lvl3pPr marL="812800" indent="0" algn="ctr">
              <a:buNone/>
              <a:defRPr sz="1600"/>
            </a:lvl3pPr>
            <a:lvl4pPr marL="1219200" indent="0" algn="ctr">
              <a:buNone/>
              <a:defRPr sz="1420"/>
            </a:lvl4pPr>
            <a:lvl5pPr marL="1625600" indent="0" algn="ctr">
              <a:buNone/>
              <a:defRPr sz="1420"/>
            </a:lvl5pPr>
            <a:lvl6pPr marL="2032000" indent="0" algn="ctr">
              <a:buNone/>
              <a:defRPr sz="1420"/>
            </a:lvl6pPr>
            <a:lvl7pPr marL="2438400" indent="0" algn="ctr">
              <a:buNone/>
              <a:defRPr sz="1420"/>
            </a:lvl7pPr>
            <a:lvl8pPr marL="2844800" indent="0" algn="ctr">
              <a:buNone/>
              <a:defRPr sz="1420"/>
            </a:lvl8pPr>
            <a:lvl9pPr marL="3251200" indent="0" algn="ctr">
              <a:buNone/>
              <a:defRPr sz="142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3838" y="6350404"/>
            <a:ext cx="2743200" cy="365125"/>
          </a:xfrm>
        </p:spPr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2" b="16423"/>
          <a:stretch>
            <a:fillRect/>
          </a:stretch>
        </p:blipFill>
        <p:spPr>
          <a:xfrm rot="10800000">
            <a:off x="0" y="-4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1pPr>
            <a:lvl2pPr marL="406400" indent="0">
              <a:buNone/>
              <a:defRPr sz="1780">
                <a:solidFill>
                  <a:schemeClr val="tx1">
                    <a:tint val="75000"/>
                  </a:schemeClr>
                </a:solidFill>
              </a:defRPr>
            </a:lvl2pPr>
            <a:lvl3pPr marL="812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56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320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84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448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51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2845"/>
            </a:lvl1pPr>
            <a:lvl2pPr>
              <a:defRPr sz="2490"/>
            </a:lvl2pPr>
            <a:lvl3pPr>
              <a:defRPr sz="2135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2845"/>
            </a:lvl1pPr>
            <a:lvl2pPr marL="406400" indent="0">
              <a:buNone/>
              <a:defRPr sz="2490"/>
            </a:lvl2pPr>
            <a:lvl3pPr marL="812800" indent="0">
              <a:buNone/>
              <a:defRPr sz="2135"/>
            </a:lvl3pPr>
            <a:lvl4pPr marL="1219200" indent="0">
              <a:buNone/>
              <a:defRPr sz="1780"/>
            </a:lvl4pPr>
            <a:lvl5pPr marL="1625600" indent="0">
              <a:buNone/>
              <a:defRPr sz="1780"/>
            </a:lvl5pPr>
            <a:lvl6pPr marL="2032000" indent="0">
              <a:buNone/>
              <a:defRPr sz="1780"/>
            </a:lvl6pPr>
            <a:lvl7pPr marL="2438400" indent="0">
              <a:buNone/>
              <a:defRPr sz="1780"/>
            </a:lvl7pPr>
            <a:lvl8pPr marL="2844800" indent="0">
              <a:buNone/>
              <a:defRPr sz="1780"/>
            </a:lvl8pPr>
            <a:lvl9pPr marL="3251200" indent="0">
              <a:buNone/>
              <a:defRPr sz="17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293" t="3371" r="226" b="710"/>
          <a:stretch>
            <a:fillRect/>
          </a:stretch>
        </p:blipFill>
        <p:spPr>
          <a:xfrm>
            <a:off x="0" y="1"/>
            <a:ext cx="12192000" cy="68652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txStyles>
    <p:titleStyle>
      <a:lvl1pPr algn="l" defTabSz="812800" rtl="0" eaLnBrk="1" latinLnBrk="0" hangingPunct="1">
        <a:lnSpc>
          <a:spcPct val="90000"/>
        </a:lnSpc>
        <a:spcBef>
          <a:spcPct val="0"/>
        </a:spcBef>
        <a:buNone/>
        <a:defRPr sz="3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0" indent="-203200" algn="l" defTabSz="8128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422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5476"/>
          <a:stretch>
            <a:fillRect/>
          </a:stretch>
        </p:blipFill>
        <p:spPr>
          <a:xfrm>
            <a:off x="0" y="0"/>
            <a:ext cx="1222377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223776" cy="5046133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5342" y="2192218"/>
            <a:ext cx="11221316" cy="1787227"/>
            <a:chOff x="64128" y="1847118"/>
            <a:chExt cx="7838498" cy="2010631"/>
          </a:xfrm>
        </p:grpSpPr>
        <p:sp>
          <p:nvSpPr>
            <p:cNvPr id="8" name="矩形 7"/>
            <p:cNvSpPr/>
            <p:nvPr/>
          </p:nvSpPr>
          <p:spPr>
            <a:xfrm>
              <a:off x="64128" y="1847118"/>
              <a:ext cx="7838498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400" dirty="0">
                  <a:solidFill>
                    <a:prstClr val="white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Microsoft JhengHei Light" panose="020B0304030504040204" pitchFamily="34" charset="-122"/>
                </a:rPr>
                <a:t>Java实战</a:t>
              </a:r>
              <a:endParaRPr lang="zh-CN" altLang="en-US" sz="64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0423" y="3271208"/>
              <a:ext cx="7125908" cy="5865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135" dirty="0">
                  <a:solidFill>
                    <a:prstClr val="white">
                      <a:lumMod val="85000"/>
                    </a:prst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 </a:t>
              </a:r>
              <a:endParaRPr lang="zh-CN" altLang="en-US" sz="1420" dirty="0">
                <a:solidFill>
                  <a:prstClr val="white">
                    <a:lumMod val="85000"/>
                  </a:prst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156388" y="3292868"/>
              <a:ext cx="5653975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477402" y="5615341"/>
            <a:ext cx="2667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课堂出品</a:t>
            </a:r>
            <a:endParaRPr lang="zh-CN" altLang="en-US" sz="3200" dirty="0">
              <a:solidFill>
                <a:schemeClr val="bg1"/>
              </a:solidFill>
              <a:latin typeface="方正大标宋简体" panose="03000509000000000000" pitchFamily="2" charset="-122"/>
              <a:ea typeface="方正大标宋简体" panose="03000509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8210" y="3761105"/>
            <a:ext cx="3837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Java</a:t>
            </a:r>
            <a:r>
              <a:rPr lang="zh-CN" altLang="en-US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基础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方法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2490" y="15875"/>
            <a:ext cx="4944745" cy="6810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8665" y="1067435"/>
            <a:ext cx="582231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局部变量和实例变量</a:t>
            </a:r>
            <a:endParaRPr lang="en-US" altLang="zh-CN"/>
          </a:p>
          <a:p>
            <a:endParaRPr lang="en-US" altLang="zh-CN"/>
          </a:p>
          <a:p>
            <a:r>
              <a:rPr lang="en-US" altLang="zh-CN" sz="1400"/>
              <a:t>在方法内部声明的变量，称为局部变量。 而声明在类中的变量，则称为实例变量。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根据变量作用域规则， 局部变量仅作用在方法内部，无法从方法外部使用局部变量。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方法声明中的形参，也是局部变量，仅在方法执行期间存在，方法执行结束，局部变量消亡。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48665" y="6049645"/>
            <a:ext cx="57924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Demo: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银行账号操作例子。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2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编写类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构造方法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构造方法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48665" y="6049645"/>
            <a:ext cx="57924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Demo: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银行账号操作例子。</a:t>
            </a:r>
            <a:r>
              <a:rPr lang="en-US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增加构造方法</a:t>
            </a:r>
            <a:endParaRPr lang="en-US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505" y="1047115"/>
            <a:ext cx="108654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构造方法，是一中特殊的方法：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构造方法名与类名相同。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构造方法不能有返回值，方法声明中也没有返回值类型。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80604020202020204" pitchFamily="34" charset="0"/>
              <a:buNone/>
            </a:pPr>
            <a:r>
              <a:rPr lang="en-US" altLang="zh-CN"/>
              <a:t>当实例化对象时将会调用构造方法， 定义类的时候，可以定义一个构造方法用于初始化对象的变量。</a:t>
            </a:r>
            <a:endParaRPr lang="en-US" altLang="zh-CN"/>
          </a:p>
          <a:p>
            <a:pPr indent="0">
              <a:buFont typeface="Arial" panose="02080604020202020204" pitchFamily="34" charset="0"/>
              <a:buNone/>
            </a:pPr>
            <a:endParaRPr lang="en-US" altLang="zh-CN"/>
          </a:p>
          <a:p>
            <a:pPr indent="0">
              <a:buFont typeface="Arial" panose="02080604020202020204" pitchFamily="34" charset="0"/>
              <a:buNone/>
            </a:pPr>
            <a:r>
              <a:rPr lang="en-US" altLang="zh-CN"/>
              <a:t>构造方法不是必须定义的，如果不定义任何构造方法， 则类会有一个默认的不带参数的构造方法，即默认构造方法。</a:t>
            </a:r>
            <a:endParaRPr lang="en-US" altLang="zh-CN"/>
          </a:p>
          <a:p>
            <a:pPr indent="0">
              <a:buFont typeface="Arial" panose="02080604020202020204" pitchFamily="34" charset="0"/>
              <a:buNone/>
            </a:pPr>
            <a:endParaRPr lang="en-US" altLang="zh-CN"/>
          </a:p>
          <a:p>
            <a:pPr indent="0">
              <a:buFont typeface="Arial" panose="02080604020202020204" pitchFamily="34" charset="0"/>
              <a:buNone/>
            </a:pPr>
            <a:r>
              <a:rPr lang="en-US" altLang="zh-CN"/>
              <a:t>如果定义了带参数的构造方法， 则类的默认构造方法就失效了。所以一般情况下，如果定义了带参数构造方法，同时也会再定义一个无参的构造方法作为默认构造方法。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练习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9305" y="1087755"/>
            <a:ext cx="108953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altLang="en-US" sz="1400"/>
              <a:t>将本次课程中程序，在自己电脑编写运行。</a:t>
            </a: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r>
              <a:rPr lang="en-US" altLang="en-US" sz="1400"/>
              <a:t>编写一个 lyrics方法，当调用时输出一句歌词， 该方法没有参数及返回值。</a:t>
            </a: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r>
              <a:rPr lang="en-US" altLang="en-US" sz="1400"/>
              <a:t>编写一个triple方法，接受一个整数参数，返回该整数的三次方值。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endParaRPr lang="en-US" altLang="en-US" sz="1400"/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400"/>
              <a:t>编写一个Dog类，包含属性 名字和年龄。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/>
              <a:t>定义一个构造方法，接收并初始化名字和年龄。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/>
              <a:t>定义设置和获取这些属性的方法。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/>
              <a:t>定义一个方法，计算并返回狗等效于人类的年龄（狗的年龄乘以 7）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/>
              <a:t>定义一个toString方法，返回狗的名字和年龄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/>
              <a:t>编写DogTest类，在main方法中初始化一些Dog对象，并调用相关方法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r>
              <a:rPr lang="en-US" altLang="en-US" sz="1400">
                <a:sym typeface="+mn-ea"/>
              </a:rPr>
              <a:t>编写一个Car类，有属性厂家、型号、出厂年份、行驶里程。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>
                <a:sym typeface="+mn-ea"/>
              </a:rPr>
              <a:t>定义构造方法接收并初始化这些属性。 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>
                <a:sym typeface="+mn-ea"/>
              </a:rPr>
              <a:t>为所有的属性提供定义和获取他们的方法。 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>
                <a:sym typeface="+mn-ea"/>
              </a:rPr>
              <a:t>定义一个toString方法，返回一行描述这辆车的字符串。 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>
                <a:sym typeface="+mn-ea"/>
              </a:rPr>
              <a:t>创建一个isAntique方法，返回表示这辆车是否为古董的布尔值（45年以上为古董）。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>
                <a:sym typeface="+mn-ea"/>
              </a:rPr>
              <a:t>定义addMileage方法， 方法接收一个整形参数，表示要增加的里程数，该方法将车辆的里程增加指定的数值。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>
                <a:sym typeface="+mn-ea"/>
              </a:rPr>
              <a:t>定义resetMileage方法, 将车辆的里程重置为0；</a:t>
            </a:r>
            <a:endParaRPr lang="en-US" altLang="en-US" sz="14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400">
                <a:sym typeface="+mn-ea"/>
              </a:rPr>
              <a:t>定义CarTest驱动类，在main方法中实例化Car对象并调用相关方法。</a:t>
            </a: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15572"/>
          <a:stretch>
            <a:fillRect/>
          </a:stretch>
        </p:blipFill>
        <p:spPr>
          <a:xfrm>
            <a:off x="0" y="-8468"/>
            <a:ext cx="13751748" cy="686646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88142" y="761073"/>
            <a:ext cx="4918381" cy="4918381"/>
            <a:chOff x="-197370" y="277973"/>
            <a:chExt cx="5951241" cy="5951241"/>
          </a:xfrm>
        </p:grpSpPr>
        <p:grpSp>
          <p:nvGrpSpPr>
            <p:cNvPr id="6" name="组合 5"/>
            <p:cNvGrpSpPr/>
            <p:nvPr/>
          </p:nvGrpSpPr>
          <p:grpSpPr>
            <a:xfrm>
              <a:off x="-197370" y="277973"/>
              <a:ext cx="5951241" cy="5951241"/>
              <a:chOff x="388364" y="486447"/>
              <a:chExt cx="5951241" cy="595124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94703" y="1000374"/>
                <a:ext cx="4538565" cy="4538565"/>
              </a:xfrm>
              <a:prstGeom prst="ellips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851154" y="2026214"/>
                <a:ext cx="2871705" cy="2871705"/>
              </a:xfrm>
              <a:prstGeom prst="ellipse">
                <a:avLst/>
              </a:prstGeom>
              <a:solidFill>
                <a:srgbClr val="017B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88364" y="486447"/>
                <a:ext cx="5951241" cy="595124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8094890">
                <a:off x="4545659" y="4505296"/>
                <a:ext cx="1164892" cy="1057872"/>
              </a:xfrm>
              <a:prstGeom prst="triangl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172914" y="2591872"/>
              <a:ext cx="3148414" cy="12289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JhengHei Light" panose="020B0304030504040204" pitchFamily="34" charset="-122"/>
                </a:rPr>
                <a:t>Thanks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 Light" panose="020B0304030504040204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8443058" y="4117996"/>
            <a:ext cx="4138288" cy="41382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2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编写类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构造方法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343566" cy="706755"/>
            <a:chOff x="12254709" y="219953"/>
            <a:chExt cx="2343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706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编写类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2465" y="1115060"/>
            <a:ext cx="6028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类与对象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/>
        </p:nvGraphicFramePr>
        <p:xfrm>
          <a:off x="672465" y="1930400"/>
          <a:ext cx="3773805" cy="332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35"/>
                <a:gridCol w="1257935"/>
                <a:gridCol w="125793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类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属性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操作</a:t>
                      </a:r>
                      <a:endParaRPr lang="en-US" altLang="zh-CN"/>
                    </a:p>
                  </a:txBody>
                  <a:tcPr/>
                </a:tc>
              </a:tr>
              <a:tr h="1067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Student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Number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Address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Major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设置名字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设置学号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设置地址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设置专业</a:t>
                      </a:r>
                      <a:endParaRPr lang="en-US" altLang="zh-CN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People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Height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设置名字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设置年龄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设置身高</a:t>
                      </a:r>
                      <a:endParaRPr lang="en-US" altLang="zh-CN"/>
                    </a:p>
                  </a:txBody>
                  <a:tcPr/>
                </a:tc>
              </a:tr>
              <a:tr h="1066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Color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Brand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Model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Width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设置颜色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设置品牌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设置型号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设置宽度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819015" y="1931035"/>
          <a:ext cx="7185660" cy="452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65"/>
                <a:gridCol w="2912110"/>
                <a:gridCol w="3245485"/>
              </a:tblGrid>
              <a:tr h="501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类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对象1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对象2</a:t>
                      </a:r>
                      <a:endParaRPr lang="en-US" altLang="en-US"/>
                    </a:p>
                  </a:txBody>
                  <a:tcPr/>
                </a:tc>
              </a:tr>
              <a:tr h="1454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Student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Student s1 = new Student();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s1.setName(“鲁班”);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s1.setNumber(“001”);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s1.setAddress(“峡谷”);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s1.setMajor(“射手”);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Student s2 = new Student();</a:t>
                      </a:r>
                      <a:endParaRPr lang="en-US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s2.setName(“孙悟空”);</a:t>
                      </a:r>
                      <a:endParaRPr lang="en-US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s2.setNumber(“002”);</a:t>
                      </a:r>
                      <a:endParaRPr lang="en-US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s2.setAddress(“峡谷”);</a:t>
                      </a:r>
                      <a:endParaRPr lang="en-US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s2.setMajor(“刺客”);</a:t>
                      </a:r>
                      <a:endParaRPr lang="en-US" altLang="en-US" sz="1400">
                        <a:sym typeface="+mn-ea"/>
                      </a:endParaRPr>
                    </a:p>
                  </a:txBody>
                  <a:tcPr/>
                </a:tc>
              </a:tr>
              <a:tr h="1120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People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People p1 = new People();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p1.setName(“花木兰”);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p1.setAge(18);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p1.setHeight(180);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People p2 = new People();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p2.setName(“苏烈”);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p2.setAge(20);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p2.setHeight(185);</a:t>
                      </a:r>
                      <a:endParaRPr lang="en-US" altLang="en-US" sz="1400"/>
                    </a:p>
                  </a:txBody>
                  <a:tcPr/>
                </a:tc>
              </a:tr>
              <a:tr h="1453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Car c1 = new Car();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c1.setColor(“Red”);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c1.setBrand(“奔驰”);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c1.setModel(“豪华款”);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c1.setWidth(186);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Car c2 = new Car();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c2.setColor(“Blue”);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c2.setBrand(“宝马”);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c2.setModel(“运动款”);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r>
                        <a:rPr lang="en-US" altLang="en-US" sz="1400"/>
                        <a:t>c2.setWidth(180);</a:t>
                      </a:r>
                      <a:endParaRPr lang="en-US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343566" cy="706755"/>
            <a:chOff x="12254709" y="219953"/>
            <a:chExt cx="2343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706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编写类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4340" y="996315"/>
            <a:ext cx="60356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400"/>
              <a:t>第1行： 包声明， 声明类所属的包</a:t>
            </a:r>
            <a:endParaRPr lang="en-US" altLang="zh-CN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400"/>
              <a:t>第4、5行：导入的外部类</a:t>
            </a:r>
            <a:endParaRPr lang="en-US" altLang="zh-CN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400"/>
              <a:t>第9行：类声明。 访问修饰符 + class关键字 + 类名</a:t>
            </a:r>
            <a:endParaRPr lang="en-US" altLang="zh-CN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400"/>
              <a:t>第14行：类属性声明</a:t>
            </a:r>
            <a:endParaRPr lang="en-US" altLang="zh-CN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400"/>
              <a:t>第19行：类方法声明：访问修饰符 + 返回值类型 + 方法名 + 参数</a:t>
            </a:r>
            <a:endParaRPr lang="en-US" altLang="zh-CN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400"/>
              <a:t>第26行： 类方法声明</a:t>
            </a:r>
            <a:endParaRPr lang="en-US" altLang="zh-CN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400"/>
              <a:t>第31行： 静态方法声明, 同时也是程序执行入口(main方法): 访问修饰符 + static关键字 + 返回值类型 + 方法名 + 参数</a:t>
            </a:r>
            <a:endParaRPr lang="en-US" altLang="zh-CN" sz="1400"/>
          </a:p>
          <a:p>
            <a:endParaRPr lang="en-US" altLang="zh-CN" sz="1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2490" y="15875"/>
            <a:ext cx="4944745" cy="681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343566" cy="706755"/>
            <a:chOff x="12254709" y="219953"/>
            <a:chExt cx="2343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706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编写类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4340" y="996315"/>
            <a:ext cx="60356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每一个类都包含数据和方法声明， 类的数据和方法称为类成员。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类中的属性（如number），称为实例数据， 每当创建一个类的实例时，都会给实例数据分配内存空间。即每个对象都有自己的变量存储空间，因此每个对象都可以有自己不同的变量值。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Java中有4中访问修饰符： public、protected、default、private，他们的作用范围如下</a:t>
            </a:r>
            <a:endParaRPr lang="en-US" altLang="en-US" sz="1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2490" y="15875"/>
            <a:ext cx="4944745" cy="681037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208915" y="3072765"/>
          <a:ext cx="6743700" cy="183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40"/>
                <a:gridCol w="1348740"/>
                <a:gridCol w="1348740"/>
                <a:gridCol w="1348740"/>
                <a:gridCol w="1348740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类内部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本包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子类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外部包</a:t>
                      </a:r>
                      <a:endParaRPr lang="en-US" altLang="zh-CN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public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东文宋体" charset="0"/>
                          <a:cs typeface="东文宋体" charset="0"/>
                        </a:rPr>
                        <a:t>√</a:t>
                      </a:r>
                      <a:endParaRPr lang="en-US" altLang="zh-CN">
                        <a:latin typeface="东文宋体" charset="0"/>
                        <a:cs typeface="东文宋体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东文宋体" charset="0"/>
                          <a:cs typeface="东文宋体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东文宋体" charset="0"/>
                          <a:cs typeface="东文宋体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东文宋体" charset="0"/>
                          <a:cs typeface="东文宋体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protected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东文宋体" charset="0"/>
                          <a:cs typeface="东文宋体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东文宋体" charset="0"/>
                          <a:cs typeface="东文宋体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东文宋体" charset="0"/>
                          <a:cs typeface="东文宋体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东文宋体" charset="0"/>
                          <a:cs typeface="东文宋体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东文宋体" charset="0"/>
                          <a:cs typeface="东文宋体" charset="0"/>
                          <a:sym typeface="+mn-ea"/>
                        </a:rPr>
                        <a:t>√</a:t>
                      </a:r>
                      <a:endParaRPr lang="en-US" altLang="zh-CN" sz="1600">
                        <a:latin typeface="Arial" panose="02080604020202020204" pitchFamily="34" charset="0"/>
                        <a:cs typeface="东文宋体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sym typeface="+mn-ea"/>
                        </a:rPr>
                        <a:t>X</a:t>
                      </a:r>
                      <a:endParaRPr lang="en-US" altLang="zh-CN" sz="16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sym typeface="+mn-ea"/>
                        </a:rPr>
                        <a:t>X</a:t>
                      </a:r>
                      <a:endParaRPr lang="en-US" altLang="zh-CN" sz="16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private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东文宋体" charset="0"/>
                          <a:cs typeface="东文宋体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sym typeface="+mn-ea"/>
                        </a:rPr>
                        <a:t>X</a:t>
                      </a:r>
                      <a:endParaRPr lang="en-US" altLang="zh-CN" sz="16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sym typeface="+mn-ea"/>
                        </a:rPr>
                        <a:t>X</a:t>
                      </a:r>
                      <a:endParaRPr lang="en-US" altLang="zh-CN" sz="16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sym typeface="+mn-ea"/>
                        </a:rPr>
                        <a:t>X</a:t>
                      </a:r>
                      <a:endParaRPr lang="en-US" altLang="zh-CN" sz="16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方法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2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编写类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构造方法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方法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4340" y="996315"/>
            <a:ext cx="603567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方法是一组编程语句，方法声明指定了调用本方法时要执行的代码。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当调用</a:t>
            </a:r>
            <a:r>
              <a:rPr lang="en-US" altLang="en-US" sz="1400">
                <a:solidFill>
                  <a:srgbClr val="2C0616"/>
                </a:solidFill>
              </a:rPr>
              <a:t>方法时</a:t>
            </a:r>
            <a:r>
              <a:rPr lang="en-US" altLang="en-US" sz="1400"/>
              <a:t>，执行控制流(即执行顺序)就转移到该方法，并逐行执行方法中的语句，当方法执行完时，控制返回到调用该方法的位置，继续执行后续语句。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如果调用方法代码和被调方法在同一个类，则可以直接使用方法名调用。</a:t>
            </a:r>
            <a:endParaRPr lang="en-US" altLang="en-US" sz="1400"/>
          </a:p>
          <a:p>
            <a:r>
              <a:rPr lang="en-US" altLang="en-US" sz="1400"/>
              <a:t>否则要使用对象名来调用。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方法声明语法（[] 中的内容表示可选）: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1">
                <a:solidFill>
                  <a:srgbClr val="FF0000"/>
                </a:solidFill>
              </a:rPr>
              <a:t>[访问修饰符]   返回值类型/void  方法名 ([参数])  [throws子句]</a:t>
            </a:r>
            <a:r>
              <a:rPr lang="en-US" altLang="en-US" sz="1400">
                <a:solidFill>
                  <a:srgbClr val="FF0000"/>
                </a:solidFill>
              </a:rPr>
              <a:t>  { </a:t>
            </a:r>
            <a:endParaRPr lang="en-US" altLang="en-US" sz="1400">
              <a:solidFill>
                <a:srgbClr val="FF0000"/>
              </a:solidFill>
            </a:endParaRPr>
          </a:p>
          <a:p>
            <a:r>
              <a:rPr lang="en-US" altLang="en-US" sz="1400">
                <a:solidFill>
                  <a:srgbClr val="FF0000"/>
                </a:solidFill>
              </a:rPr>
              <a:t>	方法体</a:t>
            </a:r>
            <a:endParaRPr lang="en-US" altLang="en-US" sz="1400">
              <a:solidFill>
                <a:srgbClr val="FF0000"/>
              </a:solidFill>
            </a:endParaRPr>
          </a:p>
          <a:p>
            <a:r>
              <a:rPr lang="en-US" altLang="en-US" sz="1400">
                <a:solidFill>
                  <a:srgbClr val="FF0000"/>
                </a:solidFill>
              </a:rPr>
              <a:t> }</a:t>
            </a:r>
            <a:endParaRPr lang="en-US" altLang="en-US" sz="1400">
              <a:solidFill>
                <a:srgbClr val="FF0000"/>
              </a:solidFill>
            </a:endParaRPr>
          </a:p>
          <a:p>
            <a:endParaRPr lang="en-US" altLang="en-US" sz="1400">
              <a:solidFill>
                <a:srgbClr val="FF0000"/>
              </a:solidFill>
            </a:endParaRPr>
          </a:p>
          <a:p>
            <a:r>
              <a:rPr lang="en-US" altLang="en-US" sz="1400">
                <a:solidFill>
                  <a:srgbClr val="2C0616"/>
                </a:solidFill>
              </a:rPr>
              <a:t>参数声明语法:</a:t>
            </a:r>
            <a:endParaRPr lang="en-US" altLang="en-US" sz="1400">
              <a:solidFill>
                <a:srgbClr val="2C0616"/>
              </a:solidFill>
            </a:endParaRPr>
          </a:p>
          <a:p>
            <a:endParaRPr lang="en-US" altLang="en-US" sz="1400">
              <a:solidFill>
                <a:srgbClr val="FF0000"/>
              </a:solidFill>
            </a:endParaRPr>
          </a:p>
          <a:p>
            <a:r>
              <a:rPr lang="en-US" altLang="en-US" sz="1400" b="1">
                <a:solidFill>
                  <a:srgbClr val="FF0000"/>
                </a:solidFill>
              </a:rPr>
              <a:t>参数类型  参数名 [, 参数类型 参数名]</a:t>
            </a:r>
            <a:r>
              <a:rPr lang="en-US" altLang="en-US" sz="1400">
                <a:solidFill>
                  <a:srgbClr val="FF0000"/>
                </a:solidFill>
              </a:rPr>
              <a:t> [....]</a:t>
            </a:r>
            <a:endParaRPr lang="en-US" altLang="en-US" sz="1400">
              <a:solidFill>
                <a:srgbClr val="FF0000"/>
              </a:solidFill>
            </a:endParaRPr>
          </a:p>
          <a:p>
            <a:endParaRPr lang="en-US" altLang="en-US" sz="140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2490" y="15875"/>
            <a:ext cx="4944745" cy="6810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8310" y="4888230"/>
            <a:ext cx="25215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例如：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private int getNumber() {</a:t>
            </a:r>
            <a:endParaRPr lang="en-US" altLang="zh-CN" sz="1200"/>
          </a:p>
          <a:p>
            <a:r>
              <a:rPr lang="en-US" altLang="zh-CN" sz="1200"/>
              <a:t> 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int getAge() {</a:t>
            </a:r>
            <a:endParaRPr lang="en-US" altLang="zh-CN" sz="1200"/>
          </a:p>
          <a:p>
            <a:r>
              <a:rPr lang="en-US" altLang="zh-CN" sz="1200"/>
              <a:t>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3465830" y="5165725"/>
            <a:ext cx="42430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public void setNumber(int number) {</a:t>
            </a:r>
            <a:endParaRPr lang="en-US" altLang="zh-CN" sz="1200"/>
          </a:p>
          <a:p>
            <a:r>
              <a:rPr lang="en-US" altLang="zh-CN" sz="1200"/>
              <a:t>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void setNameAndAge(String name, int age) {</a:t>
            </a:r>
            <a:endParaRPr lang="en-US" altLang="zh-CN" sz="1200"/>
          </a:p>
          <a:p>
            <a:r>
              <a:rPr lang="en-US" altLang="zh-CN" sz="1200"/>
              <a:t>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方法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2490" y="15875"/>
            <a:ext cx="4944745" cy="6810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5300" y="1084580"/>
            <a:ext cx="61874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方法声明时，需要指明方法的返回值类型。该类型可以是基本类型、类名、或 void。  void 代表该方法不返回值。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需要返回数据的方法，必须有 return 语句, 当执行return语句后，控制流立即返回到调用该方法的语句中，并继续执行。 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return语句语法:   </a:t>
            </a:r>
            <a:r>
              <a:rPr lang="en-US" altLang="zh-CN" sz="1400" b="1">
                <a:solidFill>
                  <a:srgbClr val="FF0000"/>
                </a:solidFill>
              </a:rPr>
              <a:t>return  [表达式];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表达式确定了要返回的值， 该值必须与方法声明的类型一致。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如果方法不需要返回值，即方法声明的返回值类型是 void, 则方法体中一般不包含return,  不过有些情况下也会有 不含表达式的return语句: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return;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不含表达式的return语句，用于结束函数的执行，使执行控制流返回。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方法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2490" y="15875"/>
            <a:ext cx="4944745" cy="6810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5300" y="1084580"/>
            <a:ext cx="618744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参数，是调用一个方法的时候传递给方法的值。 方法声明中列出了需要传递的参数列表以及类型。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方法声明中的参数，又称为 </a:t>
            </a:r>
            <a:r>
              <a:rPr lang="en-US" altLang="en-US" sz="1400">
                <a:solidFill>
                  <a:srgbClr val="FF0000"/>
                </a:solidFill>
              </a:rPr>
              <a:t>形式参数(形参)</a:t>
            </a:r>
            <a:r>
              <a:rPr lang="en-US" altLang="en-US" sz="1400"/>
              <a:t>, 在调用方法的时候实际传入的参数，称为 </a:t>
            </a:r>
            <a:r>
              <a:rPr lang="en-US" altLang="en-US" sz="1400">
                <a:solidFill>
                  <a:srgbClr val="FF0000"/>
                </a:solidFill>
              </a:rPr>
              <a:t>实际参数(实参)</a:t>
            </a:r>
            <a:r>
              <a:rPr lang="en-US" altLang="en-US" sz="1400"/>
              <a:t>,  实参可以是变量、常量、或表达式， 如果是表达式，则先计算表达式的值，再传递给方法。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方法调用和定义的形式，都是在方法名后的小括号中给出参数列表， 即使没有参数， 也要保留空的小括号。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1"/>
              <a:t>调用方法时，每个实参的值被复制后，保存到相应的形参里。</a:t>
            </a:r>
            <a:endParaRPr lang="en-US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3016</Words>
  <Application>WPS 演示</Application>
  <PresentationFormat>宽屏</PresentationFormat>
  <Paragraphs>349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宋体</vt:lpstr>
      <vt:lpstr>Wingdings</vt:lpstr>
      <vt:lpstr>DejaVu Sans</vt:lpstr>
      <vt:lpstr>方正大标宋简体</vt:lpstr>
      <vt:lpstr>Droid Sans Fallback</vt:lpstr>
      <vt:lpstr>Microsoft JhengHei Light</vt:lpstr>
      <vt:lpstr>微软雅黑 Light</vt:lpstr>
      <vt:lpstr>张海山锐谐体</vt:lpstr>
      <vt:lpstr>张海山锐线体简</vt:lpstr>
      <vt:lpstr>Lucida Calligraphy</vt:lpstr>
      <vt:lpstr>Arial</vt:lpstr>
      <vt:lpstr>东文宋体</vt:lpstr>
      <vt:lpstr>Calibri</vt:lpstr>
      <vt:lpstr>微软雅黑</vt:lpstr>
      <vt:lpstr>宋体</vt:lpstr>
      <vt:lpstr>Arial Unicode MS</vt:lpstr>
      <vt:lpstr>Calibri Light</vt:lpstr>
      <vt:lpstr>Sans Serif</vt:lpstr>
      <vt:lpstr>Noto Serif CJK JP</vt:lpstr>
      <vt:lpstr>aakar</vt:lpstr>
      <vt:lpstr>Abyssinica SIL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HNCXKG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刘哲涛</dc:creator>
  <cp:lastModifiedBy>adam</cp:lastModifiedBy>
  <cp:revision>331</cp:revision>
  <dcterms:created xsi:type="dcterms:W3CDTF">2020-03-24T09:24:17Z</dcterms:created>
  <dcterms:modified xsi:type="dcterms:W3CDTF">2020-03-24T09:24:17Z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