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323" r:id="rId3"/>
    <p:sldId id="258" r:id="rId4"/>
    <p:sldId id="260" r:id="rId6"/>
    <p:sldId id="343" r:id="rId7"/>
    <p:sldId id="344" r:id="rId8"/>
    <p:sldId id="342" r:id="rId9"/>
    <p:sldId id="345" r:id="rId10"/>
    <p:sldId id="346" r:id="rId11"/>
    <p:sldId id="347" r:id="rId12"/>
    <p:sldId id="348" r:id="rId13"/>
    <p:sldId id="349" r:id="rId14"/>
    <p:sldId id="350" r:id="rId15"/>
    <p:sldId id="304" r:id="rId16"/>
    <p:sldId id="265" r:id="rId17"/>
  </p:sldIdLst>
  <p:sldSz cx="12192000" cy="6858000"/>
  <p:notesSz cx="6858000" cy="9144000"/>
  <p:embeddedFontLst>
    <p:embeddedFont>
      <p:font typeface="方正大标宋简体" panose="03000509000000000000" pitchFamily="2" charset="-122"/>
      <p:regular r:id="rId23"/>
    </p:embeddedFont>
    <p:embeddedFont>
      <p:font typeface="Microsoft JhengHei Light" panose="020B0304030504040204" pitchFamily="34" charset="-122"/>
      <p:regular r:id="rId24"/>
    </p:embeddedFont>
    <p:embeddedFont>
      <p:font typeface="微软雅黑 Light" panose="020B0502040204020203" pitchFamily="34" charset="-122"/>
      <p:regular r:id="rId25"/>
    </p:embeddedFont>
    <p:embeddedFont>
      <p:font typeface="张海山锐谐体" panose="02000000000000000000" pitchFamily="2" charset="-122"/>
      <p:regular r:id="rId26"/>
    </p:embeddedFont>
    <p:embeddedFont>
      <p:font typeface="张海山锐线体简" panose="02000000000000000000" pitchFamily="2" charset="-122"/>
      <p:regular r:id="rId27"/>
    </p:embeddedFont>
    <p:embeddedFont>
      <p:font typeface="Lucida Calligraphy" panose="03010101010101010101" pitchFamily="66" charset="0"/>
      <p:regular r:id="rId28"/>
      <p:italic r:id="rId29"/>
    </p:embeddedFont>
    <p:embeddedFont>
      <p:font typeface="微软雅黑" panose="020B0503020204020204" charset="-122"/>
      <p:regular r:id="rId30"/>
    </p:embeddedFont>
    <p:embeddedFont>
      <p:font typeface="Calibri" panose="020F0502020204030204" charset="0"/>
      <p:regular r:id="rId31"/>
      <p:bold r:id="rId32"/>
      <p:italic r:id="rId33"/>
      <p:boldItalic r:id="rId34"/>
    </p:embeddedFont>
    <p:embeddedFont>
      <p:font typeface="Calibri Light" panose="020F0302020204030204" charset="0"/>
      <p:regular r:id="rId35"/>
      <p:italic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A5A5A5"/>
    <a:srgbClr val="0070C0"/>
    <a:srgbClr val="2C061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41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font" Target="fonts/font14.fntdata"/><Relationship Id="rId35" Type="http://schemas.openxmlformats.org/officeDocument/2006/relationships/font" Target="fonts/font13.fntdata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35"/>
            </a:lvl1pPr>
            <a:lvl2pPr marL="406400" indent="0" algn="ctr">
              <a:buNone/>
              <a:defRPr sz="1780"/>
            </a:lvl2pPr>
            <a:lvl3pPr marL="812800" indent="0" algn="ctr">
              <a:buNone/>
              <a:defRPr sz="1600"/>
            </a:lvl3pPr>
            <a:lvl4pPr marL="1219200" indent="0" algn="ctr">
              <a:buNone/>
              <a:defRPr sz="1420"/>
            </a:lvl4pPr>
            <a:lvl5pPr marL="1625600" indent="0" algn="ctr">
              <a:buNone/>
              <a:defRPr sz="1420"/>
            </a:lvl5pPr>
            <a:lvl6pPr marL="2032000" indent="0" algn="ctr">
              <a:buNone/>
              <a:defRPr sz="1420"/>
            </a:lvl6pPr>
            <a:lvl7pPr marL="2438400" indent="0" algn="ctr">
              <a:buNone/>
              <a:defRPr sz="1420"/>
            </a:lvl7pPr>
            <a:lvl8pPr marL="2844800" indent="0" algn="ctr">
              <a:buNone/>
              <a:defRPr sz="1420"/>
            </a:lvl8pPr>
            <a:lvl9pPr marL="3251200" indent="0" algn="ctr">
              <a:buNone/>
              <a:defRPr sz="142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3838" y="6350404"/>
            <a:ext cx="2743200" cy="365125"/>
          </a:xfrm>
        </p:spPr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2" b="16423"/>
          <a:stretch>
            <a:fillRect/>
          </a:stretch>
        </p:blipFill>
        <p:spPr>
          <a:xfrm rot="10800000">
            <a:off x="0" y="-4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1pPr>
            <a:lvl2pPr marL="406400" indent="0">
              <a:buNone/>
              <a:defRPr sz="1780">
                <a:solidFill>
                  <a:schemeClr val="tx1">
                    <a:tint val="75000"/>
                  </a:schemeClr>
                </a:solidFill>
              </a:defRPr>
            </a:lvl2pPr>
            <a:lvl3pPr marL="812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9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56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320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84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448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51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2845"/>
            </a:lvl1pPr>
            <a:lvl2pPr>
              <a:defRPr sz="2490"/>
            </a:lvl2pPr>
            <a:lvl3pPr>
              <a:defRPr sz="2135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anchor="t"/>
          <a:lstStyle>
            <a:lvl1pPr marL="0" indent="0">
              <a:buNone/>
              <a:defRPr sz="2845"/>
            </a:lvl1pPr>
            <a:lvl2pPr marL="406400" indent="0">
              <a:buNone/>
              <a:defRPr sz="2490"/>
            </a:lvl2pPr>
            <a:lvl3pPr marL="812800" indent="0">
              <a:buNone/>
              <a:defRPr sz="2135"/>
            </a:lvl3pPr>
            <a:lvl4pPr marL="1219200" indent="0">
              <a:buNone/>
              <a:defRPr sz="1780"/>
            </a:lvl4pPr>
            <a:lvl5pPr marL="1625600" indent="0">
              <a:buNone/>
              <a:defRPr sz="1780"/>
            </a:lvl5pPr>
            <a:lvl6pPr marL="2032000" indent="0">
              <a:buNone/>
              <a:defRPr sz="1780"/>
            </a:lvl6pPr>
            <a:lvl7pPr marL="2438400" indent="0">
              <a:buNone/>
              <a:defRPr sz="1780"/>
            </a:lvl7pPr>
            <a:lvl8pPr marL="2844800" indent="0">
              <a:buNone/>
              <a:defRPr sz="1780"/>
            </a:lvl8pPr>
            <a:lvl9pPr marL="3251200" indent="0">
              <a:buNone/>
              <a:defRPr sz="178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293" t="3371" r="226" b="710"/>
          <a:stretch>
            <a:fillRect/>
          </a:stretch>
        </p:blipFill>
        <p:spPr>
          <a:xfrm>
            <a:off x="0" y="1"/>
            <a:ext cx="12192000" cy="68652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iming>
    <p:tnLst>
      <p:par>
        <p:cTn id="1" dur="indefinite" restart="never" nodeType="tmRoot"/>
      </p:par>
    </p:tnLst>
  </p:timing>
  <p:txStyles>
    <p:titleStyle>
      <a:lvl1pPr algn="l" defTabSz="812800" rtl="0" eaLnBrk="1" latinLnBrk="0" hangingPunct="1">
        <a:lnSpc>
          <a:spcPct val="90000"/>
        </a:lnSpc>
        <a:spcBef>
          <a:spcPct val="0"/>
        </a:spcBef>
        <a:buNone/>
        <a:defRPr sz="39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200" indent="-203200" algn="l" defTabSz="8128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780" kern="1200">
          <a:solidFill>
            <a:schemeClr val="tx1"/>
          </a:solidFill>
          <a:latin typeface="+mn-lt"/>
          <a:ea typeface="+mn-ea"/>
          <a:cs typeface="+mn-cs"/>
        </a:defRPr>
      </a:lvl3pPr>
      <a:lvl4pPr marL="1422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8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5476"/>
          <a:stretch>
            <a:fillRect/>
          </a:stretch>
        </p:blipFill>
        <p:spPr>
          <a:xfrm>
            <a:off x="0" y="0"/>
            <a:ext cx="1222377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223776" cy="5046133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5342" y="2192218"/>
            <a:ext cx="11221316" cy="1787227"/>
            <a:chOff x="64128" y="1847118"/>
            <a:chExt cx="7838498" cy="2010631"/>
          </a:xfrm>
        </p:grpSpPr>
        <p:sp>
          <p:nvSpPr>
            <p:cNvPr id="8" name="矩形 7"/>
            <p:cNvSpPr/>
            <p:nvPr/>
          </p:nvSpPr>
          <p:spPr>
            <a:xfrm>
              <a:off x="64128" y="1847118"/>
              <a:ext cx="7838498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400" dirty="0">
                  <a:solidFill>
                    <a:prstClr val="white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Microsoft JhengHei Light" panose="020B0304030504040204" pitchFamily="34" charset="-122"/>
                </a:rPr>
                <a:t>Java实战</a:t>
              </a:r>
              <a:endParaRPr lang="zh-CN" altLang="en-US" sz="64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0423" y="3271208"/>
              <a:ext cx="7125908" cy="5865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135" dirty="0">
                  <a:solidFill>
                    <a:prstClr val="white">
                      <a:lumMod val="85000"/>
                    </a:prst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 </a:t>
              </a:r>
              <a:endParaRPr lang="zh-CN" altLang="en-US" sz="1420" dirty="0">
                <a:solidFill>
                  <a:prstClr val="white">
                    <a:lumMod val="85000"/>
                  </a:prst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156388" y="3292868"/>
              <a:ext cx="5653975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477402" y="5615341"/>
            <a:ext cx="2667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课堂出品</a:t>
            </a:r>
            <a:endParaRPr lang="zh-CN" altLang="en-US" sz="3200" dirty="0">
              <a:solidFill>
                <a:schemeClr val="bg1"/>
              </a:solidFill>
              <a:latin typeface="方正大标宋简体" panose="03000509000000000000" pitchFamily="2" charset="-122"/>
              <a:ea typeface="方正大标宋简体" panose="03000509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8210" y="3761105"/>
            <a:ext cx="3837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  <a:sym typeface="+mn-ea"/>
              </a:rPr>
              <a:t>Java</a:t>
            </a:r>
            <a:r>
              <a:rPr lang="zh-CN" altLang="en-US" sz="48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  <a:sym typeface="+mn-ea"/>
              </a:rPr>
              <a:t>基础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静态类成员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  <a:sym typeface="+mn-ea"/>
                </a:rPr>
                <a:t>2</a:t>
              </a:r>
              <a:endParaRPr lang="en-US" altLang="zh-CN" sz="3200" kern="0" dirty="0">
                <a:solidFill>
                  <a:prstClr val="white"/>
                </a:solidFill>
                <a:latin typeface="Lucida Calligraphy" panose="03010101010101010101" pitchFamily="66" charset="0"/>
                <a:sym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3644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方法重载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03115" y="392938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465320" y="3865880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33" name="等腰三角形 32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4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3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03115" y="4930140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注释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4465320" y="4866640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4" name="等腰三角形 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4</a:t>
              </a:r>
              <a:endParaRPr lang="en-US" altLang="zh-CN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835566" cy="706755"/>
            <a:chOff x="12254709" y="219953"/>
            <a:chExt cx="1835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98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注释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97865" y="1047115"/>
            <a:ext cx="111690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注释分为单行注释以及多行注释。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单行注释用  // 开头， 后面是注释内容。 多行注释以 /* 开头，随后是注释内容，可以跨行， 以 */ 结束。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编译时候，所有的注释都会被忽略。</a:t>
            </a:r>
            <a:endParaRPr lang="en-US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782955" y="3191510"/>
            <a:ext cx="6202680" cy="2275840"/>
            <a:chOff x="1249" y="3256"/>
            <a:chExt cx="9768" cy="358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9" y="3256"/>
              <a:ext cx="6495" cy="358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7477" y="5253"/>
              <a:ext cx="3541" cy="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单行注释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5971" y="3954"/>
              <a:ext cx="3541" cy="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多</a:t>
              </a:r>
              <a:r>
                <a:rPr lang="en-US" altLang="zh-CN"/>
                <a:t>行注释</a:t>
              </a:r>
              <a:endParaRPr lang="en-US" altLang="zh-CN"/>
            </a:p>
          </p:txBody>
        </p:sp>
        <p:cxnSp>
          <p:nvCxnSpPr>
            <p:cNvPr id="14" name="直接箭头连接符 13"/>
            <p:cNvCxnSpPr>
              <a:stCxn id="10" idx="1"/>
            </p:cNvCxnSpPr>
            <p:nvPr/>
          </p:nvCxnSpPr>
          <p:spPr>
            <a:xfrm flipH="1" flipV="1">
              <a:off x="4671" y="4201"/>
              <a:ext cx="1300" cy="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1"/>
            </p:cNvCxnSpPr>
            <p:nvPr/>
          </p:nvCxnSpPr>
          <p:spPr>
            <a:xfrm flipH="1" flipV="1">
              <a:off x="5197" y="5493"/>
              <a:ext cx="2280" cy="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835566" cy="706755"/>
            <a:chOff x="12254709" y="219953"/>
            <a:chExt cx="1835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98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注释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36905" y="1088390"/>
            <a:ext cx="11290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Java提供了一些标准的javadoc标签（javadoc是JDK中提取注释输出文档的工具）， 所有的javadoc标签只能用于多行注释中。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/>
        </p:nvGraphicFramePr>
        <p:xfrm>
          <a:off x="636905" y="2170430"/>
          <a:ext cx="11096625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275"/>
                <a:gridCol w="6510655"/>
                <a:gridCol w="34016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标签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用法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作用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@see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@see classname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@see fully-qualified-classname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@see fully-qualified-classname#method-name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用于引用其他类的文档。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@link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{@link fully-qualified-classname}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{@link fully-qualified-classname</a:t>
                      </a:r>
                      <a:r>
                        <a:rPr lang="en-US" altLang="en-US" sz="1600">
                          <a:sym typeface="+mn-ea"/>
                        </a:rPr>
                        <a:t>#method-name</a:t>
                      </a:r>
                      <a:r>
                        <a:rPr lang="en-US" altLang="zh-CN" sz="1600">
                          <a:sym typeface="+mn-ea"/>
                        </a:rPr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与@see类似，链接到其他类文档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@author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@author autor-info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用于列出作者信息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@since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@since version-no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用于标记此代码最早出现的版本，常见于JDK的代码注释。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@param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@param param-name  param-description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用于方法的注释，描述方法的参数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@return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@return 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用于描述方法的返回值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@throws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@throws fully-qualified-classname 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用于描述方法可能抛出的异常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064115" y="6363970"/>
            <a:ext cx="186309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835566" cy="706755"/>
            <a:chOff x="12254709" y="219953"/>
            <a:chExt cx="1835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98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练习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9305" y="1087755"/>
            <a:ext cx="108953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 altLang="en-US" sz="1400"/>
              <a:t>将本次课程中程序，在自己电脑编写运行。</a:t>
            </a: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r>
              <a:rPr lang="en-US" altLang="en-US" sz="1400"/>
              <a:t>为以前编写的类，加上javadoc注释。</a:t>
            </a: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15572"/>
          <a:stretch>
            <a:fillRect/>
          </a:stretch>
        </p:blipFill>
        <p:spPr>
          <a:xfrm>
            <a:off x="0" y="-8468"/>
            <a:ext cx="13751748" cy="686646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88142" y="761073"/>
            <a:ext cx="4918381" cy="4918381"/>
            <a:chOff x="-197370" y="277973"/>
            <a:chExt cx="5951241" cy="5951241"/>
          </a:xfrm>
        </p:grpSpPr>
        <p:grpSp>
          <p:nvGrpSpPr>
            <p:cNvPr id="6" name="组合 5"/>
            <p:cNvGrpSpPr/>
            <p:nvPr/>
          </p:nvGrpSpPr>
          <p:grpSpPr>
            <a:xfrm>
              <a:off x="-197370" y="277973"/>
              <a:ext cx="5951241" cy="5951241"/>
              <a:chOff x="388364" y="486447"/>
              <a:chExt cx="5951241" cy="595124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094703" y="1000374"/>
                <a:ext cx="4538565" cy="4538565"/>
              </a:xfrm>
              <a:prstGeom prst="ellipse">
                <a:avLst/>
              </a:pr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851154" y="2026214"/>
                <a:ext cx="2871705" cy="2871705"/>
              </a:xfrm>
              <a:prstGeom prst="ellipse">
                <a:avLst/>
              </a:prstGeom>
              <a:solidFill>
                <a:srgbClr val="017B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88364" y="486447"/>
                <a:ext cx="5951241" cy="595124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8094890">
                <a:off x="4545659" y="4505296"/>
                <a:ext cx="1164892" cy="1057872"/>
              </a:xfrm>
              <a:prstGeom prst="triangle">
                <a:avLst/>
              </a:pr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172914" y="2591872"/>
              <a:ext cx="3148414" cy="12289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JhengHei Light" panose="020B0304030504040204" pitchFamily="34" charset="-122"/>
                </a:rPr>
                <a:t>Thanks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 Light" panose="020B0304030504040204" pitchFamily="34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8443058" y="4117996"/>
            <a:ext cx="4138288" cy="41382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静态类成员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2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36445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方法重载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03115" y="392938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465320" y="3865880"/>
            <a:ext cx="826770" cy="419735"/>
            <a:chOff x="1485616" y="1015069"/>
            <a:chExt cx="1557519" cy="790575"/>
          </a:xfrm>
        </p:grpSpPr>
        <p:sp>
          <p:nvSpPr>
            <p:cNvPr id="33" name="等腰三角形 32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4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3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03115" y="493014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注释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4465320" y="4866640"/>
            <a:ext cx="826770" cy="419735"/>
            <a:chOff x="1485616" y="1015069"/>
            <a:chExt cx="1557519" cy="790575"/>
          </a:xfrm>
        </p:grpSpPr>
        <p:sp>
          <p:nvSpPr>
            <p:cNvPr id="4" name="等腰三角形 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4</a:t>
              </a:r>
              <a:endParaRPr lang="en-US" altLang="zh-CN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851566" cy="706755"/>
            <a:chOff x="12254709" y="219953"/>
            <a:chExt cx="2851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方法重载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2465" y="1115060"/>
            <a:ext cx="1133284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方法重载，是指可以定义多个方法名相同、但是参数不同的方法。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参数不同，包括 参数个数、参数类型、参数顺序不同。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多个重载方法以参数不同区分，但是不能以返回值不同区分。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构造方法也可以重载。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例如：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public int sum(int num1, int num2);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public int sum(int num1, int num2, int num3);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public int sum(long num1, long num2, long num3);</a:t>
            </a:r>
            <a:endParaRPr lang="en-US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060440" y="4615180"/>
            <a:ext cx="4928870" cy="551815"/>
            <a:chOff x="9535" y="6757"/>
            <a:chExt cx="7762" cy="869"/>
          </a:xfrm>
        </p:grpSpPr>
        <p:sp>
          <p:nvSpPr>
            <p:cNvPr id="9" name="文本框 8"/>
            <p:cNvSpPr txBox="1"/>
            <p:nvPr/>
          </p:nvSpPr>
          <p:spPr>
            <a:xfrm>
              <a:off x="14263" y="6852"/>
              <a:ext cx="30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sum(1, 2, 3);</a:t>
              </a:r>
              <a:endParaRPr lang="en-US" altLang="zh-CN"/>
            </a:p>
          </p:txBody>
        </p:sp>
        <p:cxnSp>
          <p:nvCxnSpPr>
            <p:cNvPr id="11" name="直接箭头连接符 10"/>
            <p:cNvCxnSpPr>
              <a:stCxn id="9" idx="1"/>
            </p:cNvCxnSpPr>
            <p:nvPr/>
          </p:nvCxnSpPr>
          <p:spPr>
            <a:xfrm flipH="1" flipV="1">
              <a:off x="9535" y="6757"/>
              <a:ext cx="4728" cy="38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1"/>
            </p:cNvCxnSpPr>
            <p:nvPr/>
          </p:nvCxnSpPr>
          <p:spPr>
            <a:xfrm flipH="1">
              <a:off x="10468" y="7142"/>
              <a:ext cx="3795" cy="48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672465" y="5887720"/>
            <a:ext cx="9196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方法名及方法的参数个数、类型和顺序，称为方法的签名。 Java通过方法签名来区分方法。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静态类成员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2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3644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方法重载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03115" y="392938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465320" y="3865880"/>
            <a:ext cx="826770" cy="419735"/>
            <a:chOff x="1485616" y="1015069"/>
            <a:chExt cx="1557519" cy="790575"/>
          </a:xfrm>
        </p:grpSpPr>
        <p:sp>
          <p:nvSpPr>
            <p:cNvPr id="33" name="等腰三角形 32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4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3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03115" y="493014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注释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4465320" y="4866640"/>
            <a:ext cx="826770" cy="419735"/>
            <a:chOff x="1485616" y="1015069"/>
            <a:chExt cx="1557519" cy="790575"/>
          </a:xfrm>
        </p:grpSpPr>
        <p:sp>
          <p:nvSpPr>
            <p:cNvPr id="4" name="等腰三角形 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4</a:t>
              </a:r>
              <a:endParaRPr lang="en-US" altLang="zh-CN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359566" cy="706755"/>
            <a:chOff x="12254709" y="219953"/>
            <a:chExt cx="3359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722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静态类成员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8825" y="1067435"/>
            <a:ext cx="10835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静态类成员包含静态变量和静态方法。</a:t>
            </a:r>
            <a:r>
              <a:rPr lang="en-US" altLang="en-US"/>
              <a:t>用关键字 static 修饰的变量，称为静态变量。 用static修饰的方法，</a:t>
            </a:r>
            <a:endParaRPr lang="en-US" altLang="en-US"/>
          </a:p>
          <a:p>
            <a:r>
              <a:rPr lang="en-US" altLang="en-US"/>
              <a:t>称为静态方法。</a:t>
            </a:r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9155" y="2229485"/>
            <a:ext cx="1073467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前面讲过实例变量，是每个对象都有自己不同的存储空间。 而静态变量， 则是有所有的类实例共享的。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对于类所有的对象，只存在一个静态变量实体，在一个对象中改变静态变量的值则影响其他所有的对象。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静态变量 也成为类变量。声明语法如下：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private </a:t>
            </a:r>
            <a:r>
              <a:rPr lang="en-US" altLang="zh-CN" sz="1600" b="1">
                <a:solidFill>
                  <a:srgbClr val="FF0000"/>
                </a:solidFill>
              </a:rPr>
              <a:t>static </a:t>
            </a:r>
            <a:r>
              <a:rPr lang="en-US" altLang="zh-CN" sz="1600"/>
              <a:t>int count = 0;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程序第一次使用含有静态变量的类时，就会为静态变量存储空间。 </a:t>
            </a:r>
            <a:r>
              <a:rPr lang="en-US" altLang="zh-CN" sz="1600" b="1"/>
              <a:t>方法内部声明的局部变量，不能是静态的。</a:t>
            </a:r>
            <a:endParaRPr lang="en-US" altLang="zh-CN" sz="1600" b="1"/>
          </a:p>
          <a:p>
            <a:endParaRPr lang="en-US" altLang="zh-CN" sz="1600"/>
          </a:p>
          <a:p>
            <a:r>
              <a:rPr lang="en-US" altLang="zh-CN" sz="1600"/>
              <a:t>用final修饰的常量，常搭配static一起使用， 这样对于类的所有的对象来说，就只存在一个常量值实体。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359566" cy="706755"/>
            <a:chOff x="12254709" y="219953"/>
            <a:chExt cx="3359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722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静态类成员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8825" y="1067435"/>
            <a:ext cx="108350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静态方法，是可以使用类名称直接调用的， 无需实例化对象。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int max(int num1, int num2) {...}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Math</a:t>
            </a:r>
            <a:r>
              <a:rPr lang="" altLang="en-US"/>
              <a:t>类</a:t>
            </a:r>
            <a:r>
              <a:rPr lang="en-US" altLang="zh-CN"/>
              <a:t>的所有方法都是静态方法。main函数也是静态的，就是为了执行main方法的时候，不用实例化任何对象。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00430" y="3113405"/>
            <a:ext cx="106730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静态方法又称为类方法，只属于类，不属于任何对象，因此不能引用实例变量（实例变量仅存在于类的实例/对象中）。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静态方法中不能使用非静态变量。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非静态方法可以使用静态变量。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537700" y="6029325"/>
            <a:ext cx="249110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方法重载、静态成员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静态类成员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  <a:sym typeface="+mn-ea"/>
                </a:rPr>
                <a:t>2</a:t>
              </a:r>
              <a:endParaRPr lang="en-US" altLang="zh-CN" sz="3200" kern="0" dirty="0">
                <a:solidFill>
                  <a:prstClr val="white"/>
                </a:solidFill>
                <a:latin typeface="Lucida Calligraphy" panose="03010101010101010101" pitchFamily="66" charset="0"/>
                <a:sym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3644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方法重载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03115" y="3929380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465320" y="3865880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33" name="等腰三角形 32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4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3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03115" y="493014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注释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4465320" y="4866640"/>
            <a:ext cx="826770" cy="419735"/>
            <a:chOff x="1485616" y="1015069"/>
            <a:chExt cx="1557519" cy="790575"/>
          </a:xfrm>
        </p:grpSpPr>
        <p:sp>
          <p:nvSpPr>
            <p:cNvPr id="4" name="等腰三角形 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4</a:t>
              </a:r>
              <a:endParaRPr lang="en-US" altLang="zh-CN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746666" cy="706755"/>
            <a:chOff x="12254709" y="219953"/>
            <a:chExt cx="17466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099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this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28345" y="1097915"/>
            <a:ext cx="691642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/>
              <a:t>前面说过，如果要调用一个非静态方法，必须通过对象来调用。 例如对于右边的代码，如果要在其他类中调用printAnything方法：</a:t>
            </a:r>
            <a:endParaRPr lang="en-US" altLang="zh-CN" sz="1500"/>
          </a:p>
          <a:p>
            <a:endParaRPr lang="en-US" altLang="zh-CN" sz="1500"/>
          </a:p>
          <a:p>
            <a:r>
              <a:rPr lang="en-US" altLang="zh-CN" sz="1500"/>
              <a:t>PrintTest pt = new PrintTest();</a:t>
            </a:r>
            <a:endParaRPr lang="en-US" altLang="zh-CN" sz="1500"/>
          </a:p>
          <a:p>
            <a:r>
              <a:rPr lang="en-US" altLang="zh-CN" sz="1500"/>
              <a:t>pt.printAnything();</a:t>
            </a:r>
            <a:endParaRPr lang="en-US" altLang="zh-CN" sz="1500"/>
          </a:p>
          <a:p>
            <a:endParaRPr lang="en-US" altLang="zh-CN" sz="1500"/>
          </a:p>
          <a:p>
            <a:r>
              <a:rPr lang="en-US" altLang="zh-CN" sz="1500"/>
              <a:t>但是在 printHello方法里面调用 printAnything方法， 是不需要对象的， 因为这个调用是发生在对象内部。编译器自动为我们加上了 this 关键字，就如同在</a:t>
            </a:r>
            <a:endParaRPr lang="en-US" altLang="zh-CN" sz="1500"/>
          </a:p>
          <a:p>
            <a:r>
              <a:rPr lang="en-US" altLang="zh-CN" sz="1500"/>
              <a:t>printWorld方法里面调用的样子： this.printAnything(“World”);</a:t>
            </a:r>
            <a:endParaRPr lang="en-US" altLang="zh-CN" sz="1500"/>
          </a:p>
          <a:p>
            <a:endParaRPr lang="en-US" altLang="zh-CN" sz="1500"/>
          </a:p>
          <a:p>
            <a:r>
              <a:rPr lang="en-US" altLang="zh-CN" sz="1500"/>
              <a:t>这里， this， 就是指的本对象自己。也就是当前对象。</a:t>
            </a:r>
            <a:endParaRPr lang="en-US" altLang="zh-CN" sz="15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4505" y="1097915"/>
            <a:ext cx="3762375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746666" cy="706755"/>
            <a:chOff x="12254709" y="219953"/>
            <a:chExt cx="17466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099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this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537700" y="6029325"/>
            <a:ext cx="249110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普通方法、构造方法中使用 this</a:t>
            </a:r>
            <a:endParaRPr lang="en-US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7850" y="1128395"/>
            <a:ext cx="8415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this用在构造方法中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36905" y="1604645"/>
            <a:ext cx="857694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/>
              <a:t>一个类，可能定义许多构造方法。如果在构造方法中调用另一个构造方法， 也是使用this关键字。</a:t>
            </a:r>
            <a:endParaRPr lang="en-US" altLang="zh-CN" sz="1500"/>
          </a:p>
          <a:p>
            <a:endParaRPr lang="en-US" altLang="zh-CN" sz="1500"/>
          </a:p>
          <a:p>
            <a:r>
              <a:rPr lang="en-US" altLang="en-US" sz="1500"/>
              <a:t>在构造方法中，this有了参数列表（或者没参数, 空括号）, 含义就是调用其他构造方法。</a:t>
            </a:r>
            <a:endParaRPr lang="en-US" altLang="en-US" sz="15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2511425"/>
            <a:ext cx="6086475" cy="3295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7705" y="6019165"/>
            <a:ext cx="8485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在一个构造方法中，最多只能用this调用一个其他构造方法。并且，this调用必须位于构造方法的第一句，否在编译报错。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2124</Words>
  <Application>WPS 演示</Application>
  <PresentationFormat>宽屏</PresentationFormat>
  <Paragraphs>260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宋体</vt:lpstr>
      <vt:lpstr>Wingdings</vt:lpstr>
      <vt:lpstr>DejaVu Sans</vt:lpstr>
      <vt:lpstr>方正大标宋简体</vt:lpstr>
      <vt:lpstr>Droid Sans Fallback</vt:lpstr>
      <vt:lpstr>Microsoft JhengHei Light</vt:lpstr>
      <vt:lpstr>微软雅黑 Light</vt:lpstr>
      <vt:lpstr>张海山锐谐体</vt:lpstr>
      <vt:lpstr>张海山锐线体简</vt:lpstr>
      <vt:lpstr>Lucida Calligraphy</vt:lpstr>
      <vt:lpstr>Arial</vt:lpstr>
      <vt:lpstr>Calibri</vt:lpstr>
      <vt:lpstr>微软雅黑</vt:lpstr>
      <vt:lpstr>宋体</vt:lpstr>
      <vt:lpstr>Arial Unicode MS</vt:lpstr>
      <vt:lpstr>Calibri Light</vt:lpstr>
      <vt:lpstr>Sans Serif</vt:lpstr>
      <vt:lpstr>Noto Serif CJK JP</vt:lpstr>
      <vt:lpstr>aakar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HNCXKG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刘哲涛</dc:creator>
  <cp:lastModifiedBy>adam</cp:lastModifiedBy>
  <cp:revision>385</cp:revision>
  <dcterms:created xsi:type="dcterms:W3CDTF">2020-03-25T07:39:06Z</dcterms:created>
  <dcterms:modified xsi:type="dcterms:W3CDTF">2020-03-25T07:39:06Z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