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handoutMasterIdLst>
    <p:handoutMasterId r:id="rId20"/>
  </p:handoutMasterIdLst>
  <p:sldIdLst>
    <p:sldId id="323" r:id="rId3"/>
    <p:sldId id="258" r:id="rId4"/>
    <p:sldId id="260" r:id="rId6"/>
    <p:sldId id="354" r:id="rId7"/>
    <p:sldId id="343" r:id="rId8"/>
    <p:sldId id="344" r:id="rId9"/>
    <p:sldId id="342" r:id="rId10"/>
    <p:sldId id="367" r:id="rId11"/>
    <p:sldId id="372" r:id="rId12"/>
    <p:sldId id="373" r:id="rId13"/>
    <p:sldId id="374" r:id="rId14"/>
    <p:sldId id="375" r:id="rId15"/>
    <p:sldId id="345" r:id="rId16"/>
    <p:sldId id="366" r:id="rId17"/>
    <p:sldId id="304" r:id="rId18"/>
    <p:sldId id="265" r:id="rId19"/>
  </p:sldIdLst>
  <p:sldSz cx="12192000" cy="6858000"/>
  <p:notesSz cx="6858000" cy="9144000"/>
  <p:embeddedFontLst>
    <p:embeddedFont>
      <p:font typeface="方正大标宋简体" panose="03000509000000000000" pitchFamily="2" charset="-122"/>
      <p:regular r:id="rId25"/>
    </p:embeddedFont>
    <p:embeddedFont>
      <p:font typeface="Microsoft JhengHei Light" panose="020B0304030504040204" pitchFamily="34" charset="-122"/>
      <p:regular r:id="rId26"/>
    </p:embeddedFont>
    <p:embeddedFont>
      <p:font typeface="微软雅黑 Light" panose="020B0502040204020203" pitchFamily="34" charset="-122"/>
      <p:regular r:id="rId27"/>
    </p:embeddedFont>
    <p:embeddedFont>
      <p:font typeface="张海山锐谐体" panose="02000000000000000000" pitchFamily="2" charset="-122"/>
      <p:regular r:id="rId28"/>
    </p:embeddedFont>
    <p:embeddedFont>
      <p:font typeface="张海山锐线体简" panose="02000000000000000000" pitchFamily="2" charset="-122"/>
      <p:regular r:id="rId29"/>
    </p:embeddedFont>
    <p:embeddedFont>
      <p:font typeface="Lucida Calligraphy" panose="03010101010101010101" pitchFamily="66" charset="0"/>
      <p:regular r:id="rId30"/>
      <p:italic r:id="rId31"/>
    </p:embeddedFont>
    <p:embeddedFont>
      <p:font typeface="微软雅黑" panose="020B0503020204020204" charset="-122"/>
      <p:regular r:id="rId32"/>
    </p:embeddedFont>
    <p:embeddedFont>
      <p:font typeface="Calibri" panose="020F0502020204030204" charset="0"/>
      <p:regular r:id="rId33"/>
      <p:bold r:id="rId34"/>
      <p:italic r:id="rId35"/>
      <p:boldItalic r:id="rId36"/>
    </p:embeddedFont>
    <p:embeddedFont>
      <p:font typeface="Calibri Light" panose="020F0302020204030204" charset="0"/>
      <p:regular r:id="rId37"/>
      <p:italic r:id="rId3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am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E7E"/>
    <a:srgbClr val="A5A5A5"/>
    <a:srgbClr val="0070C0"/>
    <a:srgbClr val="2C0616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50" d="100"/>
          <a:sy n="50" d="100"/>
        </p:scale>
        <p:origin x="141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8" Type="http://schemas.openxmlformats.org/officeDocument/2006/relationships/font" Target="fonts/font14.fntdata"/><Relationship Id="rId37" Type="http://schemas.openxmlformats.org/officeDocument/2006/relationships/font" Target="fonts/font13.fntdata"/><Relationship Id="rId36" Type="http://schemas.openxmlformats.org/officeDocument/2006/relationships/font" Target="fonts/font12.fntdata"/><Relationship Id="rId35" Type="http://schemas.openxmlformats.org/officeDocument/2006/relationships/font" Target="fonts/font11.fntdata"/><Relationship Id="rId34" Type="http://schemas.openxmlformats.org/officeDocument/2006/relationships/font" Target="fonts/font10.fntdata"/><Relationship Id="rId33" Type="http://schemas.openxmlformats.org/officeDocument/2006/relationships/font" Target="fonts/font9.fntdata"/><Relationship Id="rId32" Type="http://schemas.openxmlformats.org/officeDocument/2006/relationships/font" Target="fonts/font8.fntdata"/><Relationship Id="rId31" Type="http://schemas.openxmlformats.org/officeDocument/2006/relationships/font" Target="fonts/font7.fntdata"/><Relationship Id="rId30" Type="http://schemas.openxmlformats.org/officeDocument/2006/relationships/font" Target="fonts/font6.fntdata"/><Relationship Id="rId3" Type="http://schemas.openxmlformats.org/officeDocument/2006/relationships/slide" Target="slides/slide1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zh-CN" altLang="en-US"/>
              <a:t>Java课堂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33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135"/>
            </a:lvl1pPr>
            <a:lvl2pPr marL="406400" indent="0" algn="ctr">
              <a:buNone/>
              <a:defRPr sz="1780"/>
            </a:lvl2pPr>
            <a:lvl3pPr marL="812800" indent="0" algn="ctr">
              <a:buNone/>
              <a:defRPr sz="1600"/>
            </a:lvl3pPr>
            <a:lvl4pPr marL="1219200" indent="0" algn="ctr">
              <a:buNone/>
              <a:defRPr sz="1420"/>
            </a:lvl4pPr>
            <a:lvl5pPr marL="1625600" indent="0" algn="ctr">
              <a:buNone/>
              <a:defRPr sz="1420"/>
            </a:lvl5pPr>
            <a:lvl6pPr marL="2032000" indent="0" algn="ctr">
              <a:buNone/>
              <a:defRPr sz="1420"/>
            </a:lvl6pPr>
            <a:lvl7pPr marL="2438400" indent="0" algn="ctr">
              <a:buNone/>
              <a:defRPr sz="1420"/>
            </a:lvl7pPr>
            <a:lvl8pPr marL="2844800" indent="0" algn="ctr">
              <a:buNone/>
              <a:defRPr sz="1420"/>
            </a:lvl8pPr>
            <a:lvl9pPr marL="3251200" indent="0" algn="ctr">
              <a:buNone/>
              <a:defRPr sz="142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83838" y="6350404"/>
            <a:ext cx="2743200" cy="365125"/>
          </a:xfrm>
        </p:spPr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2" b="16423"/>
          <a:stretch>
            <a:fillRect/>
          </a:stretch>
        </p:blipFill>
        <p:spPr>
          <a:xfrm rot="10800000">
            <a:off x="0" y="-4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533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1pPr>
            <a:lvl2pPr marL="406400" indent="0">
              <a:buNone/>
              <a:defRPr sz="1780">
                <a:solidFill>
                  <a:schemeClr val="tx1">
                    <a:tint val="75000"/>
                  </a:schemeClr>
                </a:solidFill>
              </a:defRPr>
            </a:lvl2pPr>
            <a:lvl3pPr marL="812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2192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4pPr>
            <a:lvl5pPr marL="16256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5pPr>
            <a:lvl6pPr marL="20320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6pPr>
            <a:lvl7pPr marL="24384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7pPr>
            <a:lvl8pPr marL="28448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8pPr>
            <a:lvl9pPr marL="325120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135" b="1"/>
            </a:lvl1pPr>
            <a:lvl2pPr marL="406400" indent="0">
              <a:buNone/>
              <a:defRPr sz="1780" b="1"/>
            </a:lvl2pPr>
            <a:lvl3pPr marL="812800" indent="0">
              <a:buNone/>
              <a:defRPr sz="1600" b="1"/>
            </a:lvl3pPr>
            <a:lvl4pPr marL="1219200" indent="0">
              <a:buNone/>
              <a:defRPr sz="1420" b="1"/>
            </a:lvl4pPr>
            <a:lvl5pPr marL="1625600" indent="0">
              <a:buNone/>
              <a:defRPr sz="1420" b="1"/>
            </a:lvl5pPr>
            <a:lvl6pPr marL="2032000" indent="0">
              <a:buNone/>
              <a:defRPr sz="1420" b="1"/>
            </a:lvl6pPr>
            <a:lvl7pPr marL="2438400" indent="0">
              <a:buNone/>
              <a:defRPr sz="1420" b="1"/>
            </a:lvl7pPr>
            <a:lvl8pPr marL="2844800" indent="0">
              <a:buNone/>
              <a:defRPr sz="1420" b="1"/>
            </a:lvl8pPr>
            <a:lvl9pPr marL="3251200" indent="0">
              <a:buNone/>
              <a:defRPr sz="14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135" b="1"/>
            </a:lvl1pPr>
            <a:lvl2pPr marL="406400" indent="0">
              <a:buNone/>
              <a:defRPr sz="1780" b="1"/>
            </a:lvl2pPr>
            <a:lvl3pPr marL="812800" indent="0">
              <a:buNone/>
              <a:defRPr sz="1600" b="1"/>
            </a:lvl3pPr>
            <a:lvl4pPr marL="1219200" indent="0">
              <a:buNone/>
              <a:defRPr sz="1420" b="1"/>
            </a:lvl4pPr>
            <a:lvl5pPr marL="1625600" indent="0">
              <a:buNone/>
              <a:defRPr sz="1420" b="1"/>
            </a:lvl5pPr>
            <a:lvl6pPr marL="2032000" indent="0">
              <a:buNone/>
              <a:defRPr sz="1420" b="1"/>
            </a:lvl6pPr>
            <a:lvl7pPr marL="2438400" indent="0">
              <a:buNone/>
              <a:defRPr sz="1420" b="1"/>
            </a:lvl7pPr>
            <a:lvl8pPr marL="2844800" indent="0">
              <a:buNone/>
              <a:defRPr sz="1420" b="1"/>
            </a:lvl8pPr>
            <a:lvl9pPr marL="3251200" indent="0">
              <a:buNone/>
              <a:defRPr sz="14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84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7"/>
            <a:ext cx="6172200" cy="4873625"/>
          </a:xfrm>
        </p:spPr>
        <p:txBody>
          <a:bodyPr/>
          <a:lstStyle>
            <a:lvl1pPr>
              <a:defRPr sz="2845"/>
            </a:lvl1pPr>
            <a:lvl2pPr>
              <a:defRPr sz="2490"/>
            </a:lvl2pPr>
            <a:lvl3pPr>
              <a:defRPr sz="2135"/>
            </a:lvl3pPr>
            <a:lvl4pPr>
              <a:defRPr sz="1780"/>
            </a:lvl4pPr>
            <a:lvl5pPr>
              <a:defRPr sz="1780"/>
            </a:lvl5pPr>
            <a:lvl6pPr>
              <a:defRPr sz="1780"/>
            </a:lvl6pPr>
            <a:lvl7pPr>
              <a:defRPr sz="1780"/>
            </a:lvl7pPr>
            <a:lvl8pPr>
              <a:defRPr sz="1780"/>
            </a:lvl8pPr>
            <a:lvl9pPr>
              <a:defRPr sz="17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420"/>
            </a:lvl1pPr>
            <a:lvl2pPr marL="406400" indent="0">
              <a:buNone/>
              <a:defRPr sz="1245"/>
            </a:lvl2pPr>
            <a:lvl3pPr marL="812800" indent="0">
              <a:buNone/>
              <a:defRPr sz="1065"/>
            </a:lvl3pPr>
            <a:lvl4pPr marL="1219200" indent="0">
              <a:buNone/>
              <a:defRPr sz="890"/>
            </a:lvl4pPr>
            <a:lvl5pPr marL="1625600" indent="0">
              <a:buNone/>
              <a:defRPr sz="890"/>
            </a:lvl5pPr>
            <a:lvl6pPr marL="2032000" indent="0">
              <a:buNone/>
              <a:defRPr sz="890"/>
            </a:lvl6pPr>
            <a:lvl7pPr marL="2438400" indent="0">
              <a:buNone/>
              <a:defRPr sz="890"/>
            </a:lvl7pPr>
            <a:lvl8pPr marL="2844800" indent="0">
              <a:buNone/>
              <a:defRPr sz="890"/>
            </a:lvl8pPr>
            <a:lvl9pPr marL="3251200" indent="0">
              <a:buNone/>
              <a:defRPr sz="8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84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987427"/>
            <a:ext cx="6172200" cy="4873625"/>
          </a:xfrm>
        </p:spPr>
        <p:txBody>
          <a:bodyPr anchor="t"/>
          <a:lstStyle>
            <a:lvl1pPr marL="0" indent="0">
              <a:buNone/>
              <a:defRPr sz="2845"/>
            </a:lvl1pPr>
            <a:lvl2pPr marL="406400" indent="0">
              <a:buNone/>
              <a:defRPr sz="2490"/>
            </a:lvl2pPr>
            <a:lvl3pPr marL="812800" indent="0">
              <a:buNone/>
              <a:defRPr sz="2135"/>
            </a:lvl3pPr>
            <a:lvl4pPr marL="1219200" indent="0">
              <a:buNone/>
              <a:defRPr sz="1780"/>
            </a:lvl4pPr>
            <a:lvl5pPr marL="1625600" indent="0">
              <a:buNone/>
              <a:defRPr sz="1780"/>
            </a:lvl5pPr>
            <a:lvl6pPr marL="2032000" indent="0">
              <a:buNone/>
              <a:defRPr sz="1780"/>
            </a:lvl6pPr>
            <a:lvl7pPr marL="2438400" indent="0">
              <a:buNone/>
              <a:defRPr sz="1780"/>
            </a:lvl7pPr>
            <a:lvl8pPr marL="2844800" indent="0">
              <a:buNone/>
              <a:defRPr sz="1780"/>
            </a:lvl8pPr>
            <a:lvl9pPr marL="3251200" indent="0">
              <a:buNone/>
              <a:defRPr sz="178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420"/>
            </a:lvl1pPr>
            <a:lvl2pPr marL="406400" indent="0">
              <a:buNone/>
              <a:defRPr sz="1245"/>
            </a:lvl2pPr>
            <a:lvl3pPr marL="812800" indent="0">
              <a:buNone/>
              <a:defRPr sz="1065"/>
            </a:lvl3pPr>
            <a:lvl4pPr marL="1219200" indent="0">
              <a:buNone/>
              <a:defRPr sz="890"/>
            </a:lvl4pPr>
            <a:lvl5pPr marL="1625600" indent="0">
              <a:buNone/>
              <a:defRPr sz="890"/>
            </a:lvl5pPr>
            <a:lvl6pPr marL="2032000" indent="0">
              <a:buNone/>
              <a:defRPr sz="890"/>
            </a:lvl6pPr>
            <a:lvl7pPr marL="2438400" indent="0">
              <a:buNone/>
              <a:defRPr sz="890"/>
            </a:lvl7pPr>
            <a:lvl8pPr marL="2844800" indent="0">
              <a:buNone/>
              <a:defRPr sz="890"/>
            </a:lvl8pPr>
            <a:lvl9pPr marL="3251200" indent="0">
              <a:buNone/>
              <a:defRPr sz="8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1" Type="http://schemas.openxmlformats.org/officeDocument/2006/relationships/theme" Target="../theme/theme1.xml"/><Relationship Id="rId30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C086C-DD8A-4C2C-9A31-3293764B32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52960-8782-4DE9-9A46-4431584BFBF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0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3293" t="3371" r="226" b="710"/>
          <a:stretch>
            <a:fillRect/>
          </a:stretch>
        </p:blipFill>
        <p:spPr>
          <a:xfrm>
            <a:off x="0" y="1"/>
            <a:ext cx="12192000" cy="68652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timing>
    <p:tnLst>
      <p:par>
        <p:cTn id="1" dur="indefinite" restart="never" nodeType="tmRoot"/>
      </p:par>
    </p:tnLst>
  </p:timing>
  <p:txStyles>
    <p:titleStyle>
      <a:lvl1pPr algn="l" defTabSz="812800" rtl="0" eaLnBrk="1" latinLnBrk="0" hangingPunct="1">
        <a:lnSpc>
          <a:spcPct val="90000"/>
        </a:lnSpc>
        <a:spcBef>
          <a:spcPct val="0"/>
        </a:spcBef>
        <a:buNone/>
        <a:defRPr sz="39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200" indent="-203200" algn="l" defTabSz="812800" rtl="0" eaLnBrk="1" latinLnBrk="0" hangingPunct="1">
        <a:lnSpc>
          <a:spcPct val="90000"/>
        </a:lnSpc>
        <a:spcBef>
          <a:spcPts val="890"/>
        </a:spcBef>
        <a:buFont typeface="Arial" panose="02080604020202020204" pitchFamily="34" charset="0"/>
        <a:buChar char="•"/>
        <a:defRPr sz="249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780" kern="1200">
          <a:solidFill>
            <a:schemeClr val="tx1"/>
          </a:solidFill>
          <a:latin typeface="+mn-lt"/>
          <a:ea typeface="+mn-ea"/>
          <a:cs typeface="+mn-cs"/>
        </a:defRPr>
      </a:lvl3pPr>
      <a:lvl4pPr marL="14224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352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6416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0480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54400" indent="-203200" algn="l" defTabSz="812800" rtl="0" eaLnBrk="1" latinLnBrk="0" hangingPunct="1">
        <a:lnSpc>
          <a:spcPct val="90000"/>
        </a:lnSpc>
        <a:spcBef>
          <a:spcPts val="445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4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6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20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4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8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1200" algn="l" defTabSz="812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3" b="5476"/>
          <a:stretch>
            <a:fillRect/>
          </a:stretch>
        </p:blipFill>
        <p:spPr>
          <a:xfrm>
            <a:off x="0" y="0"/>
            <a:ext cx="12223776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223776" cy="5046133"/>
          </a:xfrm>
          <a:prstGeom prst="rect">
            <a:avLst/>
          </a:prstGeom>
          <a:solidFill>
            <a:srgbClr val="0070C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85342" y="2192218"/>
            <a:ext cx="11221316" cy="1787227"/>
            <a:chOff x="64128" y="1847118"/>
            <a:chExt cx="7838498" cy="2010631"/>
          </a:xfrm>
        </p:grpSpPr>
        <p:sp>
          <p:nvSpPr>
            <p:cNvPr id="8" name="矩形 7"/>
            <p:cNvSpPr/>
            <p:nvPr/>
          </p:nvSpPr>
          <p:spPr>
            <a:xfrm>
              <a:off x="64128" y="1847118"/>
              <a:ext cx="7838498" cy="1143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400" dirty="0">
                  <a:solidFill>
                    <a:prstClr val="white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Microsoft JhengHei Light" panose="020B0304030504040204" pitchFamily="34" charset="-122"/>
                </a:rPr>
                <a:t>Java实战</a:t>
              </a:r>
              <a:endParaRPr lang="zh-CN" altLang="en-US" sz="6400" dirty="0">
                <a:solidFill>
                  <a:prstClr val="white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20423" y="3271208"/>
              <a:ext cx="7125908" cy="5865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135" dirty="0">
                  <a:solidFill>
                    <a:prstClr val="white">
                      <a:lumMod val="85000"/>
                    </a:prstClr>
                  </a:solidFill>
                  <a:latin typeface="Microsoft JhengHei Light" panose="020B0304030504040204" pitchFamily="34" charset="-122"/>
                  <a:ea typeface="Microsoft JhengHei Light" panose="020B0304030504040204" pitchFamily="34" charset="-122"/>
                  <a:cs typeface="Microsoft JhengHei Light" panose="020B0304030504040204" pitchFamily="34" charset="-122"/>
                </a:rPr>
                <a:t> </a:t>
              </a:r>
              <a:endParaRPr lang="zh-CN" altLang="en-US" sz="1420" dirty="0">
                <a:solidFill>
                  <a:prstClr val="white">
                    <a:lumMod val="85000"/>
                  </a:prst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1156388" y="3292868"/>
              <a:ext cx="5653975" cy="0"/>
            </a:xfrm>
            <a:prstGeom prst="line">
              <a:avLst/>
            </a:prstGeom>
            <a:ln w="1905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8477402" y="5615341"/>
            <a:ext cx="26670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</a:rPr>
              <a:t>Java</a:t>
            </a:r>
            <a:r>
              <a:rPr lang="zh-CN" altLang="en-US" sz="3200" dirty="0">
                <a:solidFill>
                  <a:schemeClr val="bg1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</a:rPr>
              <a:t>课堂出品</a:t>
            </a:r>
            <a:endParaRPr lang="zh-CN" altLang="en-US" sz="3200" dirty="0">
              <a:solidFill>
                <a:schemeClr val="bg1"/>
              </a:solidFill>
              <a:latin typeface="方正大标宋简体" panose="03000509000000000000" pitchFamily="2" charset="-122"/>
              <a:ea typeface="方正大标宋简体" panose="03000509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28210" y="3761105"/>
            <a:ext cx="38379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dirty="0">
                <a:solidFill>
                  <a:prstClr val="white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Microsoft JhengHei Light" panose="020B0304030504040204" pitchFamily="34" charset="-122"/>
                <a:sym typeface="+mn-ea"/>
              </a:rPr>
              <a:t>Java</a:t>
            </a:r>
            <a:r>
              <a:rPr lang="zh-CN" altLang="en-US" sz="4800" dirty="0">
                <a:solidFill>
                  <a:prstClr val="white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Microsoft JhengHei Light" panose="020B0304030504040204" pitchFamily="34" charset="-122"/>
                <a:sym typeface="+mn-ea"/>
              </a:rPr>
              <a:t>基础</a:t>
            </a:r>
            <a:endParaRPr lang="zh-CN" altLang="en-US"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2851566" cy="706755"/>
            <a:chOff x="12254709" y="219953"/>
            <a:chExt cx="2851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2214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字符比较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67385" y="1076960"/>
            <a:ext cx="1099693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500"/>
              <a:t>考虑如下语句:</a:t>
            </a:r>
            <a:endParaRPr lang="en-US" altLang="en-US" sz="1500"/>
          </a:p>
          <a:p>
            <a:endParaRPr lang="en-US" altLang="en-US" sz="1500"/>
          </a:p>
          <a:p>
            <a:r>
              <a:rPr lang="en-US" altLang="en-US" sz="1500"/>
              <a:t>char a = ‘A’;</a:t>
            </a:r>
            <a:endParaRPr lang="en-US" altLang="en-US" sz="1500"/>
          </a:p>
          <a:p>
            <a:r>
              <a:rPr lang="en-US" altLang="en-US" sz="1500"/>
              <a:t>char b = ‘B’;</a:t>
            </a:r>
            <a:endParaRPr lang="en-US" altLang="en-US" sz="1500"/>
          </a:p>
          <a:p>
            <a:endParaRPr lang="en-US" altLang="en-US" sz="1500"/>
          </a:p>
          <a:p>
            <a:r>
              <a:rPr lang="en-US" altLang="en-US" sz="1500"/>
              <a:t>if (a &lt; b) {</a:t>
            </a:r>
            <a:endParaRPr lang="en-US" altLang="en-US" sz="1500"/>
          </a:p>
          <a:p>
            <a:r>
              <a:rPr lang="en-US" altLang="en-US" sz="1500"/>
              <a:t>    System.our.println(“A &lt; B”);</a:t>
            </a:r>
            <a:endParaRPr lang="en-US" altLang="en-US" sz="1500"/>
          </a:p>
          <a:p>
            <a:r>
              <a:rPr lang="en-US" altLang="en-US" sz="1500"/>
              <a:t>} else {</a:t>
            </a:r>
            <a:endParaRPr lang="en-US" altLang="en-US" sz="1500"/>
          </a:p>
          <a:p>
            <a:r>
              <a:rPr lang="en-US" altLang="en-US" sz="1500"/>
              <a:t>    </a:t>
            </a:r>
            <a:r>
              <a:rPr lang="en-US" altLang="en-US" sz="1500">
                <a:sym typeface="+mn-ea"/>
              </a:rPr>
              <a:t>System.our.println(“A &gt;= B”);</a:t>
            </a:r>
            <a:endParaRPr lang="en-US" altLang="en-US" sz="1500"/>
          </a:p>
          <a:p>
            <a:r>
              <a:rPr lang="en-US" altLang="en-US" sz="1500"/>
              <a:t>}</a:t>
            </a:r>
            <a:endParaRPr lang="en-US" altLang="en-US" sz="1500"/>
          </a:p>
        </p:txBody>
      </p:sp>
      <p:sp>
        <p:nvSpPr>
          <p:cNvPr id="2" name="文本框 1"/>
          <p:cNvSpPr txBox="1"/>
          <p:nvPr/>
        </p:nvSpPr>
        <p:spPr>
          <a:xfrm>
            <a:off x="728345" y="3801745"/>
            <a:ext cx="111994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Java中的字符以Unicode字符集为基础，该字符集定义了所有可能用到的字符排列顺序。这个字符集中，字符 A 在 B 前面， 所以我们可以说 “A 小于 B”。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字符也可以使用相等性运算符和关系运算符。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2851566" cy="706755"/>
            <a:chOff x="12254709" y="219953"/>
            <a:chExt cx="2851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2214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对象比较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67385" y="1076960"/>
            <a:ext cx="10996930" cy="4939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500"/>
              <a:t>字符和字符串是两个不同的类型。 字符为基本类型，字符串为对象类型。  </a:t>
            </a:r>
            <a:endParaRPr lang="en-US" altLang="en-US" sz="1500"/>
          </a:p>
          <a:p>
            <a:endParaRPr lang="en-US" altLang="en-US" sz="1500"/>
          </a:p>
          <a:p>
            <a:r>
              <a:rPr lang="en-US" altLang="en-US" sz="1500"/>
              <a:t>类似String这种对象类型不能使用相等性运算符和关系运算符来比较。 不过String提供了一个equals方法，用于比较字符串内容是否完全相同，如果相同则返回true，否则返回false。</a:t>
            </a:r>
            <a:endParaRPr lang="en-US" altLang="en-US" sz="1500"/>
          </a:p>
          <a:p>
            <a:endParaRPr lang="en-US" altLang="en-US" sz="1500"/>
          </a:p>
          <a:p>
            <a:r>
              <a:rPr lang="en-US" altLang="en-US" sz="1500"/>
              <a:t>if (name1.equals(name2)) {  //  name2.equals(name1)</a:t>
            </a:r>
            <a:endParaRPr lang="en-US" altLang="en-US" sz="1500"/>
          </a:p>
          <a:p>
            <a:r>
              <a:rPr lang="en-US" altLang="en-US" sz="1500"/>
              <a:t>    System.out.println(“The names are same”);</a:t>
            </a:r>
            <a:endParaRPr lang="en-US" altLang="en-US" sz="1500"/>
          </a:p>
          <a:p>
            <a:r>
              <a:rPr lang="en-US" altLang="en-US" sz="1500"/>
              <a:t>} else {</a:t>
            </a:r>
            <a:endParaRPr lang="en-US" altLang="en-US" sz="1500"/>
          </a:p>
          <a:p>
            <a:r>
              <a:rPr lang="en-US" altLang="en-US" sz="1500">
                <a:sym typeface="+mn-ea"/>
              </a:rPr>
              <a:t>    System.out.println(“The names are not same”);</a:t>
            </a:r>
            <a:endParaRPr lang="en-US" altLang="en-US" sz="1500"/>
          </a:p>
          <a:p>
            <a:r>
              <a:rPr lang="en-US" altLang="en-US" sz="1500"/>
              <a:t>}</a:t>
            </a:r>
            <a:endParaRPr lang="en-US" altLang="en-US" sz="1500"/>
          </a:p>
          <a:p>
            <a:endParaRPr lang="en-US" altLang="en-US" sz="1500"/>
          </a:p>
          <a:p>
            <a:endParaRPr lang="en-US" altLang="en-US" sz="1500"/>
          </a:p>
          <a:p>
            <a:r>
              <a:rPr lang="en-US" altLang="en-US" sz="1500"/>
              <a:t>测试条件 name1 == name2 也是有效的， 但是他们比较的是两个变量是否指向了同一个字符串对象， 并不是判断字符串内容。</a:t>
            </a:r>
            <a:endParaRPr lang="en-US" altLang="en-US" sz="1500"/>
          </a:p>
          <a:p>
            <a:endParaRPr lang="en-US" altLang="en-US" sz="1500"/>
          </a:p>
          <a:p>
            <a:r>
              <a:rPr lang="en-US" altLang="en-US" sz="1500"/>
              <a:t>关于字符串，Java在需要时只会为多次使用的一个字符串常量创建一个对象。 也就是说如果 “Hi” 在一个方法中多次被使用，Java只会创建一个对象来代表它：</a:t>
            </a:r>
            <a:endParaRPr lang="en-US" altLang="en-US" sz="1500"/>
          </a:p>
          <a:p>
            <a:endParaRPr lang="en-US" altLang="en-US" sz="1500"/>
          </a:p>
          <a:p>
            <a:r>
              <a:rPr lang="en-US" altLang="en-US" sz="1500"/>
              <a:t>String s = “software”;</a:t>
            </a:r>
            <a:endParaRPr lang="en-US" altLang="en-US" sz="1500"/>
          </a:p>
          <a:p>
            <a:r>
              <a:rPr lang="en-US" altLang="en-US" sz="1500"/>
              <a:t>if (s == “software”) {</a:t>
            </a:r>
            <a:endParaRPr lang="en-US" altLang="en-US" sz="1500"/>
          </a:p>
          <a:p>
            <a:r>
              <a:rPr lang="en-US" altLang="en-US" sz="1500"/>
              <a:t>      System.out.println(“They are the same”);</a:t>
            </a:r>
            <a:endParaRPr lang="en-US" altLang="en-US" sz="1500"/>
          </a:p>
          <a:p>
            <a:r>
              <a:rPr lang="en-US" altLang="en-US" sz="1500"/>
              <a:t>} </a:t>
            </a:r>
            <a:endParaRPr lang="en-US" altLang="en-US" sz="1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2851566" cy="706755"/>
            <a:chOff x="12254709" y="219953"/>
            <a:chExt cx="2851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2214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对象比较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67385" y="1076960"/>
            <a:ext cx="1099693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500"/>
              <a:t>判断字符串相对关系时，常常使用String的compareTo方法。</a:t>
            </a:r>
            <a:endParaRPr lang="en-US" altLang="en-US" sz="1500"/>
          </a:p>
          <a:p>
            <a:endParaRPr lang="en-US" altLang="en-US" sz="1500"/>
          </a:p>
          <a:p>
            <a:r>
              <a:rPr lang="en-US" altLang="en-US" sz="1500"/>
              <a:t>字符串和字符的比较都是以Unicode字符集为基础， 这种比较称为字典顺序比较。在Unicode字符集中， 所有大写字母都排列在 小写字母之前。 如：</a:t>
            </a:r>
            <a:endParaRPr lang="en-US" altLang="en-US" sz="1500"/>
          </a:p>
          <a:p>
            <a:endParaRPr lang="en-US" altLang="en-US" sz="1500"/>
          </a:p>
          <a:p>
            <a:r>
              <a:rPr lang="en-US" altLang="en-US" sz="1500"/>
              <a:t>Baker &lt; able</a:t>
            </a:r>
            <a:endParaRPr lang="en-US" altLang="en-US" sz="1500"/>
          </a:p>
          <a:p>
            <a:endParaRPr lang="en-US" altLang="en-US" sz="1500"/>
          </a:p>
          <a:p>
            <a:r>
              <a:rPr lang="en-US" altLang="en-US" sz="1500"/>
              <a:t>如果一个字符串是另一个字符串的前缀，那么短的字符串就排列在长的字符串之前。 如：</a:t>
            </a:r>
            <a:endParaRPr lang="en-US" altLang="en-US" sz="1500"/>
          </a:p>
          <a:p>
            <a:endParaRPr lang="en-US" altLang="en-US" sz="1500"/>
          </a:p>
          <a:p>
            <a:r>
              <a:rPr lang="en-US" altLang="en-US" sz="1500"/>
              <a:t>horse &lt; horsefly</a:t>
            </a:r>
            <a:endParaRPr lang="en-US" altLang="en-US" sz="1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760118" y="4831170"/>
            <a:ext cx="13561718" cy="1881731"/>
            <a:chOff x="-3146534" y="4680354"/>
            <a:chExt cx="15916212" cy="2208424"/>
          </a:xfrm>
        </p:grpSpPr>
        <p:pic>
          <p:nvPicPr>
            <p:cNvPr id="23" name="Picture 3" descr="D:\Desktop\素材\素描城市.png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prstClr val="black"/>
                <a:srgbClr val="1F497D">
                  <a:lumMod val="50000"/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46534" y="4680354"/>
              <a:ext cx="8519703" cy="220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3" descr="D:\Desktop\素材\素描城市.png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prstClr val="black"/>
                <a:srgbClr val="1F497D">
                  <a:lumMod val="50000"/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9975" y="4680354"/>
              <a:ext cx="8519703" cy="220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矩形 24"/>
          <p:cNvSpPr/>
          <p:nvPr/>
        </p:nvSpPr>
        <p:spPr>
          <a:xfrm>
            <a:off x="4603115" y="2040255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我们要做什么</a:t>
            </a:r>
            <a:endParaRPr lang="zh-CN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603115" y="2984500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if语句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85545" y="1972310"/>
            <a:ext cx="2404110" cy="861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020"/>
              </a:lnSpc>
            </a:pPr>
            <a:r>
              <a:rPr lang="zh-CN" altLang="en-US" sz="7110" dirty="0">
                <a:solidFill>
                  <a:srgbClr val="0070C0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目录</a:t>
            </a:r>
            <a:endParaRPr lang="en-US" altLang="zh-CN" sz="7110" dirty="0">
              <a:solidFill>
                <a:srgbClr val="0070C0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  <a:p>
            <a:pPr algn="ctr">
              <a:lnSpc>
                <a:spcPts val="3020"/>
              </a:lnSpc>
            </a:pPr>
            <a:r>
              <a:rPr lang="en-US" altLang="zh-CN" sz="3555" dirty="0">
                <a:solidFill>
                  <a:prstClr val="white">
                    <a:lumMod val="65000"/>
                  </a:prst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contents</a:t>
            </a:r>
            <a:endParaRPr lang="zh-CN" altLang="en-US" sz="3555" dirty="0">
              <a:solidFill>
                <a:prstClr val="white">
                  <a:lumMod val="65000"/>
                </a:prst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 rot="0">
            <a:off x="4465320" y="2921635"/>
            <a:ext cx="826770" cy="419735"/>
            <a:chOff x="1485616" y="1015069"/>
            <a:chExt cx="1557519" cy="790575"/>
          </a:xfrm>
          <a:solidFill>
            <a:srgbClr val="7E7E7E"/>
          </a:solidFill>
        </p:grpSpPr>
        <p:sp>
          <p:nvSpPr>
            <p:cNvPr id="30" name="等腰三角形 29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  <a:sym typeface="+mn-ea"/>
                </a:rPr>
                <a:t>2</a:t>
              </a:r>
              <a:endParaRPr lang="en-US" altLang="zh-CN" sz="3200" kern="0" dirty="0">
                <a:solidFill>
                  <a:prstClr val="white"/>
                </a:solidFill>
                <a:latin typeface="Lucida Calligraphy" panose="03010101010101010101" pitchFamily="66" charset="0"/>
                <a:sym typeface="+mn-ea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4603115" y="2036445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布尔表达式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grpSp>
        <p:nvGrpSpPr>
          <p:cNvPr id="36" name="组合 35"/>
          <p:cNvGrpSpPr/>
          <p:nvPr/>
        </p:nvGrpSpPr>
        <p:grpSpPr>
          <a:xfrm rot="0">
            <a:off x="4465320" y="1979930"/>
            <a:ext cx="826770" cy="419735"/>
            <a:chOff x="1485616" y="1015069"/>
            <a:chExt cx="1557519" cy="790575"/>
          </a:xfrm>
        </p:grpSpPr>
        <p:sp>
          <p:nvSpPr>
            <p:cNvPr id="37" name="等腰三角形 36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1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 rot="0">
            <a:off x="4465320" y="1983105"/>
            <a:ext cx="826770" cy="419735"/>
            <a:chOff x="1485616" y="1015069"/>
            <a:chExt cx="1557519" cy="790575"/>
          </a:xfrm>
          <a:solidFill>
            <a:srgbClr val="7E7E7E"/>
          </a:solidFill>
        </p:grpSpPr>
        <p:sp>
          <p:nvSpPr>
            <p:cNvPr id="44" name="等腰三角形 43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5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Ins="160000" bIns="96000" rtlCol="0" anchor="ctr"/>
            <a:lstStyle/>
            <a:p>
              <a:pPr algn="ctr">
                <a:defRPr/>
              </a:pPr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1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4603115" y="3929380"/>
            <a:ext cx="5511800" cy="560705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条件运算符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 rot="0">
            <a:off x="4465320" y="3865880"/>
            <a:ext cx="826770" cy="419735"/>
            <a:chOff x="1485616" y="1015069"/>
            <a:chExt cx="1557519" cy="790575"/>
          </a:xfrm>
          <a:solidFill>
            <a:srgbClr val="0070C0"/>
          </a:solidFill>
        </p:grpSpPr>
        <p:sp>
          <p:nvSpPr>
            <p:cNvPr id="33" name="等腰三角形 32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4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3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3359566" cy="706755"/>
            <a:chOff x="12254709" y="219953"/>
            <a:chExt cx="3359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2722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条件运算符</a:t>
              </a:r>
              <a:endParaRPr 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687705" y="1087755"/>
            <a:ext cx="1111885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Java提供了条件运算符，跟 if-else语句类似。条件运算符是三元运算符，因为该运算符需要三个操作数。 条件运算符通常写为 “？”  如：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int sum =</a:t>
            </a:r>
            <a:r>
              <a:rPr lang="en-US" altLang="zh-CN" b="1"/>
              <a:t> (total &gt; MAX) ? total + 1 : total * 2;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? 前面是布尔条件，后面是被 ： 分开的两个表达式。 如果条件为true，返回第一个表达式的结果， 否则返回第二个表达式的结果。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上述语句相当于改成 if-else :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int sum = 0;</a:t>
            </a:r>
            <a:endParaRPr lang="en-US" altLang="zh-CN"/>
          </a:p>
          <a:p>
            <a:r>
              <a:rPr lang="en-US" altLang="zh-CN"/>
              <a:t>if (total &gt; MAX) </a:t>
            </a:r>
            <a:endParaRPr lang="en-US" altLang="zh-CN"/>
          </a:p>
          <a:p>
            <a:r>
              <a:rPr lang="en-US" altLang="zh-CN"/>
              <a:t>    sum = total + 1;</a:t>
            </a:r>
            <a:endParaRPr lang="en-US" altLang="zh-CN"/>
          </a:p>
          <a:p>
            <a:r>
              <a:rPr lang="en-US" altLang="zh-CN"/>
              <a:t>else</a:t>
            </a:r>
            <a:endParaRPr lang="en-US" altLang="zh-CN"/>
          </a:p>
          <a:p>
            <a:r>
              <a:rPr lang="en-US" altLang="zh-CN"/>
              <a:t>    sum = total * 2;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1835566" cy="706755"/>
            <a:chOff x="12254709" y="219953"/>
            <a:chExt cx="1835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1198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练习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89305" y="1087755"/>
            <a:ext cx="1089533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/>
            </a:pPr>
            <a:r>
              <a:rPr lang="en-US" altLang="en-US" sz="1400"/>
              <a:t>将本次课程中程序，在自己电脑编写运行。</a:t>
            </a:r>
            <a:endParaRPr lang="en-US" altLang="en-US" sz="1400"/>
          </a:p>
          <a:p>
            <a:pPr marL="342900" indent="-342900">
              <a:buFont typeface="+mj-lt"/>
              <a:buAutoNum type="arabicPeriod"/>
            </a:pPr>
            <a:endParaRPr lang="en-US" altLang="en-US" sz="1400"/>
          </a:p>
          <a:p>
            <a:pPr marL="342900" indent="-342900">
              <a:buFont typeface="+mj-lt"/>
              <a:buAutoNum type="arabicPeriod"/>
            </a:pPr>
            <a:r>
              <a:rPr lang="en-US" altLang="en-US" sz="1400"/>
              <a:t>编写程序，读入用户输入的一个整数作为年份，并判断该年份是不是闰年（如果年份能被4整除并且不能被100整除， 或者 能同时被 100 和 400 整除， 则为闰年。如2003不是，2004是，2000也是）。如果输入的年份小于 1582，则输出错误信息， 因为在此之前公里还未被采用。</a:t>
            </a:r>
            <a:endParaRPr lang="en-US" altLang="en-US" sz="1400"/>
          </a:p>
          <a:p>
            <a:pPr marL="342900" indent="-342900">
              <a:buFont typeface="+mj-lt"/>
              <a:buAutoNum type="arabicPeriod"/>
            </a:pPr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3" b="15572"/>
          <a:stretch>
            <a:fillRect/>
          </a:stretch>
        </p:blipFill>
        <p:spPr>
          <a:xfrm>
            <a:off x="0" y="-8468"/>
            <a:ext cx="13751748" cy="686646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188142" y="761073"/>
            <a:ext cx="4918381" cy="4918381"/>
            <a:chOff x="-197370" y="277973"/>
            <a:chExt cx="5951241" cy="5951241"/>
          </a:xfrm>
        </p:grpSpPr>
        <p:grpSp>
          <p:nvGrpSpPr>
            <p:cNvPr id="6" name="组合 5"/>
            <p:cNvGrpSpPr/>
            <p:nvPr/>
          </p:nvGrpSpPr>
          <p:grpSpPr>
            <a:xfrm>
              <a:off x="-197370" y="277973"/>
              <a:ext cx="5951241" cy="5951241"/>
              <a:chOff x="388364" y="486447"/>
              <a:chExt cx="5951241" cy="5951241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094703" y="1000374"/>
                <a:ext cx="4538565" cy="4538565"/>
              </a:xfrm>
              <a:prstGeom prst="ellipse">
                <a:avLst/>
              </a:prstGeom>
              <a:solidFill>
                <a:srgbClr val="018D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851154" y="2026214"/>
                <a:ext cx="2871705" cy="2871705"/>
              </a:xfrm>
              <a:prstGeom prst="ellipse">
                <a:avLst/>
              </a:prstGeom>
              <a:solidFill>
                <a:srgbClr val="017B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88364" y="486447"/>
                <a:ext cx="5951241" cy="595124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 rot="8094890">
                <a:off x="4545659" y="4505296"/>
                <a:ext cx="1164892" cy="1057872"/>
              </a:xfrm>
              <a:prstGeom prst="triangle">
                <a:avLst/>
              </a:prstGeom>
              <a:solidFill>
                <a:srgbClr val="018D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1172914" y="2591872"/>
              <a:ext cx="3148414" cy="12289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Microsoft JhengHei Light" panose="020B0304030504040204" pitchFamily="34" charset="-122"/>
                </a:rPr>
                <a:t>Thanks</a:t>
              </a:r>
              <a:endPara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JhengHei Light" panose="020B0304030504040204" pitchFamily="34" charset="-122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8443058" y="4117996"/>
            <a:ext cx="4138288" cy="413828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760118" y="4831170"/>
            <a:ext cx="13561718" cy="1881731"/>
            <a:chOff x="-3146534" y="4680354"/>
            <a:chExt cx="15916212" cy="2208424"/>
          </a:xfrm>
        </p:grpSpPr>
        <p:pic>
          <p:nvPicPr>
            <p:cNvPr id="23" name="Picture 3" descr="D:\Desktop\素材\素描城市.png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prstClr val="black"/>
                <a:srgbClr val="1F497D">
                  <a:lumMod val="50000"/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46534" y="4680354"/>
              <a:ext cx="8519703" cy="220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3" descr="D:\Desktop\素材\素描城市.png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prstClr val="black"/>
                <a:srgbClr val="1F497D">
                  <a:lumMod val="50000"/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9975" y="4680354"/>
              <a:ext cx="8519703" cy="220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矩形 24"/>
          <p:cNvSpPr/>
          <p:nvPr/>
        </p:nvSpPr>
        <p:spPr>
          <a:xfrm>
            <a:off x="4603115" y="2040255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我们要做什么</a:t>
            </a:r>
            <a:endParaRPr lang="zh-CN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603115" y="2984500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if语句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85545" y="1972310"/>
            <a:ext cx="2404110" cy="861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020"/>
              </a:lnSpc>
            </a:pPr>
            <a:r>
              <a:rPr lang="zh-CN" altLang="en-US" sz="7110" dirty="0">
                <a:solidFill>
                  <a:srgbClr val="0070C0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目录</a:t>
            </a:r>
            <a:endParaRPr lang="en-US" altLang="zh-CN" sz="7110" dirty="0">
              <a:solidFill>
                <a:srgbClr val="0070C0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  <a:p>
            <a:pPr algn="ctr">
              <a:lnSpc>
                <a:spcPts val="3020"/>
              </a:lnSpc>
            </a:pPr>
            <a:r>
              <a:rPr lang="en-US" altLang="zh-CN" sz="3555" dirty="0">
                <a:solidFill>
                  <a:prstClr val="white">
                    <a:lumMod val="65000"/>
                  </a:prst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contents</a:t>
            </a:r>
            <a:endParaRPr lang="zh-CN" altLang="en-US" sz="3555" dirty="0">
              <a:solidFill>
                <a:prstClr val="white">
                  <a:lumMod val="65000"/>
                </a:prst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 rot="0">
            <a:off x="4465320" y="2921635"/>
            <a:ext cx="826770" cy="419735"/>
            <a:chOff x="1485616" y="1015069"/>
            <a:chExt cx="1557519" cy="790575"/>
          </a:xfrm>
        </p:grpSpPr>
        <p:sp>
          <p:nvSpPr>
            <p:cNvPr id="30" name="等腰三角形 29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2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4603115" y="2036445"/>
            <a:ext cx="5511800" cy="560705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布尔表达式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grpSp>
        <p:nvGrpSpPr>
          <p:cNvPr id="36" name="组合 35"/>
          <p:cNvGrpSpPr/>
          <p:nvPr/>
        </p:nvGrpSpPr>
        <p:grpSpPr>
          <a:xfrm rot="0">
            <a:off x="4465320" y="1979930"/>
            <a:ext cx="826770" cy="419735"/>
            <a:chOff x="1485616" y="1015069"/>
            <a:chExt cx="1557519" cy="790575"/>
          </a:xfrm>
        </p:grpSpPr>
        <p:sp>
          <p:nvSpPr>
            <p:cNvPr id="37" name="等腰三角形 36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1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 rot="0">
            <a:off x="4465320" y="1983105"/>
            <a:ext cx="826770" cy="419735"/>
            <a:chOff x="1485616" y="1015069"/>
            <a:chExt cx="1557519" cy="790575"/>
          </a:xfrm>
          <a:solidFill>
            <a:srgbClr val="0070C0"/>
          </a:solidFill>
        </p:grpSpPr>
        <p:sp>
          <p:nvSpPr>
            <p:cNvPr id="44" name="等腰三角形 43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5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Ins="160000" bIns="96000" rtlCol="0" anchor="ctr"/>
            <a:lstStyle/>
            <a:p>
              <a:pPr algn="ctr">
                <a:defRPr/>
              </a:pPr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1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4603115" y="3929380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条件运算符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 rot="0">
            <a:off x="4465320" y="3865880"/>
            <a:ext cx="826770" cy="419735"/>
            <a:chOff x="1485616" y="1015069"/>
            <a:chExt cx="1557519" cy="790575"/>
          </a:xfrm>
        </p:grpSpPr>
        <p:sp>
          <p:nvSpPr>
            <p:cNvPr id="33" name="等腰三角形 32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4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3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3359566" cy="706755"/>
            <a:chOff x="12254709" y="219953"/>
            <a:chExt cx="3359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2722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关系运算符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67385" y="1067435"/>
            <a:ext cx="109969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500"/>
              <a:t>程序运行时，语句执行顺序称为控制流。 程序会顺序的执行语句，从第一条语句开始，依次向下执行，直到程序结束。</a:t>
            </a:r>
            <a:endParaRPr lang="en-US" altLang="zh-CN" sz="1500"/>
          </a:p>
          <a:p>
            <a:endParaRPr lang="en-US" altLang="zh-CN" sz="1500"/>
          </a:p>
          <a:p>
            <a:r>
              <a:rPr lang="en-US" altLang="zh-CN" sz="1500"/>
              <a:t>方法调用会引起控制流的改变。 当调用方法时，控制流会跳转到方法定义的代码中去执行。方法执行完毕，控制流又返回到调用方法的位置执行。</a:t>
            </a:r>
            <a:endParaRPr lang="en-US" altLang="zh-CN" sz="1500"/>
          </a:p>
          <a:p>
            <a:endParaRPr lang="en-US" altLang="zh-CN" sz="1500"/>
          </a:p>
          <a:p>
            <a:r>
              <a:rPr lang="en-US" altLang="zh-CN" sz="1500"/>
              <a:t>在方法内，可以通过条件语句和循环语句来改变控制流。</a:t>
            </a:r>
            <a:endParaRPr lang="en-US" altLang="zh-CN" sz="1500"/>
          </a:p>
        </p:txBody>
      </p:sp>
      <p:sp>
        <p:nvSpPr>
          <p:cNvPr id="10" name="文本框 9"/>
          <p:cNvSpPr txBox="1"/>
          <p:nvPr/>
        </p:nvSpPr>
        <p:spPr>
          <a:xfrm>
            <a:off x="719455" y="2992120"/>
            <a:ext cx="107537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500"/>
              <a:t>条件语句又称为选择语句。因为要选择下一步执行哪条语句。 而所有的选择都取决于布尔表达式(条件表达式)。 布尔表达式只有 true 和 false两个值。</a:t>
            </a:r>
            <a:endParaRPr lang="en-US" altLang="zh-CN" sz="1500"/>
          </a:p>
          <a:p>
            <a:endParaRPr lang="en-US" altLang="zh-CN" sz="1500"/>
          </a:p>
          <a:p>
            <a:r>
              <a:rPr lang="en-US" altLang="zh-CN" sz="1500"/>
              <a:t>Java中的条件语句有 if 、if-else、switch。</a:t>
            </a:r>
            <a:endParaRPr lang="en-US" altLang="zh-CN" sz="1500"/>
          </a:p>
          <a:p>
            <a:endParaRPr lang="en-US" altLang="zh-CN" sz="1500"/>
          </a:p>
          <a:p>
            <a:r>
              <a:rPr lang="en-US" altLang="zh-CN" sz="1500"/>
              <a:t>Java中存在相等性运算符和关系运算符</a:t>
            </a:r>
            <a:r>
              <a:rPr lang="en-US" altLang="en-US" sz="1500"/>
              <a:t>,</a:t>
            </a:r>
            <a:endParaRPr lang="en-US" altLang="en-US" sz="1500"/>
          </a:p>
          <a:p>
            <a:endParaRPr lang="en-US" altLang="en-US" sz="1500"/>
          </a:p>
          <a:p>
            <a:r>
              <a:rPr lang="en-US" altLang="en-US" sz="1500"/>
              <a:t>算数运算符的优先级，高于 关系运算符。</a:t>
            </a:r>
            <a:endParaRPr lang="en-US" altLang="en-US" sz="1500"/>
          </a:p>
        </p:txBody>
      </p:sp>
      <p:graphicFrame>
        <p:nvGraphicFramePr>
          <p:cNvPr id="15" name="表格 14"/>
          <p:cNvGraphicFramePr/>
          <p:nvPr/>
        </p:nvGraphicFramePr>
        <p:xfrm>
          <a:off x="4556760" y="3344545"/>
          <a:ext cx="7535545" cy="340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630"/>
                <a:gridCol w="3245485"/>
                <a:gridCol w="3313430"/>
              </a:tblGrid>
              <a:tr h="486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运算符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含义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例子</a:t>
                      </a:r>
                      <a:endParaRPr lang="en-US" altLang="zh-CN" sz="1200"/>
                    </a:p>
                  </a:txBody>
                  <a:tcPr/>
                </a:tc>
              </a:tr>
              <a:tr h="486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==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等于，相等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3 == 4  // false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5 == 5  // true</a:t>
                      </a:r>
                      <a:endParaRPr lang="en-US" altLang="zh-CN" sz="1200"/>
                    </a:p>
                  </a:txBody>
                  <a:tcPr/>
                </a:tc>
              </a:tr>
              <a:tr h="486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!=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不等于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3 != 4  // true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5 != 5  // false</a:t>
                      </a:r>
                      <a:endParaRPr lang="en-US" altLang="zh-CN" sz="1200"/>
                    </a:p>
                  </a:txBody>
                  <a:tcPr/>
                </a:tc>
              </a:tr>
              <a:tr h="486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&lt;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小于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3 &lt; 4  // true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5 &lt; 3  //false</a:t>
                      </a:r>
                      <a:endParaRPr lang="en-US" altLang="zh-CN" sz="1200"/>
                    </a:p>
                  </a:txBody>
                  <a:tcPr/>
                </a:tc>
              </a:tr>
              <a:tr h="486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&lt;=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小于等于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3 &lt;= 3 // true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3 &lt; 4 //true</a:t>
                      </a:r>
                      <a:endParaRPr lang="en-US" altLang="zh-CN" sz="1200"/>
                    </a:p>
                  </a:txBody>
                  <a:tcPr/>
                </a:tc>
              </a:tr>
              <a:tr h="486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&gt;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大于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486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&gt;=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大于等于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3359566" cy="706755"/>
            <a:chOff x="12254709" y="219953"/>
            <a:chExt cx="3359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2722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逻辑运算符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67385" y="1067435"/>
            <a:ext cx="109969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500"/>
              <a:t>除了相等性运算符和关系运算符， Java中还存在三个逻辑运算符， 其操作数是布尔型，产生结果也是布尔型。</a:t>
            </a:r>
            <a:endParaRPr lang="en-US" altLang="en-US" sz="1500"/>
          </a:p>
          <a:p>
            <a:endParaRPr lang="en-US" altLang="en-US" sz="1500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 sz="1500"/>
              <a:t>运算符”!”用来执行逻辑非运算，一个布尔值的非运算会得到相反的值。 若 a 是 true, 则  !a 就是 false， 反之亦然。</a:t>
            </a:r>
            <a:endParaRPr lang="en-US" altLang="en-US" sz="1500"/>
          </a:p>
          <a:p>
            <a:pPr indent="0">
              <a:buFont typeface="Arial" panose="02080604020202020204" pitchFamily="34" charset="0"/>
              <a:buNone/>
            </a:pPr>
            <a:endParaRPr lang="en-US" altLang="en-US" sz="1500"/>
          </a:p>
        </p:txBody>
      </p:sp>
      <p:sp>
        <p:nvSpPr>
          <p:cNvPr id="10" name="文本框 9"/>
          <p:cNvSpPr txBox="1"/>
          <p:nvPr/>
        </p:nvSpPr>
        <p:spPr>
          <a:xfrm>
            <a:off x="719455" y="4622800"/>
            <a:ext cx="1075372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500"/>
              <a:t>逻辑运算符的优先级: 逻辑非 &gt; 逻辑与 &gt; 逻辑或。</a:t>
            </a:r>
            <a:endParaRPr lang="en-US" altLang="en-US" sz="1500"/>
          </a:p>
          <a:p>
            <a:endParaRPr lang="en-US" altLang="en-US" sz="1500"/>
          </a:p>
          <a:p>
            <a:r>
              <a:rPr lang="en-US" altLang="en-US" sz="1500"/>
              <a:t>&amp;&amp; 和 || 都有短路特性。 即如果左操作数已经足以明确表达式的结果，则右操作数不会再参与计算。</a:t>
            </a:r>
            <a:endParaRPr lang="en-US" altLang="en-US" sz="1500"/>
          </a:p>
          <a:p>
            <a:endParaRPr lang="en-US" altLang="en-US" sz="1500"/>
          </a:p>
          <a:p>
            <a:r>
              <a:rPr lang="en-US" altLang="en-US" sz="1500"/>
              <a:t>如果 &amp;&amp; 左侧的操作数是false， 那么无论右操作数是 true 还是  false，最后结果都是false</a:t>
            </a:r>
            <a:endParaRPr lang="en-US" altLang="en-US" sz="1500"/>
          </a:p>
          <a:p>
            <a:endParaRPr lang="en-US" altLang="en-US" sz="1500"/>
          </a:p>
          <a:p>
            <a:r>
              <a:rPr lang="en-US" altLang="en-US" sz="1500"/>
              <a:t>如果 || 左侧的操作数是true，那么无论右操作数无论是 true 还是 false，结果都是true</a:t>
            </a:r>
            <a:endParaRPr lang="en-US" altLang="en-US" sz="1500"/>
          </a:p>
        </p:txBody>
      </p:sp>
      <p:graphicFrame>
        <p:nvGraphicFramePr>
          <p:cNvPr id="15" name="表格 14"/>
          <p:cNvGraphicFramePr/>
          <p:nvPr/>
        </p:nvGraphicFramePr>
        <p:xfrm>
          <a:off x="719455" y="2082165"/>
          <a:ext cx="11170920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715"/>
                <a:gridCol w="1134745"/>
                <a:gridCol w="2287905"/>
                <a:gridCol w="7107555"/>
              </a:tblGrid>
              <a:tr h="504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运算符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含义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例子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/>
                        <a:t>结果</a:t>
                      </a:r>
                      <a:endParaRPr lang="en-US" altLang="en-US" sz="1200"/>
                    </a:p>
                  </a:txBody>
                  <a:tcPr/>
                </a:tc>
              </a:tr>
              <a:tr h="504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/>
                        <a:t>!</a:t>
                      </a:r>
                      <a:endParaRPr lang="en-US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/>
                        <a:t>逻辑非</a:t>
                      </a:r>
                      <a:endParaRPr lang="en-US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/>
                        <a:t>!a</a:t>
                      </a:r>
                      <a:endParaRPr lang="en-US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/>
                        <a:t>a为 true, 则 !a 为 false； a为false， !a 为 true</a:t>
                      </a:r>
                      <a:endParaRPr lang="en-US" altLang="en-US" sz="1200"/>
                    </a:p>
                  </a:txBody>
                  <a:tcPr/>
                </a:tc>
              </a:tr>
              <a:tr h="504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/>
                        <a:t>&amp;&amp;</a:t>
                      </a:r>
                      <a:endParaRPr lang="en-US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/>
                        <a:t>逻辑与</a:t>
                      </a:r>
                      <a:endParaRPr lang="en-US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/>
                        <a:t>a &amp;&amp; b</a:t>
                      </a:r>
                      <a:endParaRPr lang="en-US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/>
                        <a:t>a,b 都是true, 则结果为true，否则结果为 false</a:t>
                      </a:r>
                      <a:endParaRPr lang="en-US" altLang="en-US" sz="1200"/>
                    </a:p>
                  </a:txBody>
                  <a:tcPr/>
                </a:tc>
              </a:tr>
              <a:tr h="504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/>
                        <a:t>||</a:t>
                      </a:r>
                      <a:endParaRPr lang="en-US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/>
                        <a:t>逻辑或</a:t>
                      </a:r>
                      <a:endParaRPr lang="en-US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/>
                        <a:t>a || b</a:t>
                      </a:r>
                      <a:endParaRPr lang="en-US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/>
                        <a:t>a 或 b 任意一个为true，则结果为true， 否则结果为 false</a:t>
                      </a:r>
                      <a:endParaRPr lang="en-US" altLang="en-US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760118" y="4831170"/>
            <a:ext cx="13561718" cy="1881731"/>
            <a:chOff x="-3146534" y="4680354"/>
            <a:chExt cx="15916212" cy="2208424"/>
          </a:xfrm>
        </p:grpSpPr>
        <p:pic>
          <p:nvPicPr>
            <p:cNvPr id="23" name="Picture 3" descr="D:\Desktop\素材\素描城市.png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prstClr val="black"/>
                <a:srgbClr val="1F497D">
                  <a:lumMod val="50000"/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46534" y="4680354"/>
              <a:ext cx="8519703" cy="220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3" descr="D:\Desktop\素材\素描城市.png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prstClr val="black"/>
                <a:srgbClr val="1F497D">
                  <a:lumMod val="50000"/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9975" y="4680354"/>
              <a:ext cx="8519703" cy="2208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矩形 24"/>
          <p:cNvSpPr/>
          <p:nvPr/>
        </p:nvSpPr>
        <p:spPr>
          <a:xfrm>
            <a:off x="4603115" y="2040255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我们要做什么</a:t>
            </a:r>
            <a:endParaRPr lang="zh-CN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603115" y="2984500"/>
            <a:ext cx="5511800" cy="560705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if语句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85545" y="1972310"/>
            <a:ext cx="2404110" cy="861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020"/>
              </a:lnSpc>
            </a:pPr>
            <a:r>
              <a:rPr lang="zh-CN" altLang="en-US" sz="7110" dirty="0">
                <a:solidFill>
                  <a:srgbClr val="0070C0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目录</a:t>
            </a:r>
            <a:endParaRPr lang="en-US" altLang="zh-CN" sz="7110" dirty="0">
              <a:solidFill>
                <a:srgbClr val="0070C0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  <a:p>
            <a:pPr algn="ctr">
              <a:lnSpc>
                <a:spcPts val="3020"/>
              </a:lnSpc>
            </a:pPr>
            <a:r>
              <a:rPr lang="en-US" altLang="zh-CN" sz="3555" dirty="0">
                <a:solidFill>
                  <a:prstClr val="white">
                    <a:lumMod val="65000"/>
                  </a:prstClr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contents</a:t>
            </a:r>
            <a:endParaRPr lang="zh-CN" altLang="en-US" sz="3555" dirty="0">
              <a:solidFill>
                <a:prstClr val="white">
                  <a:lumMod val="65000"/>
                </a:prstClr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 rot="0">
            <a:off x="4465320" y="2921635"/>
            <a:ext cx="826770" cy="419735"/>
            <a:chOff x="1485616" y="1015069"/>
            <a:chExt cx="1557519" cy="790575"/>
          </a:xfrm>
          <a:solidFill>
            <a:srgbClr val="0070C0"/>
          </a:solidFill>
        </p:grpSpPr>
        <p:sp>
          <p:nvSpPr>
            <p:cNvPr id="30" name="等腰三角形 29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2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4603115" y="2040255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布尔表达式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grpSp>
        <p:nvGrpSpPr>
          <p:cNvPr id="36" name="组合 35"/>
          <p:cNvGrpSpPr/>
          <p:nvPr/>
        </p:nvGrpSpPr>
        <p:grpSpPr>
          <a:xfrm rot="0">
            <a:off x="4465320" y="1979930"/>
            <a:ext cx="826770" cy="419735"/>
            <a:chOff x="1485616" y="1015069"/>
            <a:chExt cx="1557519" cy="790575"/>
          </a:xfrm>
        </p:grpSpPr>
        <p:sp>
          <p:nvSpPr>
            <p:cNvPr id="37" name="等腰三角形 36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1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 rot="0">
            <a:off x="4465320" y="1983105"/>
            <a:ext cx="826770" cy="419735"/>
            <a:chOff x="1485616" y="1015069"/>
            <a:chExt cx="1557519" cy="790575"/>
          </a:xfrm>
          <a:solidFill>
            <a:srgbClr val="7E7E7E"/>
          </a:solidFill>
        </p:grpSpPr>
        <p:sp>
          <p:nvSpPr>
            <p:cNvPr id="44" name="等腰三角形 43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5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Ins="160000" bIns="96000" rtlCol="0" anchor="ctr"/>
            <a:lstStyle/>
            <a:p>
              <a:pPr algn="ctr">
                <a:defRPr/>
              </a:pPr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1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4603115" y="3929380"/>
            <a:ext cx="5511800" cy="560705"/>
          </a:xfrm>
          <a:prstGeom prst="rect">
            <a:avLst/>
          </a:prstGeom>
          <a:solidFill>
            <a:srgbClr val="A5A5A5"/>
          </a:solidFill>
          <a:ln w="25400" cap="flat" cmpd="sng" algn="ctr">
            <a:noFill/>
            <a:prstDash val="solid"/>
          </a:ln>
          <a:effectLst>
            <a:outerShdw blurRad="25400" dist="139700" dir="5400000" algn="t" rotWithShape="0">
              <a:srgbClr val="202021">
                <a:alpha val="22000"/>
              </a:srgbClr>
            </a:outerShdw>
          </a:effectLst>
        </p:spPr>
        <p:txBody>
          <a:bodyPr rtlCol="0" anchor="ctr"/>
          <a:p>
            <a:pPr algn="ctr"/>
            <a:r>
              <a:rPr lang="en-US" altLang="en-US" sz="2135" kern="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条件运算符</a:t>
            </a:r>
            <a:endParaRPr lang="en-US" altLang="en-US" sz="2135" kern="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 rot="0">
            <a:off x="4465320" y="3865880"/>
            <a:ext cx="826770" cy="419735"/>
            <a:chOff x="1485616" y="1015069"/>
            <a:chExt cx="1557519" cy="790575"/>
          </a:xfrm>
        </p:grpSpPr>
        <p:sp>
          <p:nvSpPr>
            <p:cNvPr id="33" name="等腰三角形 32"/>
            <p:cNvSpPr/>
            <p:nvPr/>
          </p:nvSpPr>
          <p:spPr>
            <a:xfrm>
              <a:off x="2875223" y="1015069"/>
              <a:ext cx="167912" cy="120650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4" name="矩形 68"/>
            <p:cNvSpPr/>
            <p:nvPr/>
          </p:nvSpPr>
          <p:spPr>
            <a:xfrm>
              <a:off x="1485616" y="1015069"/>
              <a:ext cx="1473563" cy="790575"/>
            </a:xfrm>
            <a:custGeom>
              <a:avLst/>
              <a:gdLst>
                <a:gd name="connsiteX0" fmla="*/ 0 w 1473563"/>
                <a:gd name="connsiteY0" fmla="*/ 0 h 628650"/>
                <a:gd name="connsiteX1" fmla="*/ 1473563 w 1473563"/>
                <a:gd name="connsiteY1" fmla="*/ 0 h 628650"/>
                <a:gd name="connsiteX2" fmla="*/ 1473563 w 1473563"/>
                <a:gd name="connsiteY2" fmla="*/ 628650 h 628650"/>
                <a:gd name="connsiteX3" fmla="*/ 0 w 1473563"/>
                <a:gd name="connsiteY3" fmla="*/ 628650 h 628650"/>
                <a:gd name="connsiteX4" fmla="*/ 0 w 1473563"/>
                <a:gd name="connsiteY4" fmla="*/ 0 h 628650"/>
                <a:gd name="connsiteX0-1" fmla="*/ 0 w 1473563"/>
                <a:gd name="connsiteY0-2" fmla="*/ 0 h 790575"/>
                <a:gd name="connsiteX1-3" fmla="*/ 1473563 w 1473563"/>
                <a:gd name="connsiteY1-4" fmla="*/ 0 h 790575"/>
                <a:gd name="connsiteX2-5" fmla="*/ 959213 w 1473563"/>
                <a:gd name="connsiteY2-6" fmla="*/ 790575 h 790575"/>
                <a:gd name="connsiteX3-7" fmla="*/ 0 w 1473563"/>
                <a:gd name="connsiteY3-8" fmla="*/ 628650 h 790575"/>
                <a:gd name="connsiteX4-9" fmla="*/ 0 w 1473563"/>
                <a:gd name="connsiteY4-10" fmla="*/ 0 h 7905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73563" h="790575">
                  <a:moveTo>
                    <a:pt x="0" y="0"/>
                  </a:moveTo>
                  <a:lnTo>
                    <a:pt x="1473563" y="0"/>
                  </a:lnTo>
                  <a:lnTo>
                    <a:pt x="959213" y="790575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rPr>
                <a:t>3</a:t>
              </a:r>
              <a:endParaRPr lang="zh-CN" altLang="en-US" sz="3200" kern="0" dirty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2155606" cy="706755"/>
            <a:chOff x="12254709" y="219953"/>
            <a:chExt cx="215560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151892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if语句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87705" y="1057275"/>
            <a:ext cx="9660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if语句由保留字if、紧随其后的布尔表达式以及一条或一组语句构成。布尔表达式在括号内，如果表达式结果是true，则执行if语句中的语句， 如果结果是false，则不执行if语句中的语句。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57130" y="1702435"/>
            <a:ext cx="1981200" cy="35147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08990" y="1938655"/>
            <a:ext cx="341312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AR PL UKai CN" panose="02000503000000000000" charset="-122"/>
                <a:ea typeface="AR PL UKai CN" panose="02000503000000000000" charset="-122"/>
              </a:rPr>
              <a:t>if (total &gt; amount) </a:t>
            </a:r>
            <a:endParaRPr lang="en-US" altLang="zh-CN" sz="1400">
              <a:latin typeface="AR PL UKai CN" panose="02000503000000000000" charset="-122"/>
              <a:ea typeface="AR PL UKai CN" panose="02000503000000000000" charset="-122"/>
            </a:endParaRPr>
          </a:p>
          <a:p>
            <a:r>
              <a:rPr lang="en-US" altLang="zh-CN" sz="1400">
                <a:latin typeface="AR PL UKai CN" panose="02000503000000000000" charset="-122"/>
                <a:ea typeface="AR PL UKai CN" panose="02000503000000000000" charset="-122"/>
              </a:rPr>
              <a:t>     System.out.println(“true”);</a:t>
            </a:r>
            <a:endParaRPr lang="en-US" altLang="zh-CN" sz="1400">
              <a:latin typeface="AR PL UKai CN" panose="02000503000000000000" charset="-122"/>
              <a:ea typeface="AR PL UKai CN" panose="02000503000000000000" charset="-122"/>
            </a:endParaRPr>
          </a:p>
          <a:p>
            <a:r>
              <a:rPr lang="en-US" altLang="zh-CN" sz="1400">
                <a:latin typeface="AR PL UKai CN" panose="02000503000000000000" charset="-122"/>
                <a:ea typeface="AR PL UKai CN" panose="02000503000000000000" charset="-122"/>
              </a:rPr>
              <a:t>System.out.println(“false”);</a:t>
            </a:r>
            <a:endParaRPr lang="en-US" altLang="zh-CN" sz="1400">
              <a:latin typeface="AR PL UKai CN" panose="02000503000000000000" charset="-122"/>
              <a:ea typeface="AR PL UKai CN" panose="02000503000000000000" charset="-122"/>
            </a:endParaRPr>
          </a:p>
          <a:p>
            <a:endParaRPr lang="en-US" altLang="zh-CN" sz="1400">
              <a:latin typeface="AR PL UKai CN" panose="02000503000000000000" charset="-122"/>
              <a:ea typeface="AR PL UKai CN" panose="02000503000000000000" charset="-122"/>
            </a:endParaRPr>
          </a:p>
          <a:p>
            <a:r>
              <a:rPr lang="en-US" altLang="zh-CN" sz="1400">
                <a:latin typeface="AR PL UKai CN" panose="02000503000000000000" charset="-122"/>
                <a:ea typeface="AR PL UKai CN" panose="02000503000000000000" charset="-122"/>
              </a:rPr>
              <a:t>if (total &gt; amount) {</a:t>
            </a:r>
            <a:endParaRPr lang="en-US" altLang="zh-CN" sz="1400">
              <a:latin typeface="AR PL UKai CN" panose="02000503000000000000" charset="-122"/>
              <a:ea typeface="AR PL UKai CN" panose="02000503000000000000" charset="-122"/>
            </a:endParaRPr>
          </a:p>
          <a:p>
            <a:r>
              <a:rPr lang="en-US" altLang="zh-CN" sz="1400">
                <a:latin typeface="AR PL UKai CN" panose="02000503000000000000" charset="-122"/>
                <a:ea typeface="AR PL UKai CN" panose="02000503000000000000" charset="-122"/>
              </a:rPr>
              <a:t>    System.out.println(“true”);</a:t>
            </a:r>
            <a:endParaRPr lang="en-US" altLang="zh-CN" sz="1400">
              <a:latin typeface="AR PL UKai CN" panose="02000503000000000000" charset="-122"/>
              <a:ea typeface="AR PL UKai CN" panose="02000503000000000000" charset="-122"/>
            </a:endParaRPr>
          </a:p>
          <a:p>
            <a:r>
              <a:rPr lang="en-US" altLang="zh-CN" sz="1400">
                <a:latin typeface="AR PL UKai CN" panose="02000503000000000000" charset="-122"/>
                <a:ea typeface="AR PL UKai CN" panose="02000503000000000000" charset="-122"/>
              </a:rPr>
              <a:t>    System.out.println(“real”);</a:t>
            </a:r>
            <a:endParaRPr lang="en-US" altLang="zh-CN" sz="1400">
              <a:latin typeface="AR PL UKai CN" panose="02000503000000000000" charset="-122"/>
              <a:ea typeface="AR PL UKai CN" panose="02000503000000000000" charset="-122"/>
            </a:endParaRPr>
          </a:p>
          <a:p>
            <a:r>
              <a:rPr lang="en-US" altLang="zh-CN" sz="1400">
                <a:latin typeface="AR PL UKai CN" panose="02000503000000000000" charset="-122"/>
                <a:ea typeface="AR PL UKai CN" panose="02000503000000000000" charset="-122"/>
              </a:rPr>
              <a:t>} </a:t>
            </a:r>
            <a:endParaRPr lang="en-US" altLang="zh-CN" sz="1400">
              <a:latin typeface="AR PL UKai CN" panose="02000503000000000000" charset="-122"/>
              <a:ea typeface="AR PL UKai CN" panose="02000503000000000000" charset="-122"/>
            </a:endParaRPr>
          </a:p>
          <a:p>
            <a:endParaRPr lang="en-US" altLang="zh-CN" sz="1400">
              <a:latin typeface="AR PL UKai CN" panose="02000503000000000000" charset="-122"/>
              <a:ea typeface="AR PL UKai CN" panose="02000503000000000000" charset="-122"/>
            </a:endParaRPr>
          </a:p>
          <a:p>
            <a:r>
              <a:rPr lang="en-US" altLang="zh-CN" sz="1400">
                <a:latin typeface="AR PL UKai CN" panose="02000503000000000000" charset="-122"/>
                <a:ea typeface="AR PL UKai CN" panose="02000503000000000000" charset="-122"/>
              </a:rPr>
              <a:t>System.out.println(“false”);</a:t>
            </a:r>
            <a:endParaRPr lang="en-US" altLang="zh-CN" sz="1400">
              <a:latin typeface="AR PL UKai CN" panose="02000503000000000000" charset="-122"/>
              <a:ea typeface="AR PL UKai CN" panose="02000503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15535" y="2075815"/>
            <a:ext cx="470979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AR PL UKai CN" panose="02000503000000000000" charset="-122"/>
                <a:ea typeface="AR PL UKai CN" panose="02000503000000000000" charset="-122"/>
              </a:rPr>
              <a:t>if (roster.getSize() == 100) </a:t>
            </a:r>
            <a:endParaRPr lang="en-US" altLang="en-US" sz="1400">
              <a:latin typeface="AR PL UKai CN" panose="02000503000000000000" charset="-122"/>
              <a:ea typeface="AR PL UKai CN" panose="02000503000000000000" charset="-122"/>
            </a:endParaRPr>
          </a:p>
          <a:p>
            <a:r>
              <a:rPr lang="en-US" altLang="en-US" sz="1400">
                <a:latin typeface="AR PL UKai CN" panose="02000503000000000000" charset="-122"/>
                <a:ea typeface="AR PL UKai CN" panose="02000503000000000000" charset="-122"/>
              </a:rPr>
              <a:t>    ...</a:t>
            </a:r>
            <a:endParaRPr lang="en-US" altLang="en-US" sz="1400">
              <a:latin typeface="AR PL UKai CN" panose="02000503000000000000" charset="-122"/>
              <a:ea typeface="AR PL UKai CN" panose="02000503000000000000" charset="-122"/>
            </a:endParaRPr>
          </a:p>
          <a:p>
            <a:endParaRPr lang="en-US" altLang="en-US" sz="1400">
              <a:latin typeface="AR PL UKai CN" panose="02000503000000000000" charset="-122"/>
              <a:ea typeface="AR PL UKai CN" panose="02000503000000000000" charset="-122"/>
            </a:endParaRPr>
          </a:p>
          <a:p>
            <a:r>
              <a:rPr lang="en-US" altLang="en-US" sz="1400">
                <a:latin typeface="AR PL UKai CN" panose="02000503000000000000" charset="-122"/>
                <a:ea typeface="AR PL UKai CN" panose="02000503000000000000" charset="-122"/>
              </a:rPr>
              <a:t>if (numberBooks &lt; stackCount + inventoryCount)</a:t>
            </a:r>
            <a:endParaRPr lang="en-US" altLang="en-US" sz="1400">
              <a:latin typeface="AR PL UKai CN" panose="02000503000000000000" charset="-122"/>
              <a:ea typeface="AR PL UKai CN" panose="02000503000000000000" charset="-122"/>
            </a:endParaRPr>
          </a:p>
          <a:p>
            <a:r>
              <a:rPr lang="en-US" altLang="en-US" sz="1400">
                <a:latin typeface="AR PL UKai CN" panose="02000503000000000000" charset="-122"/>
                <a:ea typeface="AR PL UKai CN" panose="02000503000000000000" charset="-122"/>
              </a:rPr>
              <a:t>    ...</a:t>
            </a:r>
            <a:endParaRPr lang="en-US" altLang="en-US" sz="1400">
              <a:latin typeface="AR PL UKai CN" panose="02000503000000000000" charset="-122"/>
              <a:ea typeface="AR PL UKai CN" panose="02000503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37700" y="6080125"/>
            <a:ext cx="2187575" cy="5530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Demo</a:t>
            </a:r>
            <a:endParaRPr lang="en-US" altLang="zh-CN" sz="1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1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</a:t>
            </a:r>
            <a:endParaRPr lang="en-US" altLang="zh-CN" sz="1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3341786" cy="706755"/>
            <a:chOff x="12254709" y="219953"/>
            <a:chExt cx="334178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270510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if-else语句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38505" y="1067435"/>
            <a:ext cx="11108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有时我们希望当条件为true的时候做一件事，为false的时候做另一件事， 这个时候，可以在if语句中增加</a:t>
            </a:r>
            <a:endParaRPr lang="en-US" altLang="zh-CN"/>
          </a:p>
          <a:p>
            <a:r>
              <a:rPr lang="en-US" altLang="zh-CN"/>
              <a:t>else语句来处理。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930910" y="1910715"/>
            <a:ext cx="358584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AR PL UKai CN" panose="02000503000000000000" charset="-122"/>
                <a:ea typeface="AR PL UKai CN" panose="02000503000000000000" charset="-122"/>
              </a:rPr>
              <a:t>if (roster.getSize() == 100) </a:t>
            </a:r>
            <a:endParaRPr lang="en-US" altLang="en-US" sz="1400">
              <a:latin typeface="AR PL UKai CN" panose="02000503000000000000" charset="-122"/>
              <a:ea typeface="AR PL UKai CN" panose="02000503000000000000" charset="-122"/>
            </a:endParaRPr>
          </a:p>
          <a:p>
            <a:r>
              <a:rPr lang="en-US" altLang="en-US" sz="1400">
                <a:latin typeface="AR PL UKai CN" panose="02000503000000000000" charset="-122"/>
                <a:ea typeface="AR PL UKai CN" panose="02000503000000000000" charset="-122"/>
              </a:rPr>
              <a:t>    System.out.println(“full”);</a:t>
            </a:r>
            <a:endParaRPr lang="en-US" altLang="en-US" sz="1400">
              <a:latin typeface="AR PL UKai CN" panose="02000503000000000000" charset="-122"/>
              <a:ea typeface="AR PL UKai CN" panose="02000503000000000000" charset="-122"/>
            </a:endParaRPr>
          </a:p>
          <a:p>
            <a:r>
              <a:rPr lang="en-US" altLang="en-US" sz="1400">
                <a:latin typeface="AR PL UKai CN" panose="02000503000000000000" charset="-122"/>
                <a:ea typeface="AR PL UKai CN" panose="02000503000000000000" charset="-122"/>
              </a:rPr>
              <a:t>else</a:t>
            </a:r>
            <a:endParaRPr lang="en-US" altLang="en-US" sz="1400">
              <a:latin typeface="AR PL UKai CN" panose="02000503000000000000" charset="-122"/>
              <a:ea typeface="AR PL UKai CN" panose="02000503000000000000" charset="-122"/>
            </a:endParaRPr>
          </a:p>
          <a:p>
            <a:r>
              <a:rPr lang="en-US" altLang="en-US" sz="1400">
                <a:latin typeface="AR PL UKai CN" panose="02000503000000000000" charset="-122"/>
                <a:ea typeface="AR PL UKai CN" panose="02000503000000000000" charset="-122"/>
              </a:rPr>
              <a:t>    </a:t>
            </a:r>
            <a:r>
              <a:rPr lang="en-US" altLang="en-US" sz="1400">
                <a:latin typeface="AR PL UKai CN" panose="02000503000000000000" charset="-122"/>
                <a:ea typeface="AR PL UKai CN" panose="02000503000000000000" charset="-122"/>
                <a:sym typeface="+mn-ea"/>
              </a:rPr>
              <a:t>System.out.println(“not full”);</a:t>
            </a:r>
            <a:endParaRPr lang="en-US" altLang="en-US" sz="1400">
              <a:latin typeface="AR PL UKai CN" panose="02000503000000000000" charset="-122"/>
              <a:ea typeface="AR PL UKai CN" panose="02000503000000000000" charset="-122"/>
            </a:endParaRPr>
          </a:p>
          <a:p>
            <a:endParaRPr lang="en-US" altLang="en-US" sz="1400">
              <a:latin typeface="AR PL UKai CN" panose="02000503000000000000" charset="-122"/>
              <a:ea typeface="AR PL UKai CN" panose="02000503000000000000" charset="-122"/>
            </a:endParaRPr>
          </a:p>
          <a:p>
            <a:r>
              <a:rPr lang="en-US" altLang="en-US" sz="1400">
                <a:latin typeface="AR PL UKai CN" panose="02000503000000000000" charset="-122"/>
                <a:ea typeface="AR PL UKai CN" panose="02000503000000000000" charset="-122"/>
              </a:rPr>
              <a:t>System.out.println(“print anyway”);</a:t>
            </a:r>
            <a:endParaRPr lang="en-US" altLang="en-US" sz="1400">
              <a:latin typeface="AR PL UKai CN" panose="02000503000000000000" charset="-122"/>
              <a:ea typeface="AR PL UKai CN" panose="02000503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69150" y="1910715"/>
            <a:ext cx="358584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AR PL UKai CN" panose="02000503000000000000" charset="-122"/>
                <a:ea typeface="AR PL UKai CN" panose="02000503000000000000" charset="-122"/>
              </a:rPr>
              <a:t>if (roster.getSize() == 100) {</a:t>
            </a:r>
            <a:endParaRPr lang="en-US" altLang="en-US" sz="1400">
              <a:latin typeface="AR PL UKai CN" panose="02000503000000000000" charset="-122"/>
              <a:ea typeface="AR PL UKai CN" panose="02000503000000000000" charset="-122"/>
            </a:endParaRPr>
          </a:p>
          <a:p>
            <a:r>
              <a:rPr lang="en-US" altLang="en-US" sz="1400">
                <a:latin typeface="AR PL UKai CN" panose="02000503000000000000" charset="-122"/>
                <a:ea typeface="AR PL UKai CN" panose="02000503000000000000" charset="-122"/>
              </a:rPr>
              <a:t>    System.out.println(“full”);</a:t>
            </a:r>
            <a:endParaRPr lang="en-US" altLang="en-US" sz="1400">
              <a:latin typeface="AR PL UKai CN" panose="02000503000000000000" charset="-122"/>
              <a:ea typeface="AR PL UKai CN" panose="02000503000000000000" charset="-122"/>
            </a:endParaRPr>
          </a:p>
          <a:p>
            <a:r>
              <a:rPr lang="en-US" altLang="en-US" sz="1400">
                <a:latin typeface="AR PL UKai CN" panose="02000503000000000000" charset="-122"/>
                <a:ea typeface="AR PL UKai CN" panose="02000503000000000000" charset="-122"/>
              </a:rPr>
              <a:t>    ...</a:t>
            </a:r>
            <a:endParaRPr lang="en-US" altLang="en-US" sz="1400">
              <a:latin typeface="AR PL UKai CN" panose="02000503000000000000" charset="-122"/>
              <a:ea typeface="AR PL UKai CN" panose="02000503000000000000" charset="-122"/>
            </a:endParaRPr>
          </a:p>
          <a:p>
            <a:r>
              <a:rPr lang="en-US" altLang="en-US" sz="1400">
                <a:latin typeface="AR PL UKai CN" panose="02000503000000000000" charset="-122"/>
                <a:ea typeface="AR PL UKai CN" panose="02000503000000000000" charset="-122"/>
              </a:rPr>
              <a:t> } else {</a:t>
            </a:r>
            <a:endParaRPr lang="en-US" altLang="en-US" sz="1400">
              <a:latin typeface="AR PL UKai CN" panose="02000503000000000000" charset="-122"/>
              <a:ea typeface="AR PL UKai CN" panose="02000503000000000000" charset="-122"/>
            </a:endParaRPr>
          </a:p>
          <a:p>
            <a:r>
              <a:rPr lang="en-US" altLang="en-US" sz="1400">
                <a:latin typeface="AR PL UKai CN" panose="02000503000000000000" charset="-122"/>
                <a:ea typeface="AR PL UKai CN" panose="02000503000000000000" charset="-122"/>
              </a:rPr>
              <a:t>    </a:t>
            </a:r>
            <a:r>
              <a:rPr lang="en-US" altLang="en-US" sz="1400">
                <a:latin typeface="AR PL UKai CN" panose="02000503000000000000" charset="-122"/>
                <a:ea typeface="AR PL UKai CN" panose="02000503000000000000" charset="-122"/>
                <a:sym typeface="+mn-ea"/>
              </a:rPr>
              <a:t>System.out.println(“not full”);</a:t>
            </a:r>
            <a:endParaRPr lang="en-US" altLang="en-US" sz="1400">
              <a:latin typeface="AR PL UKai CN" panose="02000503000000000000" charset="-122"/>
              <a:ea typeface="AR PL UKai CN" panose="02000503000000000000" charset="-122"/>
              <a:sym typeface="+mn-ea"/>
            </a:endParaRPr>
          </a:p>
          <a:p>
            <a:r>
              <a:rPr lang="en-US" altLang="en-US" sz="1400">
                <a:latin typeface="AR PL UKai CN" panose="02000503000000000000" charset="-122"/>
                <a:ea typeface="AR PL UKai CN" panose="02000503000000000000" charset="-122"/>
                <a:sym typeface="+mn-ea"/>
              </a:rPr>
              <a:t>    ...</a:t>
            </a:r>
            <a:endParaRPr lang="en-US" altLang="en-US" sz="1400">
              <a:latin typeface="AR PL UKai CN" panose="02000503000000000000" charset="-122"/>
              <a:ea typeface="AR PL UKai CN" panose="02000503000000000000" charset="-122"/>
            </a:endParaRPr>
          </a:p>
          <a:p>
            <a:r>
              <a:rPr lang="en-US" altLang="en-US" sz="1400">
                <a:latin typeface="AR PL UKai CN" panose="02000503000000000000" charset="-122"/>
                <a:ea typeface="AR PL UKai CN" panose="02000503000000000000" charset="-122"/>
              </a:rPr>
              <a:t> }</a:t>
            </a:r>
            <a:endParaRPr lang="en-US" altLang="en-US" sz="1400">
              <a:latin typeface="AR PL UKai CN" panose="02000503000000000000" charset="-122"/>
              <a:ea typeface="AR PL UKai CN" panose="02000503000000000000" charset="-122"/>
            </a:endParaRPr>
          </a:p>
          <a:p>
            <a:r>
              <a:rPr lang="en-US" altLang="en-US" sz="1400">
                <a:latin typeface="AR PL UKai CN" panose="02000503000000000000" charset="-122"/>
                <a:ea typeface="AR PL UKai CN" panose="02000503000000000000" charset="-122"/>
              </a:rPr>
              <a:t>System.out.println(“print anyway”);</a:t>
            </a:r>
            <a:endParaRPr lang="en-US" altLang="en-US" sz="1400">
              <a:latin typeface="AR PL UKai CN" panose="02000503000000000000" charset="-122"/>
              <a:ea typeface="AR PL UKai CN" panose="02000503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8505" y="5634355"/>
            <a:ext cx="10764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Demo：假如每周标准工时为40小时，标准工时工资为每小时50元，如果超出40小时， 则超出时薪按标准时薪的1.5倍计算。使用程序，输入每周总工时，计算当前周的总工资。 </a:t>
            </a:r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2155606" cy="706755"/>
            <a:chOff x="12254709" y="219953"/>
            <a:chExt cx="215560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151892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if嵌套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38505" y="1067435"/>
            <a:ext cx="4830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if语句中可以再写if语句， 这种情况称为if嵌套。</a:t>
            </a:r>
            <a:endParaRPr lang="en-US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38505" y="1586230"/>
            <a:ext cx="4558030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AR PL UKai CN" panose="02000503000000000000" charset="-122"/>
                <a:ea typeface="AR PL UKai CN" panose="02000503000000000000" charset="-122"/>
              </a:rPr>
              <a:t>if (num1 &gt; num2) {</a:t>
            </a:r>
            <a:endParaRPr lang="en-US" altLang="en-US" sz="1400">
              <a:latin typeface="AR PL UKai CN" panose="02000503000000000000" charset="-122"/>
              <a:ea typeface="AR PL UKai CN" panose="02000503000000000000" charset="-122"/>
            </a:endParaRPr>
          </a:p>
          <a:p>
            <a:r>
              <a:rPr lang="en-US" altLang="en-US" sz="1400">
                <a:latin typeface="AR PL UKai CN" panose="02000503000000000000" charset="-122"/>
                <a:ea typeface="AR PL UKai CN" panose="02000503000000000000" charset="-122"/>
              </a:rPr>
              <a:t>    if (num1 &gt; num3) {</a:t>
            </a:r>
            <a:endParaRPr lang="en-US" altLang="en-US" sz="1400">
              <a:latin typeface="AR PL UKai CN" panose="02000503000000000000" charset="-122"/>
              <a:ea typeface="AR PL UKai CN" panose="02000503000000000000" charset="-122"/>
            </a:endParaRPr>
          </a:p>
          <a:p>
            <a:r>
              <a:rPr lang="en-US" altLang="en-US" sz="1400">
                <a:latin typeface="AR PL UKai CN" panose="02000503000000000000" charset="-122"/>
                <a:ea typeface="AR PL UKai CN" panose="02000503000000000000" charset="-122"/>
              </a:rPr>
              <a:t>       System.out.println(“max is num1”);</a:t>
            </a:r>
            <a:endParaRPr lang="en-US" altLang="en-US" sz="1400">
              <a:latin typeface="AR PL UKai CN" panose="02000503000000000000" charset="-122"/>
              <a:ea typeface="AR PL UKai CN" panose="02000503000000000000" charset="-122"/>
            </a:endParaRPr>
          </a:p>
          <a:p>
            <a:r>
              <a:rPr lang="en-US" altLang="en-US" sz="1400">
                <a:latin typeface="AR PL UKai CN" panose="02000503000000000000" charset="-122"/>
                <a:ea typeface="AR PL UKai CN" panose="02000503000000000000" charset="-122"/>
              </a:rPr>
              <a:t>    } else {</a:t>
            </a:r>
            <a:endParaRPr lang="en-US" altLang="en-US" sz="1400">
              <a:latin typeface="AR PL UKai CN" panose="02000503000000000000" charset="-122"/>
              <a:ea typeface="AR PL UKai CN" panose="02000503000000000000" charset="-122"/>
            </a:endParaRPr>
          </a:p>
          <a:p>
            <a:r>
              <a:rPr lang="en-US" altLang="en-US" sz="1400">
                <a:latin typeface="AR PL UKai CN" panose="02000503000000000000" charset="-122"/>
                <a:ea typeface="AR PL UKai CN" panose="02000503000000000000" charset="-122"/>
                <a:sym typeface="+mn-ea"/>
              </a:rPr>
              <a:t>       System.out.println(“max is num3”);</a:t>
            </a:r>
            <a:endParaRPr lang="en-US" altLang="en-US" sz="1400">
              <a:latin typeface="AR PL UKai CN" panose="02000503000000000000" charset="-122"/>
              <a:ea typeface="AR PL UKai CN" panose="02000503000000000000" charset="-122"/>
            </a:endParaRPr>
          </a:p>
          <a:p>
            <a:r>
              <a:rPr lang="en-US" altLang="en-US" sz="1400">
                <a:latin typeface="AR PL UKai CN" panose="02000503000000000000" charset="-122"/>
                <a:ea typeface="AR PL UKai CN" panose="02000503000000000000" charset="-122"/>
              </a:rPr>
              <a:t>    }</a:t>
            </a:r>
            <a:endParaRPr lang="en-US" altLang="en-US" sz="1400">
              <a:latin typeface="AR PL UKai CN" panose="02000503000000000000" charset="-122"/>
              <a:ea typeface="AR PL UKai CN" panose="02000503000000000000" charset="-122"/>
            </a:endParaRPr>
          </a:p>
          <a:p>
            <a:r>
              <a:rPr lang="en-US" altLang="en-US" sz="1400">
                <a:latin typeface="AR PL UKai CN" panose="02000503000000000000" charset="-122"/>
                <a:ea typeface="AR PL UKai CN" panose="02000503000000000000" charset="-122"/>
              </a:rPr>
              <a:t>} else {</a:t>
            </a:r>
            <a:endParaRPr lang="en-US" altLang="en-US" sz="1400">
              <a:latin typeface="AR PL UKai CN" panose="02000503000000000000" charset="-122"/>
              <a:ea typeface="AR PL UKai CN" panose="02000503000000000000" charset="-122"/>
            </a:endParaRPr>
          </a:p>
          <a:p>
            <a:r>
              <a:rPr lang="en-US" altLang="en-US" sz="1400">
                <a:latin typeface="AR PL UKai CN" panose="02000503000000000000" charset="-122"/>
                <a:ea typeface="AR PL UKai CN" panose="02000503000000000000" charset="-122"/>
              </a:rPr>
              <a:t>   if (num2 &gt; num3) {</a:t>
            </a:r>
            <a:endParaRPr lang="en-US" altLang="en-US" sz="1400">
              <a:latin typeface="AR PL UKai CN" panose="02000503000000000000" charset="-122"/>
              <a:ea typeface="AR PL UKai CN" panose="02000503000000000000" charset="-122"/>
            </a:endParaRPr>
          </a:p>
          <a:p>
            <a:r>
              <a:rPr lang="en-US" altLang="en-US" sz="1400">
                <a:latin typeface="AR PL UKai CN" panose="02000503000000000000" charset="-122"/>
                <a:ea typeface="AR PL UKai CN" panose="02000503000000000000" charset="-122"/>
              </a:rPr>
              <a:t>      System.out.println(“max is num2”);</a:t>
            </a:r>
            <a:endParaRPr lang="en-US" altLang="en-US" sz="1400">
              <a:latin typeface="AR PL UKai CN" panose="02000503000000000000" charset="-122"/>
              <a:ea typeface="AR PL UKai CN" panose="02000503000000000000" charset="-122"/>
            </a:endParaRPr>
          </a:p>
          <a:p>
            <a:r>
              <a:rPr lang="en-US" altLang="en-US" sz="1400">
                <a:latin typeface="AR PL UKai CN" panose="02000503000000000000" charset="-122"/>
                <a:ea typeface="AR PL UKai CN" panose="02000503000000000000" charset="-122"/>
              </a:rPr>
              <a:t>   } else {</a:t>
            </a:r>
            <a:endParaRPr lang="en-US" altLang="en-US" sz="1400">
              <a:latin typeface="AR PL UKai CN" panose="02000503000000000000" charset="-122"/>
              <a:ea typeface="AR PL UKai CN" panose="02000503000000000000" charset="-122"/>
            </a:endParaRPr>
          </a:p>
          <a:p>
            <a:r>
              <a:rPr lang="en-US" altLang="en-US" sz="1400">
                <a:latin typeface="AR PL UKai CN" panose="02000503000000000000" charset="-122"/>
                <a:ea typeface="AR PL UKai CN" panose="02000503000000000000" charset="-122"/>
              </a:rPr>
              <a:t>      System.out.println(“max is num3”);</a:t>
            </a:r>
            <a:endParaRPr lang="en-US" altLang="en-US" sz="1400">
              <a:latin typeface="AR PL UKai CN" panose="02000503000000000000" charset="-122"/>
              <a:ea typeface="AR PL UKai CN" panose="02000503000000000000" charset="-122"/>
            </a:endParaRPr>
          </a:p>
          <a:p>
            <a:r>
              <a:rPr lang="en-US" altLang="en-US" sz="1400">
                <a:latin typeface="AR PL UKai CN" panose="02000503000000000000" charset="-122"/>
                <a:ea typeface="AR PL UKai CN" panose="02000503000000000000" charset="-122"/>
              </a:rPr>
              <a:t>   }</a:t>
            </a:r>
            <a:endParaRPr lang="en-US" altLang="en-US" sz="1400">
              <a:latin typeface="AR PL UKai CN" panose="02000503000000000000" charset="-122"/>
              <a:ea typeface="AR PL UKai CN" panose="02000503000000000000" charset="-122"/>
            </a:endParaRPr>
          </a:p>
          <a:p>
            <a:r>
              <a:rPr lang="en-US" altLang="en-US" sz="1400">
                <a:latin typeface="AR PL UKai CN" panose="02000503000000000000" charset="-122"/>
                <a:ea typeface="AR PL UKai CN" panose="02000503000000000000" charset="-122"/>
              </a:rPr>
              <a:t>}</a:t>
            </a:r>
            <a:endParaRPr lang="en-US" altLang="en-US" sz="1400">
              <a:latin typeface="AR PL UKai CN" panose="02000503000000000000" charset="-122"/>
              <a:ea typeface="AR PL UKai CN" panose="02000503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8505" y="6414135"/>
            <a:ext cx="10764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Demo：</a:t>
            </a:r>
            <a:r>
              <a:rPr lang="en-US" altLang="en-US" sz="1400"/>
              <a:t>输入3个数，求最大值</a:t>
            </a:r>
            <a:endParaRPr lang="en-US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6620510" y="3766185"/>
            <a:ext cx="5114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else子句和它前面最近的没有匹配的if语句相匹配。</a:t>
            </a:r>
            <a:endParaRPr lang="en-US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620510" y="1435735"/>
            <a:ext cx="455803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atin typeface="AR PL UKai CN" panose="02000503000000000000" charset="-122"/>
                <a:ea typeface="AR PL UKai CN" panose="02000503000000000000" charset="-122"/>
              </a:rPr>
              <a:t>if (code == ‘R’) </a:t>
            </a:r>
            <a:endParaRPr lang="en-US" altLang="en-US" sz="1400">
              <a:latin typeface="AR PL UKai CN" panose="02000503000000000000" charset="-122"/>
              <a:ea typeface="AR PL UKai CN" panose="02000503000000000000" charset="-122"/>
            </a:endParaRPr>
          </a:p>
          <a:p>
            <a:r>
              <a:rPr lang="en-US" altLang="en-US" sz="1400">
                <a:latin typeface="AR PL UKai CN" panose="02000503000000000000" charset="-122"/>
                <a:ea typeface="AR PL UKai CN" panose="02000503000000000000" charset="-122"/>
              </a:rPr>
              <a:t>    if (height &lt;= 20) </a:t>
            </a:r>
            <a:endParaRPr lang="en-US" altLang="en-US" sz="1400">
              <a:latin typeface="AR PL UKai CN" panose="02000503000000000000" charset="-122"/>
              <a:ea typeface="AR PL UKai CN" panose="02000503000000000000" charset="-122"/>
            </a:endParaRPr>
          </a:p>
          <a:p>
            <a:r>
              <a:rPr lang="en-US" altLang="en-US" sz="1400">
                <a:latin typeface="AR PL UKai CN" panose="02000503000000000000" charset="-122"/>
                <a:ea typeface="AR PL UKai CN" panose="02000503000000000000" charset="-122"/>
              </a:rPr>
              <a:t>        System.out.println(“Normal”);</a:t>
            </a:r>
            <a:endParaRPr lang="en-US" altLang="en-US" sz="1400">
              <a:latin typeface="AR PL UKai CN" panose="02000503000000000000" charset="-122"/>
              <a:ea typeface="AR PL UKai CN" panose="02000503000000000000" charset="-122"/>
            </a:endParaRPr>
          </a:p>
          <a:p>
            <a:r>
              <a:rPr lang="en-US" altLang="en-US" sz="1400">
                <a:latin typeface="AR PL UKai CN" panose="02000503000000000000" charset="-122"/>
                <a:ea typeface="AR PL UKai CN" panose="02000503000000000000" charset="-122"/>
              </a:rPr>
              <a:t>     else</a:t>
            </a:r>
            <a:endParaRPr lang="en-US" altLang="en-US" sz="1400">
              <a:latin typeface="AR PL UKai CN" panose="02000503000000000000" charset="-122"/>
              <a:ea typeface="AR PL UKai CN" panose="02000503000000000000" charset="-122"/>
            </a:endParaRPr>
          </a:p>
          <a:p>
            <a:r>
              <a:rPr lang="en-US" altLang="en-US" sz="1400">
                <a:latin typeface="AR PL UKai CN" panose="02000503000000000000" charset="-122"/>
                <a:ea typeface="AR PL UKai CN" panose="02000503000000000000" charset="-122"/>
              </a:rPr>
              <a:t>        System.out.println(“Wrong”);</a:t>
            </a:r>
            <a:endParaRPr lang="en-US" altLang="en-US" sz="1400">
              <a:latin typeface="AR PL UKai CN" panose="02000503000000000000" charset="-122"/>
              <a:ea typeface="AR PL UKai CN" panose="02000503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  <p:bldP spid="12" grpId="1"/>
      <p:bldP spid="1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19953"/>
            <a:ext cx="2851566" cy="706755"/>
            <a:chOff x="12254709" y="219953"/>
            <a:chExt cx="2851566" cy="706755"/>
          </a:xfrm>
        </p:grpSpPr>
        <p:sp>
          <p:nvSpPr>
            <p:cNvPr id="6" name="矩形 5"/>
            <p:cNvSpPr/>
            <p:nvPr/>
          </p:nvSpPr>
          <p:spPr>
            <a:xfrm>
              <a:off x="12891395" y="219953"/>
              <a:ext cx="2214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000" dirty="0">
                  <a:solidFill>
                    <a:srgbClr val="0070C0"/>
                  </a:solidFill>
                  <a:latin typeface="方正大标宋简体" panose="03000509000000000000" pitchFamily="2" charset="-122"/>
                  <a:ea typeface="方正大标宋简体" panose="03000509000000000000" pitchFamily="2" charset="-122"/>
                  <a:cs typeface="Arial" panose="020B0604020202020204"/>
                </a:rPr>
                <a:t>数据比较</a:t>
              </a:r>
              <a:endParaRPr lang="en-US" altLang="en-US" sz="4000" dirty="0">
                <a:solidFill>
                  <a:srgbClr val="0070C0"/>
                </a:solidFill>
                <a:latin typeface="方正大标宋简体" panose="03000509000000000000" pitchFamily="2" charset="-122"/>
                <a:ea typeface="方正大标宋简体" panose="03000509000000000000" pitchFamily="2" charset="-122"/>
                <a:cs typeface="Arial" panose="020B060402020202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254709" y="241059"/>
              <a:ext cx="495327" cy="6591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82322" y="241062"/>
              <a:ext cx="50234" cy="6591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10">
                <a:solidFill>
                  <a:prstClr val="white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67385" y="1076960"/>
            <a:ext cx="109969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500"/>
              <a:t>浮点数比较相等，不能直接用 == 比较。 因为根据 == 运算符的含义，只有当两个浮点数的二进制数位都相等时，这两个浮点数才相等。如果比较的数值是计算的结果，即时他们足够近似，也不大可能达到精确的相等。所以，应该尽量少用==运算符。</a:t>
            </a:r>
            <a:endParaRPr lang="en-US" altLang="en-US" sz="1500"/>
          </a:p>
          <a:p>
            <a:endParaRPr lang="en-US" altLang="en-US" sz="1500"/>
          </a:p>
          <a:p>
            <a:endParaRPr lang="en-US" altLang="en-US" sz="1500"/>
          </a:p>
          <a:p>
            <a:endParaRPr lang="en-US" altLang="en-US" sz="1500"/>
          </a:p>
          <a:p>
            <a:r>
              <a:rPr lang="en-US" altLang="en-US" sz="1500"/>
              <a:t>判断两个浮点数相等的一个较好的方法，就是计算两个数的绝对值， 并将结果与某个误差标准比较。 例如， 使用 0.0001 作为误差标准， 如果两个浮点型的差值绝对值小于此标准，就认为是相等。 如：</a:t>
            </a:r>
            <a:endParaRPr lang="en-US" altLang="en-US" sz="1500"/>
          </a:p>
          <a:p>
            <a:endParaRPr lang="en-US" altLang="en-US" sz="1500"/>
          </a:p>
          <a:p>
            <a:endParaRPr lang="en-US" altLang="en-US" sz="1500"/>
          </a:p>
          <a:p>
            <a:r>
              <a:rPr lang="en-US" altLang="en-US" sz="1500"/>
              <a:t>if (Math.abs(f1 - f2) &lt; 0.0001) {</a:t>
            </a:r>
            <a:endParaRPr lang="en-US" altLang="en-US" sz="1500"/>
          </a:p>
          <a:p>
            <a:r>
              <a:rPr lang="en-US" altLang="en-US" sz="1500"/>
              <a:t>     System.out.println(“近似相等”);</a:t>
            </a:r>
            <a:endParaRPr lang="en-US" altLang="en-US" sz="1500"/>
          </a:p>
          <a:p>
            <a:r>
              <a:rPr lang="en-US" altLang="en-US" sz="1500"/>
              <a:t>}</a:t>
            </a:r>
            <a:endParaRPr lang="en-US" altLang="en-US" sz="1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3973</Words>
  <Application>WPS 演示</Application>
  <PresentationFormat>宽屏</PresentationFormat>
  <Paragraphs>335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8" baseType="lpstr">
      <vt:lpstr>Arial</vt:lpstr>
      <vt:lpstr>宋体</vt:lpstr>
      <vt:lpstr>Wingdings</vt:lpstr>
      <vt:lpstr>DejaVu Sans</vt:lpstr>
      <vt:lpstr>方正大标宋简体</vt:lpstr>
      <vt:lpstr>Droid Sans Fallback</vt:lpstr>
      <vt:lpstr>Microsoft JhengHei Light</vt:lpstr>
      <vt:lpstr>微软雅黑 Light</vt:lpstr>
      <vt:lpstr>张海山锐谐体</vt:lpstr>
      <vt:lpstr>张海山锐线体简</vt:lpstr>
      <vt:lpstr>Lucida Calligraphy</vt:lpstr>
      <vt:lpstr>Arial</vt:lpstr>
      <vt:lpstr>AR PL UKai CN</vt:lpstr>
      <vt:lpstr>Calibri</vt:lpstr>
      <vt:lpstr>微软雅黑</vt:lpstr>
      <vt:lpstr>宋体</vt:lpstr>
      <vt:lpstr>Arial Unicode MS</vt:lpstr>
      <vt:lpstr>Calibri Light</vt:lpstr>
      <vt:lpstr>Sans Serif</vt:lpstr>
      <vt:lpstr>Noto Serif CJK JP</vt:lpstr>
      <vt:lpstr>aakar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HNCXKG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刘哲涛</dc:creator>
  <cp:lastModifiedBy>adam</cp:lastModifiedBy>
  <cp:revision>438</cp:revision>
  <dcterms:created xsi:type="dcterms:W3CDTF">2020-03-30T08:49:33Z</dcterms:created>
  <dcterms:modified xsi:type="dcterms:W3CDTF">2020-03-30T08:49:33Z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2052-11.1.0.9126</vt:lpwstr>
  </property>
</Properties>
</file>