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17"/>
  </p:handoutMasterIdLst>
  <p:sldIdLst>
    <p:sldId id="323" r:id="rId3"/>
    <p:sldId id="258" r:id="rId4"/>
    <p:sldId id="260" r:id="rId6"/>
    <p:sldId id="380" r:id="rId7"/>
    <p:sldId id="343" r:id="rId8"/>
    <p:sldId id="344" r:id="rId9"/>
    <p:sldId id="381" r:id="rId10"/>
    <p:sldId id="382" r:id="rId11"/>
    <p:sldId id="388" r:id="rId12"/>
    <p:sldId id="345" r:id="rId13"/>
    <p:sldId id="390" r:id="rId14"/>
    <p:sldId id="389" r:id="rId15"/>
    <p:sldId id="265" r:id="rId16"/>
  </p:sldIdLst>
  <p:sldSz cx="12192000" cy="6858000"/>
  <p:notesSz cx="6858000" cy="9144000"/>
  <p:embeddedFontLst>
    <p:embeddedFont>
      <p:font typeface="方正大标宋简体" panose="03000509000000000000" pitchFamily="2" charset="-122"/>
      <p:regular r:id="rId22"/>
    </p:embeddedFont>
    <p:embeddedFont>
      <p:font typeface="Microsoft JhengHei Light" panose="020B0304030504040204" pitchFamily="34" charset="-122"/>
      <p:regular r:id="rId23"/>
    </p:embeddedFont>
    <p:embeddedFont>
      <p:font typeface="微软雅黑 Light" panose="020B0502040204020203" pitchFamily="34" charset="-122"/>
      <p:regular r:id="rId24"/>
    </p:embeddedFont>
    <p:embeddedFont>
      <p:font typeface="张海山锐谐体" panose="02000000000000000000" pitchFamily="2" charset="-122"/>
      <p:regular r:id="rId25"/>
    </p:embeddedFont>
    <p:embeddedFont>
      <p:font typeface="张海山锐线体简" panose="02000000000000000000" pitchFamily="2" charset="-122"/>
      <p:regular r:id="rId26"/>
    </p:embeddedFont>
    <p:embeddedFont>
      <p:font typeface="Lucida Calligraphy" panose="03010101010101010101" pitchFamily="66" charset="0"/>
      <p:regular r:id="rId27"/>
      <p:italic r:id="rId28"/>
    </p:embeddedFont>
    <p:embeddedFont>
      <p:font typeface="微软雅黑" panose="020B0503020204020204" charset="-122"/>
      <p:regular r:id="rId29"/>
    </p:embeddedFont>
    <p:embeddedFont>
      <p:font typeface="Calibri" panose="020F0502020204030204" charset="0"/>
      <p:regular r:id="rId30"/>
      <p:bold r:id="rId31"/>
      <p:italic r:id="rId32"/>
      <p:boldItalic r:id="rId33"/>
    </p:embeddedFont>
    <p:embeddedFont>
      <p:font typeface="Calibri Light" panose="020F0302020204030204" charset="0"/>
      <p:regular r:id="rId34"/>
      <p:italic r:id="rId3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A5A5A5"/>
    <a:srgbClr val="0070C0"/>
    <a:srgbClr val="2C061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141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font" Target="fonts/font14.fntdata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3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35"/>
            </a:lvl1pPr>
            <a:lvl2pPr marL="406400" indent="0" algn="ctr">
              <a:buNone/>
              <a:defRPr sz="1780"/>
            </a:lvl2pPr>
            <a:lvl3pPr marL="812800" indent="0" algn="ctr">
              <a:buNone/>
              <a:defRPr sz="1600"/>
            </a:lvl3pPr>
            <a:lvl4pPr marL="1219200" indent="0" algn="ctr">
              <a:buNone/>
              <a:defRPr sz="1420"/>
            </a:lvl4pPr>
            <a:lvl5pPr marL="1625600" indent="0" algn="ctr">
              <a:buNone/>
              <a:defRPr sz="1420"/>
            </a:lvl5pPr>
            <a:lvl6pPr marL="2032000" indent="0" algn="ctr">
              <a:buNone/>
              <a:defRPr sz="1420"/>
            </a:lvl6pPr>
            <a:lvl7pPr marL="2438400" indent="0" algn="ctr">
              <a:buNone/>
              <a:defRPr sz="1420"/>
            </a:lvl7pPr>
            <a:lvl8pPr marL="2844800" indent="0" algn="ctr">
              <a:buNone/>
              <a:defRPr sz="1420"/>
            </a:lvl8pPr>
            <a:lvl9pPr marL="3251200" indent="0" algn="ctr">
              <a:buNone/>
              <a:defRPr sz="142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3838" y="6350404"/>
            <a:ext cx="2743200" cy="365125"/>
          </a:xfrm>
        </p:spPr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2" b="16423"/>
          <a:stretch>
            <a:fillRect/>
          </a:stretch>
        </p:blipFill>
        <p:spPr>
          <a:xfrm rot="10800000">
            <a:off x="0" y="-4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3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1pPr>
            <a:lvl2pPr marL="406400" indent="0">
              <a:buNone/>
              <a:defRPr sz="1780">
                <a:solidFill>
                  <a:schemeClr val="tx1">
                    <a:tint val="75000"/>
                  </a:schemeClr>
                </a:solidFill>
              </a:defRPr>
            </a:lvl2pPr>
            <a:lvl3pPr marL="812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192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56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320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84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448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512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135" b="1"/>
            </a:lvl1pPr>
            <a:lvl2pPr marL="406400" indent="0">
              <a:buNone/>
              <a:defRPr sz="1780" b="1"/>
            </a:lvl2pPr>
            <a:lvl3pPr marL="812800" indent="0">
              <a:buNone/>
              <a:defRPr sz="1600" b="1"/>
            </a:lvl3pPr>
            <a:lvl4pPr marL="1219200" indent="0">
              <a:buNone/>
              <a:defRPr sz="1420" b="1"/>
            </a:lvl4pPr>
            <a:lvl5pPr marL="1625600" indent="0">
              <a:buNone/>
              <a:defRPr sz="1420" b="1"/>
            </a:lvl5pPr>
            <a:lvl6pPr marL="2032000" indent="0">
              <a:buNone/>
              <a:defRPr sz="1420" b="1"/>
            </a:lvl6pPr>
            <a:lvl7pPr marL="2438400" indent="0">
              <a:buNone/>
              <a:defRPr sz="1420" b="1"/>
            </a:lvl7pPr>
            <a:lvl8pPr marL="2844800" indent="0">
              <a:buNone/>
              <a:defRPr sz="1420" b="1"/>
            </a:lvl8pPr>
            <a:lvl9pPr marL="3251200" indent="0">
              <a:buNone/>
              <a:defRPr sz="1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135" b="1"/>
            </a:lvl1pPr>
            <a:lvl2pPr marL="406400" indent="0">
              <a:buNone/>
              <a:defRPr sz="1780" b="1"/>
            </a:lvl2pPr>
            <a:lvl3pPr marL="812800" indent="0">
              <a:buNone/>
              <a:defRPr sz="1600" b="1"/>
            </a:lvl3pPr>
            <a:lvl4pPr marL="1219200" indent="0">
              <a:buNone/>
              <a:defRPr sz="1420" b="1"/>
            </a:lvl4pPr>
            <a:lvl5pPr marL="1625600" indent="0">
              <a:buNone/>
              <a:defRPr sz="1420" b="1"/>
            </a:lvl5pPr>
            <a:lvl6pPr marL="2032000" indent="0">
              <a:buNone/>
              <a:defRPr sz="1420" b="1"/>
            </a:lvl6pPr>
            <a:lvl7pPr marL="2438400" indent="0">
              <a:buNone/>
              <a:defRPr sz="1420" b="1"/>
            </a:lvl7pPr>
            <a:lvl8pPr marL="2844800" indent="0">
              <a:buNone/>
              <a:defRPr sz="1420" b="1"/>
            </a:lvl8pPr>
            <a:lvl9pPr marL="3251200" indent="0">
              <a:buNone/>
              <a:defRPr sz="1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2845"/>
            </a:lvl1pPr>
            <a:lvl2pPr>
              <a:defRPr sz="2490"/>
            </a:lvl2pPr>
            <a:lvl3pPr>
              <a:defRPr sz="2135"/>
            </a:lvl3pPr>
            <a:lvl4pPr>
              <a:defRPr sz="1780"/>
            </a:lvl4pPr>
            <a:lvl5pPr>
              <a:defRPr sz="1780"/>
            </a:lvl5pPr>
            <a:lvl6pPr>
              <a:defRPr sz="1780"/>
            </a:lvl6pPr>
            <a:lvl7pPr>
              <a:defRPr sz="1780"/>
            </a:lvl7pPr>
            <a:lvl8pPr>
              <a:defRPr sz="1780"/>
            </a:lvl8pPr>
            <a:lvl9pPr>
              <a:defRPr sz="17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20"/>
            </a:lvl1pPr>
            <a:lvl2pPr marL="406400" indent="0">
              <a:buNone/>
              <a:defRPr sz="1245"/>
            </a:lvl2pPr>
            <a:lvl3pPr marL="812800" indent="0">
              <a:buNone/>
              <a:defRPr sz="1065"/>
            </a:lvl3pPr>
            <a:lvl4pPr marL="1219200" indent="0">
              <a:buNone/>
              <a:defRPr sz="890"/>
            </a:lvl4pPr>
            <a:lvl5pPr marL="1625600" indent="0">
              <a:buNone/>
              <a:defRPr sz="890"/>
            </a:lvl5pPr>
            <a:lvl6pPr marL="2032000" indent="0">
              <a:buNone/>
              <a:defRPr sz="890"/>
            </a:lvl6pPr>
            <a:lvl7pPr marL="2438400" indent="0">
              <a:buNone/>
              <a:defRPr sz="890"/>
            </a:lvl7pPr>
            <a:lvl8pPr marL="2844800" indent="0">
              <a:buNone/>
              <a:defRPr sz="890"/>
            </a:lvl8pPr>
            <a:lvl9pPr marL="3251200" indent="0">
              <a:buNone/>
              <a:defRPr sz="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 anchor="t"/>
          <a:lstStyle>
            <a:lvl1pPr marL="0" indent="0">
              <a:buNone/>
              <a:defRPr sz="2845"/>
            </a:lvl1pPr>
            <a:lvl2pPr marL="406400" indent="0">
              <a:buNone/>
              <a:defRPr sz="2490"/>
            </a:lvl2pPr>
            <a:lvl3pPr marL="812800" indent="0">
              <a:buNone/>
              <a:defRPr sz="2135"/>
            </a:lvl3pPr>
            <a:lvl4pPr marL="1219200" indent="0">
              <a:buNone/>
              <a:defRPr sz="1780"/>
            </a:lvl4pPr>
            <a:lvl5pPr marL="1625600" indent="0">
              <a:buNone/>
              <a:defRPr sz="1780"/>
            </a:lvl5pPr>
            <a:lvl6pPr marL="2032000" indent="0">
              <a:buNone/>
              <a:defRPr sz="1780"/>
            </a:lvl6pPr>
            <a:lvl7pPr marL="2438400" indent="0">
              <a:buNone/>
              <a:defRPr sz="1780"/>
            </a:lvl7pPr>
            <a:lvl8pPr marL="2844800" indent="0">
              <a:buNone/>
              <a:defRPr sz="1780"/>
            </a:lvl8pPr>
            <a:lvl9pPr marL="3251200" indent="0">
              <a:buNone/>
              <a:defRPr sz="178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20"/>
            </a:lvl1pPr>
            <a:lvl2pPr marL="406400" indent="0">
              <a:buNone/>
              <a:defRPr sz="1245"/>
            </a:lvl2pPr>
            <a:lvl3pPr marL="812800" indent="0">
              <a:buNone/>
              <a:defRPr sz="1065"/>
            </a:lvl3pPr>
            <a:lvl4pPr marL="1219200" indent="0">
              <a:buNone/>
              <a:defRPr sz="890"/>
            </a:lvl4pPr>
            <a:lvl5pPr marL="1625600" indent="0">
              <a:buNone/>
              <a:defRPr sz="890"/>
            </a:lvl5pPr>
            <a:lvl6pPr marL="2032000" indent="0">
              <a:buNone/>
              <a:defRPr sz="890"/>
            </a:lvl6pPr>
            <a:lvl7pPr marL="2438400" indent="0">
              <a:buNone/>
              <a:defRPr sz="890"/>
            </a:lvl7pPr>
            <a:lvl8pPr marL="2844800" indent="0">
              <a:buNone/>
              <a:defRPr sz="890"/>
            </a:lvl8pPr>
            <a:lvl9pPr marL="3251200" indent="0">
              <a:buNone/>
              <a:defRPr sz="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0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293" t="3371" r="226" b="710"/>
          <a:stretch>
            <a:fillRect/>
          </a:stretch>
        </p:blipFill>
        <p:spPr>
          <a:xfrm>
            <a:off x="0" y="1"/>
            <a:ext cx="12192000" cy="68652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iming>
    <p:tnLst>
      <p:par>
        <p:cTn id="1" dur="indefinite" restart="never" nodeType="tmRoot"/>
      </p:par>
    </p:tnLst>
  </p:timing>
  <p:txStyles>
    <p:titleStyle>
      <a:lvl1pPr algn="l" defTabSz="812800" rtl="0" eaLnBrk="1" latinLnBrk="0" hangingPunct="1">
        <a:lnSpc>
          <a:spcPct val="90000"/>
        </a:lnSpc>
        <a:spcBef>
          <a:spcPct val="0"/>
        </a:spcBef>
        <a:buNone/>
        <a:defRPr sz="39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200" indent="-203200" algn="l" defTabSz="812800" rtl="0" eaLnBrk="1" latinLnBrk="0" hangingPunct="1">
        <a:lnSpc>
          <a:spcPct val="90000"/>
        </a:lnSpc>
        <a:spcBef>
          <a:spcPts val="890"/>
        </a:spcBef>
        <a:buFont typeface="Arial" panose="0208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780" kern="1200">
          <a:solidFill>
            <a:schemeClr val="tx1"/>
          </a:solidFill>
          <a:latin typeface="+mn-lt"/>
          <a:ea typeface="+mn-ea"/>
          <a:cs typeface="+mn-cs"/>
        </a:defRPr>
      </a:lvl3pPr>
      <a:lvl4pPr marL="14224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6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480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4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3" b="5476"/>
          <a:stretch>
            <a:fillRect/>
          </a:stretch>
        </p:blipFill>
        <p:spPr>
          <a:xfrm>
            <a:off x="0" y="0"/>
            <a:ext cx="12223776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223776" cy="5046133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5342" y="2192218"/>
            <a:ext cx="11221316" cy="1787227"/>
            <a:chOff x="64128" y="1847118"/>
            <a:chExt cx="7838498" cy="2010631"/>
          </a:xfrm>
        </p:grpSpPr>
        <p:sp>
          <p:nvSpPr>
            <p:cNvPr id="8" name="矩形 7"/>
            <p:cNvSpPr/>
            <p:nvPr/>
          </p:nvSpPr>
          <p:spPr>
            <a:xfrm>
              <a:off x="64128" y="1847118"/>
              <a:ext cx="7838498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400" dirty="0">
                  <a:solidFill>
                    <a:prstClr val="white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Microsoft JhengHei Light" panose="020B0304030504040204" pitchFamily="34" charset="-122"/>
                </a:rPr>
                <a:t>Java实战</a:t>
              </a:r>
              <a:endParaRPr lang="zh-CN" altLang="en-US" sz="64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0423" y="3271208"/>
              <a:ext cx="7125908" cy="5865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135" dirty="0">
                  <a:solidFill>
                    <a:prstClr val="white">
                      <a:lumMod val="85000"/>
                    </a:prstClr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rPr>
                <a:t> </a:t>
              </a:r>
              <a:endParaRPr lang="zh-CN" altLang="en-US" sz="1420" dirty="0">
                <a:solidFill>
                  <a:prstClr val="white">
                    <a:lumMod val="85000"/>
                  </a:prst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156388" y="3292868"/>
              <a:ext cx="5653975" cy="0"/>
            </a:xfrm>
            <a:prstGeom prst="line">
              <a:avLst/>
            </a:prstGeom>
            <a:ln w="190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477402" y="5615341"/>
            <a:ext cx="2667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</a:rPr>
              <a:t>课堂出品</a:t>
            </a:r>
            <a:endParaRPr lang="zh-CN" altLang="en-US" sz="3200" dirty="0">
              <a:solidFill>
                <a:schemeClr val="bg1"/>
              </a:solidFill>
              <a:latin typeface="方正大标宋简体" panose="03000509000000000000" pitchFamily="2" charset="-122"/>
              <a:ea typeface="方正大标宋简体" panose="03000509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28210" y="3761105"/>
            <a:ext cx="3837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  <a:sym typeface="+mn-ea"/>
              </a:rPr>
              <a:t>Java</a:t>
            </a:r>
            <a:r>
              <a:rPr lang="zh-CN" altLang="en-US" sz="48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  <a:sym typeface="+mn-ea"/>
              </a:rPr>
              <a:t>基础</a:t>
            </a:r>
            <a:endParaRPr lang="zh-CN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矩形 24"/>
          <p:cNvSpPr/>
          <p:nvPr/>
        </p:nvSpPr>
        <p:spPr>
          <a:xfrm>
            <a:off x="4603115" y="204025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我们要做什么</a:t>
            </a:r>
            <a:endParaRPr lang="zh-CN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3115" y="298450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while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5545" y="1972310"/>
            <a:ext cx="2404110" cy="86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20"/>
              </a:lnSpc>
            </a:pPr>
            <a:r>
              <a:rPr lang="zh-CN" altLang="en-US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目录</a:t>
            </a:r>
            <a:endParaRPr lang="en-US" altLang="zh-CN" sz="7110" dirty="0">
              <a:solidFill>
                <a:srgbClr val="0070C0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 algn="ctr">
              <a:lnSpc>
                <a:spcPts val="3020"/>
              </a:lnSpc>
            </a:pPr>
            <a:r>
              <a:rPr lang="en-US" altLang="zh-CN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contents</a:t>
            </a:r>
            <a:endParaRPr lang="zh-CN" altLang="en-US" sz="3555" dirty="0">
              <a:solidFill>
                <a:prstClr val="white">
                  <a:lumMod val="65000"/>
                </a:prst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4465320" y="2921635"/>
            <a:ext cx="826770" cy="419735"/>
            <a:chOff x="1485616" y="1015069"/>
            <a:chExt cx="1557519" cy="790575"/>
          </a:xfrm>
          <a:solidFill>
            <a:srgbClr val="7E7E7E"/>
          </a:solidFill>
        </p:grpSpPr>
        <p:sp>
          <p:nvSpPr>
            <p:cNvPr id="30" name="等腰三角形 29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  <a:sym typeface="+mn-ea"/>
                </a:rPr>
                <a:t>2</a:t>
              </a:r>
              <a:endParaRPr lang="en-US" altLang="zh-CN" sz="3200" kern="0" dirty="0">
                <a:solidFill>
                  <a:prstClr val="white"/>
                </a:solidFill>
                <a:latin typeface="Lucida Calligraphy" panose="03010101010101010101" pitchFamily="66" charset="0"/>
                <a:sym typeface="+mn-e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603115" y="203644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switch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4465320" y="1979930"/>
            <a:ext cx="826770" cy="419735"/>
            <a:chOff x="1485616" y="1015069"/>
            <a:chExt cx="1557519" cy="790575"/>
          </a:xfrm>
        </p:grpSpPr>
        <p:sp>
          <p:nvSpPr>
            <p:cNvPr id="37" name="等腰三角形 36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4465320" y="1983105"/>
            <a:ext cx="826770" cy="419735"/>
            <a:chOff x="1485616" y="1015069"/>
            <a:chExt cx="1557519" cy="790575"/>
          </a:xfrm>
          <a:solidFill>
            <a:srgbClr val="7E7E7E"/>
          </a:solidFill>
        </p:grpSpPr>
        <p:sp>
          <p:nvSpPr>
            <p:cNvPr id="44" name="等腰三角形 4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Ins="160000" bIns="96000" rtlCol="0"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03115" y="3929380"/>
            <a:ext cx="5511800" cy="560705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 rot="0">
            <a:off x="4465320" y="3865880"/>
            <a:ext cx="826770" cy="419735"/>
            <a:chOff x="1485616" y="1015069"/>
            <a:chExt cx="1557519" cy="790575"/>
          </a:xfrm>
          <a:solidFill>
            <a:srgbClr val="0070C0"/>
          </a:solidFill>
        </p:grpSpPr>
        <p:sp>
          <p:nvSpPr>
            <p:cNvPr id="33" name="等腰三角形 32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4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3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452661" cy="706755"/>
            <a:chOff x="12254709" y="219953"/>
            <a:chExt cx="1452661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815975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do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5780" y="1087755"/>
            <a:ext cx="1129093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do语句也是一种循环语句。类似while， do循环也重复执行循环体，直到循环控制条件变为false。不过do循环的条件在循环体尾部，do循环将先执行循环体，在计算控制条件， 这确保do循环体至少执行一次。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下面的代码使用do循环输出从1到5：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int count = 1;</a:t>
            </a:r>
            <a:endParaRPr lang="en-US" altLang="en-US" sz="1400"/>
          </a:p>
          <a:p>
            <a:r>
              <a:rPr lang="en-US" altLang="en-US" sz="1400"/>
              <a:t>do {</a:t>
            </a:r>
            <a:endParaRPr lang="en-US" altLang="en-US" sz="1400"/>
          </a:p>
          <a:p>
            <a:r>
              <a:rPr lang="en-US" altLang="en-US" sz="1400"/>
              <a:t>    count++;</a:t>
            </a:r>
            <a:endParaRPr lang="en-US" altLang="en-US" sz="1400"/>
          </a:p>
          <a:p>
            <a:r>
              <a:rPr lang="en-US" altLang="en-US" sz="1400"/>
              <a:t>    System.out.println(count);</a:t>
            </a:r>
            <a:endParaRPr lang="en-US" altLang="en-US" sz="1400"/>
          </a:p>
          <a:p>
            <a:r>
              <a:rPr lang="en-US" altLang="en-US" sz="1400"/>
              <a:t>} while (count &lt;= 5);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do循环以保留字do开始，do循环的循环体重复执行，直到while子句的表达式的值为false。</a:t>
            </a:r>
            <a:endParaRPr lang="en-US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5520" y="1887855"/>
            <a:ext cx="2181225" cy="362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835566" cy="706755"/>
            <a:chOff x="12254709" y="219953"/>
            <a:chExt cx="1835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198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练习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89305" y="1087755"/>
            <a:ext cx="1089533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US" altLang="en-US" sz="1400"/>
              <a:t>将本次课程中程序，在自己电脑编写运行。</a:t>
            </a:r>
            <a:endParaRPr lang="en-US" altLang="en-US" sz="1400"/>
          </a:p>
          <a:p>
            <a:pPr marL="342900" indent="-342900">
              <a:buFont typeface="+mj-lt"/>
              <a:buAutoNum type="arabicPeriod"/>
            </a:pPr>
            <a:endParaRPr lang="en-US" altLang="en-US" sz="1400"/>
          </a:p>
          <a:p>
            <a:pPr marL="342900" indent="-342900">
              <a:buFont typeface="+mj-lt"/>
              <a:buAutoNum type="arabicPeriod"/>
            </a:pPr>
            <a:r>
              <a:rPr lang="en-US" altLang="en-US" sz="1400"/>
              <a:t>修改本课程中的测试回文序列程序，测试时忽略空格、标点符号、及大小写变化。</a:t>
            </a:r>
            <a:endParaRPr lang="en-US" altLang="en-US" sz="1400"/>
          </a:p>
          <a:p>
            <a:pPr marL="342900" indent="-342900">
              <a:buFont typeface="+mj-lt"/>
              <a:buAutoNum type="arabicPeriod"/>
            </a:pPr>
            <a:endParaRPr lang="en-US" altLang="en-US" sz="1400"/>
          </a:p>
          <a:p>
            <a:pPr marL="342900" indent="-342900">
              <a:buFont typeface="+mj-lt"/>
              <a:buAutoNum type="arabicPeriod"/>
            </a:pPr>
            <a:r>
              <a:rPr lang="en-US" altLang="en-US" sz="1400">
                <a:sym typeface="+mn-ea"/>
              </a:rPr>
              <a:t>编写程序，模拟一台老虎机。三个数字将从0-9中随机选择并且并排显示， 当三个数字都相同或者两个数字相同时，分别输出适当的语句。 用户选择退出之前一直玩下去。</a:t>
            </a:r>
            <a:endParaRPr lang="en-US" altLang="en-US" sz="1400"/>
          </a:p>
          <a:p>
            <a:pPr marL="342900" indent="-342900">
              <a:buFont typeface="+mj-lt"/>
              <a:buAutoNum type="arabicPeriod"/>
            </a:pPr>
            <a:endParaRPr lang="en-US" altLang="en-US" sz="1400"/>
          </a:p>
          <a:p>
            <a:pPr marL="342900" indent="-342900">
              <a:buFont typeface="+mj-lt"/>
              <a:buAutoNum type="arabicPeriod"/>
            </a:pPr>
            <a:r>
              <a:rPr lang="en-US" altLang="en-US" sz="1400"/>
              <a:t>编写一个猜数字游戏，程序随机从1-100之间选择一个整数，然后让用户反复猜测次数字，直到猜对或者用户退出为止。 每猜一次，都要告知用户结果：正确，比答案值大或是小，使用一个标记值来确定用户是否退出。当用户猜对时报告其猜测次数。 每次游戏结束后， 询问用户是否想继续玩， 直到用户选择结束。</a:t>
            </a:r>
            <a:endParaRPr lang="en-US" altLang="en-US" sz="1400"/>
          </a:p>
          <a:p>
            <a:pPr marL="342900" indent="-342900">
              <a:buFont typeface="+mj-lt"/>
              <a:buAutoNum type="arabicPeriod"/>
            </a:pPr>
            <a:endParaRPr lang="en-US" altLang="en-US" sz="1400"/>
          </a:p>
          <a:p>
            <a:pPr marL="342900" indent="-342900">
              <a:buFont typeface="+mj-lt"/>
              <a:buAutoNum type="arabicPeriod"/>
            </a:pPr>
            <a:endParaRPr lang="en-US" altLang="en-US" sz="1400"/>
          </a:p>
          <a:p>
            <a:pPr marL="342900" indent="-342900">
              <a:buFont typeface="+mj-lt"/>
              <a:buAutoNum type="arabicPeriod"/>
            </a:pPr>
            <a:endParaRPr lang="en-US" altLang="en-US" sz="1400"/>
          </a:p>
          <a:p>
            <a:pPr marL="342900" indent="-342900">
              <a:buFont typeface="+mj-lt"/>
              <a:buAutoNum type="arabicPeriod"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3" b="15572"/>
          <a:stretch>
            <a:fillRect/>
          </a:stretch>
        </p:blipFill>
        <p:spPr>
          <a:xfrm>
            <a:off x="0" y="-8468"/>
            <a:ext cx="13751748" cy="686646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88142" y="761073"/>
            <a:ext cx="4918381" cy="4918381"/>
            <a:chOff x="-197370" y="277973"/>
            <a:chExt cx="5951241" cy="5951241"/>
          </a:xfrm>
        </p:grpSpPr>
        <p:grpSp>
          <p:nvGrpSpPr>
            <p:cNvPr id="6" name="组合 5"/>
            <p:cNvGrpSpPr/>
            <p:nvPr/>
          </p:nvGrpSpPr>
          <p:grpSpPr>
            <a:xfrm>
              <a:off x="-197370" y="277973"/>
              <a:ext cx="5951241" cy="5951241"/>
              <a:chOff x="388364" y="486447"/>
              <a:chExt cx="5951241" cy="595124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094703" y="1000374"/>
                <a:ext cx="4538565" cy="4538565"/>
              </a:xfrm>
              <a:prstGeom prst="ellipse">
                <a:avLst/>
              </a:prstGeom>
              <a:solidFill>
                <a:srgbClr val="018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851154" y="2026214"/>
                <a:ext cx="2871705" cy="2871705"/>
              </a:xfrm>
              <a:prstGeom prst="ellipse">
                <a:avLst/>
              </a:prstGeom>
              <a:solidFill>
                <a:srgbClr val="017B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88364" y="486447"/>
                <a:ext cx="5951241" cy="595124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8094890">
                <a:off x="4545659" y="4505296"/>
                <a:ext cx="1164892" cy="1057872"/>
              </a:xfrm>
              <a:prstGeom prst="triangle">
                <a:avLst/>
              </a:prstGeom>
              <a:solidFill>
                <a:srgbClr val="018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172914" y="2591872"/>
              <a:ext cx="3148414" cy="12289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JhengHei Light" panose="020B0304030504040204" pitchFamily="34" charset="-122"/>
                </a:rPr>
                <a:t>Thanks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 Light" panose="020B0304030504040204" pitchFamily="34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8443058" y="4117996"/>
            <a:ext cx="4138288" cy="41382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矩形 24"/>
          <p:cNvSpPr/>
          <p:nvPr/>
        </p:nvSpPr>
        <p:spPr>
          <a:xfrm>
            <a:off x="4603115" y="204025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我们要做什么</a:t>
            </a:r>
            <a:endParaRPr lang="zh-CN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3115" y="298450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while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5545" y="1972310"/>
            <a:ext cx="2404110" cy="86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20"/>
              </a:lnSpc>
            </a:pPr>
            <a:r>
              <a:rPr lang="zh-CN" altLang="en-US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目录</a:t>
            </a:r>
            <a:endParaRPr lang="en-US" altLang="zh-CN" sz="7110" dirty="0">
              <a:solidFill>
                <a:srgbClr val="0070C0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 algn="ctr">
              <a:lnSpc>
                <a:spcPts val="3020"/>
              </a:lnSpc>
            </a:pPr>
            <a:r>
              <a:rPr lang="en-US" altLang="zh-CN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contents</a:t>
            </a:r>
            <a:endParaRPr lang="zh-CN" altLang="en-US" sz="3555" dirty="0">
              <a:solidFill>
                <a:prstClr val="white">
                  <a:lumMod val="65000"/>
                </a:prst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4465320" y="2921635"/>
            <a:ext cx="826770" cy="419735"/>
            <a:chOff x="1485616" y="1015069"/>
            <a:chExt cx="1557519" cy="790575"/>
          </a:xfrm>
        </p:grpSpPr>
        <p:sp>
          <p:nvSpPr>
            <p:cNvPr id="30" name="等腰三角形 29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2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603115" y="2036445"/>
            <a:ext cx="5511800" cy="560705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switch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4465320" y="1979930"/>
            <a:ext cx="826770" cy="419735"/>
            <a:chOff x="1485616" y="1015069"/>
            <a:chExt cx="1557519" cy="790575"/>
          </a:xfrm>
        </p:grpSpPr>
        <p:sp>
          <p:nvSpPr>
            <p:cNvPr id="37" name="等腰三角形 36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4465320" y="1983105"/>
            <a:ext cx="826770" cy="419735"/>
            <a:chOff x="1485616" y="1015069"/>
            <a:chExt cx="1557519" cy="790575"/>
          </a:xfrm>
          <a:solidFill>
            <a:srgbClr val="0070C0"/>
          </a:solidFill>
        </p:grpSpPr>
        <p:sp>
          <p:nvSpPr>
            <p:cNvPr id="44" name="等腰三角形 4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Ins="160000" bIns="96000" rtlCol="0"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03115" y="392938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 rot="0">
            <a:off x="4465320" y="3865880"/>
            <a:ext cx="826770" cy="419735"/>
            <a:chOff x="1485616" y="1015069"/>
            <a:chExt cx="1557519" cy="790575"/>
          </a:xfrm>
        </p:grpSpPr>
        <p:sp>
          <p:nvSpPr>
            <p:cNvPr id="33" name="等腰三角形 32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4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3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441356" cy="706755"/>
            <a:chOff x="12254709" y="219953"/>
            <a:chExt cx="244135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80467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switch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67385" y="1067435"/>
            <a:ext cx="10996930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500"/>
              <a:t>switch是Java的另一种条件语句。该语句可以使程序从多条执行路径中选择一条来执行，这些选择基于某一个单一的值。 使用if也能做出同样逻辑，但是switch更容易理解。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switch(ch) {</a:t>
            </a:r>
            <a:endParaRPr lang="en-US" altLang="en-US" sz="1500"/>
          </a:p>
          <a:p>
            <a:r>
              <a:rPr lang="en-US" altLang="en-US" sz="1500"/>
              <a:t>    case ‘A’:</a:t>
            </a:r>
            <a:endParaRPr lang="en-US" altLang="en-US" sz="1500"/>
          </a:p>
          <a:p>
            <a:r>
              <a:rPr lang="en-US" altLang="en-US" sz="1500"/>
              <a:t>        aCount = </a:t>
            </a:r>
            <a:r>
              <a:rPr lang="en-US" altLang="en-US" sz="1500">
                <a:sym typeface="+mn-ea"/>
              </a:rPr>
              <a:t>aCount +</a:t>
            </a:r>
            <a:r>
              <a:rPr lang="en-US" altLang="en-US" sz="1500"/>
              <a:t> 1;</a:t>
            </a:r>
            <a:endParaRPr lang="en-US" altLang="en-US" sz="1500"/>
          </a:p>
          <a:p>
            <a:r>
              <a:rPr lang="en-US" altLang="en-US" sz="1500"/>
              <a:t>        break;</a:t>
            </a:r>
            <a:endParaRPr lang="en-US" altLang="en-US" sz="1500"/>
          </a:p>
          <a:p>
            <a:r>
              <a:rPr lang="en-US" altLang="en-US" sz="1500"/>
              <a:t>    case ‘B’:</a:t>
            </a:r>
            <a:endParaRPr lang="en-US" altLang="en-US" sz="1500"/>
          </a:p>
          <a:p>
            <a:r>
              <a:rPr lang="en-US" altLang="en-US" sz="1500"/>
              <a:t>         bCount = bCount + 1;</a:t>
            </a:r>
            <a:endParaRPr lang="en-US" altLang="en-US" sz="1500"/>
          </a:p>
          <a:p>
            <a:r>
              <a:rPr lang="en-US" altLang="en-US" sz="1500"/>
              <a:t>          break;</a:t>
            </a:r>
            <a:endParaRPr lang="en-US" altLang="en-US" sz="1500"/>
          </a:p>
          <a:p>
            <a:r>
              <a:rPr lang="en-US" altLang="en-US" sz="1500"/>
              <a:t>    case ‘C’:</a:t>
            </a:r>
            <a:endParaRPr lang="en-US" altLang="en-US" sz="1500"/>
          </a:p>
          <a:p>
            <a:r>
              <a:rPr lang="en-US" altLang="en-US" sz="1500"/>
              <a:t>           cCount = cCount + 1；</a:t>
            </a:r>
            <a:endParaRPr lang="en-US" altLang="en-US" sz="1500"/>
          </a:p>
          <a:p>
            <a:r>
              <a:rPr lang="en-US" altLang="en-US" sz="1500"/>
              <a:t>           break;</a:t>
            </a:r>
            <a:endParaRPr lang="en-US" altLang="en-US" sz="1500"/>
          </a:p>
          <a:p>
            <a:r>
              <a:rPr lang="en-US" altLang="en-US" sz="1500"/>
              <a:t>    default:</a:t>
            </a:r>
            <a:endParaRPr lang="en-US" altLang="en-US" sz="1500"/>
          </a:p>
          <a:p>
            <a:r>
              <a:rPr lang="en-US" altLang="en-US" sz="1500"/>
              <a:t>        System.out.println(“No Character matched !”);</a:t>
            </a:r>
            <a:endParaRPr lang="en-US" altLang="en-US" sz="1500"/>
          </a:p>
          <a:p>
            <a:r>
              <a:rPr lang="en-US" altLang="en-US" sz="1500"/>
              <a:t>}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上面例子中，首先计算表达式，表达式是一个简单的ch字符变量。程序将执行第一个和表达式匹配的case子句执行。若ch == ‘A’, 则执行aCount + 1, 若ch == ‘B’, 则bCount + 1, 若 ch == ‘C’, 则 cCount + 1。 如果ch 不是 ‘A’,’B’,’C’, 则会执行默认的default语句，输出  </a:t>
            </a:r>
            <a:r>
              <a:rPr lang="en-US" altLang="en-US" sz="1500">
                <a:sym typeface="+mn-ea"/>
              </a:rPr>
              <a:t>No Character matched ! 。 如果程序没有default语句， 则switch中的所有语句都不会被执行。 建议每个switch都增加default语句。</a:t>
            </a:r>
            <a:endParaRPr lang="en-US" altLang="en-US" sz="15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441356" cy="706755"/>
            <a:chOff x="12254709" y="219953"/>
            <a:chExt cx="244135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80467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switch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67385" y="1067435"/>
            <a:ext cx="109969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500">
                <a:sym typeface="+mn-ea"/>
              </a:rPr>
              <a:t>当执行到break语句的时候，程序将跳转到switch语句之后的语句继续执行。 break语句用于退出switch中的各个case子句。如果没有break语句，程序会继续执行下一条case子句。</a:t>
            </a:r>
            <a:endParaRPr lang="en-US" altLang="en-US" sz="1500">
              <a:sym typeface="+mn-ea"/>
            </a:endParaRPr>
          </a:p>
          <a:p>
            <a:endParaRPr lang="en-US" altLang="en-US" sz="1500">
              <a:sym typeface="+mn-ea"/>
            </a:endParaRPr>
          </a:p>
          <a:p>
            <a:r>
              <a:rPr lang="en-US" altLang="en-US" sz="1500">
                <a:sym typeface="+mn-ea"/>
              </a:rPr>
              <a:t>switch语句中开始的表达式，运算结果必须是char、byte、short、int或枚举类型，在Java7及以后的版本中，还可以是String。但是运算结果不能为boolean 或者 float。每一个case子句中的表达式必须是常量， 不能为变量或其他表达式。</a:t>
            </a:r>
            <a:endParaRPr lang="en-US" altLang="en-US" sz="1500">
              <a:sym typeface="+mn-ea"/>
            </a:endParaRPr>
          </a:p>
          <a:p>
            <a:endParaRPr lang="en-US" altLang="en-US" sz="1500">
              <a:sym typeface="+mn-ea"/>
            </a:endParaRPr>
          </a:p>
          <a:p>
            <a:endParaRPr lang="en-US" altLang="en-US" sz="1500">
              <a:sym typeface="+mn-ea"/>
            </a:endParaRPr>
          </a:p>
          <a:p>
            <a:endParaRPr lang="en-US" altLang="en-US" sz="15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6525" y="6171565"/>
            <a:ext cx="5174615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switch Demo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矩形 24"/>
          <p:cNvSpPr/>
          <p:nvPr/>
        </p:nvSpPr>
        <p:spPr>
          <a:xfrm>
            <a:off x="4603115" y="204025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我们要做什么</a:t>
            </a:r>
            <a:endParaRPr lang="zh-CN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3115" y="2984500"/>
            <a:ext cx="5511800" cy="560705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while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5545" y="1972310"/>
            <a:ext cx="2404110" cy="86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20"/>
              </a:lnSpc>
            </a:pPr>
            <a:r>
              <a:rPr lang="zh-CN" altLang="en-US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目录</a:t>
            </a:r>
            <a:endParaRPr lang="en-US" altLang="zh-CN" sz="7110" dirty="0">
              <a:solidFill>
                <a:srgbClr val="0070C0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 algn="ctr">
              <a:lnSpc>
                <a:spcPts val="3020"/>
              </a:lnSpc>
            </a:pPr>
            <a:r>
              <a:rPr lang="en-US" altLang="zh-CN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contents</a:t>
            </a:r>
            <a:endParaRPr lang="zh-CN" altLang="en-US" sz="3555" dirty="0">
              <a:solidFill>
                <a:prstClr val="white">
                  <a:lumMod val="65000"/>
                </a:prst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4465320" y="2921635"/>
            <a:ext cx="826770" cy="419735"/>
            <a:chOff x="1485616" y="1015069"/>
            <a:chExt cx="1557519" cy="790575"/>
          </a:xfrm>
          <a:solidFill>
            <a:srgbClr val="0070C0"/>
          </a:solidFill>
        </p:grpSpPr>
        <p:sp>
          <p:nvSpPr>
            <p:cNvPr id="30" name="等腰三角形 29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2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603115" y="204025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switch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4465320" y="1979930"/>
            <a:ext cx="826770" cy="419735"/>
            <a:chOff x="1485616" y="1015069"/>
            <a:chExt cx="1557519" cy="790575"/>
          </a:xfrm>
        </p:grpSpPr>
        <p:sp>
          <p:nvSpPr>
            <p:cNvPr id="37" name="等腰三角形 36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4465320" y="1983105"/>
            <a:ext cx="826770" cy="419735"/>
            <a:chOff x="1485616" y="1015069"/>
            <a:chExt cx="1557519" cy="790575"/>
          </a:xfrm>
          <a:solidFill>
            <a:srgbClr val="7E7E7E"/>
          </a:solidFill>
        </p:grpSpPr>
        <p:sp>
          <p:nvSpPr>
            <p:cNvPr id="44" name="等腰三角形 4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Ins="160000" bIns="96000" rtlCol="0"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03115" y="392938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 rot="0">
            <a:off x="4465320" y="3865880"/>
            <a:ext cx="826770" cy="419735"/>
            <a:chOff x="1485616" y="1015069"/>
            <a:chExt cx="1557519" cy="790575"/>
          </a:xfrm>
        </p:grpSpPr>
        <p:sp>
          <p:nvSpPr>
            <p:cNvPr id="33" name="等腰三角形 32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4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3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151161" cy="706755"/>
            <a:chOff x="12254709" y="219953"/>
            <a:chExt cx="2151161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514475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while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5780" y="1087755"/>
            <a:ext cx="112909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while语句是一种循环语句。循环语句用于多次重复执行其他的语句。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while语句会计算布尔表达式的值，并在其值为true的时候执行一条(多条)语句（即循环体），并在循环体执行完后再次执行表达式的值， 如果其值扔为true， 则继续执行循环体，直到表达式为false时才停止。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如： 下面的语句将输出从1到5的值：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int count = 1;</a:t>
            </a:r>
            <a:endParaRPr lang="en-US" altLang="zh-CN" sz="1600"/>
          </a:p>
          <a:p>
            <a:r>
              <a:rPr lang="en-US" altLang="zh-CN" sz="1600"/>
              <a:t>while (count &lt;= 5) {</a:t>
            </a:r>
            <a:endParaRPr lang="en-US" altLang="zh-CN" sz="1600"/>
          </a:p>
          <a:p>
            <a:r>
              <a:rPr lang="en-US" altLang="zh-CN" sz="1600"/>
              <a:t>    System.out.println(count);</a:t>
            </a:r>
            <a:endParaRPr lang="en-US" altLang="zh-CN" sz="1600"/>
          </a:p>
          <a:p>
            <a:r>
              <a:rPr lang="en-US" altLang="zh-CN" sz="1600"/>
              <a:t>    count++;</a:t>
            </a:r>
            <a:endParaRPr lang="en-US" altLang="zh-CN" sz="1600"/>
          </a:p>
          <a:p>
            <a:r>
              <a:rPr lang="en-US" altLang="zh-CN" sz="1600"/>
              <a:t>}</a:t>
            </a:r>
            <a:endParaRPr lang="en-US" altLang="zh-CN" sz="16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6940" y="2454275"/>
            <a:ext cx="2257425" cy="36099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7685" y="6151245"/>
            <a:ext cx="804037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Demo: 循环读取用户输入的值， 每次读取就计算他们的和以及平均值。 用户输入0退出循环。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343566" cy="706755"/>
            <a:chOff x="12254709" y="219953"/>
            <a:chExt cx="2343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706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死循环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5780" y="1087755"/>
            <a:ext cx="1129093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确保循环语句判断条件最终变为false是程序员的责任， 如果条件不能达到false，循环就会一直执行下去，直到程序被强制中断。 这种情况称为无限循环。 例如：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int count = 1;</a:t>
            </a:r>
            <a:endParaRPr lang="en-US" altLang="en-US" sz="1600"/>
          </a:p>
          <a:p>
            <a:r>
              <a:rPr lang="en-US" altLang="en-US" sz="1600"/>
              <a:t>while (count &lt;= 25) {</a:t>
            </a:r>
            <a:endParaRPr lang="en-US" altLang="en-US" sz="1600"/>
          </a:p>
          <a:p>
            <a:r>
              <a:rPr lang="en-US" altLang="en-US" sz="1600"/>
              <a:t>    System.out.println(count);</a:t>
            </a:r>
            <a:endParaRPr lang="en-US" altLang="en-US" sz="1600"/>
          </a:p>
          <a:p>
            <a:r>
              <a:rPr lang="en-US" altLang="en-US" sz="1600"/>
              <a:t>    count--;</a:t>
            </a:r>
            <a:endParaRPr lang="en-US" altLang="en-US" sz="1600"/>
          </a:p>
          <a:p>
            <a:r>
              <a:rPr lang="en-US" altLang="en-US" sz="1600"/>
              <a:t>}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或: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int count = 1;</a:t>
            </a:r>
            <a:endParaRPr lang="en-US" altLang="en-US" sz="1600"/>
          </a:p>
          <a:p>
            <a:r>
              <a:rPr lang="en-US" altLang="en-US" sz="1600"/>
              <a:t>while (count != 50) {</a:t>
            </a:r>
            <a:endParaRPr lang="en-US" altLang="en-US" sz="1600"/>
          </a:p>
          <a:p>
            <a:r>
              <a:rPr lang="en-US" altLang="en-US" sz="1600"/>
              <a:t>    count = count + 2;</a:t>
            </a:r>
            <a:endParaRPr lang="en-US" altLang="en-US" sz="1600"/>
          </a:p>
          <a:p>
            <a:r>
              <a:rPr lang="en-US" altLang="en-US" sz="1600"/>
              <a:t>}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851566" cy="706755"/>
            <a:chOff x="12254709" y="219953"/>
            <a:chExt cx="2851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214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嵌套循环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5780" y="1087755"/>
            <a:ext cx="11290935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一个循环中可以包含另一个循环，称为嵌套循环。 外层循环执行一次， 内层循环就会执行指定次数完整循环。例如：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int count1 = 1, count2;</a:t>
            </a:r>
            <a:endParaRPr lang="en-US" altLang="en-US" sz="1400"/>
          </a:p>
          <a:p>
            <a:r>
              <a:rPr lang="en-US" altLang="en-US" sz="1400"/>
              <a:t>while(count1 &lt;= 10) {</a:t>
            </a:r>
            <a:endParaRPr lang="en-US" altLang="en-US" sz="1400"/>
          </a:p>
          <a:p>
            <a:r>
              <a:rPr lang="en-US" altLang="en-US" sz="1400"/>
              <a:t>    count2 = 1;</a:t>
            </a:r>
            <a:endParaRPr lang="en-US" altLang="en-US" sz="1400"/>
          </a:p>
          <a:p>
            <a:r>
              <a:rPr lang="en-US" altLang="en-US" sz="1400"/>
              <a:t>    while(count2 &lt;= 50) {</a:t>
            </a:r>
            <a:endParaRPr lang="en-US" altLang="en-US" sz="1400"/>
          </a:p>
          <a:p>
            <a:r>
              <a:rPr lang="en-US" altLang="en-US" sz="1400"/>
              <a:t>        System.out.println(“Here again”);</a:t>
            </a:r>
            <a:endParaRPr lang="en-US" altLang="en-US" sz="1400"/>
          </a:p>
          <a:p>
            <a:r>
              <a:rPr lang="en-US" altLang="en-US" sz="1400"/>
              <a:t>        count2++;</a:t>
            </a:r>
            <a:endParaRPr lang="en-US" altLang="en-US" sz="1400"/>
          </a:p>
          <a:p>
            <a:r>
              <a:rPr lang="en-US" altLang="en-US" sz="1400"/>
              <a:t>    }</a:t>
            </a:r>
            <a:endParaRPr lang="en-US" altLang="en-US" sz="1400"/>
          </a:p>
          <a:p>
            <a:r>
              <a:rPr lang="en-US" altLang="en-US" sz="1400"/>
              <a:t>    </a:t>
            </a:r>
            <a:endParaRPr lang="en-US" altLang="en-US" sz="1400"/>
          </a:p>
          <a:p>
            <a:r>
              <a:rPr lang="en-US" altLang="en-US" sz="1400"/>
              <a:t>    count1++;</a:t>
            </a:r>
            <a:endParaRPr lang="en-US" altLang="en-US" sz="1400"/>
          </a:p>
          <a:p>
            <a:r>
              <a:rPr lang="en-US" altLang="en-US" sz="1400"/>
              <a:t>}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对于上述代码， “Here again” 将输出 500 次。对于外层循环，count1从1到10，将执行10次，对于内层循环，count2从1到50，执行50次。对于每一次外层循环，内层循环都执行50次，所以字符串总共输出 50 * 10 = 500次。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对于任何循环， 都必须仔细检查循环条件和循环变量的值。比如外层循环 条件改为 count1 &lt; 10, 字符串应该输出几次？  如果count2初始值是11， 又输出几次？</a:t>
            </a:r>
            <a:endParaRPr lang="en-US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577850" y="6252210"/>
            <a:ext cx="1094676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Demo: 循环读取用户输入的字符串，并检测是不是回文（正序和倒叙都相同的字符串）。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7034311" cy="706755"/>
            <a:chOff x="12254709" y="219953"/>
            <a:chExt cx="7034311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6397625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break与continue与return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5780" y="1087755"/>
            <a:ext cx="1129093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break和continue会影响程序中的条件控制和循环。执行break语句时，将立即跳转到控制当前执行流程的语句之后继续执行。 例如，当break语句用在一个循环体内部时，将会中断循环的执行，继续执行循环语句后面的语句，即跳出循环。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continue与break有些类似，不过continue并不是中断循环，而是中断当次循环，继续计算循环控制的表达式，如果表达式为true，还会继续执行循环。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r>
              <a:rPr lang="en-US" altLang="en-US" sz="1400">
                <a:sym typeface="+mn-ea"/>
              </a:rPr>
              <a:t>前面讲过，return语句除了用于在方法中返回值以外， 还可以用于中断方法的执行，如果return用于循环中，则会中断循环，同时中断方法的执行。</a:t>
            </a:r>
            <a:endParaRPr lang="en-US" altLang="en-US" sz="1400"/>
          </a:p>
          <a:p>
            <a:endParaRPr lang="en-US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577850" y="6252210"/>
            <a:ext cx="1094676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Demo: </a:t>
            </a:r>
            <a:r>
              <a:rPr lang="en-US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continue 与  break；</a:t>
            </a:r>
            <a:endParaRPr lang="en-US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2802</Words>
  <Application>WPS 演示</Application>
  <PresentationFormat>宽屏</PresentationFormat>
  <Paragraphs>195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Arial</vt:lpstr>
      <vt:lpstr>宋体</vt:lpstr>
      <vt:lpstr>Wingdings</vt:lpstr>
      <vt:lpstr>DejaVu Sans</vt:lpstr>
      <vt:lpstr>方正大标宋简体</vt:lpstr>
      <vt:lpstr>Droid Sans Fallback</vt:lpstr>
      <vt:lpstr>Microsoft JhengHei Light</vt:lpstr>
      <vt:lpstr>微软雅黑 Light</vt:lpstr>
      <vt:lpstr>张海山锐谐体</vt:lpstr>
      <vt:lpstr>张海山锐线体简</vt:lpstr>
      <vt:lpstr>Lucida Calligraphy</vt:lpstr>
      <vt:lpstr>Arial</vt:lpstr>
      <vt:lpstr>Calibri</vt:lpstr>
      <vt:lpstr>微软雅黑</vt:lpstr>
      <vt:lpstr>宋体</vt:lpstr>
      <vt:lpstr>Arial Unicode MS</vt:lpstr>
      <vt:lpstr>Calibri Light</vt:lpstr>
      <vt:lpstr>Sans Serif</vt:lpstr>
      <vt:lpstr>Noto Serif CJK JP</vt:lpstr>
      <vt:lpstr>aakar</vt:lpstr>
      <vt:lpstr>MT Extra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HNCXKG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刘哲涛</dc:creator>
  <cp:lastModifiedBy>adam</cp:lastModifiedBy>
  <cp:revision>481</cp:revision>
  <dcterms:created xsi:type="dcterms:W3CDTF">2020-04-03T02:32:42Z</dcterms:created>
  <dcterms:modified xsi:type="dcterms:W3CDTF">2020-04-03T02:32:42Z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