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26"/>
  </p:notesMasterIdLst>
  <p:sldIdLst>
    <p:sldId id="256" r:id="rId5"/>
    <p:sldId id="312" r:id="rId6"/>
    <p:sldId id="313" r:id="rId7"/>
    <p:sldId id="314" r:id="rId8"/>
    <p:sldId id="316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5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DM Sans" pitchFamily="2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Outfit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7B9BB-D3A3-41C6-AE0C-718446D8AEF9}">
  <a:tblStyle styleId="{90E7B9BB-D3A3-41C6-AE0C-718446D8AE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891" autoAdjust="0"/>
  </p:normalViewPr>
  <p:slideViewPr>
    <p:cSldViewPr snapToGrid="0">
      <p:cViewPr varScale="1">
        <p:scale>
          <a:sx n="95" d="100"/>
          <a:sy n="95" d="100"/>
        </p:scale>
        <p:origin x="2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ny Vo" userId="d7898cc3-8ee1-4f16-aca3-0a47acc06eb3" providerId="ADAL" clId="{0C2822F9-38DA-4CC3-B317-1C625F5B5B9F}"/>
    <pc:docChg chg="delSld modSld delMainMaster">
      <pc:chgData name="Joeny Vo" userId="d7898cc3-8ee1-4f16-aca3-0a47acc06eb3" providerId="ADAL" clId="{0C2822F9-38DA-4CC3-B317-1C625F5B5B9F}" dt="2024-07-12T14:12:46.015" v="22" actId="5793"/>
      <pc:docMkLst>
        <pc:docMk/>
      </pc:docMkLst>
      <pc:sldChg chg="modNotesTx">
        <pc:chgData name="Joeny Vo" userId="d7898cc3-8ee1-4f16-aca3-0a47acc06eb3" providerId="ADAL" clId="{0C2822F9-38DA-4CC3-B317-1C625F5B5B9F}" dt="2024-07-12T14:11:17.791" v="0" actId="20577"/>
        <pc:sldMkLst>
          <pc:docMk/>
          <pc:sldMk cId="0" sldId="256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57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58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59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0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1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2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3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4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5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6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7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8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69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70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71"/>
        </pc:sldMkLst>
      </pc:sldChg>
      <pc:sldChg chg="del">
        <pc:chgData name="Joeny Vo" userId="d7898cc3-8ee1-4f16-aca3-0a47acc06eb3" providerId="ADAL" clId="{0C2822F9-38DA-4CC3-B317-1C625F5B5B9F}" dt="2024-07-12T14:12:40.531" v="21" actId="2696"/>
        <pc:sldMkLst>
          <pc:docMk/>
          <pc:sldMk cId="0" sldId="272"/>
        </pc:sldMkLst>
      </pc:sldChg>
      <pc:sldChg chg="del">
        <pc:chgData name="Joeny Vo" userId="d7898cc3-8ee1-4f16-aca3-0a47acc06eb3" providerId="ADAL" clId="{0C2822F9-38DA-4CC3-B317-1C625F5B5B9F}" dt="2024-07-12T14:12:40.531" v="21" actId="2696"/>
        <pc:sldMkLst>
          <pc:docMk/>
          <pc:sldMk cId="0" sldId="273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74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75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76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77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78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79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0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1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2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3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4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5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6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7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8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89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0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1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2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3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4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5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6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7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8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299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0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1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2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3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4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5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6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7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8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09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10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0" sldId="311"/>
        </pc:sldMkLst>
      </pc:sldChg>
      <pc:sldChg chg="modNotesTx">
        <pc:chgData name="Joeny Vo" userId="d7898cc3-8ee1-4f16-aca3-0a47acc06eb3" providerId="ADAL" clId="{0C2822F9-38DA-4CC3-B317-1C625F5B5B9F}" dt="2024-07-12T14:11:19.701" v="1" actId="20577"/>
        <pc:sldMkLst>
          <pc:docMk/>
          <pc:sldMk cId="79590512" sldId="312"/>
        </pc:sldMkLst>
      </pc:sldChg>
      <pc:sldChg chg="modNotesTx">
        <pc:chgData name="Joeny Vo" userId="d7898cc3-8ee1-4f16-aca3-0a47acc06eb3" providerId="ADAL" clId="{0C2822F9-38DA-4CC3-B317-1C625F5B5B9F}" dt="2024-07-12T14:11:21.007" v="2" actId="20577"/>
        <pc:sldMkLst>
          <pc:docMk/>
          <pc:sldMk cId="3228897380" sldId="313"/>
        </pc:sldMkLst>
      </pc:sldChg>
      <pc:sldChg chg="modNotesTx">
        <pc:chgData name="Joeny Vo" userId="d7898cc3-8ee1-4f16-aca3-0a47acc06eb3" providerId="ADAL" clId="{0C2822F9-38DA-4CC3-B317-1C625F5B5B9F}" dt="2024-07-12T14:11:23.758" v="3" actId="20577"/>
        <pc:sldMkLst>
          <pc:docMk/>
          <pc:sldMk cId="289448189" sldId="314"/>
        </pc:sldMkLst>
      </pc:sldChg>
      <pc:sldChg chg="modNotesTx">
        <pc:chgData name="Joeny Vo" userId="d7898cc3-8ee1-4f16-aca3-0a47acc06eb3" providerId="ADAL" clId="{0C2822F9-38DA-4CC3-B317-1C625F5B5B9F}" dt="2024-07-12T14:11:25.507" v="4" actId="20577"/>
        <pc:sldMkLst>
          <pc:docMk/>
          <pc:sldMk cId="2040997341" sldId="316"/>
        </pc:sldMkLst>
      </pc:sldChg>
      <pc:sldChg chg="modNotesTx">
        <pc:chgData name="Joeny Vo" userId="d7898cc3-8ee1-4f16-aca3-0a47acc06eb3" providerId="ADAL" clId="{0C2822F9-38DA-4CC3-B317-1C625F5B5B9F}" dt="2024-07-12T14:11:29.615" v="5" actId="20577"/>
        <pc:sldMkLst>
          <pc:docMk/>
          <pc:sldMk cId="4129833248" sldId="318"/>
        </pc:sldMkLst>
      </pc:sldChg>
      <pc:sldChg chg="modNotesTx">
        <pc:chgData name="Joeny Vo" userId="d7898cc3-8ee1-4f16-aca3-0a47acc06eb3" providerId="ADAL" clId="{0C2822F9-38DA-4CC3-B317-1C625F5B5B9F}" dt="2024-07-12T14:11:32.776" v="6" actId="20577"/>
        <pc:sldMkLst>
          <pc:docMk/>
          <pc:sldMk cId="316948939" sldId="319"/>
        </pc:sldMkLst>
      </pc:sldChg>
      <pc:sldChg chg="modNotesTx">
        <pc:chgData name="Joeny Vo" userId="d7898cc3-8ee1-4f16-aca3-0a47acc06eb3" providerId="ADAL" clId="{0C2822F9-38DA-4CC3-B317-1C625F5B5B9F}" dt="2024-07-12T14:11:34.298" v="7" actId="20577"/>
        <pc:sldMkLst>
          <pc:docMk/>
          <pc:sldMk cId="1605575203" sldId="320"/>
        </pc:sldMkLst>
      </pc:sldChg>
      <pc:sldChg chg="modNotesTx">
        <pc:chgData name="Joeny Vo" userId="d7898cc3-8ee1-4f16-aca3-0a47acc06eb3" providerId="ADAL" clId="{0C2822F9-38DA-4CC3-B317-1C625F5B5B9F}" dt="2024-07-12T14:11:35.918" v="8" actId="20577"/>
        <pc:sldMkLst>
          <pc:docMk/>
          <pc:sldMk cId="905159034" sldId="321"/>
        </pc:sldMkLst>
      </pc:sldChg>
      <pc:sldChg chg="modNotesTx">
        <pc:chgData name="Joeny Vo" userId="d7898cc3-8ee1-4f16-aca3-0a47acc06eb3" providerId="ADAL" clId="{0C2822F9-38DA-4CC3-B317-1C625F5B5B9F}" dt="2024-07-12T14:11:37.804" v="9" actId="20577"/>
        <pc:sldMkLst>
          <pc:docMk/>
          <pc:sldMk cId="1098070138" sldId="322"/>
        </pc:sldMkLst>
      </pc:sldChg>
      <pc:sldChg chg="modNotesTx">
        <pc:chgData name="Joeny Vo" userId="d7898cc3-8ee1-4f16-aca3-0a47acc06eb3" providerId="ADAL" clId="{0C2822F9-38DA-4CC3-B317-1C625F5B5B9F}" dt="2024-07-12T14:11:39.421" v="10" actId="20577"/>
        <pc:sldMkLst>
          <pc:docMk/>
          <pc:sldMk cId="886826135" sldId="323"/>
        </pc:sldMkLst>
      </pc:sldChg>
      <pc:sldChg chg="modNotesTx">
        <pc:chgData name="Joeny Vo" userId="d7898cc3-8ee1-4f16-aca3-0a47acc06eb3" providerId="ADAL" clId="{0C2822F9-38DA-4CC3-B317-1C625F5B5B9F}" dt="2024-07-12T14:11:41.096" v="11" actId="20577"/>
        <pc:sldMkLst>
          <pc:docMk/>
          <pc:sldMk cId="492542745" sldId="324"/>
        </pc:sldMkLst>
      </pc:sldChg>
      <pc:sldChg chg="modNotesTx">
        <pc:chgData name="Joeny Vo" userId="d7898cc3-8ee1-4f16-aca3-0a47acc06eb3" providerId="ADAL" clId="{0C2822F9-38DA-4CC3-B317-1C625F5B5B9F}" dt="2024-07-12T14:11:42.877" v="12" actId="20577"/>
        <pc:sldMkLst>
          <pc:docMk/>
          <pc:sldMk cId="1216827026" sldId="326"/>
        </pc:sldMkLst>
      </pc:sldChg>
      <pc:sldChg chg="modNotesTx">
        <pc:chgData name="Joeny Vo" userId="d7898cc3-8ee1-4f16-aca3-0a47acc06eb3" providerId="ADAL" clId="{0C2822F9-38DA-4CC3-B317-1C625F5B5B9F}" dt="2024-07-12T14:11:44.672" v="13" actId="20577"/>
        <pc:sldMkLst>
          <pc:docMk/>
          <pc:sldMk cId="1222699944" sldId="327"/>
        </pc:sldMkLst>
      </pc:sldChg>
      <pc:sldChg chg="modNotesTx">
        <pc:chgData name="Joeny Vo" userId="d7898cc3-8ee1-4f16-aca3-0a47acc06eb3" providerId="ADAL" clId="{0C2822F9-38DA-4CC3-B317-1C625F5B5B9F}" dt="2024-07-12T14:11:46.228" v="14" actId="20577"/>
        <pc:sldMkLst>
          <pc:docMk/>
          <pc:sldMk cId="924308696" sldId="328"/>
        </pc:sldMkLst>
      </pc:sldChg>
      <pc:sldChg chg="modNotesTx">
        <pc:chgData name="Joeny Vo" userId="d7898cc3-8ee1-4f16-aca3-0a47acc06eb3" providerId="ADAL" clId="{0C2822F9-38DA-4CC3-B317-1C625F5B5B9F}" dt="2024-07-12T14:11:47.934" v="15" actId="20577"/>
        <pc:sldMkLst>
          <pc:docMk/>
          <pc:sldMk cId="764092999" sldId="329"/>
        </pc:sldMkLst>
      </pc:sldChg>
      <pc:sldChg chg="modNotesTx">
        <pc:chgData name="Joeny Vo" userId="d7898cc3-8ee1-4f16-aca3-0a47acc06eb3" providerId="ADAL" clId="{0C2822F9-38DA-4CC3-B317-1C625F5B5B9F}" dt="2024-07-12T14:11:49.839" v="16" actId="20577"/>
        <pc:sldMkLst>
          <pc:docMk/>
          <pc:sldMk cId="528502007" sldId="330"/>
        </pc:sldMkLst>
      </pc:sldChg>
      <pc:sldChg chg="modNotesTx">
        <pc:chgData name="Joeny Vo" userId="d7898cc3-8ee1-4f16-aca3-0a47acc06eb3" providerId="ADAL" clId="{0C2822F9-38DA-4CC3-B317-1C625F5B5B9F}" dt="2024-07-12T14:12:46.015" v="22" actId="5793"/>
        <pc:sldMkLst>
          <pc:docMk/>
          <pc:sldMk cId="1869889002" sldId="331"/>
        </pc:sldMkLst>
      </pc:sldChg>
      <pc:sldChg chg="modNotesTx">
        <pc:chgData name="Joeny Vo" userId="d7898cc3-8ee1-4f16-aca3-0a47acc06eb3" providerId="ADAL" clId="{0C2822F9-38DA-4CC3-B317-1C625F5B5B9F}" dt="2024-07-12T14:11:54.146" v="18" actId="20577"/>
        <pc:sldMkLst>
          <pc:docMk/>
          <pc:sldMk cId="165652698" sldId="332"/>
        </pc:sldMkLst>
      </pc:sldChg>
      <pc:sldChg chg="modNotesTx">
        <pc:chgData name="Joeny Vo" userId="d7898cc3-8ee1-4f16-aca3-0a47acc06eb3" providerId="ADAL" clId="{0C2822F9-38DA-4CC3-B317-1C625F5B5B9F}" dt="2024-07-12T14:11:55.973" v="19" actId="20577"/>
        <pc:sldMkLst>
          <pc:docMk/>
          <pc:sldMk cId="1799856072" sldId="333"/>
        </pc:sldMkLst>
      </pc:sldChg>
      <pc:sldChg chg="del">
        <pc:chgData name="Joeny Vo" userId="d7898cc3-8ee1-4f16-aca3-0a47acc06eb3" providerId="ADAL" clId="{0C2822F9-38DA-4CC3-B317-1C625F5B5B9F}" dt="2024-07-12T14:12:34.643" v="20" actId="2696"/>
        <pc:sldMkLst>
          <pc:docMk/>
          <pc:sldMk cId="2265373522" sldId="334"/>
        </pc:sldMkLst>
      </pc:sldChg>
      <pc:sldMasterChg chg="delSldLayout">
        <pc:chgData name="Joeny Vo" userId="d7898cc3-8ee1-4f16-aca3-0a47acc06eb3" providerId="ADAL" clId="{0C2822F9-38DA-4CC3-B317-1C625F5B5B9F}" dt="2024-07-12T14:12:40.531" v="21" actId="2696"/>
        <pc:sldMasterMkLst>
          <pc:docMk/>
          <pc:sldMasterMk cId="0" sldId="2147483681"/>
        </pc:sldMasterMkLst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49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Joeny Vo" userId="d7898cc3-8ee1-4f16-aca3-0a47acc06eb3" providerId="ADAL" clId="{0C2822F9-38DA-4CC3-B317-1C625F5B5B9F}" dt="2024-07-12T14:12:40.531" v="21" actId="2696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59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68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Joeny Vo" userId="d7898cc3-8ee1-4f16-aca3-0a47acc06eb3" providerId="ADAL" clId="{0C2822F9-38DA-4CC3-B317-1C625F5B5B9F}" dt="2024-07-12T14:12:40.531" v="21" actId="2696"/>
          <pc:sldLayoutMkLst>
            <pc:docMk/>
            <pc:sldMasterMk cId="0" sldId="2147483681"/>
            <pc:sldLayoutMk cId="0" sldId="2147483675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Joeny Vo" userId="d7898cc3-8ee1-4f16-aca3-0a47acc06eb3" providerId="ADAL" clId="{0C2822F9-38DA-4CC3-B317-1C625F5B5B9F}" dt="2024-07-12T14:12:34.643" v="20" actId="2696"/>
        <pc:sldMasterMkLst>
          <pc:docMk/>
          <pc:sldMasterMk cId="0" sldId="2147483682"/>
        </pc:sldMasterMkLst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Joeny Vo" userId="d7898cc3-8ee1-4f16-aca3-0a47acc06eb3" providerId="ADAL" clId="{0C2822F9-38DA-4CC3-B317-1C625F5B5B9F}" dt="2024-07-12T14:12:34.643" v="20" actId="2696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6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62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52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201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DCDDDE"/>
              </a:solidFill>
              <a:effectLst/>
              <a:latin typeface="Kalam"/>
            </a:endParaRPr>
          </a:p>
        </p:txBody>
      </p:sp>
    </p:spTree>
    <p:extLst>
      <p:ext uri="{BB962C8B-B14F-4D97-AF65-F5344CB8AC3E}">
        <p14:creationId xmlns:p14="http://schemas.microsoft.com/office/powerpoint/2010/main" val="4111338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65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02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660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04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55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931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651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89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04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0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71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4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21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95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5" r:id="rId5"/>
    <p:sldLayoutId id="2147483666" r:id="rId6"/>
    <p:sldLayoutId id="2147483672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/>
              <a:t>Project One</a:t>
            </a:r>
            <a:br>
              <a:rPr lang="en" b="1" dirty="0"/>
            </a:br>
            <a:r>
              <a:rPr lang="en" sz="2200" dirty="0"/>
              <a:t>Investment Portfolio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Joeny Vo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>
            <a:spLocks noGrp="1"/>
          </p:cNvSpPr>
          <p:nvPr>
            <p:ph type="title"/>
          </p:nvPr>
        </p:nvSpPr>
        <p:spPr>
          <a:xfrm>
            <a:off x="827322" y="993028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 –</a:t>
            </a:r>
            <a:br>
              <a:rPr lang="en" dirty="0"/>
            </a:br>
            <a:r>
              <a:rPr lang="en" dirty="0"/>
              <a:t>Aggregations</a:t>
            </a:r>
            <a:endParaRPr dirty="0"/>
          </a:p>
        </p:txBody>
      </p:sp>
      <p:sp>
        <p:nvSpPr>
          <p:cNvPr id="750" name="Google Shape;750;p54"/>
          <p:cNvSpPr txBox="1">
            <a:spLocks noGrp="1"/>
          </p:cNvSpPr>
          <p:nvPr>
            <p:ph type="subTitle" idx="1"/>
          </p:nvPr>
        </p:nvSpPr>
        <p:spPr>
          <a:xfrm>
            <a:off x="827322" y="2002445"/>
            <a:ext cx="3597900" cy="23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Adding in extra metrics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Daily/Cumulative Returns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10/100 Day Moving Average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Volatility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Sharpe Ratio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Beta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CE82B-4D83-867B-0FA5-CD3EFC2B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6868"/>
            <a:ext cx="3788257" cy="24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7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>
            <a:spLocks noGrp="1"/>
          </p:cNvSpPr>
          <p:nvPr>
            <p:ph type="title"/>
          </p:nvPr>
        </p:nvSpPr>
        <p:spPr>
          <a:xfrm>
            <a:off x="827322" y="993028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 –</a:t>
            </a:r>
            <a:br>
              <a:rPr lang="en" dirty="0"/>
            </a:br>
            <a:r>
              <a:rPr lang="en" dirty="0"/>
              <a:t>Star Schema</a:t>
            </a:r>
            <a:endParaRPr dirty="0"/>
          </a:p>
        </p:txBody>
      </p:sp>
      <p:sp>
        <p:nvSpPr>
          <p:cNvPr id="750" name="Google Shape;750;p54"/>
          <p:cNvSpPr txBox="1">
            <a:spLocks noGrp="1"/>
          </p:cNvSpPr>
          <p:nvPr>
            <p:ph type="subTitle" idx="1"/>
          </p:nvPr>
        </p:nvSpPr>
        <p:spPr>
          <a:xfrm>
            <a:off x="827322" y="2002445"/>
            <a:ext cx="3597900" cy="23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Dimension Tables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Investment Type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Stock, ETF, Forex,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Tech, Finance, Broad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CA654-C5A6-F945-ACEA-6BCAEEC8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630" y="1662710"/>
            <a:ext cx="3454048" cy="2094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1D580-F964-1401-CF0F-49BEDFC536E2}"/>
              </a:ext>
            </a:extLst>
          </p:cNvPr>
          <p:cNvSpPr txBox="1"/>
          <p:nvPr/>
        </p:nvSpPr>
        <p:spPr>
          <a:xfrm>
            <a:off x="6003596" y="1324156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M Sans" pitchFamily="2" charset="0"/>
              </a:rPr>
              <a:t>Fact Table</a:t>
            </a:r>
          </a:p>
        </p:txBody>
      </p:sp>
    </p:spTree>
    <p:extLst>
      <p:ext uri="{BB962C8B-B14F-4D97-AF65-F5344CB8AC3E}">
        <p14:creationId xmlns:p14="http://schemas.microsoft.com/office/powerpoint/2010/main" val="88682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>
            <a:spLocks noGrp="1"/>
          </p:cNvSpPr>
          <p:nvPr>
            <p:ph type="title"/>
          </p:nvPr>
        </p:nvSpPr>
        <p:spPr>
          <a:xfrm>
            <a:off x="827322" y="993028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 –</a:t>
            </a:r>
            <a:br>
              <a:rPr lang="en" dirty="0"/>
            </a:br>
            <a:r>
              <a:rPr lang="en" dirty="0"/>
              <a:t>SQL Server</a:t>
            </a:r>
            <a:endParaRPr dirty="0"/>
          </a:p>
        </p:txBody>
      </p:sp>
      <p:sp>
        <p:nvSpPr>
          <p:cNvPr id="750" name="Google Shape;750;p54"/>
          <p:cNvSpPr txBox="1">
            <a:spLocks noGrp="1"/>
          </p:cNvSpPr>
          <p:nvPr>
            <p:ph type="subTitle" idx="1"/>
          </p:nvPr>
        </p:nvSpPr>
        <p:spPr>
          <a:xfrm>
            <a:off x="827322" y="2002445"/>
            <a:ext cx="3597900" cy="23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Saving fact and dimension table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database and 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Bulk insert csv file into 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Ready to query and analyze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E04AC-1E1C-B483-621E-163319EA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59" y="246433"/>
            <a:ext cx="2099505" cy="2979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13573-BDF0-4613-6DB1-FF9BABCE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11" y="3407497"/>
            <a:ext cx="3568653" cy="14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534817" y="596551"/>
            <a:ext cx="5647945" cy="8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  Tracking Overview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66727" y="1816601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Queries from SQL to select a time frame for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Track portfolio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Visualize individual investments with Seaborn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Invest additional money based on analysis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682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932682" y="146708"/>
            <a:ext cx="5435459" cy="1675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 Performance</a:t>
            </a:r>
            <a:br>
              <a:rPr lang="en" dirty="0"/>
            </a:br>
            <a:r>
              <a:rPr lang="en" dirty="0"/>
              <a:t>July 2023 – October 2023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E333A-9EE2-7D69-A986-DBEA7FFA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05" y="2142308"/>
            <a:ext cx="2533006" cy="248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F5DC3-4F3F-093E-4F8A-E0FAE9F40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99" y="2254442"/>
            <a:ext cx="3260390" cy="23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9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847774" y="0"/>
            <a:ext cx="5435459" cy="1179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Investments Dashboard</a:t>
            </a:r>
            <a:br>
              <a:rPr lang="en" dirty="0"/>
            </a:br>
            <a:r>
              <a:rPr lang="en" dirty="0"/>
              <a:t>July 2023 – October 2023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FA162-59E0-A929-9C70-5A41312C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3" y="1136396"/>
            <a:ext cx="2419291" cy="1789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C68CAC-40EF-B95F-F0A7-5A7DE5DB3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384" y="1049196"/>
            <a:ext cx="2668692" cy="1964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8FF5DA-587C-9824-36E9-7B6217C52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384" y="2926008"/>
            <a:ext cx="2838450" cy="2057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9A3B5F-9109-5ECE-9AF1-51CCDAF47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125" y="3010328"/>
            <a:ext cx="2475909" cy="1854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7E2185-AAAF-3FCE-F029-260889380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25" y="3010328"/>
            <a:ext cx="2394326" cy="17957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180B53-0EAA-9FDB-32E0-6DC029240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33" y="1070584"/>
            <a:ext cx="2668692" cy="19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0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847774" y="0"/>
            <a:ext cx="5435459" cy="1179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Investments</a:t>
            </a:r>
            <a:br>
              <a:rPr lang="en" dirty="0"/>
            </a:br>
            <a:r>
              <a:rPr lang="en" dirty="0"/>
              <a:t>July 2023 – October 2023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52420A-C86F-3707-AB0F-62D71B0E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89" y="1328729"/>
            <a:ext cx="3844653" cy="2786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DD689-68AC-28C3-9A1E-7BD736F3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95" y="1307365"/>
            <a:ext cx="3844654" cy="28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9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932682" y="146708"/>
            <a:ext cx="5435459" cy="1675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 Performance</a:t>
            </a:r>
            <a:br>
              <a:rPr lang="en" dirty="0"/>
            </a:br>
            <a:r>
              <a:rPr lang="en" dirty="0"/>
              <a:t>Nov 2023 – Feb 2024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482D4-08E6-4A82-0487-CDE52375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57" y="2072361"/>
            <a:ext cx="2587750" cy="2497741"/>
          </a:xfrm>
          <a:prstGeom prst="rect">
            <a:avLst/>
          </a:prstGeom>
        </p:spPr>
      </p:pic>
      <p:pic>
        <p:nvPicPr>
          <p:cNvPr id="4098" name="Picture 2" descr="Stock Market Today: Stocks Notch Second Straight Day of Gains | Kiplinger">
            <a:extLst>
              <a:ext uri="{FF2B5EF4-FFF2-40B4-BE49-F238E27FC236}">
                <a16:creationId xmlns:a16="http://schemas.microsoft.com/office/drawing/2014/main" id="{8AF3F190-D1C4-580C-5957-E48EEE7C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66" y="2273448"/>
            <a:ext cx="3415732" cy="19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50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847774" y="0"/>
            <a:ext cx="5435459" cy="1179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Investments</a:t>
            </a:r>
            <a:br>
              <a:rPr lang="en" dirty="0"/>
            </a:br>
            <a:r>
              <a:rPr lang="en" dirty="0"/>
              <a:t>July 2023 – October 2023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EC777F-BC40-DB39-284C-2FB9E185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90" y="1328729"/>
            <a:ext cx="4114580" cy="3043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88C2C-E2DD-9092-3ACC-AA8BCFCCC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63" y="1179172"/>
            <a:ext cx="3962548" cy="30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932682" y="146708"/>
            <a:ext cx="5435459" cy="1675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Performance</a:t>
            </a:r>
            <a:br>
              <a:rPr lang="en" dirty="0"/>
            </a:br>
            <a:r>
              <a:rPr lang="en" dirty="0"/>
              <a:t>March 2024 – June 2024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B1B626-AE7B-FF42-D4E2-6E499638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27" y="1822269"/>
            <a:ext cx="3115990" cy="29797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7B9ADF-60CB-6864-552F-923912241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00" y="1822269"/>
            <a:ext cx="4035689" cy="30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720000" y="607423"/>
            <a:ext cx="3777300" cy="1265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Portfolio Overview</a:t>
            </a:r>
            <a:endParaRPr dirty="0"/>
          </a:p>
        </p:txBody>
      </p:sp>
      <p:sp>
        <p:nvSpPr>
          <p:cNvPr id="666" name="Google Shape;666;p50"/>
          <p:cNvSpPr txBox="1">
            <a:spLocks noGrp="1"/>
          </p:cNvSpPr>
          <p:nvPr>
            <p:ph type="subTitle" idx="1"/>
          </p:nvPr>
        </p:nvSpPr>
        <p:spPr>
          <a:xfrm>
            <a:off x="720000" y="1778032"/>
            <a:ext cx="3777300" cy="2395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Investment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$100,000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Portfolio Duration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1 year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July 1</a:t>
            </a:r>
            <a:r>
              <a:rPr lang="en-US" baseline="30000" dirty="0"/>
              <a:t>st</a:t>
            </a:r>
            <a:r>
              <a:rPr lang="en-US" dirty="0"/>
              <a:t>, 2023 - June 30</a:t>
            </a:r>
            <a:r>
              <a:rPr lang="en-US" baseline="30000" dirty="0"/>
              <a:t>th</a:t>
            </a:r>
            <a:r>
              <a:rPr lang="en-US" dirty="0"/>
              <a:t> , 2024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Diversification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3 Stocks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1 Exchange-Traded Fund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1 Forex</a:t>
            </a:r>
          </a:p>
        </p:txBody>
      </p:sp>
      <p:pic>
        <p:nvPicPr>
          <p:cNvPr id="1026" name="Picture 2" descr="16,200+ Investment Portfolio Stock Photos, Pictures &amp; Royalty-Free Images -  iStock | Investment portfolio editable stroke, Investment portfolio  meeting, Investment portfolio icon">
            <a:extLst>
              <a:ext uri="{FF2B5EF4-FFF2-40B4-BE49-F238E27FC236}">
                <a16:creationId xmlns:a16="http://schemas.microsoft.com/office/drawing/2014/main" id="{8FAD6AA6-130B-75AF-B12A-20F0E4D5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345474"/>
            <a:ext cx="3702095" cy="246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914575" y="-44722"/>
            <a:ext cx="5435459" cy="1224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Portfolio Performance Dashboard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D415AA-BE9C-39A2-8DB9-2438C7D59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86" y="3064942"/>
            <a:ext cx="2458014" cy="197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896420-52DF-3AA2-71CE-468C52C71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014" y="3041392"/>
            <a:ext cx="2556656" cy="2019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517D83-D546-4D5B-14F7-DE957B3DD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178" y="1104157"/>
            <a:ext cx="2632822" cy="20032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C3D3F7-D16E-3E76-705B-467B64311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879" y="1104157"/>
            <a:ext cx="2460927" cy="19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56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4" name="Google Shape;424;p39"/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64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s Amazon Prime Worth It in 2024? Cost, Benefits, and More">
            <a:extLst>
              <a:ext uri="{FF2B5EF4-FFF2-40B4-BE49-F238E27FC236}">
                <a16:creationId xmlns:a16="http://schemas.microsoft.com/office/drawing/2014/main" id="{9EEB4829-9870-8AE6-1F14-4392F3CC7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16" y="2463438"/>
            <a:ext cx="1932213" cy="19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9" name="Google Shape;749;p54"/>
          <p:cNvSpPr txBox="1">
            <a:spLocks noGrp="1"/>
          </p:cNvSpPr>
          <p:nvPr>
            <p:ph type="title"/>
          </p:nvPr>
        </p:nvSpPr>
        <p:spPr>
          <a:xfrm>
            <a:off x="827322" y="887411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Investment Selection</a:t>
            </a:r>
            <a:endParaRPr dirty="0"/>
          </a:p>
        </p:txBody>
      </p:sp>
      <p:sp>
        <p:nvSpPr>
          <p:cNvPr id="750" name="Google Shape;750;p54"/>
          <p:cNvSpPr txBox="1">
            <a:spLocks noGrp="1"/>
          </p:cNvSpPr>
          <p:nvPr>
            <p:ph type="subTitle" idx="1"/>
          </p:nvPr>
        </p:nvSpPr>
        <p:spPr>
          <a:xfrm>
            <a:off x="827322" y="1950611"/>
            <a:ext cx="3597900" cy="23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Stocks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Nvidia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Amazon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JPMorgan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SPDR S&amp;P 500 ETF Trust (SPY)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USD/CAD</a:t>
            </a:r>
          </a:p>
        </p:txBody>
      </p:sp>
      <p:pic>
        <p:nvPicPr>
          <p:cNvPr id="2050" name="Picture 2" descr="NVIDIA - YouTube">
            <a:extLst>
              <a:ext uri="{FF2B5EF4-FFF2-40B4-BE49-F238E27FC236}">
                <a16:creationId xmlns:a16="http://schemas.microsoft.com/office/drawing/2014/main" id="{82D7D0B3-29B3-47BD-EF83-67AE2D2C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222" y="974136"/>
            <a:ext cx="1788656" cy="178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.P. Morgan Asset Management | Company Profile | Vault.com">
            <a:extLst>
              <a:ext uri="{FF2B5EF4-FFF2-40B4-BE49-F238E27FC236}">
                <a16:creationId xmlns:a16="http://schemas.microsoft.com/office/drawing/2014/main" id="{3DF13BD1-29C8-6CC8-0AD2-374E4C21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9" y="974136"/>
            <a:ext cx="1788655" cy="17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alyze The USD/CAD Exchange Rate, 43% OFF">
            <a:extLst>
              <a:ext uri="{FF2B5EF4-FFF2-40B4-BE49-F238E27FC236}">
                <a16:creationId xmlns:a16="http://schemas.microsoft.com/office/drawing/2014/main" id="{D075322F-1D47-01E3-DB39-5459D2DC1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78" y="2893863"/>
            <a:ext cx="2539905" cy="126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9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19940" y="786486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Investment Strategy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877459" y="1545442"/>
            <a:ext cx="4294800" cy="2769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Initial Investment - $100,000</a:t>
            </a:r>
          </a:p>
          <a:p>
            <a:pPr marL="285750" indent="-285750">
              <a:buSzPts val="1100"/>
            </a:pPr>
            <a:r>
              <a:rPr lang="en-US" dirty="0"/>
              <a:t>60% - Stocks</a:t>
            </a:r>
          </a:p>
          <a:p>
            <a:pPr marL="285750" indent="-285750">
              <a:buSzPts val="1100"/>
            </a:pPr>
            <a:r>
              <a:rPr lang="en-US" dirty="0"/>
              <a:t>30% - ETF</a:t>
            </a:r>
          </a:p>
          <a:p>
            <a:pPr marL="285750" indent="-285750">
              <a:buSzPts val="1100"/>
            </a:pPr>
            <a:r>
              <a:rPr lang="en-US" dirty="0"/>
              <a:t>10%  -  Forex</a:t>
            </a:r>
          </a:p>
          <a:p>
            <a:pPr marL="0" indent="0">
              <a:buSzPts val="1100"/>
              <a:buNone/>
            </a:pPr>
            <a:endParaRPr lang="en-US" dirty="0"/>
          </a:p>
          <a:p>
            <a:pPr marL="0" indent="0">
              <a:buSzPts val="1100"/>
              <a:buNone/>
            </a:pPr>
            <a:r>
              <a:rPr lang="en-US" dirty="0"/>
              <a:t>Additional investment of $4,000</a:t>
            </a:r>
          </a:p>
          <a:p>
            <a:pPr marL="285750" indent="-285750">
              <a:buSzPts val="1100"/>
            </a:pPr>
            <a:r>
              <a:rPr lang="en-US" dirty="0"/>
              <a:t>Every 4 months</a:t>
            </a:r>
          </a:p>
          <a:p>
            <a:pPr marL="285750" indent="-285750">
              <a:buSzPts val="1100"/>
            </a:pPr>
            <a:r>
              <a:rPr lang="en-US" dirty="0"/>
              <a:t>Based on analysis of time span</a:t>
            </a:r>
            <a:endParaRPr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44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6AE9F-3264-A620-3F2D-9130E4E3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92" y="2939637"/>
            <a:ext cx="6092616" cy="1726675"/>
          </a:xfrm>
          <a:prstGeom prst="rect">
            <a:avLst/>
          </a:prstGeom>
        </p:spPr>
      </p:pic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 Pipeline Overview</a:t>
            </a:r>
            <a:endParaRPr dirty="0"/>
          </a:p>
        </p:txBody>
      </p:sp>
      <p:sp>
        <p:nvSpPr>
          <p:cNvPr id="504" name="Google Shape;504;p44"/>
          <p:cNvSpPr txBox="1">
            <a:spLocks noGrp="1"/>
          </p:cNvSpPr>
          <p:nvPr>
            <p:ph type="subTitle" idx="1"/>
          </p:nvPr>
        </p:nvSpPr>
        <p:spPr>
          <a:xfrm>
            <a:off x="881225" y="1877149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sources: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Polygon.io</a:t>
            </a:r>
          </a:p>
        </p:txBody>
      </p:sp>
      <p:sp>
        <p:nvSpPr>
          <p:cNvPr id="505" name="Google Shape;505;p44"/>
          <p:cNvSpPr txBox="1">
            <a:spLocks noGrp="1"/>
          </p:cNvSpPr>
          <p:nvPr>
            <p:ph type="subTitle" idx="2"/>
          </p:nvPr>
        </p:nvSpPr>
        <p:spPr>
          <a:xfrm>
            <a:off x="3427950" y="1877149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Adding Metrics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Star Schema</a:t>
            </a:r>
            <a:endParaRPr dirty="0"/>
          </a:p>
        </p:txBody>
      </p:sp>
      <p:sp>
        <p:nvSpPr>
          <p:cNvPr id="506" name="Google Shape;506;p44"/>
          <p:cNvSpPr txBox="1">
            <a:spLocks noGrp="1"/>
          </p:cNvSpPr>
          <p:nvPr>
            <p:ph type="subTitle" idx="3"/>
          </p:nvPr>
        </p:nvSpPr>
        <p:spPr>
          <a:xfrm>
            <a:off x="5974675" y="1877149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Server</a:t>
            </a:r>
            <a:endParaRPr dirty="0"/>
          </a:p>
        </p:txBody>
      </p:sp>
      <p:sp>
        <p:nvSpPr>
          <p:cNvPr id="507" name="Google Shape;507;p44"/>
          <p:cNvSpPr txBox="1">
            <a:spLocks noGrp="1"/>
          </p:cNvSpPr>
          <p:nvPr>
            <p:ph type="subTitle" idx="4"/>
          </p:nvPr>
        </p:nvSpPr>
        <p:spPr>
          <a:xfrm>
            <a:off x="881225" y="1341312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</a:t>
            </a:r>
            <a:endParaRPr dirty="0"/>
          </a:p>
        </p:txBody>
      </p:sp>
      <p:sp>
        <p:nvSpPr>
          <p:cNvPr id="508" name="Google Shape;508;p44"/>
          <p:cNvSpPr txBox="1">
            <a:spLocks noGrp="1"/>
          </p:cNvSpPr>
          <p:nvPr>
            <p:ph type="subTitle" idx="5"/>
          </p:nvPr>
        </p:nvSpPr>
        <p:spPr>
          <a:xfrm>
            <a:off x="3427950" y="1341312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</a:t>
            </a:r>
            <a:endParaRPr dirty="0"/>
          </a:p>
        </p:txBody>
      </p:sp>
      <p:sp>
        <p:nvSpPr>
          <p:cNvPr id="509" name="Google Shape;509;p44"/>
          <p:cNvSpPr txBox="1">
            <a:spLocks noGrp="1"/>
          </p:cNvSpPr>
          <p:nvPr>
            <p:ph type="subTitle" idx="6"/>
          </p:nvPr>
        </p:nvSpPr>
        <p:spPr>
          <a:xfrm>
            <a:off x="5974675" y="1341969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9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>
            <a:spLocks noGrp="1"/>
          </p:cNvSpPr>
          <p:nvPr>
            <p:ph type="title"/>
          </p:nvPr>
        </p:nvSpPr>
        <p:spPr>
          <a:xfrm>
            <a:off x="827322" y="887411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 Data</a:t>
            </a:r>
            <a:endParaRPr dirty="0"/>
          </a:p>
        </p:txBody>
      </p:sp>
      <p:sp>
        <p:nvSpPr>
          <p:cNvPr id="750" name="Google Shape;750;p54"/>
          <p:cNvSpPr txBox="1">
            <a:spLocks noGrp="1"/>
          </p:cNvSpPr>
          <p:nvPr>
            <p:ph type="subTitle" idx="1"/>
          </p:nvPr>
        </p:nvSpPr>
        <p:spPr>
          <a:xfrm>
            <a:off x="827322" y="1950611"/>
            <a:ext cx="3597900" cy="23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Polygon API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Save response 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Load each response into separate data frame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6F4A8-FC16-91C5-A569-820C061A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77" y="1950611"/>
            <a:ext cx="4965480" cy="463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09850-63CD-BD73-98A0-8043E14B0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714" y="2489094"/>
            <a:ext cx="4504243" cy="17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>
            <a:spLocks noGrp="1"/>
          </p:cNvSpPr>
          <p:nvPr>
            <p:ph type="title"/>
          </p:nvPr>
        </p:nvSpPr>
        <p:spPr>
          <a:xfrm>
            <a:off x="827322" y="1499732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 –</a:t>
            </a:r>
            <a:br>
              <a:rPr lang="en" dirty="0"/>
            </a:br>
            <a:r>
              <a:rPr lang="en" dirty="0"/>
              <a:t>Cleaning</a:t>
            </a:r>
            <a:endParaRPr dirty="0"/>
          </a:p>
        </p:txBody>
      </p:sp>
      <p:sp>
        <p:nvSpPr>
          <p:cNvPr id="750" name="Google Shape;750;p54"/>
          <p:cNvSpPr txBox="1">
            <a:spLocks noGrp="1"/>
          </p:cNvSpPr>
          <p:nvPr>
            <p:ph type="subTitle" idx="1"/>
          </p:nvPr>
        </p:nvSpPr>
        <p:spPr>
          <a:xfrm>
            <a:off x="827322" y="2562932"/>
            <a:ext cx="3597900" cy="23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Cleaning up bad data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Check for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duplicate rows</a:t>
            </a:r>
          </a:p>
          <a:p>
            <a:pPr marL="0" indent="0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ABC54-4768-BB3D-7099-9E7A8DE7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11" y="1126368"/>
            <a:ext cx="4176164" cy="1648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2F510-7477-B5B3-6609-89E5788BC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911" y="2976897"/>
            <a:ext cx="321037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>
            <a:spLocks noGrp="1"/>
          </p:cNvSpPr>
          <p:nvPr>
            <p:ph type="title"/>
          </p:nvPr>
        </p:nvSpPr>
        <p:spPr>
          <a:xfrm>
            <a:off x="827322" y="1182439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 –</a:t>
            </a:r>
            <a:br>
              <a:rPr lang="en" dirty="0"/>
            </a:br>
            <a:r>
              <a:rPr lang="en" dirty="0"/>
              <a:t>Quality</a:t>
            </a:r>
            <a:endParaRPr dirty="0"/>
          </a:p>
        </p:txBody>
      </p:sp>
      <p:sp>
        <p:nvSpPr>
          <p:cNvPr id="750" name="Google Shape;750;p54"/>
          <p:cNvSpPr txBox="1">
            <a:spLocks noGrp="1"/>
          </p:cNvSpPr>
          <p:nvPr>
            <p:ph type="subTitle" idx="1"/>
          </p:nvPr>
        </p:nvSpPr>
        <p:spPr>
          <a:xfrm>
            <a:off x="827322" y="2237577"/>
            <a:ext cx="3597900" cy="23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Ensuring high quality data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Renaming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 unneeded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correct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timestamp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7A4F4-5F22-74EF-5197-20A5861F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80" y="729059"/>
            <a:ext cx="2509667" cy="1623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EED11-2D98-3102-1781-E6AC4FAA6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222" y="3247856"/>
            <a:ext cx="2987959" cy="106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A55540-EDD4-C233-DDF9-1EBD77F7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495" y="3078755"/>
            <a:ext cx="838736" cy="1242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2E21F-2297-6761-3980-A903249A9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467" y="943343"/>
            <a:ext cx="953456" cy="1386846"/>
          </a:xfrm>
          <a:prstGeom prst="rect">
            <a:avLst/>
          </a:prstGeom>
        </p:spPr>
      </p:pic>
      <p:grpSp>
        <p:nvGrpSpPr>
          <p:cNvPr id="14" name="Google Shape;1660;p78">
            <a:extLst>
              <a:ext uri="{FF2B5EF4-FFF2-40B4-BE49-F238E27FC236}">
                <a16:creationId xmlns:a16="http://schemas.microsoft.com/office/drawing/2014/main" id="{FFFE31D3-D53B-D5A0-C687-CA2066806088}"/>
              </a:ext>
            </a:extLst>
          </p:cNvPr>
          <p:cNvGrpSpPr/>
          <p:nvPr/>
        </p:nvGrpSpPr>
        <p:grpSpPr>
          <a:xfrm rot="5400000">
            <a:off x="6533270" y="2539261"/>
            <a:ext cx="595993" cy="482994"/>
            <a:chOff x="4920150" y="1977875"/>
            <a:chExt cx="68525" cy="33800"/>
          </a:xfrm>
        </p:grpSpPr>
        <p:sp>
          <p:nvSpPr>
            <p:cNvPr id="15" name="Google Shape;1661;p78">
              <a:extLst>
                <a:ext uri="{FF2B5EF4-FFF2-40B4-BE49-F238E27FC236}">
                  <a16:creationId xmlns:a16="http://schemas.microsoft.com/office/drawing/2014/main" id="{2ED47066-CFB7-ADB3-DB0A-4AC7F0D8B2FC}"/>
                </a:ext>
              </a:extLst>
            </p:cNvPr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2;p78">
              <a:extLst>
                <a:ext uri="{FF2B5EF4-FFF2-40B4-BE49-F238E27FC236}">
                  <a16:creationId xmlns:a16="http://schemas.microsoft.com/office/drawing/2014/main" id="{AF8F51E0-B18A-E27D-7329-8890B9FF70C5}"/>
                </a:ext>
              </a:extLst>
            </p:cNvPr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3;p78">
              <a:extLst>
                <a:ext uri="{FF2B5EF4-FFF2-40B4-BE49-F238E27FC236}">
                  <a16:creationId xmlns:a16="http://schemas.microsoft.com/office/drawing/2014/main" id="{E19D46F4-626D-C6F7-09A6-87440CF9DC6E}"/>
                </a:ext>
              </a:extLst>
            </p:cNvPr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557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>
            <a:spLocks noGrp="1"/>
          </p:cNvSpPr>
          <p:nvPr>
            <p:ph type="title"/>
          </p:nvPr>
        </p:nvSpPr>
        <p:spPr>
          <a:xfrm>
            <a:off x="827322" y="993028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 –</a:t>
            </a:r>
            <a:br>
              <a:rPr lang="en" dirty="0"/>
            </a:br>
            <a:r>
              <a:rPr lang="en" dirty="0"/>
              <a:t>Missing Data</a:t>
            </a:r>
            <a:endParaRPr dirty="0"/>
          </a:p>
        </p:txBody>
      </p:sp>
      <p:sp>
        <p:nvSpPr>
          <p:cNvPr id="750" name="Google Shape;750;p54"/>
          <p:cNvSpPr txBox="1">
            <a:spLocks noGrp="1"/>
          </p:cNvSpPr>
          <p:nvPr>
            <p:ph type="subTitle" idx="1"/>
          </p:nvPr>
        </p:nvSpPr>
        <p:spPr>
          <a:xfrm>
            <a:off x="827322" y="2002445"/>
            <a:ext cx="3597900" cy="23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Adding in missing data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days covered in some investments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Inconsistent data issues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dates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Forward fill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Dropped extra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D0B6E-3CFA-770A-E084-36781372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43" y="911952"/>
            <a:ext cx="2248214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EB142-4F37-E866-3B4C-2E860DEB0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543" y="2897863"/>
            <a:ext cx="2257740" cy="1219370"/>
          </a:xfrm>
          <a:prstGeom prst="rect">
            <a:avLst/>
          </a:prstGeom>
        </p:spPr>
      </p:pic>
      <p:grpSp>
        <p:nvGrpSpPr>
          <p:cNvPr id="8" name="Google Shape;1660;p78">
            <a:extLst>
              <a:ext uri="{FF2B5EF4-FFF2-40B4-BE49-F238E27FC236}">
                <a16:creationId xmlns:a16="http://schemas.microsoft.com/office/drawing/2014/main" id="{2E1D0AC8-8BAC-AE68-FA8C-4E7EA74DF2D7}"/>
              </a:ext>
            </a:extLst>
          </p:cNvPr>
          <p:cNvGrpSpPr/>
          <p:nvPr/>
        </p:nvGrpSpPr>
        <p:grpSpPr>
          <a:xfrm rot="5400000">
            <a:off x="6037653" y="2330254"/>
            <a:ext cx="595993" cy="482994"/>
            <a:chOff x="4920150" y="1977875"/>
            <a:chExt cx="68525" cy="33800"/>
          </a:xfrm>
        </p:grpSpPr>
        <p:sp>
          <p:nvSpPr>
            <p:cNvPr id="9" name="Google Shape;1661;p78">
              <a:extLst>
                <a:ext uri="{FF2B5EF4-FFF2-40B4-BE49-F238E27FC236}">
                  <a16:creationId xmlns:a16="http://schemas.microsoft.com/office/drawing/2014/main" id="{7A5BF4F6-3C2B-952C-1344-C4CEB81D6D8C}"/>
                </a:ext>
              </a:extLst>
            </p:cNvPr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2;p78">
              <a:extLst>
                <a:ext uri="{FF2B5EF4-FFF2-40B4-BE49-F238E27FC236}">
                  <a16:creationId xmlns:a16="http://schemas.microsoft.com/office/drawing/2014/main" id="{87255CAD-1A38-4A32-DED5-944068118002}"/>
                </a:ext>
              </a:extLst>
            </p:cNvPr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3;p78">
              <a:extLst>
                <a:ext uri="{FF2B5EF4-FFF2-40B4-BE49-F238E27FC236}">
                  <a16:creationId xmlns:a16="http://schemas.microsoft.com/office/drawing/2014/main" id="{25D0F564-7436-D8CC-49CD-F5C4BDF698B2}"/>
                </a:ext>
              </a:extLst>
            </p:cNvPr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515903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489E7EE3241043AA20E76F34F7FC65" ma:contentTypeVersion="5" ma:contentTypeDescription="Create a new document." ma:contentTypeScope="" ma:versionID="db97ad4e5c970dcc5f581a091247d3fa">
  <xsd:schema xmlns:xsd="http://www.w3.org/2001/XMLSchema" xmlns:xs="http://www.w3.org/2001/XMLSchema" xmlns:p="http://schemas.microsoft.com/office/2006/metadata/properties" xmlns:ns3="615783ef-0f63-4cad-b62c-df58d527f7fb" targetNamespace="http://schemas.microsoft.com/office/2006/metadata/properties" ma:root="true" ma:fieldsID="cc46b25ed0065c76c10179136efb6bf8" ns3:_="">
    <xsd:import namespace="615783ef-0f63-4cad-b62c-df58d527f7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783ef-0f63-4cad-b62c-df58d527f7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40779E-4BB6-4095-BB7A-B4EFA8D8A6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783ef-0f63-4cad-b62c-df58d527f7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C94175-8F7E-49A1-A963-5A7ECD0271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9F9EAC-1397-40C1-96EC-FB96A17622C0}">
  <ds:schemaRefs>
    <ds:schemaRef ds:uri="615783ef-0f63-4cad-b62c-df58d527f7fb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One</Template>
  <TotalTime>1</TotalTime>
  <Words>347</Words>
  <Application>Microsoft Office PowerPoint</Application>
  <PresentationFormat>On-screen Show (16:9)</PresentationFormat>
  <Paragraphs>99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DM Sans</vt:lpstr>
      <vt:lpstr>Nunito Light</vt:lpstr>
      <vt:lpstr>Kalam</vt:lpstr>
      <vt:lpstr>Consolas</vt:lpstr>
      <vt:lpstr>Outfit</vt:lpstr>
      <vt:lpstr>Arial</vt:lpstr>
      <vt:lpstr>Data Collection and Analysis - Master of Science in Community Health and Prevention Research by Slidesgo</vt:lpstr>
      <vt:lpstr>Project One Investment Portfolio</vt:lpstr>
      <vt:lpstr>Portfolio Overview</vt:lpstr>
      <vt:lpstr>Investment Selection</vt:lpstr>
      <vt:lpstr>Investment Strategy</vt:lpstr>
      <vt:lpstr>ETL Pipeline Overview</vt:lpstr>
      <vt:lpstr>Extracting Data</vt:lpstr>
      <vt:lpstr>Transform – Cleaning</vt:lpstr>
      <vt:lpstr>Transform – Quality</vt:lpstr>
      <vt:lpstr>Transform – Missing Data</vt:lpstr>
      <vt:lpstr>Transform – Aggregations</vt:lpstr>
      <vt:lpstr>Transform – Star Schema</vt:lpstr>
      <vt:lpstr>Load – SQL Server</vt:lpstr>
      <vt:lpstr>Portfolio  Tracking Overview</vt:lpstr>
      <vt:lpstr>Portfolio Performance July 2023 – October 2023</vt:lpstr>
      <vt:lpstr>Investments Dashboard July 2023 – October 2023</vt:lpstr>
      <vt:lpstr>Analyze Investments July 2023 – October 2023</vt:lpstr>
      <vt:lpstr>Portfolio Performance Nov 2023 – Feb 2024</vt:lpstr>
      <vt:lpstr>Analyze Investments July 2023 – October 2023</vt:lpstr>
      <vt:lpstr>Analyze Performance March 2024 – June 2024</vt:lpstr>
      <vt:lpstr>Overall Portfolio Performance Dashboard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Joeny Vo</dc:creator>
  <cp:lastModifiedBy>Joeny Vo</cp:lastModifiedBy>
  <cp:revision>1</cp:revision>
  <dcterms:created xsi:type="dcterms:W3CDTF">2024-07-12T14:11:02Z</dcterms:created>
  <dcterms:modified xsi:type="dcterms:W3CDTF">2024-07-12T14:12:53Z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0x01010026489E7EE3241043AA20E76F34F7FC65</vt:lpwstr>
  </property>
</Properties>
</file>