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40ef3a9d3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40ef3a9d3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40ef3a9d3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40ef3a9d3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40ef3a9d3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40ef3a9d3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0ef3a9d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0ef3a9d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40ef3a9d3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40ef3a9d3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40ef3a9d3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40ef3a9d3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40ef3a9d3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40ef3a9d3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40ef3a9d3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40ef3a9d3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40ef3a9d3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40ef3a9d3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40ef3a9d3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40ef3a9d3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40ef3a9d3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40ef3a9d3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FLS Unit 11</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Time Series</a:t>
            </a:r>
            <a:endParaRPr/>
          </a:p>
          <a:p>
            <a:pPr indent="0" lvl="0" marL="0" rtl="0" algn="ctr">
              <a:spcBef>
                <a:spcPts val="0"/>
              </a:spcBef>
              <a:spcAft>
                <a:spcPts val="0"/>
              </a:spcAft>
              <a:buNone/>
            </a:pPr>
            <a:r>
              <a:rPr lang="en"/>
              <a:t>Johnny Vogt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Activity 4: Which one is better? </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RMSE</a:t>
            </a:r>
            <a:endParaRPr/>
          </a:p>
          <a:p>
            <a:pPr indent="-317500" lvl="1" marL="914400" rtl="0" algn="l">
              <a:spcBef>
                <a:spcPts val="0"/>
              </a:spcBef>
              <a:spcAft>
                <a:spcPts val="0"/>
              </a:spcAft>
              <a:buSzPts val="1400"/>
              <a:buChar char="-"/>
            </a:pPr>
            <a:r>
              <a:rPr lang="en"/>
              <a:t>The SES model has a RMSE of 2.88</a:t>
            </a:r>
            <a:endParaRPr/>
          </a:p>
          <a:p>
            <a:pPr indent="-317500" lvl="1" marL="914400" rtl="0" algn="l">
              <a:spcBef>
                <a:spcPts val="0"/>
              </a:spcBef>
              <a:spcAft>
                <a:spcPts val="0"/>
              </a:spcAft>
              <a:buSzPts val="1400"/>
              <a:buChar char="-"/>
            </a:pPr>
            <a:r>
              <a:rPr lang="en"/>
              <a:t>The Holt model has a RMSE of 2.99</a:t>
            </a:r>
            <a:endParaRPr/>
          </a:p>
          <a:p>
            <a:pPr indent="-342900" lvl="0" marL="457200" rtl="0" algn="l">
              <a:spcBef>
                <a:spcPts val="0"/>
              </a:spcBef>
              <a:spcAft>
                <a:spcPts val="0"/>
              </a:spcAft>
              <a:buSzPts val="1800"/>
              <a:buChar char="-"/>
            </a:pPr>
            <a:r>
              <a:rPr lang="en"/>
              <a:t>Without being able to obtain a AIC/BIC for the SES Model, all we could do is rely on the RMSE and the the RMSE is slightly lower, showcasing that it’s likely to be closer to the actual value on average. </a:t>
            </a:r>
            <a:endParaRPr/>
          </a:p>
          <a:p>
            <a:pPr indent="-342900" lvl="0" marL="457200" rtl="0" algn="l">
              <a:spcBef>
                <a:spcPts val="0"/>
              </a:spcBef>
              <a:spcAft>
                <a:spcPts val="0"/>
              </a:spcAft>
              <a:buSzPts val="1800"/>
              <a:buChar char="-"/>
            </a:pPr>
            <a:r>
              <a:rPr lang="en"/>
              <a:t>The real question would probably be, which model to use for which situation. </a:t>
            </a:r>
            <a:endParaRPr/>
          </a:p>
          <a:p>
            <a:pPr indent="-317500" lvl="1" marL="914400" rtl="0" algn="l">
              <a:spcBef>
                <a:spcPts val="0"/>
              </a:spcBef>
              <a:spcAft>
                <a:spcPts val="0"/>
              </a:spcAft>
              <a:buSzPts val="1400"/>
              <a:buChar char="-"/>
            </a:pPr>
            <a:r>
              <a:rPr lang="en"/>
              <a:t>If you have the leniency to predict </a:t>
            </a:r>
            <a:r>
              <a:rPr lang="en"/>
              <a:t>continuously, while updating your model, the ses model would likely work for you because it doesn’t predict further than one iteration (year). </a:t>
            </a:r>
            <a:endParaRPr/>
          </a:p>
          <a:p>
            <a:pPr indent="-317500" lvl="1" marL="914400" rtl="0" algn="l">
              <a:spcBef>
                <a:spcPts val="0"/>
              </a:spcBef>
              <a:spcAft>
                <a:spcPts val="0"/>
              </a:spcAft>
              <a:buSzPts val="1400"/>
              <a:buChar char="-"/>
            </a:pPr>
            <a:r>
              <a:rPr lang="en"/>
              <a:t>However, if you needed to predict multiple iterations (years), than the holt model would likely work your in favor, being able to account for seasonality in its model.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Activity</a:t>
            </a:r>
            <a:r>
              <a:rPr lang="en"/>
              <a:t> Four</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Activity 1: SES</a:t>
            </a:r>
            <a:endParaRPr/>
          </a:p>
        </p:txBody>
      </p:sp>
      <p:sp>
        <p:nvSpPr>
          <p:cNvPr id="61" name="Google Shape;61;p14"/>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lang="en"/>
              <a:t>This plot has four lines</a:t>
            </a:r>
            <a:endParaRPr/>
          </a:p>
          <a:p>
            <a:pPr indent="-290830" lvl="1" marL="914400" rtl="0" algn="l">
              <a:spcBef>
                <a:spcPts val="0"/>
              </a:spcBef>
              <a:spcAft>
                <a:spcPts val="0"/>
              </a:spcAft>
              <a:buSzPct val="100000"/>
              <a:buChar char="-"/>
            </a:pPr>
            <a:r>
              <a:rPr lang="en">
                <a:solidFill>
                  <a:schemeClr val="lt1"/>
                </a:solidFill>
                <a:highlight>
                  <a:schemeClr val="dk1"/>
                </a:highlight>
              </a:rPr>
              <a:t>Black</a:t>
            </a:r>
            <a:r>
              <a:rPr lang="en"/>
              <a:t>: Actual Values</a:t>
            </a:r>
            <a:endParaRPr/>
          </a:p>
          <a:p>
            <a:pPr indent="-290830" lvl="1" marL="914400" rtl="0" algn="l">
              <a:spcBef>
                <a:spcPts val="0"/>
              </a:spcBef>
              <a:spcAft>
                <a:spcPts val="0"/>
              </a:spcAft>
              <a:buSzPct val="100000"/>
              <a:buChar char="-"/>
            </a:pPr>
            <a:r>
              <a:rPr lang="en">
                <a:solidFill>
                  <a:schemeClr val="lt1"/>
                </a:solidFill>
                <a:highlight>
                  <a:srgbClr val="0000FF"/>
                </a:highlight>
              </a:rPr>
              <a:t>Blue</a:t>
            </a:r>
            <a:r>
              <a:rPr lang="en"/>
              <a:t>: alpha = .2</a:t>
            </a:r>
            <a:endParaRPr/>
          </a:p>
          <a:p>
            <a:pPr indent="-290830" lvl="2" marL="1371600" rtl="0" algn="l">
              <a:spcBef>
                <a:spcPts val="0"/>
              </a:spcBef>
              <a:spcAft>
                <a:spcPts val="0"/>
              </a:spcAft>
              <a:buSzPct val="100000"/>
              <a:buChar char="-"/>
            </a:pPr>
            <a:r>
              <a:rPr lang="en"/>
              <a:t>Gives more weight to older observations, which explains why the line predicts lower than the other lines</a:t>
            </a:r>
            <a:endParaRPr/>
          </a:p>
          <a:p>
            <a:pPr indent="-290830" lvl="1" marL="914400" rtl="0" algn="l">
              <a:spcBef>
                <a:spcPts val="0"/>
              </a:spcBef>
              <a:spcAft>
                <a:spcPts val="0"/>
              </a:spcAft>
              <a:buSzPct val="100000"/>
              <a:buChar char="-"/>
            </a:pPr>
            <a:r>
              <a:rPr lang="en">
                <a:solidFill>
                  <a:schemeClr val="lt1"/>
                </a:solidFill>
                <a:highlight>
                  <a:srgbClr val="FF0000"/>
                </a:highlight>
              </a:rPr>
              <a:t>Red</a:t>
            </a:r>
            <a:r>
              <a:rPr lang="en"/>
              <a:t>: alpha = .6</a:t>
            </a:r>
            <a:endParaRPr/>
          </a:p>
          <a:p>
            <a:pPr indent="-290830" lvl="2" marL="1371600" rtl="0" algn="l">
              <a:spcBef>
                <a:spcPts val="0"/>
              </a:spcBef>
              <a:spcAft>
                <a:spcPts val="0"/>
              </a:spcAft>
              <a:buSzPct val="100000"/>
              <a:buChar char="-"/>
            </a:pPr>
            <a:r>
              <a:rPr lang="en"/>
              <a:t>As the alpha value increases, it gives more weight to recent observations, which raises the line</a:t>
            </a:r>
            <a:endParaRPr/>
          </a:p>
          <a:p>
            <a:pPr indent="-290830" lvl="1" marL="914400" rtl="0" algn="l">
              <a:spcBef>
                <a:spcPts val="0"/>
              </a:spcBef>
              <a:spcAft>
                <a:spcPts val="0"/>
              </a:spcAft>
              <a:buSzPct val="100000"/>
              <a:buChar char="-"/>
            </a:pPr>
            <a:r>
              <a:rPr lang="en">
                <a:solidFill>
                  <a:schemeClr val="lt1"/>
                </a:solidFill>
                <a:highlight>
                  <a:srgbClr val="00FF00"/>
                </a:highlight>
              </a:rPr>
              <a:t>Green</a:t>
            </a:r>
            <a:r>
              <a:rPr lang="en"/>
              <a:t>:Default</a:t>
            </a:r>
            <a:endParaRPr/>
          </a:p>
          <a:p>
            <a:pPr indent="-290830" lvl="2" marL="1371600" rtl="0" algn="l">
              <a:spcBef>
                <a:spcPts val="0"/>
              </a:spcBef>
              <a:spcAft>
                <a:spcPts val="0"/>
              </a:spcAft>
              <a:buSzPct val="100000"/>
              <a:buChar char="-"/>
            </a:pPr>
            <a:r>
              <a:rPr lang="en"/>
              <a:t>This one uses the default, which is optimized according to the data</a:t>
            </a:r>
            <a:endParaRPr/>
          </a:p>
          <a:p>
            <a:pPr indent="-308610" lvl="0" marL="457200" rtl="0" algn="l">
              <a:spcBef>
                <a:spcPts val="0"/>
              </a:spcBef>
              <a:spcAft>
                <a:spcPts val="0"/>
              </a:spcAft>
              <a:buSzPct val="100000"/>
              <a:buChar char="-"/>
            </a:pPr>
            <a:r>
              <a:rPr lang="en"/>
              <a:t>The three </a:t>
            </a:r>
            <a:r>
              <a:rPr lang="en"/>
              <a:t>straight</a:t>
            </a:r>
            <a:r>
              <a:rPr lang="en"/>
              <a:t> lines are the mean forecasts of their models.</a:t>
            </a:r>
            <a:endParaRPr/>
          </a:p>
          <a:p>
            <a:pPr indent="-290830" lvl="1" marL="914400" rtl="0" algn="l">
              <a:spcBef>
                <a:spcPts val="0"/>
              </a:spcBef>
              <a:spcAft>
                <a:spcPts val="0"/>
              </a:spcAft>
              <a:buSzPct val="100000"/>
              <a:buChar char="-"/>
            </a:pPr>
            <a:r>
              <a:rPr lang="en"/>
              <a:t>It’s a straight line because SES does not account for seasonality/trend, so it only predicts one </a:t>
            </a:r>
            <a:r>
              <a:rPr lang="en"/>
              <a:t>value until it’s given more data. </a:t>
            </a:r>
            <a:endParaRPr/>
          </a:p>
          <a:p>
            <a:pPr indent="-290830" lvl="1" marL="914400" rtl="0" algn="l">
              <a:spcBef>
                <a:spcPts val="0"/>
              </a:spcBef>
              <a:spcAft>
                <a:spcPts val="0"/>
              </a:spcAft>
              <a:buSzPct val="100000"/>
              <a:buChar char="-"/>
            </a:pPr>
            <a:r>
              <a:rPr lang="en"/>
              <a:t>The last three points on the black line are the actual values observed on that year. </a:t>
            </a:r>
            <a:endParaRPr/>
          </a:p>
        </p:txBody>
      </p:sp>
      <p:pic>
        <p:nvPicPr>
          <p:cNvPr id="62" name="Google Shape;62;p14" title="TS_Airpass.png"/>
          <p:cNvPicPr preferRelativeResize="0"/>
          <p:nvPr/>
        </p:nvPicPr>
        <p:blipFill>
          <a:blip r:embed="rId3">
            <a:alphaModFix/>
          </a:blip>
          <a:stretch>
            <a:fillRect/>
          </a:stretch>
        </p:blipFill>
        <p:spPr>
          <a:xfrm>
            <a:off x="152400" y="1170125"/>
            <a:ext cx="4267201" cy="303727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Activity 2: Holt Linear</a:t>
            </a:r>
            <a:endParaRPr/>
          </a:p>
        </p:txBody>
      </p:sp>
      <p:sp>
        <p:nvSpPr>
          <p:cNvPr id="68" name="Google Shape;68;p15"/>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fontScale="77500"/>
          </a:bodyPr>
          <a:lstStyle/>
          <a:p>
            <a:pPr indent="-317182" lvl="0" marL="457200" rtl="0" algn="l">
              <a:spcBef>
                <a:spcPts val="0"/>
              </a:spcBef>
              <a:spcAft>
                <a:spcPts val="0"/>
              </a:spcAft>
              <a:buSzPct val="100000"/>
              <a:buChar char="-"/>
            </a:pPr>
            <a:r>
              <a:rPr lang="en"/>
              <a:t>This plot includes three lines, the two colored lines were created using Holt’s Linear Model and the black line are the actual values.. </a:t>
            </a:r>
            <a:endParaRPr/>
          </a:p>
          <a:p>
            <a:pPr indent="-317182" lvl="0" marL="457200" rtl="0" algn="l">
              <a:spcBef>
                <a:spcPts val="0"/>
              </a:spcBef>
              <a:spcAft>
                <a:spcPts val="0"/>
              </a:spcAft>
              <a:buSzPct val="100000"/>
              <a:buChar char="-"/>
            </a:pPr>
            <a:r>
              <a:rPr lang="en"/>
              <a:t>The Blue and Red lines are nearly identical, except the Red line has an “exponential = true”</a:t>
            </a:r>
            <a:endParaRPr/>
          </a:p>
          <a:p>
            <a:pPr indent="-297497" lvl="1" marL="914400" rtl="0" algn="l">
              <a:spcBef>
                <a:spcPts val="0"/>
              </a:spcBef>
              <a:spcAft>
                <a:spcPts val="0"/>
              </a:spcAft>
              <a:buSzPct val="100000"/>
              <a:buChar char="-"/>
            </a:pPr>
            <a:r>
              <a:rPr lang="en"/>
              <a:t>The exponential smoothing is </a:t>
            </a:r>
            <a:r>
              <a:rPr lang="en"/>
              <a:t>evident</a:t>
            </a:r>
            <a:r>
              <a:rPr lang="en"/>
              <a:t> because you can see that although they have the same alpha and beta value, the red line has a higher value at every point </a:t>
            </a:r>
            <a:r>
              <a:rPr lang="en"/>
              <a:t>because</a:t>
            </a:r>
            <a:r>
              <a:rPr lang="en"/>
              <a:t> it grows exponentially. </a:t>
            </a:r>
            <a:endParaRPr/>
          </a:p>
          <a:p>
            <a:pPr indent="-317182" lvl="0" marL="457200" rtl="0" algn="l">
              <a:spcBef>
                <a:spcPts val="0"/>
              </a:spcBef>
              <a:spcAft>
                <a:spcPts val="0"/>
              </a:spcAft>
              <a:buSzPct val="100000"/>
              <a:buChar char="-"/>
            </a:pPr>
            <a:r>
              <a:rPr lang="en"/>
              <a:t>When you plot the means of the forecast, it becomes ever more </a:t>
            </a:r>
            <a:r>
              <a:rPr lang="en"/>
              <a:t>evident because you can see with it’s h-value at 4 (horizon) that red line grows at an exponential rate. </a:t>
            </a:r>
            <a:endParaRPr/>
          </a:p>
        </p:txBody>
      </p:sp>
      <p:pic>
        <p:nvPicPr>
          <p:cNvPr id="69" name="Google Shape;69;p15" title="LP_Holt_and_Mean.png"/>
          <p:cNvPicPr preferRelativeResize="0"/>
          <p:nvPr/>
        </p:nvPicPr>
        <p:blipFill>
          <a:blip r:embed="rId3">
            <a:alphaModFix/>
          </a:blip>
          <a:stretch>
            <a:fillRect/>
          </a:stretch>
        </p:blipFill>
        <p:spPr>
          <a:xfrm>
            <a:off x="167225" y="1152475"/>
            <a:ext cx="4267201" cy="303727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Activity 2: Holt Linear Dampening</a:t>
            </a:r>
            <a:endParaRPr/>
          </a:p>
        </p:txBody>
      </p:sp>
      <p:sp>
        <p:nvSpPr>
          <p:cNvPr id="75" name="Google Shape;75;p16"/>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This both lines are dampened and the Cyan line has the exponential setting set to true.</a:t>
            </a:r>
            <a:endParaRPr/>
          </a:p>
          <a:p>
            <a:pPr indent="-342900" lvl="0" marL="457200" rtl="0" algn="l">
              <a:spcBef>
                <a:spcPts val="0"/>
              </a:spcBef>
              <a:spcAft>
                <a:spcPts val="0"/>
              </a:spcAft>
              <a:buSzPts val="1800"/>
              <a:buChar char="-"/>
            </a:pPr>
            <a:r>
              <a:rPr lang="en"/>
              <a:t>The </a:t>
            </a:r>
            <a:r>
              <a:rPr lang="en"/>
              <a:t>dampening lessens the effect of trends on the next forecast.</a:t>
            </a:r>
            <a:endParaRPr/>
          </a:p>
          <a:p>
            <a:pPr indent="-317500" lvl="1" marL="914400" rtl="0" algn="l">
              <a:spcBef>
                <a:spcPts val="0"/>
              </a:spcBef>
              <a:spcAft>
                <a:spcPts val="0"/>
              </a:spcAft>
              <a:buSzPts val="1400"/>
              <a:buChar char="-"/>
            </a:pPr>
            <a:r>
              <a:rPr lang="en"/>
              <a:t>Prevents the forecast from getting too extreme, which is more likely for models instructed to grow exponentially</a:t>
            </a:r>
            <a:endParaRPr/>
          </a:p>
          <a:p>
            <a:pPr indent="-342900" lvl="0" marL="457200" rtl="0" algn="l">
              <a:spcBef>
                <a:spcPts val="0"/>
              </a:spcBef>
              <a:spcAft>
                <a:spcPts val="0"/>
              </a:spcAft>
              <a:buSzPts val="1800"/>
              <a:buChar char="-"/>
            </a:pPr>
            <a:r>
              <a:rPr lang="en"/>
              <a:t>The cyan line still grows faster than the dark green line, but the exponential effect has been severely “dampened”</a:t>
            </a:r>
            <a:endParaRPr/>
          </a:p>
        </p:txBody>
      </p:sp>
      <p:pic>
        <p:nvPicPr>
          <p:cNvPr id="76" name="Google Shape;76;p16" title="lp_damp_airlinepas.png"/>
          <p:cNvPicPr preferRelativeResize="0"/>
          <p:nvPr/>
        </p:nvPicPr>
        <p:blipFill>
          <a:blip r:embed="rId3">
            <a:alphaModFix/>
          </a:blip>
          <a:stretch>
            <a:fillRect/>
          </a:stretch>
        </p:blipFill>
        <p:spPr>
          <a:xfrm>
            <a:off x="152400" y="1170125"/>
            <a:ext cx="4267201" cy="303727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Activity 2: Holt Linear</a:t>
            </a:r>
            <a:endParaRPr/>
          </a:p>
        </p:txBody>
      </p:sp>
      <p:sp>
        <p:nvSpPr>
          <p:cNvPr id="82" name="Google Shape;82;p17"/>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As the black line continues, you can see that for this particular model, dampening did not help. </a:t>
            </a:r>
            <a:endParaRPr/>
          </a:p>
          <a:p>
            <a:pPr indent="-342900" lvl="0" marL="457200" rtl="0" algn="l">
              <a:spcBef>
                <a:spcPts val="0"/>
              </a:spcBef>
              <a:spcAft>
                <a:spcPts val="0"/>
              </a:spcAft>
              <a:buSzPts val="1800"/>
              <a:buChar char="-"/>
            </a:pPr>
            <a:r>
              <a:rPr lang="en"/>
              <a:t>The red and blue lines seem to predict more </a:t>
            </a:r>
            <a:r>
              <a:rPr lang="en"/>
              <a:t>accurately</a:t>
            </a:r>
            <a:r>
              <a:rPr lang="en"/>
              <a:t> than the cyan and dark green lines. </a:t>
            </a:r>
            <a:endParaRPr/>
          </a:p>
          <a:p>
            <a:pPr indent="-342900" lvl="0" marL="457200" rtl="0" algn="l">
              <a:spcBef>
                <a:spcPts val="0"/>
              </a:spcBef>
              <a:spcAft>
                <a:spcPts val="0"/>
              </a:spcAft>
              <a:buSzPts val="1800"/>
              <a:buChar char="-"/>
            </a:pPr>
            <a:r>
              <a:rPr lang="en"/>
              <a:t>Although it was trending to </a:t>
            </a:r>
            <a:r>
              <a:rPr lang="en"/>
              <a:t>follow</a:t>
            </a:r>
            <a:r>
              <a:rPr lang="en"/>
              <a:t> the red line, there was a sharp drop in airline passengers. </a:t>
            </a:r>
            <a:endParaRPr/>
          </a:p>
          <a:p>
            <a:pPr indent="-317500" lvl="1" marL="914400" rtl="0" algn="l">
              <a:spcBef>
                <a:spcPts val="0"/>
              </a:spcBef>
              <a:spcAft>
                <a:spcPts val="0"/>
              </a:spcAft>
              <a:buSzPts val="1400"/>
              <a:buChar char="-"/>
            </a:pPr>
            <a:r>
              <a:rPr lang="en"/>
              <a:t>If using real life data, it was probably the 2008 Housing bubble.  </a:t>
            </a:r>
            <a:endParaRPr/>
          </a:p>
        </p:txBody>
      </p:sp>
      <p:pic>
        <p:nvPicPr>
          <p:cNvPr id="83" name="Google Shape;83;p17" title="LP_holt_4fit.png"/>
          <p:cNvPicPr preferRelativeResize="0"/>
          <p:nvPr/>
        </p:nvPicPr>
        <p:blipFill>
          <a:blip r:embed="rId3">
            <a:alphaModFix/>
          </a:blip>
          <a:stretch>
            <a:fillRect/>
          </a:stretch>
        </p:blipFill>
        <p:spPr>
          <a:xfrm>
            <a:off x="152400" y="1170125"/>
            <a:ext cx="4267201" cy="303727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Activity 3: Holt-Winters Seasonal- Additive</a:t>
            </a:r>
            <a:endParaRPr/>
          </a:p>
        </p:txBody>
      </p:sp>
      <p:sp>
        <p:nvSpPr>
          <p:cNvPr id="89" name="Google Shape;89;p18"/>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The “hw” model accounts  for seasonal trends, which can be easily seen by the positive and negative patter that we see annually with Australian tourists. </a:t>
            </a:r>
            <a:endParaRPr/>
          </a:p>
          <a:p>
            <a:pPr indent="-325755" lvl="0" marL="457200" rtl="0" algn="l">
              <a:spcBef>
                <a:spcPts val="0"/>
              </a:spcBef>
              <a:spcAft>
                <a:spcPts val="0"/>
              </a:spcAft>
              <a:buSzPct val="100000"/>
              <a:buChar char="-"/>
            </a:pPr>
            <a:r>
              <a:rPr lang="en"/>
              <a:t>Interestingly, this model is fairly </a:t>
            </a:r>
            <a:r>
              <a:rPr lang="en"/>
              <a:t>accurate</a:t>
            </a:r>
            <a:r>
              <a:rPr lang="en"/>
              <a:t> when </a:t>
            </a:r>
            <a:r>
              <a:rPr lang="en"/>
              <a:t>predicting</a:t>
            </a:r>
            <a:r>
              <a:rPr lang="en"/>
              <a:t> the peaks of the trend. </a:t>
            </a:r>
            <a:endParaRPr/>
          </a:p>
          <a:p>
            <a:pPr indent="-325755" lvl="0" marL="457200" rtl="0" algn="l">
              <a:spcBef>
                <a:spcPts val="0"/>
              </a:spcBef>
              <a:spcAft>
                <a:spcPts val="0"/>
              </a:spcAft>
              <a:buSzPct val="100000"/>
              <a:buChar char="-"/>
            </a:pPr>
            <a:r>
              <a:rPr lang="en"/>
              <a:t>After learning more about the </a:t>
            </a:r>
            <a:r>
              <a:rPr lang="en"/>
              <a:t>differences</a:t>
            </a:r>
            <a:r>
              <a:rPr lang="en"/>
              <a:t> between + and * HW Models, The </a:t>
            </a:r>
            <a:r>
              <a:rPr lang="en"/>
              <a:t>additive</a:t>
            </a:r>
            <a:r>
              <a:rPr lang="en"/>
              <a:t> model keeps the same Amp, but the level grows faster than a multiplicative beecause the </a:t>
            </a:r>
            <a:r>
              <a:rPr lang="en"/>
              <a:t>seasonal</a:t>
            </a:r>
            <a:r>
              <a:rPr lang="en"/>
              <a:t> variation doenst increase as time passes. </a:t>
            </a:r>
            <a:endParaRPr/>
          </a:p>
          <a:p>
            <a:pPr indent="0" lvl="0" marL="457200" rtl="0" algn="l">
              <a:spcBef>
                <a:spcPts val="1200"/>
              </a:spcBef>
              <a:spcAft>
                <a:spcPts val="1200"/>
              </a:spcAft>
              <a:buNone/>
            </a:pPr>
            <a:r>
              <a:t/>
            </a:r>
            <a:endParaRPr/>
          </a:p>
        </p:txBody>
      </p:sp>
      <p:pic>
        <p:nvPicPr>
          <p:cNvPr id="90" name="Google Shape;90;p18" title="lp_HW_add.png"/>
          <p:cNvPicPr preferRelativeResize="0"/>
          <p:nvPr/>
        </p:nvPicPr>
        <p:blipFill>
          <a:blip r:embed="rId3">
            <a:alphaModFix/>
          </a:blip>
          <a:stretch>
            <a:fillRect/>
          </a:stretch>
        </p:blipFill>
        <p:spPr>
          <a:xfrm>
            <a:off x="167225" y="1342038"/>
            <a:ext cx="4267201" cy="30372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96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Activity 3: Holt-Winters Seasonal - Multiplicative</a:t>
            </a:r>
            <a:endParaRPr/>
          </a:p>
        </p:txBody>
      </p:sp>
      <p:sp>
        <p:nvSpPr>
          <p:cNvPr id="96" name="Google Shape;96;p19"/>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contrast, this model shows when you multiply the variables of the HW Model</a:t>
            </a:r>
            <a:endParaRPr/>
          </a:p>
          <a:p>
            <a:pPr indent="-317500" lvl="1" marL="914400" rtl="0" algn="l">
              <a:spcBef>
                <a:spcPts val="0"/>
              </a:spcBef>
              <a:spcAft>
                <a:spcPts val="0"/>
              </a:spcAft>
              <a:buSzPts val="1400"/>
              <a:buChar char="-"/>
            </a:pPr>
            <a:r>
              <a:rPr lang="en"/>
              <a:t>Level, Trend, and Seasonal</a:t>
            </a:r>
            <a:endParaRPr/>
          </a:p>
          <a:p>
            <a:pPr indent="-342900" lvl="0" marL="457200" rtl="0" algn="l">
              <a:spcBef>
                <a:spcPts val="0"/>
              </a:spcBef>
              <a:spcAft>
                <a:spcPts val="0"/>
              </a:spcAft>
              <a:buSzPts val="1800"/>
              <a:buChar char="-"/>
            </a:pPr>
            <a:r>
              <a:rPr lang="en"/>
              <a:t>This model seems to keep the same frequency but the amplitude seems to grow over time with the level.</a:t>
            </a:r>
            <a:endParaRPr/>
          </a:p>
          <a:p>
            <a:pPr indent="-317500" lvl="1" marL="914400" rtl="0" algn="l">
              <a:spcBef>
                <a:spcPts val="0"/>
              </a:spcBef>
              <a:spcAft>
                <a:spcPts val="0"/>
              </a:spcAft>
              <a:buSzPts val="1400"/>
              <a:buChar char="-"/>
            </a:pPr>
            <a:r>
              <a:rPr lang="en"/>
              <a:t>If kept forecasting, the hw model will predict an </a:t>
            </a:r>
            <a:r>
              <a:rPr lang="en"/>
              <a:t>unreasonably</a:t>
            </a:r>
            <a:r>
              <a:rPr lang="en"/>
              <a:t> large amplitude. </a:t>
            </a:r>
            <a:endParaRPr/>
          </a:p>
        </p:txBody>
      </p:sp>
      <p:pic>
        <p:nvPicPr>
          <p:cNvPr id="97" name="Google Shape;97;p19" title="lp_hw_multi.png"/>
          <p:cNvPicPr preferRelativeResize="0"/>
          <p:nvPr/>
        </p:nvPicPr>
        <p:blipFill>
          <a:blip r:embed="rId3">
            <a:alphaModFix/>
          </a:blip>
          <a:stretch>
            <a:fillRect/>
          </a:stretch>
        </p:blipFill>
        <p:spPr>
          <a:xfrm>
            <a:off x="152400" y="1222000"/>
            <a:ext cx="4267201" cy="30372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Activity 4: SES - Melbourne</a:t>
            </a:r>
            <a:endParaRPr/>
          </a:p>
        </p:txBody>
      </p:sp>
      <p:sp>
        <p:nvSpPr>
          <p:cNvPr id="103" name="Google Shape;103;p20"/>
          <p:cNvSpPr txBox="1"/>
          <p:nvPr>
            <p:ph idx="1" type="body"/>
          </p:nvPr>
        </p:nvSpPr>
        <p:spPr>
          <a:xfrm>
            <a:off x="4572000" y="1190575"/>
            <a:ext cx="42603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The prediction only goes one year our and it’s strongly based on the previous observation, so this model doesn’t predict any </a:t>
            </a:r>
            <a:r>
              <a:rPr lang="en"/>
              <a:t>significant</a:t>
            </a:r>
            <a:r>
              <a:rPr lang="en"/>
              <a:t> change in temperature. </a:t>
            </a:r>
            <a:endParaRPr/>
          </a:p>
          <a:p>
            <a:pPr indent="-342900" lvl="0" marL="457200" rtl="0" algn="l">
              <a:spcBef>
                <a:spcPts val="0"/>
              </a:spcBef>
              <a:spcAft>
                <a:spcPts val="0"/>
              </a:spcAft>
              <a:buSzPts val="1800"/>
              <a:buChar char="-"/>
            </a:pPr>
            <a:r>
              <a:rPr lang="en"/>
              <a:t>I couldn’t </a:t>
            </a:r>
            <a:r>
              <a:rPr lang="en"/>
              <a:t>get</a:t>
            </a:r>
            <a:r>
              <a:rPr lang="en"/>
              <a:t> the AIC or BIC with the SES model. Everything pointed me to the formulas, but I couldnt understand how to solve for “log-liklihood”</a:t>
            </a:r>
            <a:endParaRPr/>
          </a:p>
          <a:p>
            <a:pPr indent="-317500" lvl="1" marL="914400" rtl="0" algn="l">
              <a:spcBef>
                <a:spcPts val="0"/>
              </a:spcBef>
              <a:spcAft>
                <a:spcPts val="0"/>
              </a:spcAft>
              <a:buSzPts val="1400"/>
              <a:buChar char="-"/>
            </a:pPr>
            <a:r>
              <a:rPr lang="en"/>
              <a:t>mainlyI didnt understand what </a:t>
            </a:r>
            <a:r>
              <a:rPr lang="en"/>
              <a:t>exactly</a:t>
            </a:r>
            <a:r>
              <a:rPr lang="en"/>
              <a:t> the k parameter was and how to </a:t>
            </a:r>
            <a:r>
              <a:rPr lang="en"/>
              <a:t>choose</a:t>
            </a:r>
            <a:r>
              <a:rPr lang="en"/>
              <a:t> it. </a:t>
            </a:r>
            <a:endParaRPr/>
          </a:p>
        </p:txBody>
      </p:sp>
      <p:pic>
        <p:nvPicPr>
          <p:cNvPr id="104" name="Google Shape;104;p20" title="lp_temp_ses.png"/>
          <p:cNvPicPr preferRelativeResize="0"/>
          <p:nvPr/>
        </p:nvPicPr>
        <p:blipFill>
          <a:blip r:embed="rId3">
            <a:alphaModFix/>
          </a:blip>
          <a:stretch>
            <a:fillRect/>
          </a:stretch>
        </p:blipFill>
        <p:spPr>
          <a:xfrm>
            <a:off x="152400" y="1170125"/>
            <a:ext cx="4267201" cy="303727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Activity 4 - Damped Holt’s Linear</a:t>
            </a:r>
            <a:endParaRPr/>
          </a:p>
        </p:txBody>
      </p:sp>
      <p:sp>
        <p:nvSpPr>
          <p:cNvPr id="110" name="Google Shape;110;p21"/>
          <p:cNvSpPr txBox="1"/>
          <p:nvPr>
            <p:ph idx="1" type="body"/>
          </p:nvPr>
        </p:nvSpPr>
        <p:spPr>
          <a:xfrm>
            <a:off x="4344300" y="1259075"/>
            <a:ext cx="4488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a:t>
            </a:r>
            <a:r>
              <a:rPr lang="en"/>
              <a:t>plot follows a dampened holt model. </a:t>
            </a:r>
            <a:endParaRPr/>
          </a:p>
          <a:p>
            <a:pPr indent="-342900" lvl="0" marL="457200" rtl="0" algn="l">
              <a:spcBef>
                <a:spcPts val="0"/>
              </a:spcBef>
              <a:spcAft>
                <a:spcPts val="0"/>
              </a:spcAft>
              <a:buSzPts val="1800"/>
              <a:buChar char="-"/>
            </a:pPr>
            <a:r>
              <a:rPr lang="en"/>
              <a:t>The predictions are do not grow as much as it could because the effect of either additive or multiplicative are “dampened”. </a:t>
            </a:r>
            <a:endParaRPr/>
          </a:p>
          <a:p>
            <a:pPr indent="-342900" lvl="0" marL="457200" rtl="0" algn="l">
              <a:spcBef>
                <a:spcPts val="0"/>
              </a:spcBef>
              <a:spcAft>
                <a:spcPts val="0"/>
              </a:spcAft>
              <a:buSzPts val="1800"/>
              <a:buChar char="-"/>
            </a:pPr>
            <a:r>
              <a:rPr lang="en"/>
              <a:t>AIC:157.55</a:t>
            </a:r>
            <a:endParaRPr/>
          </a:p>
          <a:p>
            <a:pPr indent="-342900" lvl="0" marL="457200" rtl="0" algn="l">
              <a:spcBef>
                <a:spcPts val="0"/>
              </a:spcBef>
              <a:spcAft>
                <a:spcPts val="0"/>
              </a:spcAft>
              <a:buSzPts val="1800"/>
              <a:buChar char="-"/>
            </a:pPr>
            <a:r>
              <a:rPr lang="en"/>
              <a:t>BIC: 162.73</a:t>
            </a:r>
            <a:endParaRPr/>
          </a:p>
        </p:txBody>
      </p:sp>
      <p:pic>
        <p:nvPicPr>
          <p:cNvPr id="111" name="Google Shape;111;p21" title="lp_holt_temp.png"/>
          <p:cNvPicPr preferRelativeResize="0"/>
          <p:nvPr/>
        </p:nvPicPr>
        <p:blipFill>
          <a:blip r:embed="rId3">
            <a:alphaModFix/>
          </a:blip>
          <a:stretch>
            <a:fillRect/>
          </a:stretch>
        </p:blipFill>
        <p:spPr>
          <a:xfrm>
            <a:off x="152400" y="1170125"/>
            <a:ext cx="4267201" cy="303727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