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5" r:id="rId3"/>
    <p:sldId id="597" r:id="rId4"/>
    <p:sldId id="598" r:id="rId5"/>
    <p:sldId id="593" r:id="rId6"/>
    <p:sldId id="594" r:id="rId7"/>
    <p:sldId id="599" r:id="rId8"/>
    <p:sldId id="600" r:id="rId9"/>
    <p:sldId id="601" r:id="rId10"/>
    <p:sldId id="602" r:id="rId11"/>
    <p:sldId id="603" r:id="rId12"/>
    <p:sldId id="604" r:id="rId13"/>
    <p:sldId id="605" r:id="rId14"/>
    <p:sldId id="606" r:id="rId15"/>
    <p:sldId id="52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6"/>
    <p:restoredTop sz="94626"/>
  </p:normalViewPr>
  <p:slideViewPr>
    <p:cSldViewPr snapToGrid="0" snapToObjects="1">
      <p:cViewPr varScale="1">
        <p:scale>
          <a:sx n="114" d="100"/>
          <a:sy n="114"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11</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3" name="Picture 2">
            <a:extLst>
              <a:ext uri="{FF2B5EF4-FFF2-40B4-BE49-F238E27FC236}">
                <a16:creationId xmlns:a16="http://schemas.microsoft.com/office/drawing/2014/main" id="{48524468-581D-746A-BCDD-68F47A59D045}"/>
              </a:ext>
            </a:extLst>
          </p:cNvPr>
          <p:cNvPicPr>
            <a:picLocks noChangeAspect="1"/>
          </p:cNvPicPr>
          <p:nvPr/>
        </p:nvPicPr>
        <p:blipFill rotWithShape="1">
          <a:blip r:embed="rId2"/>
          <a:srcRect t="56831" b="18501"/>
          <a:stretch/>
        </p:blipFill>
        <p:spPr>
          <a:xfrm>
            <a:off x="266797" y="2960648"/>
            <a:ext cx="8610405" cy="1449659"/>
          </a:xfrm>
          <a:prstGeom prst="rect">
            <a:avLst/>
          </a:prstGeom>
        </p:spPr>
      </p:pic>
    </p:spTree>
    <p:extLst>
      <p:ext uri="{BB962C8B-B14F-4D97-AF65-F5344CB8AC3E}">
        <p14:creationId xmlns:p14="http://schemas.microsoft.com/office/powerpoint/2010/main" val="254666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3" name="Picture 2">
            <a:extLst>
              <a:ext uri="{FF2B5EF4-FFF2-40B4-BE49-F238E27FC236}">
                <a16:creationId xmlns:a16="http://schemas.microsoft.com/office/drawing/2014/main" id="{48524468-581D-746A-BCDD-68F47A59D045}"/>
              </a:ext>
            </a:extLst>
          </p:cNvPr>
          <p:cNvPicPr>
            <a:picLocks noChangeAspect="1"/>
          </p:cNvPicPr>
          <p:nvPr/>
        </p:nvPicPr>
        <p:blipFill rotWithShape="1">
          <a:blip r:embed="rId2"/>
          <a:srcRect t="80343"/>
          <a:stretch/>
        </p:blipFill>
        <p:spPr>
          <a:xfrm>
            <a:off x="312253" y="3172523"/>
            <a:ext cx="8519493" cy="1143000"/>
          </a:xfrm>
          <a:prstGeom prst="rect">
            <a:avLst/>
          </a:prstGeom>
        </p:spPr>
      </p:pic>
    </p:spTree>
    <p:extLst>
      <p:ext uri="{BB962C8B-B14F-4D97-AF65-F5344CB8AC3E}">
        <p14:creationId xmlns:p14="http://schemas.microsoft.com/office/powerpoint/2010/main" val="276488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4" name="Picture 3">
            <a:extLst>
              <a:ext uri="{FF2B5EF4-FFF2-40B4-BE49-F238E27FC236}">
                <a16:creationId xmlns:a16="http://schemas.microsoft.com/office/drawing/2014/main" id="{F64D7970-556C-05E0-DD50-3D3C25810E7D}"/>
              </a:ext>
            </a:extLst>
          </p:cNvPr>
          <p:cNvPicPr>
            <a:picLocks noChangeAspect="1"/>
          </p:cNvPicPr>
          <p:nvPr/>
        </p:nvPicPr>
        <p:blipFill rotWithShape="1">
          <a:blip r:embed="rId2"/>
          <a:srcRect b="52892"/>
          <a:stretch/>
        </p:blipFill>
        <p:spPr>
          <a:xfrm>
            <a:off x="301728" y="2600944"/>
            <a:ext cx="8540544" cy="2302879"/>
          </a:xfrm>
          <a:prstGeom prst="rect">
            <a:avLst/>
          </a:prstGeom>
        </p:spPr>
      </p:pic>
    </p:spTree>
    <p:extLst>
      <p:ext uri="{BB962C8B-B14F-4D97-AF65-F5344CB8AC3E}">
        <p14:creationId xmlns:p14="http://schemas.microsoft.com/office/powerpoint/2010/main" val="192217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4" name="Picture 3">
            <a:extLst>
              <a:ext uri="{FF2B5EF4-FFF2-40B4-BE49-F238E27FC236}">
                <a16:creationId xmlns:a16="http://schemas.microsoft.com/office/drawing/2014/main" id="{F64D7970-556C-05E0-DD50-3D3C25810E7D}"/>
              </a:ext>
            </a:extLst>
          </p:cNvPr>
          <p:cNvPicPr>
            <a:picLocks noChangeAspect="1"/>
          </p:cNvPicPr>
          <p:nvPr/>
        </p:nvPicPr>
        <p:blipFill rotWithShape="1">
          <a:blip r:embed="rId2"/>
          <a:srcRect t="46655"/>
          <a:stretch/>
        </p:blipFill>
        <p:spPr>
          <a:xfrm>
            <a:off x="279514" y="2430966"/>
            <a:ext cx="8584972" cy="2621309"/>
          </a:xfrm>
          <a:prstGeom prst="rect">
            <a:avLst/>
          </a:prstGeom>
        </p:spPr>
      </p:pic>
    </p:spTree>
    <p:extLst>
      <p:ext uri="{BB962C8B-B14F-4D97-AF65-F5344CB8AC3E}">
        <p14:creationId xmlns:p14="http://schemas.microsoft.com/office/powerpoint/2010/main" val="66881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3" name="Picture 2">
            <a:extLst>
              <a:ext uri="{FF2B5EF4-FFF2-40B4-BE49-F238E27FC236}">
                <a16:creationId xmlns:a16="http://schemas.microsoft.com/office/drawing/2014/main" id="{48524468-581D-746A-BCDD-68F47A59D045}"/>
              </a:ext>
            </a:extLst>
          </p:cNvPr>
          <p:cNvPicPr>
            <a:picLocks noChangeAspect="1"/>
          </p:cNvPicPr>
          <p:nvPr/>
        </p:nvPicPr>
        <p:blipFill>
          <a:blip r:embed="rId2"/>
          <a:stretch>
            <a:fillRect/>
          </a:stretch>
        </p:blipFill>
        <p:spPr>
          <a:xfrm>
            <a:off x="234176" y="2359103"/>
            <a:ext cx="4238973" cy="2893122"/>
          </a:xfrm>
          <a:prstGeom prst="rect">
            <a:avLst/>
          </a:prstGeom>
        </p:spPr>
      </p:pic>
      <p:pic>
        <p:nvPicPr>
          <p:cNvPr id="4" name="Picture 3">
            <a:extLst>
              <a:ext uri="{FF2B5EF4-FFF2-40B4-BE49-F238E27FC236}">
                <a16:creationId xmlns:a16="http://schemas.microsoft.com/office/drawing/2014/main" id="{F64D7970-556C-05E0-DD50-3D3C25810E7D}"/>
              </a:ext>
            </a:extLst>
          </p:cNvPr>
          <p:cNvPicPr>
            <a:picLocks noChangeAspect="1"/>
          </p:cNvPicPr>
          <p:nvPr/>
        </p:nvPicPr>
        <p:blipFill>
          <a:blip r:embed="rId3"/>
          <a:stretch>
            <a:fillRect/>
          </a:stretch>
        </p:blipFill>
        <p:spPr>
          <a:xfrm>
            <a:off x="4756498" y="2592506"/>
            <a:ext cx="4238973" cy="2426316"/>
          </a:xfrm>
          <a:prstGeom prst="rect">
            <a:avLst/>
          </a:prstGeom>
        </p:spPr>
      </p:pic>
    </p:spTree>
    <p:extLst>
      <p:ext uri="{BB962C8B-B14F-4D97-AF65-F5344CB8AC3E}">
        <p14:creationId xmlns:p14="http://schemas.microsoft.com/office/powerpoint/2010/main" val="212483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p:txBody>
          <a:bodyPr/>
          <a:lstStyle/>
          <a:p>
            <a:r>
              <a:rPr lang="en-US" dirty="0"/>
              <a:t>Activity One: SES</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530174" y="1551562"/>
            <a:ext cx="3156626" cy="880352"/>
          </a:xfrm>
        </p:spPr>
        <p:txBody>
          <a:bodyPr/>
          <a:lstStyle/>
          <a:p>
            <a:pPr marL="0" indent="0">
              <a:buNone/>
            </a:pPr>
            <a:r>
              <a:rPr lang="en-US" sz="2400" dirty="0"/>
              <a:t>Run this code and get a feel for what it is doing.  Feel free to change it up and just learn by playing. Create a slide that allows you to discuss the output / analysis / result.  </a:t>
            </a:r>
          </a:p>
        </p:txBody>
      </p:sp>
      <p:sp>
        <p:nvSpPr>
          <p:cNvPr id="4" name="Rectangle 3">
            <a:extLst>
              <a:ext uri="{FF2B5EF4-FFF2-40B4-BE49-F238E27FC236}">
                <a16:creationId xmlns:a16="http://schemas.microsoft.com/office/drawing/2014/main" id="{35B715C8-F2E4-6442-BABF-B37482156D6B}"/>
              </a:ext>
            </a:extLst>
          </p:cNvPr>
          <p:cNvSpPr/>
          <p:nvPr/>
        </p:nvSpPr>
        <p:spPr>
          <a:xfrm>
            <a:off x="243192" y="1371600"/>
            <a:ext cx="10087583" cy="5047536"/>
          </a:xfrm>
          <a:prstGeom prst="rect">
            <a:avLst/>
          </a:prstGeom>
        </p:spPr>
        <p:txBody>
          <a:bodyPr wrap="square">
            <a:spAutoFit/>
          </a:bodyPr>
          <a:lstStyle/>
          <a:p>
            <a:endParaRPr lang="en-US" sz="700" dirty="0"/>
          </a:p>
          <a:p>
            <a:r>
              <a:rPr lang="en-US" sz="700" dirty="0" err="1"/>
              <a:t>install.packages</a:t>
            </a:r>
            <a:r>
              <a:rPr lang="en-US" sz="700" dirty="0"/>
              <a:t>("</a:t>
            </a:r>
            <a:r>
              <a:rPr lang="en-US" sz="700" dirty="0" err="1"/>
              <a:t>fpp</a:t>
            </a:r>
            <a:r>
              <a:rPr lang="en-US" sz="700" dirty="0"/>
              <a:t>")</a:t>
            </a:r>
          </a:p>
          <a:p>
            <a:r>
              <a:rPr lang="en-US" sz="700" dirty="0"/>
              <a:t>library(</a:t>
            </a:r>
            <a:r>
              <a:rPr lang="en-US" sz="700" dirty="0" err="1"/>
              <a:t>fpp</a:t>
            </a:r>
            <a:r>
              <a:rPr lang="en-US" sz="700" dirty="0"/>
              <a:t>)</a:t>
            </a:r>
          </a:p>
          <a:p>
            <a:endParaRPr lang="en-US" sz="700" dirty="0"/>
          </a:p>
          <a:p>
            <a:r>
              <a:rPr lang="en-US" sz="700" dirty="0"/>
              <a:t># 1. SES MODEL FOR AUS AIR </a:t>
            </a:r>
          </a:p>
          <a:p>
            <a:r>
              <a:rPr lang="en-US" sz="700" dirty="0"/>
              <a:t>data(</a:t>
            </a:r>
            <a:r>
              <a:rPr lang="en-US" sz="700" dirty="0" err="1"/>
              <a:t>ausair</a:t>
            </a:r>
            <a:r>
              <a:rPr lang="en-US" sz="700" dirty="0"/>
              <a:t>)</a:t>
            </a:r>
          </a:p>
          <a:p>
            <a:endParaRPr lang="en-US" sz="700" dirty="0"/>
          </a:p>
          <a:p>
            <a:r>
              <a:rPr lang="en-US" sz="700" dirty="0"/>
              <a:t>#returns a </a:t>
            </a:r>
            <a:r>
              <a:rPr lang="en-US" sz="700" dirty="0" err="1"/>
              <a:t>ts</a:t>
            </a:r>
            <a:r>
              <a:rPr lang="en-US" sz="700" dirty="0"/>
              <a:t> object</a:t>
            </a:r>
          </a:p>
          <a:p>
            <a:r>
              <a:rPr lang="en-US" sz="700" dirty="0"/>
              <a:t>air = window(</a:t>
            </a:r>
            <a:r>
              <a:rPr lang="en-US" sz="700" dirty="0" err="1"/>
              <a:t>ausair</a:t>
            </a:r>
            <a:r>
              <a:rPr lang="en-US" sz="700" dirty="0"/>
              <a:t>, start = 1990, end = 2004)</a:t>
            </a:r>
          </a:p>
          <a:p>
            <a:endParaRPr lang="en-US" sz="700" dirty="0"/>
          </a:p>
          <a:p>
            <a:r>
              <a:rPr lang="en-US" sz="700" dirty="0"/>
              <a:t># Always plot the data first! </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main = "Airline Passengers")</a:t>
            </a:r>
          </a:p>
          <a:p>
            <a:endParaRPr lang="en-US" sz="700" dirty="0"/>
          </a:p>
          <a:p>
            <a:r>
              <a:rPr lang="en-US" sz="700" dirty="0"/>
              <a:t>#fit 3 different simple exponential smoothing models ... how are they different?</a:t>
            </a:r>
          </a:p>
          <a:p>
            <a:r>
              <a:rPr lang="en-US" sz="700" dirty="0"/>
              <a:t># what does the h </a:t>
            </a:r>
            <a:r>
              <a:rPr lang="en-US" sz="700" dirty="0" err="1"/>
              <a:t>paramter</a:t>
            </a:r>
            <a:r>
              <a:rPr lang="en-US" sz="700" dirty="0"/>
              <a:t> do? </a:t>
            </a:r>
          </a:p>
          <a:p>
            <a:r>
              <a:rPr lang="en-US" sz="700" dirty="0"/>
              <a:t>fit1 = </a:t>
            </a:r>
            <a:r>
              <a:rPr lang="en-US" sz="700" dirty="0" err="1"/>
              <a:t>ses</a:t>
            </a:r>
            <a:r>
              <a:rPr lang="en-US" sz="700" dirty="0"/>
              <a:t>(air, initial = "</a:t>
            </a:r>
            <a:r>
              <a:rPr lang="en-US" sz="700" dirty="0" err="1"/>
              <a:t>simple",alpha</a:t>
            </a:r>
            <a:r>
              <a:rPr lang="en-US" sz="700" dirty="0"/>
              <a:t> = .2,h = 3)</a:t>
            </a:r>
          </a:p>
          <a:p>
            <a:r>
              <a:rPr lang="en-US" sz="700" dirty="0"/>
              <a:t>fit2 = </a:t>
            </a:r>
            <a:r>
              <a:rPr lang="en-US" sz="700" dirty="0" err="1"/>
              <a:t>ses</a:t>
            </a:r>
            <a:r>
              <a:rPr lang="en-US" sz="700" dirty="0"/>
              <a:t>(</a:t>
            </a:r>
            <a:r>
              <a:rPr lang="en-US" sz="700" dirty="0" err="1"/>
              <a:t>air,initial</a:t>
            </a:r>
            <a:r>
              <a:rPr lang="en-US" sz="700" dirty="0"/>
              <a:t> = "</a:t>
            </a:r>
            <a:r>
              <a:rPr lang="en-US" sz="700" dirty="0" err="1"/>
              <a:t>simple",alpha</a:t>
            </a:r>
            <a:r>
              <a:rPr lang="en-US" sz="700" dirty="0"/>
              <a:t> = .6, h = 3)</a:t>
            </a:r>
          </a:p>
          <a:p>
            <a:r>
              <a:rPr lang="en-US" sz="700" dirty="0"/>
              <a:t>fit3 = </a:t>
            </a:r>
            <a:r>
              <a:rPr lang="en-US" sz="700" dirty="0" err="1"/>
              <a:t>ses</a:t>
            </a:r>
            <a:r>
              <a:rPr lang="en-US" sz="700" dirty="0"/>
              <a:t>(air, h = 3) #defaults</a:t>
            </a:r>
          </a:p>
          <a:p>
            <a:endParaRPr lang="en-US" sz="700" dirty="0"/>
          </a:p>
          <a:p>
            <a:r>
              <a:rPr lang="en-US" sz="700" dirty="0"/>
              <a:t># the forecast package has a nice accuracy </a:t>
            </a:r>
            <a:r>
              <a:rPr lang="en-US" sz="700" dirty="0" err="1"/>
              <a:t>funciton</a:t>
            </a:r>
            <a:r>
              <a:rPr lang="en-US" sz="700" dirty="0"/>
              <a:t> with various metrics just pass it the </a:t>
            </a:r>
          </a:p>
          <a:p>
            <a:r>
              <a:rPr lang="en-US" sz="700" dirty="0"/>
              <a:t># the model and the data!  (This is the "training" data)</a:t>
            </a:r>
          </a:p>
          <a:p>
            <a:r>
              <a:rPr lang="en-US" sz="700" dirty="0"/>
              <a:t>accuracy(fit1, </a:t>
            </a:r>
            <a:r>
              <a:rPr lang="en-US" sz="700" dirty="0" err="1"/>
              <a:t>ausair</a:t>
            </a:r>
            <a:r>
              <a:rPr lang="en-US" sz="700" dirty="0"/>
              <a:t>)</a:t>
            </a:r>
          </a:p>
          <a:p>
            <a:r>
              <a:rPr lang="en-US" sz="700" dirty="0"/>
              <a:t>accuracy(fit2, </a:t>
            </a:r>
            <a:r>
              <a:rPr lang="en-US" sz="700" dirty="0" err="1"/>
              <a:t>ausair</a:t>
            </a:r>
            <a:r>
              <a:rPr lang="en-US" sz="700" dirty="0"/>
              <a:t>)</a:t>
            </a:r>
          </a:p>
          <a:p>
            <a:r>
              <a:rPr lang="en-US" sz="700" dirty="0"/>
              <a:t>accuracy(fit3, </a:t>
            </a:r>
            <a:r>
              <a:rPr lang="en-US" sz="700" dirty="0" err="1"/>
              <a:t>ausair</a:t>
            </a:r>
            <a:r>
              <a:rPr lang="en-US" sz="700" dirty="0"/>
              <a:t>)</a:t>
            </a:r>
          </a:p>
          <a:p>
            <a:endParaRPr lang="en-US" sz="700" dirty="0"/>
          </a:p>
          <a:p>
            <a:r>
              <a:rPr lang="en-US" sz="700" dirty="0"/>
              <a:t>#Reset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2008),</a:t>
            </a:r>
            <a:r>
              <a:rPr lang="en-US" sz="700" dirty="0" err="1"/>
              <a:t>ylim</a:t>
            </a:r>
            <a:r>
              <a:rPr lang="en-US" sz="700" dirty="0"/>
              <a:t> = c(15,50), main = "Airline Passengers")</a:t>
            </a:r>
          </a:p>
          <a:p>
            <a:endParaRPr lang="en-US" sz="700" dirty="0"/>
          </a:p>
          <a:p>
            <a:r>
              <a:rPr lang="en-US" sz="700" dirty="0"/>
              <a:t>#Plot the estimated values from the models .. the "fitted" values are the training values.</a:t>
            </a:r>
          </a:p>
          <a:p>
            <a:r>
              <a:rPr lang="en-US" sz="700" dirty="0"/>
              <a:t>lines(fitted(fit1), col = "blue", type = "o")</a:t>
            </a:r>
          </a:p>
          <a:p>
            <a:r>
              <a:rPr lang="en-US" sz="700" dirty="0"/>
              <a:t>lines(fitted(fit2), col = "red", type = "o")</a:t>
            </a:r>
          </a:p>
          <a:p>
            <a:r>
              <a:rPr lang="en-US" sz="700" dirty="0"/>
              <a:t>lines(fitted(fit3), col = "green", type = "o")</a:t>
            </a:r>
          </a:p>
          <a:p>
            <a:endParaRPr lang="en-US" sz="700" dirty="0"/>
          </a:p>
          <a:p>
            <a:r>
              <a:rPr lang="en-US" sz="700" dirty="0"/>
              <a:t># the  $mean values are the forecasts.</a:t>
            </a:r>
          </a:p>
          <a:p>
            <a:r>
              <a:rPr lang="en-US" sz="700" dirty="0"/>
              <a:t>lines(fit1$mean, col = "blue", type = "o")</a:t>
            </a:r>
          </a:p>
          <a:p>
            <a:r>
              <a:rPr lang="en-US" sz="700" dirty="0"/>
              <a:t>lines(fit2$mean, col = "red", type = "o")</a:t>
            </a:r>
          </a:p>
          <a:p>
            <a:r>
              <a:rPr lang="en-US" sz="700" dirty="0"/>
              <a:t>lines(fit3$mean, col = "green", type = "o")</a:t>
            </a:r>
          </a:p>
          <a:p>
            <a:endParaRPr lang="en-US" sz="700" dirty="0"/>
          </a:p>
          <a:p>
            <a:r>
              <a:rPr lang="en-US" sz="700" dirty="0"/>
              <a:t># These are the actual values!  Compare visually with the forecasts!</a:t>
            </a:r>
          </a:p>
          <a:p>
            <a:r>
              <a:rPr lang="en-US" sz="700" dirty="0"/>
              <a:t>air2008 = window(</a:t>
            </a:r>
            <a:r>
              <a:rPr lang="en-US" sz="700" dirty="0" err="1"/>
              <a:t>ausair</a:t>
            </a:r>
            <a:r>
              <a:rPr lang="en-US" sz="700" dirty="0"/>
              <a:t>, start = 1990, end = 2007)</a:t>
            </a:r>
          </a:p>
          <a:p>
            <a:r>
              <a:rPr lang="en-US" sz="700" dirty="0"/>
              <a:t>points(air2008, type = "o")</a:t>
            </a:r>
          </a:p>
          <a:p>
            <a:endParaRPr lang="en-US" sz="700" dirty="0"/>
          </a:p>
          <a:p>
            <a:r>
              <a:rPr lang="en-US" sz="700" dirty="0"/>
              <a:t># Compare the forecasts with the actual values with various fit metrics.  </a:t>
            </a:r>
          </a:p>
          <a:p>
            <a:r>
              <a:rPr lang="en-US" sz="700" dirty="0"/>
              <a:t>accuracy(fit1, air2008)</a:t>
            </a:r>
          </a:p>
          <a:p>
            <a:r>
              <a:rPr lang="en-US" sz="700" dirty="0"/>
              <a:t>accuracy(fit2, air2008)</a:t>
            </a:r>
          </a:p>
          <a:p>
            <a:r>
              <a:rPr lang="en-US" sz="700" dirty="0"/>
              <a:t>accuracy(fit3, air2008)</a:t>
            </a:r>
          </a:p>
        </p:txBody>
      </p:sp>
    </p:spTree>
    <p:extLst>
      <p:ext uri="{BB962C8B-B14F-4D97-AF65-F5344CB8AC3E}">
        <p14:creationId xmlns:p14="http://schemas.microsoft.com/office/powerpoint/2010/main" val="262463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2" y="228600"/>
            <a:ext cx="8443608" cy="1143000"/>
          </a:xfrm>
        </p:spPr>
        <p:txBody>
          <a:bodyPr/>
          <a:lstStyle/>
          <a:p>
            <a:r>
              <a:rPr lang="en-US" dirty="0"/>
              <a:t>Activity Two: Holt Linear</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179978" y="1551562"/>
            <a:ext cx="3506821" cy="2057400"/>
          </a:xfrm>
        </p:spPr>
        <p:txBody>
          <a:bodyPr/>
          <a:lstStyle/>
          <a:p>
            <a:pPr marL="0" indent="0">
              <a:buNone/>
            </a:pPr>
            <a:r>
              <a:rPr lang="en-US" sz="2400" dirty="0"/>
              <a:t>Next, this is similar code with a different model (Holt with linear trend.) Again, run this code and get a feel for what it is doing.  Feel free to change it up and just learn by playing. Create a slide that allows you to discuss the output / analysis / result.  </a:t>
            </a:r>
          </a:p>
        </p:txBody>
      </p:sp>
      <p:sp>
        <p:nvSpPr>
          <p:cNvPr id="5" name="Rectangle 4">
            <a:extLst>
              <a:ext uri="{FF2B5EF4-FFF2-40B4-BE49-F238E27FC236}">
                <a16:creationId xmlns:a16="http://schemas.microsoft.com/office/drawing/2014/main" id="{6E7A36B8-195C-D543-B2BE-5C6A6F1C171C}"/>
              </a:ext>
            </a:extLst>
          </p:cNvPr>
          <p:cNvSpPr/>
          <p:nvPr/>
        </p:nvSpPr>
        <p:spPr>
          <a:xfrm>
            <a:off x="145914" y="1481956"/>
            <a:ext cx="9144000" cy="5047536"/>
          </a:xfrm>
          <a:prstGeom prst="rect">
            <a:avLst/>
          </a:prstGeom>
        </p:spPr>
        <p:txBody>
          <a:bodyPr wrap="square">
            <a:spAutoFit/>
          </a:bodyPr>
          <a:lstStyle/>
          <a:p>
            <a:r>
              <a:rPr lang="en-US" sz="700" dirty="0"/>
              <a:t>#2 Holt's Linear Trend Model for AUS AIR</a:t>
            </a:r>
          </a:p>
          <a:p>
            <a:r>
              <a:rPr lang="en-US" sz="700" dirty="0"/>
              <a:t>fit1h = holt(air, alpha = .8, beta = .2, initial = "simple", h = 5)</a:t>
            </a:r>
          </a:p>
          <a:p>
            <a:r>
              <a:rPr lang="en-US" sz="700" dirty="0"/>
              <a:t>fit2h = holt(air, alpha = .8, beta = .2, initial = "simple", exponential = TRUE, h = 5)</a:t>
            </a:r>
          </a:p>
          <a:p>
            <a:endParaRPr lang="en-US" sz="700" dirty="0"/>
          </a:p>
          <a:p>
            <a:r>
              <a:rPr lang="en-US" sz="700" dirty="0"/>
              <a:t># Check out </a:t>
            </a:r>
            <a:r>
              <a:rPr lang="en-US" sz="700" dirty="0" err="1"/>
              <a:t>estiamted</a:t>
            </a:r>
            <a:r>
              <a:rPr lang="en-US" sz="700" dirty="0"/>
              <a:t> values of the "training" data from the first holt model </a:t>
            </a:r>
          </a:p>
          <a:p>
            <a:r>
              <a:rPr lang="en-US" sz="700" dirty="0"/>
              <a:t>fitted(fit1h)</a:t>
            </a:r>
          </a:p>
          <a:p>
            <a:r>
              <a:rPr lang="en-US" sz="700" dirty="0"/>
              <a:t># Check out the forecast value (h of them)</a:t>
            </a:r>
          </a:p>
          <a:p>
            <a:r>
              <a:rPr lang="en-US" sz="700" dirty="0"/>
              <a:t>fit1h$mean</a:t>
            </a:r>
          </a:p>
          <a:p>
            <a:endParaRPr lang="en-US" sz="700" dirty="0"/>
          </a:p>
          <a:p>
            <a:r>
              <a:rPr lang="en-US" sz="700" dirty="0"/>
              <a:t># 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2009),</a:t>
            </a:r>
            <a:r>
              <a:rPr lang="en-US" sz="700" dirty="0" err="1"/>
              <a:t>ylim</a:t>
            </a:r>
            <a:r>
              <a:rPr lang="en-US" sz="700" dirty="0"/>
              <a:t> = c(15,60))</a:t>
            </a:r>
          </a:p>
          <a:p>
            <a:r>
              <a:rPr lang="en-US" sz="700" dirty="0"/>
              <a:t>#Plot each models estimated values of the training data (Do these one by one to see the differences)</a:t>
            </a:r>
          </a:p>
          <a:p>
            <a:r>
              <a:rPr lang="en-US" sz="700" dirty="0"/>
              <a:t>lines(fitted(fit1h),col = "blue", type= "o")</a:t>
            </a:r>
          </a:p>
          <a:p>
            <a:r>
              <a:rPr lang="en-US" sz="700" dirty="0"/>
              <a:t>lines(fitted(fit2h), col = "red", type= "o")</a:t>
            </a:r>
          </a:p>
          <a:p>
            <a:r>
              <a:rPr lang="en-US" sz="700" dirty="0"/>
              <a:t>#Plot each models forecasts (Do these one by one to see the differences)</a:t>
            </a:r>
          </a:p>
          <a:p>
            <a:r>
              <a:rPr lang="en-US" sz="700" dirty="0"/>
              <a:t>lines(fit1h$mean, col = "blue", type= "o")</a:t>
            </a:r>
          </a:p>
          <a:p>
            <a:r>
              <a:rPr lang="en-US" sz="700" dirty="0"/>
              <a:t>lines(fit2h$mean,col = "red", type= "o")</a:t>
            </a:r>
          </a:p>
          <a:p>
            <a:endParaRPr lang="en-US" sz="700" dirty="0"/>
          </a:p>
          <a:p>
            <a:r>
              <a:rPr lang="en-US" sz="700" dirty="0"/>
              <a:t># Fit another model ... damped!  </a:t>
            </a:r>
          </a:p>
          <a:p>
            <a:r>
              <a:rPr lang="en-US" sz="700" dirty="0"/>
              <a:t>fit3h = holt(air, alpha = .8, beta = .2, damped = TRUE, initial = "optimal", h = 5)</a:t>
            </a:r>
          </a:p>
          <a:p>
            <a:r>
              <a:rPr lang="en-US" sz="700" dirty="0"/>
              <a:t># Plot the fitted value (estimated from </a:t>
            </a:r>
            <a:r>
              <a:rPr lang="en-US" sz="700" dirty="0" err="1"/>
              <a:t>triaining</a:t>
            </a:r>
            <a:r>
              <a:rPr lang="en-US" sz="700" dirty="0"/>
              <a:t> data)</a:t>
            </a:r>
          </a:p>
          <a:p>
            <a:r>
              <a:rPr lang="en-US" sz="700" dirty="0"/>
              <a:t>lines(fitted(fit3h), col = "</a:t>
            </a:r>
            <a:r>
              <a:rPr lang="en-US" sz="700" dirty="0" err="1"/>
              <a:t>darkgreen</a:t>
            </a:r>
            <a:r>
              <a:rPr lang="en-US" sz="700" dirty="0"/>
              <a:t>", type= "o")</a:t>
            </a:r>
          </a:p>
          <a:p>
            <a:r>
              <a:rPr lang="en-US" sz="700" dirty="0"/>
              <a:t># Plot the forecasts</a:t>
            </a:r>
          </a:p>
          <a:p>
            <a:r>
              <a:rPr lang="en-US" sz="700" dirty="0"/>
              <a:t>lines(fit3h$mean,col = "</a:t>
            </a:r>
            <a:r>
              <a:rPr lang="en-US" sz="700" dirty="0" err="1"/>
              <a:t>darkgreen</a:t>
            </a:r>
            <a:r>
              <a:rPr lang="en-US" sz="700" dirty="0"/>
              <a:t>", type= "o")</a:t>
            </a:r>
          </a:p>
          <a:p>
            <a:endParaRPr lang="en-US" sz="700" dirty="0"/>
          </a:p>
          <a:p>
            <a:r>
              <a:rPr lang="en-US" sz="700" dirty="0"/>
              <a:t># Fit another model ... what is the difference?  </a:t>
            </a:r>
          </a:p>
          <a:p>
            <a:r>
              <a:rPr lang="en-US" sz="700" dirty="0"/>
              <a:t>fit4h = holt(air, alpha = .8, beta = .2, damped = TRUE, initial = "optimal", exponential = TRUE, h = 5)</a:t>
            </a:r>
          </a:p>
          <a:p>
            <a:r>
              <a:rPr lang="en-US" sz="700" dirty="0"/>
              <a:t># Plot the fitted value (estimated from </a:t>
            </a:r>
            <a:r>
              <a:rPr lang="en-US" sz="700" dirty="0" err="1"/>
              <a:t>triaining</a:t>
            </a:r>
            <a:r>
              <a:rPr lang="en-US" sz="700" dirty="0"/>
              <a:t> data)</a:t>
            </a:r>
          </a:p>
          <a:p>
            <a:r>
              <a:rPr lang="en-US" sz="700" dirty="0"/>
              <a:t>lines(fitted(fit4h), col = "cyan", type= "o")</a:t>
            </a:r>
          </a:p>
          <a:p>
            <a:r>
              <a:rPr lang="en-US" sz="700" dirty="0"/>
              <a:t>#Plot the forecasts</a:t>
            </a:r>
          </a:p>
          <a:p>
            <a:r>
              <a:rPr lang="en-US" sz="700" dirty="0"/>
              <a:t>lines(fit4h$mean,col = "cyan", type= "o")</a:t>
            </a:r>
          </a:p>
          <a:p>
            <a:endParaRPr lang="en-US" sz="700" dirty="0"/>
          </a:p>
          <a:p>
            <a:r>
              <a:rPr lang="en-US" sz="700" dirty="0"/>
              <a:t># with implicit Test set... it figures out by the time which are training and which are test. </a:t>
            </a:r>
          </a:p>
          <a:p>
            <a:r>
              <a:rPr lang="en-US" sz="700" dirty="0"/>
              <a:t>accuracy(fit1h, </a:t>
            </a:r>
            <a:r>
              <a:rPr lang="en-US" sz="700" dirty="0" err="1"/>
              <a:t>ausair</a:t>
            </a:r>
            <a:r>
              <a:rPr lang="en-US" sz="700" dirty="0"/>
              <a:t>)</a:t>
            </a:r>
          </a:p>
          <a:p>
            <a:r>
              <a:rPr lang="en-US" sz="700" dirty="0"/>
              <a:t>accuracy(fit2h, </a:t>
            </a:r>
            <a:r>
              <a:rPr lang="en-US" sz="700" dirty="0" err="1"/>
              <a:t>ausair</a:t>
            </a:r>
            <a:r>
              <a:rPr lang="en-US" sz="700" dirty="0"/>
              <a:t>)</a:t>
            </a:r>
          </a:p>
          <a:p>
            <a:r>
              <a:rPr lang="en-US" sz="700" dirty="0"/>
              <a:t>accuracy(fit3h, </a:t>
            </a:r>
            <a:r>
              <a:rPr lang="en-US" sz="700" dirty="0" err="1"/>
              <a:t>ausair</a:t>
            </a:r>
            <a:r>
              <a:rPr lang="en-US" sz="700" dirty="0"/>
              <a:t>)</a:t>
            </a:r>
          </a:p>
          <a:p>
            <a:endParaRPr lang="en-US" sz="700" dirty="0"/>
          </a:p>
          <a:p>
            <a:r>
              <a:rPr lang="en-US" sz="700" dirty="0"/>
              <a:t>#with explicit Test set ... (same output)</a:t>
            </a:r>
          </a:p>
          <a:p>
            <a:r>
              <a:rPr lang="en-US" sz="700" dirty="0" err="1"/>
              <a:t>airTest</a:t>
            </a:r>
            <a:r>
              <a:rPr lang="en-US" sz="700" dirty="0"/>
              <a:t> = window(</a:t>
            </a:r>
            <a:r>
              <a:rPr lang="en-US" sz="700" dirty="0" err="1"/>
              <a:t>ausair</a:t>
            </a:r>
            <a:r>
              <a:rPr lang="en-US" sz="700" dirty="0"/>
              <a:t>, start = 2005)</a:t>
            </a:r>
          </a:p>
          <a:p>
            <a:r>
              <a:rPr lang="en-US" sz="700" dirty="0"/>
              <a:t>accuracy(fit1h, </a:t>
            </a:r>
            <a:r>
              <a:rPr lang="en-US" sz="700" dirty="0" err="1"/>
              <a:t>airTest</a:t>
            </a:r>
            <a:r>
              <a:rPr lang="en-US" sz="700" dirty="0"/>
              <a:t>)</a:t>
            </a:r>
          </a:p>
          <a:p>
            <a:r>
              <a:rPr lang="en-US" sz="700" dirty="0"/>
              <a:t>accuracy(fit2h, </a:t>
            </a:r>
            <a:r>
              <a:rPr lang="en-US" sz="700" dirty="0" err="1"/>
              <a:t>airTest</a:t>
            </a:r>
            <a:r>
              <a:rPr lang="en-US" sz="700" dirty="0"/>
              <a:t>)</a:t>
            </a:r>
          </a:p>
          <a:p>
            <a:r>
              <a:rPr lang="en-US" sz="700" dirty="0"/>
              <a:t>accuracy(fit3h, </a:t>
            </a:r>
            <a:r>
              <a:rPr lang="en-US" sz="700" dirty="0" err="1"/>
              <a:t>airTest</a:t>
            </a:r>
            <a:r>
              <a:rPr lang="en-US" sz="700" dirty="0"/>
              <a:t>)</a:t>
            </a:r>
          </a:p>
          <a:p>
            <a:endParaRPr lang="en-US" sz="700" dirty="0"/>
          </a:p>
          <a:p>
            <a:r>
              <a:rPr lang="en-US" sz="700" dirty="0"/>
              <a:t>#Add the actual values to visually compare forecasts to actual values</a:t>
            </a:r>
          </a:p>
          <a:p>
            <a:r>
              <a:rPr lang="en-US" sz="700" dirty="0"/>
              <a:t>air2008 = window(</a:t>
            </a:r>
            <a:r>
              <a:rPr lang="en-US" sz="700" dirty="0" err="1"/>
              <a:t>ausair</a:t>
            </a:r>
            <a:r>
              <a:rPr lang="en-US" sz="700" dirty="0"/>
              <a:t>, start = 1990, end = 2009)</a:t>
            </a:r>
          </a:p>
          <a:p>
            <a:r>
              <a:rPr lang="en-US" sz="700" dirty="0"/>
              <a:t>points(air2008, type = "o")</a:t>
            </a:r>
          </a:p>
        </p:txBody>
      </p:sp>
    </p:spTree>
    <p:extLst>
      <p:ext uri="{BB962C8B-B14F-4D97-AF65-F5344CB8AC3E}">
        <p14:creationId xmlns:p14="http://schemas.microsoft.com/office/powerpoint/2010/main" val="108888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1" y="228600"/>
            <a:ext cx="9465012" cy="1143000"/>
          </a:xfrm>
        </p:spPr>
        <p:txBody>
          <a:bodyPr/>
          <a:lstStyle/>
          <a:p>
            <a:r>
              <a:rPr lang="en-US" sz="4000" dirty="0"/>
              <a:t>Activity Three: Holt Seasonal</a:t>
            </a:r>
            <a:r>
              <a:rPr lang="en-US" sz="4000" dirty="0">
                <a:sym typeface="Wingdings" pitchFamily="2" charset="2"/>
              </a:rPr>
              <a:t> (1 hour)</a:t>
            </a:r>
            <a:endParaRPr lang="en-US" sz="40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627040" y="1865970"/>
            <a:ext cx="3380361" cy="880352"/>
          </a:xfrm>
        </p:spPr>
        <p:txBody>
          <a:bodyPr/>
          <a:lstStyle/>
          <a:p>
            <a:pPr marL="0" indent="0">
              <a:buNone/>
            </a:pPr>
            <a:r>
              <a:rPr lang="en-US" sz="2000" dirty="0"/>
              <a:t>We are changing the data this time.  Still just learn by playing with the code and looking closely at the input arguments and the output. Create a slide that allows you to discuss the output / analysis / result. Also, record any questions that pop up while you are playing.  We can discuss them in live session.</a:t>
            </a:r>
          </a:p>
        </p:txBody>
      </p:sp>
      <p:sp>
        <p:nvSpPr>
          <p:cNvPr id="5" name="Rectangle 4">
            <a:extLst>
              <a:ext uri="{FF2B5EF4-FFF2-40B4-BE49-F238E27FC236}">
                <a16:creationId xmlns:a16="http://schemas.microsoft.com/office/drawing/2014/main" id="{1051D0FF-7E6B-494D-8D68-6A7E10156916}"/>
              </a:ext>
            </a:extLst>
          </p:cNvPr>
          <p:cNvSpPr/>
          <p:nvPr/>
        </p:nvSpPr>
        <p:spPr>
          <a:xfrm>
            <a:off x="321017" y="1517515"/>
            <a:ext cx="7470843" cy="4939814"/>
          </a:xfrm>
          <a:prstGeom prst="rect">
            <a:avLst/>
          </a:prstGeom>
        </p:spPr>
        <p:txBody>
          <a:bodyPr wrap="square">
            <a:spAutoFit/>
          </a:bodyPr>
          <a:lstStyle/>
          <a:p>
            <a:r>
              <a:rPr lang="en-US" sz="900" dirty="0"/>
              <a:t>#3. Seasonal Trend</a:t>
            </a:r>
          </a:p>
          <a:p>
            <a:endParaRPr lang="en-US" sz="900" dirty="0"/>
          </a:p>
          <a:p>
            <a:r>
              <a:rPr lang="en-US" sz="900" dirty="0"/>
              <a:t>#Load the data</a:t>
            </a:r>
          </a:p>
          <a:p>
            <a:r>
              <a:rPr lang="en-US" sz="900" dirty="0"/>
              <a:t>data("</a:t>
            </a:r>
            <a:r>
              <a:rPr lang="en-US" sz="900" dirty="0" err="1"/>
              <a:t>austourists</a:t>
            </a:r>
            <a:r>
              <a:rPr lang="en-US" sz="900" dirty="0"/>
              <a:t>")</a:t>
            </a:r>
          </a:p>
          <a:p>
            <a:r>
              <a:rPr lang="en-US" sz="900" dirty="0"/>
              <a:t># Read about the dataset!</a:t>
            </a:r>
          </a:p>
          <a:p>
            <a:r>
              <a:rPr lang="en-US" sz="900" dirty="0"/>
              <a:t>?</a:t>
            </a:r>
            <a:r>
              <a:rPr lang="en-US" sz="900" dirty="0" err="1"/>
              <a:t>austourists</a:t>
            </a:r>
            <a:endParaRPr lang="en-US" sz="900" dirty="0"/>
          </a:p>
          <a:p>
            <a:endParaRPr lang="en-US" sz="900" dirty="0"/>
          </a:p>
          <a:p>
            <a:endParaRPr lang="en-US" sz="900" dirty="0"/>
          </a:p>
          <a:p>
            <a:r>
              <a:rPr lang="en-US" sz="900" dirty="0"/>
              <a:t># Always plot the data first!</a:t>
            </a:r>
          </a:p>
          <a:p>
            <a:r>
              <a:rPr lang="en-US" sz="900" dirty="0"/>
              <a:t>plot(</a:t>
            </a:r>
            <a:r>
              <a:rPr lang="en-US" sz="900" dirty="0" err="1"/>
              <a:t>austourists</a:t>
            </a:r>
            <a:r>
              <a:rPr lang="en-US" sz="900" dirty="0"/>
              <a:t>)</a:t>
            </a:r>
          </a:p>
          <a:p>
            <a:endParaRPr lang="en-US" sz="900" dirty="0"/>
          </a:p>
          <a:p>
            <a:r>
              <a:rPr lang="en-US" sz="900" dirty="0"/>
              <a:t># returns a </a:t>
            </a:r>
            <a:r>
              <a:rPr lang="en-US" sz="900" dirty="0" err="1"/>
              <a:t>ts</a:t>
            </a:r>
            <a:r>
              <a:rPr lang="en-US" sz="900" dirty="0"/>
              <a:t> object.  </a:t>
            </a:r>
          </a:p>
          <a:p>
            <a:r>
              <a:rPr lang="en-US" sz="900" dirty="0" err="1"/>
              <a:t>aust</a:t>
            </a:r>
            <a:r>
              <a:rPr lang="en-US" sz="900" dirty="0"/>
              <a:t> = window(</a:t>
            </a:r>
            <a:r>
              <a:rPr lang="en-US" sz="900" dirty="0" err="1"/>
              <a:t>austourists,start</a:t>
            </a:r>
            <a:r>
              <a:rPr lang="en-US" sz="900" dirty="0"/>
              <a:t> = 1999, end = 2004)</a:t>
            </a:r>
          </a:p>
          <a:p>
            <a:endParaRPr lang="en-US" sz="900" dirty="0"/>
          </a:p>
          <a:p>
            <a:r>
              <a:rPr lang="en-US" sz="900" dirty="0"/>
              <a:t>#fit an additive and multiplicative model</a:t>
            </a:r>
          </a:p>
          <a:p>
            <a:r>
              <a:rPr lang="en-US" sz="900" dirty="0"/>
              <a:t>fit1s = </a:t>
            </a:r>
            <a:r>
              <a:rPr lang="en-US" sz="900" dirty="0" err="1"/>
              <a:t>hw</a:t>
            </a:r>
            <a:r>
              <a:rPr lang="en-US" sz="900" dirty="0"/>
              <a:t>(</a:t>
            </a:r>
            <a:r>
              <a:rPr lang="en-US" sz="900" dirty="0" err="1"/>
              <a:t>aust,seasonal</a:t>
            </a:r>
            <a:r>
              <a:rPr lang="en-US" sz="900" dirty="0"/>
              <a:t> = "</a:t>
            </a:r>
            <a:r>
              <a:rPr lang="en-US" sz="900" dirty="0" err="1"/>
              <a:t>additive",h</a:t>
            </a:r>
            <a:r>
              <a:rPr lang="en-US" sz="900" dirty="0"/>
              <a:t> = 40)</a:t>
            </a:r>
          </a:p>
          <a:p>
            <a:r>
              <a:rPr lang="en-US" sz="900" dirty="0"/>
              <a:t>fit2s = </a:t>
            </a:r>
            <a:r>
              <a:rPr lang="en-US" sz="900" dirty="0" err="1"/>
              <a:t>hw</a:t>
            </a:r>
            <a:r>
              <a:rPr lang="en-US" sz="900" dirty="0"/>
              <a:t>(</a:t>
            </a:r>
            <a:r>
              <a:rPr lang="en-US" sz="900" dirty="0" err="1"/>
              <a:t>aust,seasonal</a:t>
            </a:r>
            <a:r>
              <a:rPr lang="en-US" sz="900" dirty="0"/>
              <a:t> = "</a:t>
            </a:r>
            <a:r>
              <a:rPr lang="en-US" sz="900" dirty="0" err="1"/>
              <a:t>multiplicative",h</a:t>
            </a:r>
            <a:r>
              <a:rPr lang="en-US" sz="900" dirty="0"/>
              <a:t> = 40)</a:t>
            </a:r>
          </a:p>
          <a:p>
            <a:endParaRPr lang="en-US" sz="900" dirty="0"/>
          </a:p>
          <a:p>
            <a:r>
              <a:rPr lang="en-US" sz="900" dirty="0"/>
              <a:t>#Plot the original data</a:t>
            </a:r>
          </a:p>
          <a:p>
            <a:r>
              <a:rPr lang="en-US" sz="900" dirty="0"/>
              <a:t>plot(</a:t>
            </a:r>
            <a:r>
              <a:rPr lang="en-US" sz="900" dirty="0" err="1"/>
              <a:t>aust,ylab</a:t>
            </a:r>
            <a:r>
              <a:rPr lang="en-US" sz="900" dirty="0"/>
              <a:t> = "Australian Tourists", </a:t>
            </a:r>
            <a:r>
              <a:rPr lang="en-US" sz="900" dirty="0" err="1"/>
              <a:t>xlab</a:t>
            </a:r>
            <a:r>
              <a:rPr lang="en-US" sz="900" dirty="0"/>
              <a:t> = "Year", type = "o", </a:t>
            </a:r>
            <a:r>
              <a:rPr lang="en-US" sz="900" dirty="0" err="1"/>
              <a:t>xlim</a:t>
            </a:r>
            <a:r>
              <a:rPr lang="en-US" sz="900" dirty="0"/>
              <a:t> = c(1999, 2014),</a:t>
            </a:r>
            <a:r>
              <a:rPr lang="en-US" sz="900" dirty="0" err="1"/>
              <a:t>ylim</a:t>
            </a:r>
            <a:r>
              <a:rPr lang="en-US" sz="900" dirty="0"/>
              <a:t> = c(15,60))</a:t>
            </a:r>
          </a:p>
          <a:p>
            <a:r>
              <a:rPr lang="en-US" sz="900" dirty="0"/>
              <a:t>#add the fitted values from the model (of the training data)</a:t>
            </a:r>
          </a:p>
          <a:p>
            <a:r>
              <a:rPr lang="en-US" sz="900" dirty="0"/>
              <a:t>lines(fitted(fit1s),col = "blue", type= "o")</a:t>
            </a:r>
          </a:p>
          <a:p>
            <a:r>
              <a:rPr lang="en-US" sz="900" dirty="0"/>
              <a:t>lines(fitted(fit2s), col = "red", type= "o")</a:t>
            </a:r>
          </a:p>
          <a:p>
            <a:endParaRPr lang="en-US" sz="900" dirty="0"/>
          </a:p>
          <a:p>
            <a:r>
              <a:rPr lang="en-US" sz="900" dirty="0"/>
              <a:t>#Now add the forecasts (add these one at a time)</a:t>
            </a:r>
          </a:p>
          <a:p>
            <a:r>
              <a:rPr lang="en-US" sz="900" dirty="0"/>
              <a:t>lines(fit1s$mean, col = "blue", type= "o")</a:t>
            </a:r>
          </a:p>
          <a:p>
            <a:r>
              <a:rPr lang="en-US" sz="900" dirty="0"/>
              <a:t>lines(fit2s$mean,col = "red", type= "o")</a:t>
            </a:r>
          </a:p>
          <a:p>
            <a:endParaRPr lang="en-US" sz="900" dirty="0"/>
          </a:p>
          <a:p>
            <a:r>
              <a:rPr lang="en-US" sz="900" dirty="0"/>
              <a:t>#Compare the accuracy</a:t>
            </a:r>
          </a:p>
          <a:p>
            <a:r>
              <a:rPr lang="en-US" sz="900" dirty="0"/>
              <a:t>accuracy(fit1s,austourists)</a:t>
            </a:r>
          </a:p>
          <a:p>
            <a:r>
              <a:rPr lang="en-US" sz="900" dirty="0"/>
              <a:t>accuracy(fit2s,austourists)</a:t>
            </a:r>
          </a:p>
          <a:p>
            <a:endParaRPr lang="en-US" sz="900" dirty="0"/>
          </a:p>
          <a:p>
            <a:r>
              <a:rPr lang="en-US" sz="900" dirty="0"/>
              <a:t>#add the actual values to visually compare the forecasts to the actual values. </a:t>
            </a:r>
          </a:p>
          <a:p>
            <a:r>
              <a:rPr lang="en-US" sz="900" dirty="0"/>
              <a:t>points(</a:t>
            </a:r>
            <a:r>
              <a:rPr lang="en-US" sz="900" dirty="0" err="1"/>
              <a:t>austourists</a:t>
            </a:r>
            <a:r>
              <a:rPr lang="en-US" sz="900" dirty="0"/>
              <a:t>, type = "o")</a:t>
            </a:r>
          </a:p>
        </p:txBody>
      </p:sp>
    </p:spTree>
    <p:extLst>
      <p:ext uri="{BB962C8B-B14F-4D97-AF65-F5344CB8AC3E}">
        <p14:creationId xmlns:p14="http://schemas.microsoft.com/office/powerpoint/2010/main" val="30722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Activity Four: Full Analysis(3-5 hours)</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155643" y="1600200"/>
            <a:ext cx="8832714" cy="4525963"/>
          </a:xfrm>
        </p:spPr>
        <p:txBody>
          <a:bodyPr/>
          <a:lstStyle/>
          <a:p>
            <a:pPr lvl="0"/>
            <a:r>
              <a:rPr lang="en-US" sz="1800" b="1" dirty="0"/>
              <a:t>Temperature Data </a:t>
            </a:r>
            <a:r>
              <a:rPr lang="en-US" sz="1600" dirty="0"/>
              <a:t>Using the </a:t>
            </a:r>
            <a:r>
              <a:rPr lang="en-US" sz="1600" dirty="0" err="1"/>
              <a:t>maxtemp</a:t>
            </a:r>
            <a:r>
              <a:rPr lang="en-US" sz="1600" dirty="0"/>
              <a:t> dataset granted by loading the fpp2 package, there are maximum annual temperature data in Celsius.  For more information, use help(</a:t>
            </a:r>
            <a:r>
              <a:rPr lang="en-US" sz="1600" dirty="0" err="1"/>
              <a:t>maxtemp</a:t>
            </a:r>
            <a:r>
              <a:rPr lang="en-US" sz="1600" dirty="0"/>
              <a:t>).  To see what you’re looking at, execute the command in ‘Examples’ in the help document.</a:t>
            </a:r>
            <a:endParaRPr lang="en-US" sz="1400" dirty="0"/>
          </a:p>
          <a:p>
            <a:pPr lvl="1"/>
            <a:r>
              <a:rPr lang="en-US" sz="1600" dirty="0"/>
              <a:t>We are only concerned with information after 1990.  Please eliminate unwanted information or subset information we don’t care about.</a:t>
            </a:r>
            <a:endParaRPr lang="en-US" sz="1400" dirty="0"/>
          </a:p>
          <a:p>
            <a:pPr lvl="1"/>
            <a:r>
              <a:rPr lang="en-US" sz="1600" dirty="0"/>
              <a:t>Utilize SES to predict the next five years of maximum temperatures in Melbourne.  Plot this information, including the prior data, the SES predictions and the forecast.  Add the predicted value line across 1990-present as a separate line, preferably blue.  So, to review, you should have the data, the predicted value line overlaying it, and a forecast through 2021, all on one plot. Find the </a:t>
            </a:r>
            <a:r>
              <a:rPr lang="en-US" sz="1600" dirty="0" err="1"/>
              <a:t>AICc</a:t>
            </a:r>
            <a:r>
              <a:rPr lang="en-US" sz="1600" dirty="0"/>
              <a:t> and BIC of this fitted model.  You will use that information later.</a:t>
            </a:r>
            <a:endParaRPr lang="en-US" sz="1400" dirty="0"/>
          </a:p>
          <a:p>
            <a:pPr lvl="1"/>
            <a:r>
              <a:rPr lang="en-US" sz="1600" dirty="0"/>
              <a:t>Now use a </a:t>
            </a:r>
            <a:r>
              <a:rPr lang="en-US" sz="1600" b="1" dirty="0"/>
              <a:t>damped</a:t>
            </a:r>
            <a:r>
              <a:rPr lang="en-US" sz="1600" dirty="0"/>
              <a:t> Holt’s linear trend to also predict out five years.  Make sure initial=“optimal.”  As above, create a similar plot to the one you just completed for the SES model, but use the Holt fit instead.</a:t>
            </a:r>
            <a:endParaRPr lang="en-US" sz="1400" dirty="0"/>
          </a:p>
          <a:p>
            <a:pPr lvl="1"/>
            <a:r>
              <a:rPr lang="en-US" sz="1600" dirty="0"/>
              <a:t>Compare the </a:t>
            </a:r>
            <a:r>
              <a:rPr lang="en-US" sz="1600" dirty="0" err="1"/>
              <a:t>AICc</a:t>
            </a:r>
            <a:r>
              <a:rPr lang="en-US" sz="1600" dirty="0"/>
              <a:t> and BIC of the </a:t>
            </a:r>
            <a:r>
              <a:rPr lang="en-US" sz="1600" dirty="0" err="1"/>
              <a:t>ses</a:t>
            </a:r>
            <a:r>
              <a:rPr lang="en-US" sz="1600" dirty="0"/>
              <a:t>() and holt() models.  Which model is better here?</a:t>
            </a:r>
            <a:endParaRPr lang="en-US" sz="1400" dirty="0"/>
          </a:p>
          <a:p>
            <a:pPr lvl="1"/>
            <a:r>
              <a:rPr lang="en-US" sz="1600" dirty="0"/>
              <a:t>Calculate and compare </a:t>
            </a:r>
            <a:r>
              <a:rPr lang="en-US" sz="1600"/>
              <a:t>the RMSE </a:t>
            </a:r>
            <a:r>
              <a:rPr lang="en-US" sz="1600" dirty="0"/>
              <a:t>from the </a:t>
            </a:r>
            <a:r>
              <a:rPr lang="en-US" sz="1600" dirty="0" err="1"/>
              <a:t>ses</a:t>
            </a:r>
            <a:r>
              <a:rPr lang="en-US" sz="1600" dirty="0"/>
              <a:t>() and holt() models.  Which one performs better with respect to this metric?</a:t>
            </a:r>
            <a:endParaRPr lang="en-US" sz="1400" dirty="0"/>
          </a:p>
          <a:p>
            <a:endParaRPr lang="en-US" sz="2800" dirty="0"/>
          </a:p>
        </p:txBody>
      </p:sp>
    </p:spTree>
    <p:extLst>
      <p:ext uri="{BB962C8B-B14F-4D97-AF65-F5344CB8AC3E}">
        <p14:creationId xmlns:p14="http://schemas.microsoft.com/office/powerpoint/2010/main" val="348739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CAD4-E2E6-6A4B-A7AB-1B0329559D9A}"/>
              </a:ext>
            </a:extLst>
          </p:cNvPr>
          <p:cNvSpPr>
            <a:spLocks noGrp="1"/>
          </p:cNvSpPr>
          <p:nvPr>
            <p:ph type="title"/>
          </p:nvPr>
        </p:nvSpPr>
        <p:spPr>
          <a:xfrm>
            <a:off x="0" y="228600"/>
            <a:ext cx="9144000" cy="1143000"/>
          </a:xfrm>
        </p:spPr>
        <p:txBody>
          <a:bodyPr/>
          <a:lstStyle/>
          <a:p>
            <a:r>
              <a:rPr lang="en-US" dirty="0"/>
              <a:t>Bonus: </a:t>
            </a:r>
            <a:r>
              <a:rPr lang="en-US" sz="4000" b="1" dirty="0">
                <a:latin typeface="Times New Roman" panose="02020603050405020304" pitchFamily="18" charset="0"/>
                <a:ea typeface="Palatino Linotype" panose="02040502050505030304" pitchFamily="18" charset="0"/>
                <a:cs typeface="Palatino Linotype" panose="02040502050505030304" pitchFamily="18" charset="0"/>
              </a:rPr>
              <a:t>The Wands Chooses the Wizard </a:t>
            </a:r>
            <a:endParaRPr lang="en-US" dirty="0"/>
          </a:p>
        </p:txBody>
      </p:sp>
      <p:sp>
        <p:nvSpPr>
          <p:cNvPr id="4" name="Rectangle 3">
            <a:extLst>
              <a:ext uri="{FF2B5EF4-FFF2-40B4-BE49-F238E27FC236}">
                <a16:creationId xmlns:a16="http://schemas.microsoft.com/office/drawing/2014/main" id="{3B8B04E0-6130-0C40-B089-24B37E6B953F}"/>
              </a:ext>
            </a:extLst>
          </p:cNvPr>
          <p:cNvSpPr/>
          <p:nvPr/>
        </p:nvSpPr>
        <p:spPr>
          <a:xfrm>
            <a:off x="0" y="1688656"/>
            <a:ext cx="9144000" cy="4390946"/>
          </a:xfrm>
          <a:prstGeom prst="rect">
            <a:avLst/>
          </a:prstGeom>
        </p:spPr>
        <p:txBody>
          <a:bodyPr wrap="square">
            <a:spAutoFit/>
          </a:bodyPr>
          <a:lstStyle/>
          <a:p>
            <a:pPr marR="0" lvl="1">
              <a:spcBef>
                <a:spcPts val="955"/>
              </a:spcBef>
              <a:spcAft>
                <a:spcPts val="0"/>
              </a:spcAft>
              <a:buSzPts val="1200"/>
              <a:tabLst>
                <a:tab pos="435610" algn="l"/>
              </a:tabLst>
            </a:pPr>
            <a:r>
              <a:rPr lang="en-US" sz="1600" b="1" dirty="0">
                <a:latin typeface="Times New Roman" panose="02020603050405020304" pitchFamily="18" charset="0"/>
                <a:ea typeface="Palatino Linotype" panose="02040502050505030304" pitchFamily="18" charset="0"/>
                <a:cs typeface="Palatino Linotype" panose="02040502050505030304" pitchFamily="18" charset="0"/>
              </a:rPr>
              <a:t>Fun with a great plotting function / package… </a:t>
            </a:r>
            <a:r>
              <a:rPr lang="en-US" sz="1600" b="1"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600" b="1">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600" b="1" dirty="0">
              <a:latin typeface="Times New Roman" panose="02020603050405020304"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Utilize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library.  Read in both Unit12TimeSeries_Ollivander and _</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Gregorovitch.csv</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as two different data frames.  They do not have headers, so make sure you account for that.  This is a time series of Wands sold over years.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You don’t have your information in the proper format!  In both data sets, you’ll need to first convert the date-like variable to an actual Date class.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Use the library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(and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function in it) to make each data frame an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 (effectively, a time series).  You’ll want to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order.by</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the Date variable.</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Bind the two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objects together and create a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from it.  Utilize the help() index if you’re stuck.</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Give an effective title and x/y axes.</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Label each Series (via </a:t>
            </a:r>
            <a:r>
              <a:rPr lang="en-US" sz="1200" dirty="0" err="1">
                <a:latin typeface="Times New Roman" panose="02020603050405020304" pitchFamily="18" charset="0"/>
                <a:ea typeface="Garamond" panose="02020404030301010803" pitchFamily="18" charset="0"/>
                <a:cs typeface="Garamond" panose="02020404030301010803" pitchFamily="18" charset="0"/>
              </a:rPr>
              <a:t>dySeries</a:t>
            </a:r>
            <a:r>
              <a:rPr lang="en-US" sz="1200" dirty="0">
                <a:latin typeface="Times New Roman" panose="02020603050405020304" pitchFamily="18" charset="0"/>
                <a:ea typeface="Garamond" panose="02020404030301010803" pitchFamily="18" charset="0"/>
                <a:cs typeface="Garamond" panose="02020404030301010803" pitchFamily="18" charset="0"/>
              </a:rPr>
              <a:t>) to be the appropriate wand-maker.  So, one line should create a label for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and the other for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Stack this graph and modify the two lines to be different colors (and not the default ones!)  Any colors are fine, but make sure they’re visible and that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is a different color than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Activate a range selector and make it big enough to view.</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Use </a:t>
            </a:r>
            <a:r>
              <a:rPr lang="en-US" sz="1200" dirty="0" err="1">
                <a:latin typeface="Times New Roman" panose="02020603050405020304" pitchFamily="18" charset="0"/>
                <a:ea typeface="Garamond" panose="02020404030301010803" pitchFamily="18" charset="0"/>
                <a:cs typeface="Garamond" panose="02020404030301010803" pitchFamily="18" charset="0"/>
              </a:rPr>
              <a:t>dyShading</a:t>
            </a:r>
            <a:r>
              <a:rPr lang="en-US" sz="1200" dirty="0">
                <a:latin typeface="Times New Roman" panose="02020603050405020304" pitchFamily="18" charset="0"/>
                <a:ea typeface="Garamond" panose="02020404030301010803" pitchFamily="18" charset="0"/>
                <a:cs typeface="Garamond" panose="02020404030301010803" pitchFamily="18" charset="0"/>
              </a:rPr>
              <a:t> to illuminate approximately when Voldemort was revived and at-large: between 1995 to 1999.</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Enable Highlighting on the graph, so </a:t>
            </a:r>
            <a:r>
              <a:rPr lang="en-US" sz="1200" dirty="0" err="1">
                <a:latin typeface="Times New Roman" panose="02020603050405020304" pitchFamily="18" charset="0"/>
                <a:ea typeface="Garamond" panose="02020404030301010803" pitchFamily="18" charset="0"/>
                <a:cs typeface="Garamond" panose="02020404030301010803" pitchFamily="18" charset="0"/>
              </a:rPr>
              <a:t>mousing</a:t>
            </a:r>
            <a:r>
              <a:rPr lang="en-US" sz="1200" dirty="0">
                <a:latin typeface="Times New Roman" panose="02020603050405020304" pitchFamily="18" charset="0"/>
                <a:ea typeface="Garamond" panose="02020404030301010803" pitchFamily="18" charset="0"/>
                <a:cs typeface="Garamond" panose="02020404030301010803" pitchFamily="18" charset="0"/>
              </a:rPr>
              <a:t> over a line bolds it.</a:t>
            </a:r>
            <a:endParaRPr lang="en-US" sz="1100" dirty="0">
              <a:effectLst/>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367466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6" name="Picture 5">
            <a:extLst>
              <a:ext uri="{FF2B5EF4-FFF2-40B4-BE49-F238E27FC236}">
                <a16:creationId xmlns:a16="http://schemas.microsoft.com/office/drawing/2014/main" id="{5354EE05-2E74-E1E2-5CA6-E818D036EE3E}"/>
              </a:ext>
            </a:extLst>
          </p:cNvPr>
          <p:cNvPicPr>
            <a:picLocks noChangeAspect="1"/>
          </p:cNvPicPr>
          <p:nvPr/>
        </p:nvPicPr>
        <p:blipFill>
          <a:blip r:embed="rId2"/>
          <a:stretch>
            <a:fillRect/>
          </a:stretch>
        </p:blipFill>
        <p:spPr>
          <a:xfrm>
            <a:off x="1542860" y="1897614"/>
            <a:ext cx="6058280" cy="3932567"/>
          </a:xfrm>
          <a:prstGeom prst="rect">
            <a:avLst/>
          </a:prstGeom>
        </p:spPr>
      </p:pic>
    </p:spTree>
    <p:extLst>
      <p:ext uri="{BB962C8B-B14F-4D97-AF65-F5344CB8AC3E}">
        <p14:creationId xmlns:p14="http://schemas.microsoft.com/office/powerpoint/2010/main" val="84044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3" name="Picture 2">
            <a:extLst>
              <a:ext uri="{FF2B5EF4-FFF2-40B4-BE49-F238E27FC236}">
                <a16:creationId xmlns:a16="http://schemas.microsoft.com/office/drawing/2014/main" id="{48524468-581D-746A-BCDD-68F47A59D045}"/>
              </a:ext>
            </a:extLst>
          </p:cNvPr>
          <p:cNvPicPr>
            <a:picLocks noChangeAspect="1"/>
          </p:cNvPicPr>
          <p:nvPr/>
        </p:nvPicPr>
        <p:blipFill rotWithShape="1">
          <a:blip r:embed="rId2"/>
          <a:srcRect b="66681"/>
          <a:stretch/>
        </p:blipFill>
        <p:spPr>
          <a:xfrm>
            <a:off x="98737" y="2805151"/>
            <a:ext cx="8946526" cy="2034477"/>
          </a:xfrm>
          <a:prstGeom prst="rect">
            <a:avLst/>
          </a:prstGeom>
        </p:spPr>
      </p:pic>
    </p:spTree>
    <p:extLst>
      <p:ext uri="{BB962C8B-B14F-4D97-AF65-F5344CB8AC3E}">
        <p14:creationId xmlns:p14="http://schemas.microsoft.com/office/powerpoint/2010/main" val="189365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B604-61D7-ABF8-3CD1-7B006F58A61D}"/>
              </a:ext>
            </a:extLst>
          </p:cNvPr>
          <p:cNvSpPr>
            <a:spLocks noGrp="1"/>
          </p:cNvSpPr>
          <p:nvPr>
            <p:ph type="title"/>
          </p:nvPr>
        </p:nvSpPr>
        <p:spPr/>
        <p:txBody>
          <a:bodyPr/>
          <a:lstStyle/>
          <a:p>
            <a:r>
              <a:rPr lang="en-US" dirty="0"/>
              <a:t>Assessment Statistics</a:t>
            </a:r>
          </a:p>
        </p:txBody>
      </p:sp>
      <p:pic>
        <p:nvPicPr>
          <p:cNvPr id="3" name="Picture 2">
            <a:extLst>
              <a:ext uri="{FF2B5EF4-FFF2-40B4-BE49-F238E27FC236}">
                <a16:creationId xmlns:a16="http://schemas.microsoft.com/office/drawing/2014/main" id="{48524468-581D-746A-BCDD-68F47A59D045}"/>
              </a:ext>
            </a:extLst>
          </p:cNvPr>
          <p:cNvPicPr>
            <a:picLocks noChangeAspect="1"/>
          </p:cNvPicPr>
          <p:nvPr/>
        </p:nvPicPr>
        <p:blipFill rotWithShape="1">
          <a:blip r:embed="rId2"/>
          <a:srcRect t="32163" b="42398"/>
          <a:stretch/>
        </p:blipFill>
        <p:spPr>
          <a:xfrm>
            <a:off x="445426" y="2882590"/>
            <a:ext cx="8253148" cy="1432932"/>
          </a:xfrm>
          <a:prstGeom prst="rect">
            <a:avLst/>
          </a:prstGeom>
        </p:spPr>
      </p:pic>
    </p:spTree>
    <p:extLst>
      <p:ext uri="{BB962C8B-B14F-4D97-AF65-F5344CB8AC3E}">
        <p14:creationId xmlns:p14="http://schemas.microsoft.com/office/powerpoint/2010/main" val="296327081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1330</TotalTime>
  <Words>1951</Words>
  <Application>Microsoft Macintosh PowerPoint</Application>
  <PresentationFormat>On-screen Show (4:3)</PresentationFormat>
  <Paragraphs>161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Palatino Linotype</vt:lpstr>
      <vt:lpstr>Times New Roman</vt:lpstr>
      <vt:lpstr>1_Body Slides</vt:lpstr>
      <vt:lpstr>For Live Session</vt:lpstr>
      <vt:lpstr>Activity One: SES (1 hour)</vt:lpstr>
      <vt:lpstr>Activity Two: Holt Linear (1 hour)</vt:lpstr>
      <vt:lpstr>Activity Three: Holt Seasonal (1 hour)</vt:lpstr>
      <vt:lpstr>Activity Four: Full Analysis(3-5 hours)</vt:lpstr>
      <vt:lpstr>Bonus: The Wands Chooses the Wizard </vt:lpstr>
      <vt:lpstr>Assessment Statistics</vt:lpstr>
      <vt:lpstr>Assessment Statistics</vt:lpstr>
      <vt:lpstr>Assessment Statistics</vt:lpstr>
      <vt:lpstr>Assessment Statistics</vt:lpstr>
      <vt:lpstr>Assessment Statistics</vt:lpstr>
      <vt:lpstr>Assessment Statistics</vt:lpstr>
      <vt:lpstr>Assessment Statistics</vt:lpstr>
      <vt:lpstr>Assessment Statistics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23</cp:revision>
  <dcterms:created xsi:type="dcterms:W3CDTF">2019-09-23T08:00:29Z</dcterms:created>
  <dcterms:modified xsi:type="dcterms:W3CDTF">2023-11-01T21:01:07Z</dcterms:modified>
</cp:coreProperties>
</file>