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2aba9dd8d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2aba9dd8d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aba9dd8d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2aba9dd8d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aba9dd8d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2aba9dd8d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ac79a4b15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2ac79a4b15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aba9dd8df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aba9dd8df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2aba9dd8d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2aba9dd8d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aba9dd8d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2aba9dd8d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aba9dd8df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aba9dd8df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2aba9dd8d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2aba9dd8d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aba9dd8df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2aba9dd8d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aba9dd8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aba9dd8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aba9dd8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aba9dd8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2aba9dd8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2aba9dd8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2aba9dd8d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2aba9dd8d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2aba9dd8d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2aba9dd8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aba9dd8d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aba9dd8d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2aba9dd8d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2aba9dd8d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aba9dd8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aba9dd8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reuters.com/legal/litigation/anthropic-reaches-deal-ai-guardrails-lawsuit-over-music-lyrics-2025-01-03/" TargetMode="External"/><Relationship Id="rId4" Type="http://schemas.openxmlformats.org/officeDocument/2006/relationships/hyperlink" Target="https://harvardlawreview.org/blog/2024/04/nyt-v-openai-the-timess-about-fa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Week 2 </a:t>
            </a:r>
            <a:endParaRPr/>
          </a:p>
          <a:p>
            <a:pPr indent="0" lvl="0" marL="0" rtl="0" algn="ctr">
              <a:spcBef>
                <a:spcPts val="0"/>
              </a:spcBef>
              <a:spcAft>
                <a:spcPts val="0"/>
              </a:spcAft>
              <a:buNone/>
            </a:pPr>
            <a:r>
              <a:rPr lang="en"/>
              <a:t>Asynchronous Work</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Johnny Vogt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3-D Height v. Weight v. Year by Position</a:t>
            </a:r>
            <a:endParaRPr/>
          </a:p>
        </p:txBody>
      </p:sp>
      <p:sp>
        <p:nvSpPr>
          <p:cNvPr id="117" name="Google Shape;117;p22"/>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Code:</a:t>
            </a:r>
            <a:endParaRPr/>
          </a:p>
          <a:p>
            <a:pPr indent="0" lvl="0" marL="0" rtl="0" algn="l">
              <a:spcBef>
                <a:spcPts val="0"/>
              </a:spcBef>
              <a:spcAft>
                <a:spcPts val="0"/>
              </a:spcAft>
              <a:buClr>
                <a:schemeClr val="dk1"/>
              </a:buClr>
              <a:buSzPct val="115783"/>
              <a:buFont typeface="Arial"/>
              <a:buNone/>
            </a:pPr>
            <a:r>
              <a:rPr lang="en" sz="950"/>
              <a:t>library(plotly)</a:t>
            </a:r>
            <a:endParaRPr sz="950"/>
          </a:p>
          <a:p>
            <a:pPr indent="0" lvl="0" marL="0" rtl="0" algn="l">
              <a:spcBef>
                <a:spcPts val="0"/>
              </a:spcBef>
              <a:spcAft>
                <a:spcPts val="0"/>
              </a:spcAft>
              <a:buClr>
                <a:schemeClr val="dk1"/>
              </a:buClr>
              <a:buSzPct val="115783"/>
              <a:buFont typeface="Arial"/>
              <a:buNone/>
            </a:pPr>
            <a:r>
              <a:rPr lang="en" sz="950"/>
              <a:t>H_W_Y &lt;- plot_ly(Convertedht_PlayersBBall, x = ~weight, y = ~new_height, z = ~year_start, color = ~position, sizes=c(1,1)) %&gt;%</a:t>
            </a:r>
            <a:endParaRPr sz="950"/>
          </a:p>
          <a:p>
            <a:pPr indent="0" lvl="0" marL="0" rtl="0" algn="l">
              <a:spcBef>
                <a:spcPts val="0"/>
              </a:spcBef>
              <a:spcAft>
                <a:spcPts val="0"/>
              </a:spcAft>
              <a:buClr>
                <a:schemeClr val="dk1"/>
              </a:buClr>
              <a:buSzPct val="115783"/>
              <a:buFont typeface="Arial"/>
              <a:buNone/>
            </a:pPr>
            <a:r>
              <a:rPr lang="en" sz="950"/>
              <a:t>  add_markers() %&gt;%</a:t>
            </a:r>
            <a:endParaRPr sz="950"/>
          </a:p>
          <a:p>
            <a:pPr indent="0" lvl="0" marL="0" rtl="0" algn="l">
              <a:spcBef>
                <a:spcPts val="0"/>
              </a:spcBef>
              <a:spcAft>
                <a:spcPts val="0"/>
              </a:spcAft>
              <a:buClr>
                <a:schemeClr val="dk1"/>
              </a:buClr>
              <a:buSzPct val="115783"/>
              <a:buFont typeface="Arial"/>
              <a:buNone/>
            </a:pPr>
            <a:r>
              <a:rPr lang="en" sz="950"/>
              <a:t>  layout(scene = list(xaxis = list(title = "Player's Weight"),</a:t>
            </a:r>
            <a:endParaRPr sz="950"/>
          </a:p>
          <a:p>
            <a:pPr indent="0" lvl="0" marL="0" rtl="0" algn="l">
              <a:spcBef>
                <a:spcPts val="0"/>
              </a:spcBef>
              <a:spcAft>
                <a:spcPts val="0"/>
              </a:spcAft>
              <a:buClr>
                <a:schemeClr val="dk1"/>
              </a:buClr>
              <a:buSzPct val="115783"/>
              <a:buFont typeface="Arial"/>
              <a:buNone/>
            </a:pPr>
            <a:r>
              <a:rPr lang="en" sz="950"/>
              <a:t>                  	yaxis = list(title = "Player's Height"),</a:t>
            </a:r>
            <a:endParaRPr sz="950"/>
          </a:p>
          <a:p>
            <a:pPr indent="0" lvl="0" marL="0" rtl="0" algn="l">
              <a:spcBef>
                <a:spcPts val="0"/>
              </a:spcBef>
              <a:spcAft>
                <a:spcPts val="0"/>
              </a:spcAft>
              <a:buClr>
                <a:schemeClr val="dk1"/>
              </a:buClr>
              <a:buSzPct val="115783"/>
              <a:buFont typeface="Arial"/>
              <a:buNone/>
            </a:pPr>
            <a:r>
              <a:rPr lang="en" sz="950"/>
              <a:t>                  	zaxis = list(title = "Debut Year")))</a:t>
            </a:r>
            <a:endParaRPr sz="950"/>
          </a:p>
          <a:p>
            <a:pPr indent="0" lvl="0" marL="0" rtl="0" algn="l">
              <a:spcBef>
                <a:spcPts val="0"/>
              </a:spcBef>
              <a:spcAft>
                <a:spcPts val="0"/>
              </a:spcAft>
              <a:buNone/>
            </a:pPr>
            <a:r>
              <a:rPr lang="en"/>
              <a:t>H_W_Y</a:t>
            </a:r>
            <a:endParaRPr/>
          </a:p>
          <a:p>
            <a:pPr indent="-325755" lvl="0" marL="457200" rtl="0" algn="l">
              <a:spcBef>
                <a:spcPts val="1200"/>
              </a:spcBef>
              <a:spcAft>
                <a:spcPts val="0"/>
              </a:spcAft>
              <a:buSzPct val="100000"/>
              <a:buChar char="-"/>
            </a:pPr>
            <a:r>
              <a:rPr lang="en"/>
              <a:t>Very crowded amount of data, very cool plot, but ultimately, seems </a:t>
            </a:r>
            <a:r>
              <a:rPr lang="en"/>
              <a:t>superfluous</a:t>
            </a:r>
            <a:r>
              <a:rPr lang="en"/>
              <a:t>. Most data when presented wont have the </a:t>
            </a:r>
            <a:r>
              <a:rPr lang="en"/>
              <a:t>opportunity</a:t>
            </a:r>
            <a:r>
              <a:rPr lang="en"/>
              <a:t> to examine this properly by being able to spin and analyze the data </a:t>
            </a:r>
            <a:r>
              <a:rPr lang="en"/>
              <a:t>thoroughly.</a:t>
            </a:r>
            <a:endParaRPr/>
          </a:p>
          <a:p>
            <a:pPr indent="-325755" lvl="0" marL="457200" rtl="0" algn="l">
              <a:spcBef>
                <a:spcPts val="0"/>
              </a:spcBef>
              <a:spcAft>
                <a:spcPts val="0"/>
              </a:spcAft>
              <a:buSzPct val="100000"/>
              <a:buChar char="-"/>
            </a:pPr>
            <a:r>
              <a:rPr lang="en"/>
              <a:t>Able to showcase multiple relationship in one graph. </a:t>
            </a:r>
            <a:endParaRPr/>
          </a:p>
        </p:txBody>
      </p:sp>
      <p:pic>
        <p:nvPicPr>
          <p:cNvPr id="118" name="Google Shape;118;p22"/>
          <p:cNvPicPr preferRelativeResize="0"/>
          <p:nvPr/>
        </p:nvPicPr>
        <p:blipFill>
          <a:blip r:embed="rId3">
            <a:alphaModFix/>
          </a:blip>
          <a:stretch>
            <a:fillRect/>
          </a:stretch>
        </p:blipFill>
        <p:spPr>
          <a:xfrm>
            <a:off x="0" y="1152475"/>
            <a:ext cx="4260301" cy="31642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Time Series (Top 50 ggplot2 Visualization)</a:t>
            </a:r>
            <a:endParaRPr/>
          </a:p>
        </p:txBody>
      </p:sp>
      <p:sp>
        <p:nvSpPr>
          <p:cNvPr id="124" name="Google Shape;124;p23"/>
          <p:cNvSpPr txBox="1"/>
          <p:nvPr>
            <p:ph idx="1" type="body"/>
          </p:nvPr>
        </p:nvSpPr>
        <p:spPr>
          <a:xfrm>
            <a:off x="5225025" y="1152475"/>
            <a:ext cx="36072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Code:</a:t>
            </a:r>
            <a:endParaRPr/>
          </a:p>
          <a:p>
            <a:pPr indent="0" lvl="0" marL="0" rtl="0" algn="l">
              <a:spcBef>
                <a:spcPts val="0"/>
              </a:spcBef>
              <a:spcAft>
                <a:spcPts val="0"/>
              </a:spcAft>
              <a:buClr>
                <a:schemeClr val="dk1"/>
              </a:buClr>
              <a:buSzPct val="91886"/>
              <a:buFont typeface="Arial"/>
              <a:buNone/>
            </a:pPr>
            <a:r>
              <a:rPr lang="en" sz="1197"/>
              <a:t>med_ht_by_year &lt;- Convertedht_PlayersBBall %&gt;%</a:t>
            </a:r>
            <a:endParaRPr sz="1197"/>
          </a:p>
          <a:p>
            <a:pPr indent="0" lvl="0" marL="0" rtl="0" algn="l">
              <a:spcBef>
                <a:spcPts val="0"/>
              </a:spcBef>
              <a:spcAft>
                <a:spcPts val="0"/>
              </a:spcAft>
              <a:buClr>
                <a:schemeClr val="dk1"/>
              </a:buClr>
              <a:buSzPct val="91886"/>
              <a:buFont typeface="Arial"/>
              <a:buNone/>
            </a:pPr>
            <a:r>
              <a:rPr lang="en" sz="1197"/>
              <a:t>  group_by(year_start) %&gt;%</a:t>
            </a:r>
            <a:endParaRPr sz="1197"/>
          </a:p>
          <a:p>
            <a:pPr indent="0" lvl="0" marL="0" rtl="0" algn="l">
              <a:spcBef>
                <a:spcPts val="0"/>
              </a:spcBef>
              <a:spcAft>
                <a:spcPts val="0"/>
              </a:spcAft>
              <a:buClr>
                <a:schemeClr val="dk1"/>
              </a:buClr>
              <a:buSzPct val="91886"/>
              <a:buFont typeface="Arial"/>
              <a:buNone/>
            </a:pPr>
            <a:r>
              <a:rPr lang="en" sz="1197"/>
              <a:t>  summarise(median_height = median(new_height)</a:t>
            </a:r>
            <a:endParaRPr sz="1197"/>
          </a:p>
          <a:p>
            <a:pPr indent="0" lvl="0" marL="0" rtl="0" algn="l">
              <a:spcBef>
                <a:spcPts val="0"/>
              </a:spcBef>
              <a:spcAft>
                <a:spcPts val="0"/>
              </a:spcAft>
              <a:buClr>
                <a:schemeClr val="dk1"/>
              </a:buClr>
              <a:buSzPct val="91886"/>
              <a:buFont typeface="Arial"/>
              <a:buNone/>
            </a:pPr>
            <a:r>
              <a:t/>
            </a:r>
            <a:endParaRPr sz="1197"/>
          </a:p>
          <a:p>
            <a:pPr indent="0" lvl="0" marL="0" rtl="0" algn="l">
              <a:spcBef>
                <a:spcPts val="0"/>
              </a:spcBef>
              <a:spcAft>
                <a:spcPts val="0"/>
              </a:spcAft>
              <a:buClr>
                <a:schemeClr val="dk1"/>
              </a:buClr>
              <a:buSzPct val="91886"/>
              <a:buFont typeface="Arial"/>
              <a:buNone/>
            </a:pPr>
            <a:r>
              <a:rPr lang="en" sz="1197"/>
              <a:t>med_ht_by_year %&gt;% ggplot(aes(x=year_start, y = median_height)) +</a:t>
            </a:r>
            <a:endParaRPr sz="1197"/>
          </a:p>
          <a:p>
            <a:pPr indent="0" lvl="0" marL="0" rtl="0" algn="l">
              <a:spcBef>
                <a:spcPts val="0"/>
              </a:spcBef>
              <a:spcAft>
                <a:spcPts val="0"/>
              </a:spcAft>
              <a:buClr>
                <a:schemeClr val="dk1"/>
              </a:buClr>
              <a:buSzPct val="91886"/>
              <a:buFont typeface="Arial"/>
              <a:buNone/>
            </a:pPr>
            <a:r>
              <a:rPr lang="en" sz="1197"/>
              <a:t>  geom_line() +</a:t>
            </a:r>
            <a:endParaRPr sz="1197"/>
          </a:p>
          <a:p>
            <a:pPr indent="0" lvl="0" marL="0" rtl="0" algn="l">
              <a:spcBef>
                <a:spcPts val="0"/>
              </a:spcBef>
              <a:spcAft>
                <a:spcPts val="0"/>
              </a:spcAft>
              <a:buClr>
                <a:schemeClr val="dk1"/>
              </a:buClr>
              <a:buSzPct val="91886"/>
              <a:buFont typeface="Arial"/>
              <a:buNone/>
            </a:pPr>
            <a:r>
              <a:rPr lang="en" sz="1197"/>
              <a:t>  ggtitle("Yearly Time Series of Median NBA Player's Heights") +</a:t>
            </a:r>
            <a:endParaRPr sz="1197"/>
          </a:p>
          <a:p>
            <a:pPr indent="0" lvl="0" marL="0" rtl="0" algn="l">
              <a:spcBef>
                <a:spcPts val="0"/>
              </a:spcBef>
              <a:spcAft>
                <a:spcPts val="0"/>
              </a:spcAft>
              <a:buClr>
                <a:schemeClr val="dk1"/>
              </a:buClr>
              <a:buSzPct val="91886"/>
              <a:buFont typeface="Arial"/>
              <a:buNone/>
            </a:pPr>
            <a:r>
              <a:rPr lang="en" sz="1197"/>
              <a:t>  xlab("Debut Year") +</a:t>
            </a:r>
            <a:endParaRPr sz="1197"/>
          </a:p>
          <a:p>
            <a:pPr indent="0" lvl="0" marL="0" rtl="0" algn="l">
              <a:spcBef>
                <a:spcPts val="0"/>
              </a:spcBef>
              <a:spcAft>
                <a:spcPts val="0"/>
              </a:spcAft>
              <a:buClr>
                <a:schemeClr val="dk1"/>
              </a:buClr>
              <a:buSzPct val="91886"/>
              <a:buFont typeface="Arial"/>
              <a:buNone/>
            </a:pPr>
            <a:r>
              <a:rPr lang="en" sz="1197"/>
              <a:t>  ylab("Median Height in Inches") +</a:t>
            </a:r>
            <a:endParaRPr sz="1197"/>
          </a:p>
          <a:p>
            <a:pPr indent="0" lvl="0" marL="0" rtl="0" algn="l">
              <a:spcBef>
                <a:spcPts val="0"/>
              </a:spcBef>
              <a:spcAft>
                <a:spcPts val="0"/>
              </a:spcAft>
              <a:buNone/>
            </a:pPr>
            <a:r>
              <a:rPr lang="en" sz="1197"/>
              <a:t>  theme_par()</a:t>
            </a:r>
            <a:endParaRPr sz="1197"/>
          </a:p>
          <a:p>
            <a:pPr indent="-291465" lvl="0" marL="457200" rtl="0" algn="l">
              <a:spcBef>
                <a:spcPts val="0"/>
              </a:spcBef>
              <a:spcAft>
                <a:spcPts val="0"/>
              </a:spcAft>
              <a:buSzPct val="100000"/>
              <a:buChar char="-"/>
            </a:pPr>
            <a:r>
              <a:rPr lang="en"/>
              <a:t>Needed to create a new dataset from the Large Dataset, due to needing a median of all of the height Measurements for each year in “year_start_</a:t>
            </a:r>
            <a:endParaRPr/>
          </a:p>
          <a:p>
            <a:pPr indent="-291465" lvl="0" marL="457200" rtl="0" algn="l">
              <a:spcBef>
                <a:spcPts val="0"/>
              </a:spcBef>
              <a:spcAft>
                <a:spcPts val="0"/>
              </a:spcAft>
              <a:buSzPct val="100000"/>
              <a:buChar char="-"/>
            </a:pPr>
            <a:r>
              <a:rPr lang="en"/>
              <a:t>This clearly shows a positive relationship with the median height of NBA Players. (1947:74in - 2020:79in) </a:t>
            </a:r>
            <a:endParaRPr/>
          </a:p>
          <a:p>
            <a:pPr indent="-277494" lvl="1" marL="914400" rtl="0" algn="l">
              <a:spcBef>
                <a:spcPts val="0"/>
              </a:spcBef>
              <a:spcAft>
                <a:spcPts val="0"/>
              </a:spcAft>
              <a:buSzPct val="100000"/>
              <a:buChar char="-"/>
            </a:pPr>
            <a:r>
              <a:rPr lang="en"/>
              <a:t>Players being drafted in 2020 are 5 inches taller than players that started in 1950s</a:t>
            </a:r>
            <a:endParaRPr/>
          </a:p>
          <a:p>
            <a:pPr indent="-291465" lvl="0" marL="457200" rtl="0" algn="l">
              <a:spcBef>
                <a:spcPts val="0"/>
              </a:spcBef>
              <a:spcAft>
                <a:spcPts val="0"/>
              </a:spcAft>
              <a:buSzPct val="100000"/>
              <a:buChar char="-"/>
            </a:pPr>
            <a:r>
              <a:rPr lang="en"/>
              <a:t>Possibly the best way to demonstrate the height change over the years.</a:t>
            </a:r>
            <a:endParaRPr/>
          </a:p>
          <a:p>
            <a:pPr indent="-291465" lvl="0" marL="457200" rtl="0" algn="l">
              <a:spcBef>
                <a:spcPts val="0"/>
              </a:spcBef>
              <a:spcAft>
                <a:spcPts val="0"/>
              </a:spcAft>
              <a:buSzPct val="100000"/>
              <a:buChar char="-"/>
            </a:pPr>
            <a:r>
              <a:rPr lang="en"/>
              <a:t>Definitely required additional reading and researching on how to get the median height. </a:t>
            </a:r>
            <a:endParaRPr/>
          </a:p>
          <a:p>
            <a:pPr indent="-277494" lvl="1" marL="914400" rtl="0" algn="l">
              <a:spcBef>
                <a:spcPts val="0"/>
              </a:spcBef>
              <a:spcAft>
                <a:spcPts val="0"/>
              </a:spcAft>
              <a:buSzPct val="100000"/>
              <a:buChar char="-"/>
            </a:pPr>
            <a:r>
              <a:rPr lang="en"/>
              <a:t>Once I saw this plot on the website, I knew I needed to figure this out. </a:t>
            </a:r>
            <a:endParaRPr/>
          </a:p>
        </p:txBody>
      </p:sp>
      <p:pic>
        <p:nvPicPr>
          <p:cNvPr id="125" name="Google Shape;125;p23"/>
          <p:cNvPicPr preferRelativeResize="0"/>
          <p:nvPr/>
        </p:nvPicPr>
        <p:blipFill rotWithShape="1">
          <a:blip r:embed="rId3">
            <a:alphaModFix/>
          </a:blip>
          <a:srcRect b="11048" l="3099" r="6794" t="13015"/>
          <a:stretch/>
        </p:blipFill>
        <p:spPr>
          <a:xfrm>
            <a:off x="311700" y="1152475"/>
            <a:ext cx="4980024" cy="3272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Education Level V. Salary</a:t>
            </a:r>
            <a:endParaRPr/>
          </a:p>
        </p:txBody>
      </p:sp>
      <p:sp>
        <p:nvSpPr>
          <p:cNvPr id="131" name="Google Shape;131;p24"/>
          <p:cNvSpPr txBox="1"/>
          <p:nvPr>
            <p:ph idx="1" type="body"/>
          </p:nvPr>
        </p:nvSpPr>
        <p:spPr>
          <a:xfrm>
            <a:off x="4958225" y="1152475"/>
            <a:ext cx="38742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Code:</a:t>
            </a:r>
            <a:endParaRPr/>
          </a:p>
          <a:p>
            <a:pPr indent="0" lvl="0" marL="0" rtl="0" algn="l">
              <a:spcBef>
                <a:spcPts val="0"/>
              </a:spcBef>
              <a:spcAft>
                <a:spcPts val="0"/>
              </a:spcAft>
              <a:buNone/>
            </a:pPr>
            <a:r>
              <a:rPr lang="en" sz="1012"/>
              <a:t>Education_Income &lt;- read_csv("Unit 2/Education_Income.csv")</a:t>
            </a:r>
            <a:endParaRPr sz="1012"/>
          </a:p>
          <a:p>
            <a:pPr indent="0" lvl="0" marL="0" rtl="0" algn="l">
              <a:spcBef>
                <a:spcPts val="0"/>
              </a:spcBef>
              <a:spcAft>
                <a:spcPts val="0"/>
              </a:spcAft>
              <a:buClr>
                <a:schemeClr val="dk1"/>
              </a:buClr>
              <a:buSzPct val="108645"/>
              <a:buFont typeface="Arial"/>
              <a:buNone/>
            </a:pPr>
            <a:r>
              <a:rPr lang="en" sz="1012"/>
              <a:t>Education_Income$Educ &lt;- reorder(Education_Income$Educ, Education_Income$Income2005, FUN = median)</a:t>
            </a:r>
            <a:endParaRPr sz="1012"/>
          </a:p>
          <a:p>
            <a:pPr indent="0" lvl="0" marL="0" rtl="0" algn="l">
              <a:spcBef>
                <a:spcPts val="0"/>
              </a:spcBef>
              <a:spcAft>
                <a:spcPts val="0"/>
              </a:spcAft>
              <a:buClr>
                <a:schemeClr val="dk1"/>
              </a:buClr>
              <a:buSzPct val="108645"/>
              <a:buFont typeface="Arial"/>
              <a:buNone/>
            </a:pPr>
            <a:r>
              <a:rPr lang="en" sz="1012"/>
              <a:t>Education_Income %&gt;% ggplot(aes(x = Income2005, y = Educ)) +</a:t>
            </a:r>
            <a:endParaRPr sz="1012"/>
          </a:p>
          <a:p>
            <a:pPr indent="0" lvl="0" marL="0" rtl="0" algn="l">
              <a:spcBef>
                <a:spcPts val="0"/>
              </a:spcBef>
              <a:spcAft>
                <a:spcPts val="0"/>
              </a:spcAft>
              <a:buClr>
                <a:schemeClr val="dk1"/>
              </a:buClr>
              <a:buSzPct val="108645"/>
              <a:buFont typeface="Arial"/>
              <a:buNone/>
            </a:pPr>
            <a:r>
              <a:rPr lang="en" sz="1012"/>
              <a:t>  geom_boxplot(outliers = FALSE) +</a:t>
            </a:r>
            <a:endParaRPr sz="1012"/>
          </a:p>
          <a:p>
            <a:pPr indent="0" lvl="0" marL="0" rtl="0" algn="l">
              <a:spcBef>
                <a:spcPts val="0"/>
              </a:spcBef>
              <a:spcAft>
                <a:spcPts val="0"/>
              </a:spcAft>
              <a:buClr>
                <a:schemeClr val="dk1"/>
              </a:buClr>
              <a:buSzPct val="108645"/>
              <a:buFont typeface="Arial"/>
              <a:buNone/>
            </a:pPr>
            <a:r>
              <a:rPr lang="en" sz="1012"/>
              <a:t>  ggtitle("Boxplot of Salaries based off of Education Level") +</a:t>
            </a:r>
            <a:endParaRPr sz="1012"/>
          </a:p>
          <a:p>
            <a:pPr indent="0" lvl="0" marL="0" rtl="0" algn="l">
              <a:spcBef>
                <a:spcPts val="0"/>
              </a:spcBef>
              <a:spcAft>
                <a:spcPts val="0"/>
              </a:spcAft>
              <a:buClr>
                <a:schemeClr val="dk1"/>
              </a:buClr>
              <a:buSzPct val="108645"/>
              <a:buFont typeface="Arial"/>
              <a:buNone/>
            </a:pPr>
            <a:r>
              <a:rPr lang="en" sz="1012"/>
              <a:t>  xlab("Income in Dollars") +</a:t>
            </a:r>
            <a:endParaRPr sz="1012"/>
          </a:p>
          <a:p>
            <a:pPr indent="0" lvl="0" marL="0" rtl="0" algn="l">
              <a:spcBef>
                <a:spcPts val="0"/>
              </a:spcBef>
              <a:spcAft>
                <a:spcPts val="0"/>
              </a:spcAft>
              <a:buClr>
                <a:schemeClr val="dk1"/>
              </a:buClr>
              <a:buSzPct val="108645"/>
              <a:buFont typeface="Arial"/>
              <a:buNone/>
            </a:pPr>
            <a:r>
              <a:rPr lang="en" sz="1012"/>
              <a:t>  ylab("Education Level") +</a:t>
            </a:r>
            <a:endParaRPr sz="1012"/>
          </a:p>
          <a:p>
            <a:pPr indent="0" lvl="0" marL="0" rtl="0" algn="l">
              <a:spcBef>
                <a:spcPts val="0"/>
              </a:spcBef>
              <a:spcAft>
                <a:spcPts val="0"/>
              </a:spcAft>
              <a:buNone/>
            </a:pPr>
            <a:r>
              <a:rPr lang="en" sz="1012"/>
              <a:t>  theme_economist()</a:t>
            </a:r>
            <a:endParaRPr sz="1012"/>
          </a:p>
          <a:p>
            <a:pPr indent="-308610" lvl="0" marL="457200" rtl="0" algn="l">
              <a:spcBef>
                <a:spcPts val="0"/>
              </a:spcBef>
              <a:spcAft>
                <a:spcPts val="0"/>
              </a:spcAft>
              <a:buSzPct val="100000"/>
              <a:buChar char="-"/>
            </a:pPr>
            <a:r>
              <a:rPr lang="en"/>
              <a:t>Reordered the Education Level to make it look like it’s highest Level to lowest Level</a:t>
            </a:r>
            <a:endParaRPr/>
          </a:p>
          <a:p>
            <a:pPr indent="-308610" lvl="0" marL="457200" rtl="0" algn="l">
              <a:spcBef>
                <a:spcPts val="0"/>
              </a:spcBef>
              <a:spcAft>
                <a:spcPts val="0"/>
              </a:spcAft>
              <a:buSzPct val="100000"/>
              <a:buChar char="-"/>
            </a:pPr>
            <a:r>
              <a:rPr lang="en"/>
              <a:t>Removed Outliers to showcase the data without it being skewed by a few data points. </a:t>
            </a:r>
            <a:endParaRPr/>
          </a:p>
          <a:p>
            <a:pPr indent="-308610" lvl="0" marL="457200" rtl="0" algn="l">
              <a:spcBef>
                <a:spcPts val="0"/>
              </a:spcBef>
              <a:spcAft>
                <a:spcPts val="0"/>
              </a:spcAft>
              <a:buSzPct val="100000"/>
              <a:buChar char="-"/>
            </a:pPr>
            <a:r>
              <a:rPr lang="en"/>
              <a:t>The</a:t>
            </a:r>
            <a:r>
              <a:rPr lang="en"/>
              <a:t> data suggests that the more education that a person obtains, it is likely that their salary will increase and It seems that any education after 16 years of education has an negligible effect on salary. </a:t>
            </a:r>
            <a:endParaRPr/>
          </a:p>
        </p:txBody>
      </p:sp>
      <p:pic>
        <p:nvPicPr>
          <p:cNvPr id="132" name="Google Shape;132;p24"/>
          <p:cNvPicPr preferRelativeResize="0"/>
          <p:nvPr/>
        </p:nvPicPr>
        <p:blipFill>
          <a:blip r:embed="rId3">
            <a:alphaModFix/>
          </a:blip>
          <a:stretch>
            <a:fillRect/>
          </a:stretch>
        </p:blipFill>
        <p:spPr>
          <a:xfrm>
            <a:off x="152400" y="1170125"/>
            <a:ext cx="4653425" cy="345899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nvSpPr>
        <p:spPr>
          <a:xfrm>
            <a:off x="465575" y="384275"/>
            <a:ext cx="22200" cy="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38" name="Google Shape;138;p25"/>
          <p:cNvSpPr txBox="1"/>
          <p:nvPr/>
        </p:nvSpPr>
        <p:spPr>
          <a:xfrm>
            <a:off x="0" y="1086350"/>
            <a:ext cx="3768900" cy="46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
                <a:solidFill>
                  <a:schemeClr val="dk2"/>
                </a:solidFill>
              </a:rPr>
              <a:t>Part t 1</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#Importing PlayersBBall Dataset</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library(readr)</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library(ggplot2)</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library(ggthemes)</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library(gganimate)</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library(tidyverse)</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PlayersBBall &lt;- read_csv("Unit 2/PlayersBBall.csv")</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View(PlayersBBall)</a:t>
            </a:r>
            <a:endParaRPr sz="100">
              <a:solidFill>
                <a:schemeClr val="dk2"/>
              </a:solidFill>
            </a:endParaRPr>
          </a:p>
          <a:p>
            <a:pPr indent="0" lvl="0" marL="0" rtl="0" algn="l">
              <a:spcBef>
                <a:spcPts val="0"/>
              </a:spcBef>
              <a:spcAft>
                <a:spcPts val="0"/>
              </a:spcAft>
              <a:buClr>
                <a:schemeClr val="dk1"/>
              </a:buClr>
              <a:buSzPts val="1100"/>
              <a:buFont typeface="Arial"/>
              <a:buNone/>
            </a:pPr>
            <a:r>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#Visually represent number of players in each position</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PlayersBBall[PlayersBBall$name != "George Karl",] %&gt;% ggplot(aes(x= position))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geom_bar()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ggtitle("Number of Players by Position since 1950")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xlab("Position")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ylab("Player Count")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theme_par()</a:t>
            </a:r>
            <a:endParaRPr sz="100">
              <a:solidFill>
                <a:schemeClr val="dk2"/>
              </a:solidFill>
            </a:endParaRPr>
          </a:p>
          <a:p>
            <a:pPr indent="0" lvl="0" marL="0" rtl="0" algn="l">
              <a:spcBef>
                <a:spcPts val="0"/>
              </a:spcBef>
              <a:spcAft>
                <a:spcPts val="0"/>
              </a:spcAft>
              <a:buClr>
                <a:schemeClr val="dk1"/>
              </a:buClr>
              <a:buSzPts val="1100"/>
              <a:buFont typeface="Arial"/>
              <a:buNone/>
            </a:pPr>
            <a:r>
              <a:t/>
            </a:r>
            <a:endParaRPr sz="100">
              <a:solidFill>
                <a:schemeClr val="dk2"/>
              </a:solidFill>
            </a:endParaRPr>
          </a:p>
          <a:p>
            <a:pPr indent="0" lvl="0" marL="0" rtl="0" algn="l">
              <a:spcBef>
                <a:spcPts val="0"/>
              </a:spcBef>
              <a:spcAft>
                <a:spcPts val="0"/>
              </a:spcAft>
              <a:buClr>
                <a:schemeClr val="dk1"/>
              </a:buClr>
              <a:buSzPts val="1100"/>
              <a:buFont typeface="Arial"/>
              <a:buNone/>
            </a:pPr>
            <a:r>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#Investigate the distribution of the weight of Centers between the weight of Forwards</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PlayersBBall[PlayersBBall$position != "G",] %&gt;% ggplot(aes(x = weight, fill = position  ))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geom_histogram()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theme_par()</a:t>
            </a:r>
            <a:endParaRPr sz="100">
              <a:solidFill>
                <a:schemeClr val="dk2"/>
              </a:solidFill>
            </a:endParaRPr>
          </a:p>
          <a:p>
            <a:pPr indent="0" lvl="0" marL="0" rtl="0" algn="l">
              <a:spcBef>
                <a:spcPts val="0"/>
              </a:spcBef>
              <a:spcAft>
                <a:spcPts val="0"/>
              </a:spcAft>
              <a:buClr>
                <a:schemeClr val="dk1"/>
              </a:buClr>
              <a:buSzPts val="1100"/>
              <a:buFont typeface="Arial"/>
              <a:buNone/>
            </a:pPr>
            <a:r>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PlayersBBall$position &lt;- reorder(PlayersBBall$position, PlayersBBall$weight, FUN = median)</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PlayersBBall[PlayersBBall$name != "George Karl",] %&gt;% ggplot(aes(x = weight, y = position))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geom_boxplot(outliers = FALSE)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ggtitle("Summary of Weight Distribution for Forwards and Centers")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xlab("Weight")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ylab("Position")</a:t>
            </a:r>
            <a:endParaRPr sz="100">
              <a:solidFill>
                <a:schemeClr val="dk2"/>
              </a:solidFill>
            </a:endParaRPr>
          </a:p>
          <a:p>
            <a:pPr indent="0" lvl="0" marL="0" rtl="0" algn="l">
              <a:spcBef>
                <a:spcPts val="0"/>
              </a:spcBef>
              <a:spcAft>
                <a:spcPts val="0"/>
              </a:spcAft>
              <a:buClr>
                <a:schemeClr val="dk1"/>
              </a:buClr>
              <a:buSzPts val="1100"/>
              <a:buFont typeface="Arial"/>
              <a:buNone/>
            </a:pPr>
            <a:r>
              <a:t/>
            </a:r>
            <a:endParaRPr sz="100">
              <a:solidFill>
                <a:schemeClr val="dk2"/>
              </a:solidFill>
            </a:endParaRPr>
          </a:p>
          <a:p>
            <a:pPr indent="0" lvl="0" marL="0" rtl="0" algn="l">
              <a:spcBef>
                <a:spcPts val="0"/>
              </a:spcBef>
              <a:spcAft>
                <a:spcPts val="0"/>
              </a:spcAft>
              <a:buClr>
                <a:schemeClr val="dk1"/>
              </a:buClr>
              <a:buSzPts val="1100"/>
              <a:buFont typeface="Arial"/>
              <a:buNone/>
            </a:pPr>
            <a:r>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#Investigate the distribution of the height of Centers and the height of Forwards</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PlayersBBall[PlayersBBall$position != "G",] %&gt;% ggplot(aes(x = height, y = height, color = position))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geom_point()+</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geom_jitter()+</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ggtitle("Summary of Height Distribution for Forwards and Centers")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xlab("Weight")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ylab("Position")</a:t>
            </a:r>
            <a:endParaRPr sz="100">
              <a:solidFill>
                <a:schemeClr val="dk2"/>
              </a:solidFill>
            </a:endParaRPr>
          </a:p>
          <a:p>
            <a:pPr indent="0" lvl="0" marL="0" rtl="0" algn="l">
              <a:spcBef>
                <a:spcPts val="0"/>
              </a:spcBef>
              <a:spcAft>
                <a:spcPts val="0"/>
              </a:spcAft>
              <a:buClr>
                <a:schemeClr val="dk1"/>
              </a:buClr>
              <a:buSzPts val="1100"/>
              <a:buFont typeface="Arial"/>
              <a:buNone/>
            </a:pPr>
            <a:r>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view(PlayersBBall)</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#GSUB did Not work lol</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player_ht &lt;- gsub("-", " ", PlayersBBall$height)</a:t>
            </a:r>
            <a:endParaRPr sz="100">
              <a:solidFill>
                <a:schemeClr val="dk2"/>
              </a:solidFill>
            </a:endParaRPr>
          </a:p>
          <a:p>
            <a:pPr indent="0" lvl="0" marL="0" rtl="0" algn="l">
              <a:spcBef>
                <a:spcPts val="0"/>
              </a:spcBef>
              <a:spcAft>
                <a:spcPts val="0"/>
              </a:spcAft>
              <a:buClr>
                <a:schemeClr val="dk1"/>
              </a:buClr>
              <a:buSzPts val="1100"/>
              <a:buFont typeface="Arial"/>
              <a:buNone/>
            </a:pPr>
            <a:r>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#function made to convert height(6-10) to inches</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ft_to_inches &lt;- function(height_str)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parts &lt;- strsplit(height_str, "-") [[1]]</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feet &lt;- as.numeric(parts[1])</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inches &lt;- as.numeric(parts[2])</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total_inches &lt;- feet * 12 + inches</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return(total_inches)</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a:t>
            </a:r>
            <a:endParaRPr sz="100">
              <a:solidFill>
                <a:schemeClr val="dk2"/>
              </a:solidFill>
            </a:endParaRPr>
          </a:p>
          <a:p>
            <a:pPr indent="0" lvl="0" marL="0" rtl="0" algn="l">
              <a:spcBef>
                <a:spcPts val="0"/>
              </a:spcBef>
              <a:spcAft>
                <a:spcPts val="0"/>
              </a:spcAft>
              <a:buClr>
                <a:schemeClr val="dk1"/>
              </a:buClr>
              <a:buSzPts val="1100"/>
              <a:buFont typeface="Arial"/>
              <a:buNone/>
            </a:pPr>
            <a:r>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Convertedht_PlayersBBall &lt;- PlayersBBall %&gt;% mutate(new_height = sapply(height,ft_to_inches))</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Convertedht_PlayersBBall</a:t>
            </a:r>
            <a:endParaRPr sz="100">
              <a:solidFill>
                <a:schemeClr val="dk2"/>
              </a:solidFill>
            </a:endParaRPr>
          </a:p>
          <a:p>
            <a:pPr indent="0" lvl="0" marL="0" rtl="0" algn="l">
              <a:spcBef>
                <a:spcPts val="0"/>
              </a:spcBef>
              <a:spcAft>
                <a:spcPts val="0"/>
              </a:spcAft>
              <a:buClr>
                <a:schemeClr val="dk1"/>
              </a:buClr>
              <a:buSzPts val="1100"/>
              <a:buFont typeface="Arial"/>
              <a:buNone/>
            </a:pPr>
            <a:r>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Convertedht_PlayersBBall$position &lt;- reorder(Convertedht_PlayersBBall$position, Convertedht_PlayersBBall$new_height, FUN = median)</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Convertedht_PlayersBBall[Convertedht_PlayersBBall$name != "George Karl",] %&gt;% ggplot(aes(x = new_height, y = position))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geom_boxplot(outliers = FALSE)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ggtitle("Boxplot of Player's Height by Position")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xlab("Height in Inches")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ylab("Position")</a:t>
            </a:r>
            <a:endParaRPr sz="100">
              <a:solidFill>
                <a:schemeClr val="dk2"/>
              </a:solidFill>
            </a:endParaRPr>
          </a:p>
          <a:p>
            <a:pPr indent="0" lvl="0" marL="0" rtl="0" algn="l">
              <a:spcBef>
                <a:spcPts val="0"/>
              </a:spcBef>
              <a:spcAft>
                <a:spcPts val="0"/>
              </a:spcAft>
              <a:buClr>
                <a:schemeClr val="dk1"/>
              </a:buClr>
              <a:buSzPts val="1100"/>
              <a:buFont typeface="Arial"/>
              <a:buNone/>
            </a:pPr>
            <a:r>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Convertedht_PlayersBBall[Convertedht_PlayersBBall$position != "G",] %&gt;% ggplot(aes(x = new_height, y =new_height, color = position))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geom_point()+</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geom_jitter()+</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ggtitle("Summary of Height Distribution for Forwards and Centers")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xlab("Weight")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ylab("Position")</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 </a:t>
            </a:r>
            <a:endParaRPr sz="100">
              <a:solidFill>
                <a:schemeClr val="dk2"/>
              </a:solidFill>
            </a:endParaRPr>
          </a:p>
          <a:p>
            <a:pPr indent="0" lvl="0" marL="0" rtl="0" algn="l">
              <a:spcBef>
                <a:spcPts val="0"/>
              </a:spcBef>
              <a:spcAft>
                <a:spcPts val="0"/>
              </a:spcAft>
              <a:buClr>
                <a:schemeClr val="dk1"/>
              </a:buClr>
              <a:buSzPts val="1100"/>
              <a:buFont typeface="Arial"/>
              <a:buNone/>
            </a:pPr>
            <a:r>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Convertedht_PlayersBBall$new_height</a:t>
            </a:r>
            <a:endParaRPr sz="100">
              <a:solidFill>
                <a:schemeClr val="dk2"/>
              </a:solidFill>
            </a:endParaRPr>
          </a:p>
          <a:p>
            <a:pPr indent="0" lvl="0" marL="0" rtl="0" algn="l">
              <a:spcBef>
                <a:spcPts val="0"/>
              </a:spcBef>
              <a:spcAft>
                <a:spcPts val="0"/>
              </a:spcAft>
              <a:buClr>
                <a:schemeClr val="dk1"/>
              </a:buClr>
              <a:buSzPts val="1100"/>
              <a:buFont typeface="Arial"/>
              <a:buNone/>
            </a:pPr>
            <a:r>
              <a:t/>
            </a:r>
            <a:endParaRPr sz="100">
              <a:solidFill>
                <a:schemeClr val="dk2"/>
              </a:solidFill>
            </a:endParaRPr>
          </a:p>
          <a:p>
            <a:pPr indent="0" lvl="0" marL="0" rtl="0" algn="l">
              <a:spcBef>
                <a:spcPts val="0"/>
              </a:spcBef>
              <a:spcAft>
                <a:spcPts val="0"/>
              </a:spcAft>
              <a:buClr>
                <a:schemeClr val="dk1"/>
              </a:buClr>
              <a:buSzPts val="1100"/>
              <a:buFont typeface="Arial"/>
              <a:buNone/>
            </a:pPr>
            <a:r>
              <a:rPr lang="en" sz="100">
                <a:solidFill>
                  <a:schemeClr val="dk2"/>
                </a:solidFill>
              </a:rPr>
              <a:t>#Investigate the if the distribution of height is different between any of the position</a:t>
            </a:r>
            <a:endParaRPr sz="100">
              <a:solidFill>
                <a:schemeClr val="dk2"/>
              </a:solidFill>
            </a:endParaRPr>
          </a:p>
          <a:p>
            <a:pPr indent="0" lvl="0" marL="0" rtl="0" algn="l">
              <a:spcBef>
                <a:spcPts val="0"/>
              </a:spcBef>
              <a:spcAft>
                <a:spcPts val="0"/>
              </a:spcAft>
              <a:buClr>
                <a:schemeClr val="dk1"/>
              </a:buClr>
              <a:buSzPts val="1100"/>
              <a:buFont typeface="Arial"/>
              <a:buNone/>
            </a:pPr>
            <a:r>
              <a:t/>
            </a:r>
            <a:endParaRPr sz="100">
              <a:solidFill>
                <a:schemeClr val="dk2"/>
              </a:solidFill>
            </a:endParaRPr>
          </a:p>
          <a:p>
            <a:pPr indent="0" lvl="0" marL="0" rtl="0" algn="l">
              <a:spcBef>
                <a:spcPts val="0"/>
              </a:spcBef>
              <a:spcAft>
                <a:spcPts val="0"/>
              </a:spcAft>
              <a:buNone/>
            </a:pPr>
            <a:r>
              <a:t/>
            </a:r>
            <a:endParaRPr sz="100">
              <a:solidFill>
                <a:schemeClr val="dk2"/>
              </a:solidFill>
            </a:endParaRPr>
          </a:p>
        </p:txBody>
      </p:sp>
      <p:sp>
        <p:nvSpPr>
          <p:cNvPr id="139" name="Google Shape;139;p25"/>
          <p:cNvSpPr txBox="1"/>
          <p:nvPr/>
        </p:nvSpPr>
        <p:spPr>
          <a:xfrm>
            <a:off x="3768900" y="1034600"/>
            <a:ext cx="5328300" cy="40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
                <a:solidFill>
                  <a:schemeClr val="dk2"/>
                </a:solidFill>
              </a:rPr>
              <a:t>Part 2.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Convertedht_PlayersBBall[Convertedht_PlayersBBall$name != "George Karl",] %&gt;% ggplot(aes(x = new_height))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geom_bar()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ggtitle("Summary of Height Distribution")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xlab("Height")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ylab("Count of Players at a Specific Height")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theme_par()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facet_wrap(~position)</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#Investigate the relationship between height and weight, how does height change as the weight change</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Convertedht_PlayersBBall %&gt;% ggplot(aes(x = weight, y = new_height))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geom_point(position = "jitter")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geom_smooth()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ggtitle("Height &amp; Weight of Every NBA Player since 1950")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xlab("Player's Weight")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ylab("Player's Height")</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#Is there a H/W relationship for each position</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Convertedht_PlayersBBall[Convertedht_PlayersBBall$name != "George Karl",] %&gt;% ggplot(aes(x = weight, y = new_height, color = position))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geom_point()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geom_smooth(color = "black")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ggtitle("Height &amp; Weight of Every NBA Player since 1950")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xlab("Player's Weight")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ylab("Player's Height")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facet_wrap(~position)</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#Investigate the claim that the height of players have increased over the years</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Convertedht_PlayersBBall %&gt;% ggplot(aes(x = year_start, y = new_height))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geom_point(size = 1, position = "jitter")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geom_smooth(color="red", linewidth = 3)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ggtitle("Scatterplot for Height of Players over the Years")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xlab("Year")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ylab("Height in inches")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theme_par()</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Convertedht_PlayersBBall %&gt;% ggplot(aes(x = year_start))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geom_line(aes(y = new_height))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ggtitle("Lollipop Chart for Height of Players over the Years")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xlab("Year")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ylab("Height in inches")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theme_par()</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#Create a 3D plot of Height v. Weight v. Year and color code the position</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library(plotly)</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H_W_Y &lt;- plot_ly(Convertedht_PlayersBBall, x = ~weight, y = ~new_height, z = ~year_start, color = ~position, sizes=c(1,1)) %&gt;%</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add_markers() %&gt;%</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layout(scene = list(xaxis = list(title = "Player's Weight"),</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yaxis = list(title = "Player's Height"),</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zaxis = list(title = "Debut Year")))</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H_W_Y</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#Go to the website (found in PowerPoint) pick one and provide insight</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######Time Series############animate(g_animated, fps = 1)</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med_ht_by_year &lt;- Convertedht_PlayersBBall %&gt;%</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group_by(year_start) %&gt;%</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summarise(median_height = median(new_height))</a:t>
            </a:r>
            <a:endParaRPr sz="200">
              <a:solidFill>
                <a:schemeClr val="dk2"/>
              </a:solidFill>
            </a:endParaRPr>
          </a:p>
          <a:p>
            <a:pPr indent="0" lvl="0" marL="0" rtl="0" algn="l">
              <a:spcBef>
                <a:spcPts val="0"/>
              </a:spcBef>
              <a:spcAft>
                <a:spcPts val="0"/>
              </a:spcAft>
              <a:buNone/>
            </a:pPr>
            <a:r>
              <a:rPr lang="en" sz="200">
                <a:solidFill>
                  <a:schemeClr val="dk2"/>
                </a:solidFill>
              </a:rPr>
              <a:t>############</a:t>
            </a:r>
            <a:endParaRPr sz="200">
              <a:solidFill>
                <a:schemeClr val="dk2"/>
              </a:solidFill>
            </a:endParaRPr>
          </a:p>
          <a:p>
            <a:pPr indent="0" lvl="0" marL="0" rtl="0" algn="l">
              <a:spcBef>
                <a:spcPts val="0"/>
              </a:spcBef>
              <a:spcAft>
                <a:spcPts val="0"/>
              </a:spcAft>
              <a:buNone/>
            </a:pPr>
            <a:r>
              <a:rPr lang="en" sz="200">
                <a:solidFill>
                  <a:schemeClr val="dk2"/>
                </a:solidFill>
              </a:rPr>
              <a:t>Convertedht_PlayersBBall %&gt;% ggplot(aes(x=year_start, y = new_height))</a:t>
            </a:r>
            <a:endParaRPr sz="200">
              <a:solidFill>
                <a:schemeClr val="dk2"/>
              </a:solidFill>
            </a:endParaRPr>
          </a:p>
          <a:p>
            <a:pPr indent="0" lvl="0" marL="0" rtl="0" algn="l">
              <a:spcBef>
                <a:spcPts val="0"/>
              </a:spcBef>
              <a:spcAft>
                <a:spcPts val="0"/>
              </a:spcAft>
              <a:buNone/>
            </a:pPr>
            <a:r>
              <a:rPr lang="en" sz="200">
                <a:solidFill>
                  <a:schemeClr val="dk2"/>
                </a:solidFill>
              </a:rPr>
              <a:t>geom_boxplot()</a:t>
            </a:r>
            <a:endParaRPr sz="200">
              <a:solidFill>
                <a:schemeClr val="dk2"/>
              </a:solidFill>
            </a:endParaRPr>
          </a:p>
          <a:p>
            <a:pPr indent="0" lvl="0" marL="0" rtl="0" algn="l">
              <a:spcBef>
                <a:spcPts val="0"/>
              </a:spcBef>
              <a:spcAft>
                <a:spcPts val="0"/>
              </a:spcAft>
              <a:buNone/>
            </a:pPr>
            <a:r>
              <a:t/>
            </a:r>
            <a:endParaRPr sz="200">
              <a:solidFill>
                <a:schemeClr val="dk2"/>
              </a:solidFill>
            </a:endParaRPr>
          </a:p>
          <a:p>
            <a:pPr indent="0" lvl="0" marL="0" rtl="0" algn="l">
              <a:spcBef>
                <a:spcPts val="0"/>
              </a:spcBef>
              <a:spcAft>
                <a:spcPts val="0"/>
              </a:spcAft>
              <a:buNone/>
            </a:pPr>
            <a:r>
              <a:rPr lang="en" sz="200">
                <a:solidFill>
                  <a:schemeClr val="dk2"/>
                </a:solidFill>
              </a:rPr>
              <a:t>print(med_ht_by_year)</a:t>
            </a:r>
            <a:endParaRPr sz="200">
              <a:solidFill>
                <a:schemeClr val="dk2"/>
              </a:solidFill>
            </a:endParaRPr>
          </a:p>
          <a:p>
            <a:pPr indent="0" lvl="0" marL="0" rtl="0" algn="l">
              <a:spcBef>
                <a:spcPts val="0"/>
              </a:spcBef>
              <a:spcAft>
                <a:spcPts val="0"/>
              </a:spcAft>
              <a:buNone/>
            </a:pPr>
            <a:r>
              <a:rPr lang="en" sz="200">
                <a:solidFill>
                  <a:schemeClr val="dk2"/>
                </a:solidFill>
              </a:rPr>
              <a:t>summar</a:t>
            </a:r>
            <a:endParaRPr sz="200">
              <a:solidFill>
                <a:schemeClr val="dk2"/>
              </a:solidFill>
            </a:endParaRPr>
          </a:p>
          <a:p>
            <a:pPr indent="0" lvl="0" marL="0" rtl="0" algn="l">
              <a:spcBef>
                <a:spcPts val="0"/>
              </a:spcBef>
              <a:spcAft>
                <a:spcPts val="0"/>
              </a:spcAft>
              <a:buNone/>
            </a:pPr>
            <a:r>
              <a:t/>
            </a:r>
            <a:endParaRPr sz="200">
              <a:solidFill>
                <a:schemeClr val="dk2"/>
              </a:solidFill>
            </a:endParaRPr>
          </a:p>
          <a:p>
            <a:pPr indent="0" lvl="0" marL="0" rtl="0" algn="l">
              <a:spcBef>
                <a:spcPts val="0"/>
              </a:spcBef>
              <a:spcAft>
                <a:spcPts val="0"/>
              </a:spcAft>
              <a:buNone/>
            </a:pPr>
            <a:r>
              <a:rPr lang="en" sz="200">
                <a:solidFill>
                  <a:schemeClr val="dk2"/>
                </a:solidFill>
              </a:rPr>
              <a:t>g &lt;- Convertedht_PlayersBBall[Convertedht_PlayersBBall$name != "George Karl",] %&gt;% ggplot(aes(x = new_height,y = new_height)) +</a:t>
            </a:r>
            <a:endParaRPr sz="200">
              <a:solidFill>
                <a:schemeClr val="dk2"/>
              </a:solidFill>
            </a:endParaRPr>
          </a:p>
          <a:p>
            <a:pPr indent="0" lvl="0" marL="0" rtl="0" algn="l">
              <a:spcBef>
                <a:spcPts val="0"/>
              </a:spcBef>
              <a:spcAft>
                <a:spcPts val="0"/>
              </a:spcAft>
              <a:buNone/>
            </a:pPr>
            <a:r>
              <a:rPr lang="en" sz="200">
                <a:solidFill>
                  <a:schemeClr val="dk2"/>
                </a:solidFill>
              </a:rPr>
              <a:t>  geom_point(position = "jitter") +</a:t>
            </a:r>
            <a:endParaRPr sz="200">
              <a:solidFill>
                <a:schemeClr val="dk2"/>
              </a:solidFill>
            </a:endParaRPr>
          </a:p>
          <a:p>
            <a:pPr indent="0" lvl="0" marL="0" rtl="0" algn="l">
              <a:spcBef>
                <a:spcPts val="0"/>
              </a:spcBef>
              <a:spcAft>
                <a:spcPts val="0"/>
              </a:spcAft>
              <a:buNone/>
            </a:pPr>
            <a:r>
              <a:rPr lang="en" sz="200">
                <a:solidFill>
                  <a:schemeClr val="dk2"/>
                </a:solidFill>
              </a:rPr>
              <a:t>  xlab("Height in Inches") +</a:t>
            </a:r>
            <a:endParaRPr sz="200">
              <a:solidFill>
                <a:schemeClr val="dk2"/>
              </a:solidFill>
            </a:endParaRPr>
          </a:p>
          <a:p>
            <a:pPr indent="0" lvl="0" marL="0" rtl="0" algn="l">
              <a:spcBef>
                <a:spcPts val="0"/>
              </a:spcBef>
              <a:spcAft>
                <a:spcPts val="0"/>
              </a:spcAft>
              <a:buNone/>
            </a:pPr>
            <a:r>
              <a:rPr lang="en" sz="200">
                <a:solidFill>
                  <a:schemeClr val="dk2"/>
                </a:solidFill>
              </a:rPr>
              <a:t>  ylab("Height in Inches") +</a:t>
            </a:r>
            <a:endParaRPr sz="200">
              <a:solidFill>
                <a:schemeClr val="dk2"/>
              </a:solidFill>
            </a:endParaRPr>
          </a:p>
          <a:p>
            <a:pPr indent="0" lvl="0" marL="0" rtl="0" algn="l">
              <a:spcBef>
                <a:spcPts val="0"/>
              </a:spcBef>
              <a:spcAft>
                <a:spcPts val="0"/>
              </a:spcAft>
              <a:buNone/>
            </a:pPr>
            <a:r>
              <a:rPr lang="en" sz="200">
                <a:solidFill>
                  <a:schemeClr val="dk2"/>
                </a:solidFill>
              </a:rPr>
              <a:t>  ggtitle("Height Over the Years")</a:t>
            </a:r>
            <a:endParaRPr sz="200">
              <a:solidFill>
                <a:schemeClr val="dk2"/>
              </a:solidFill>
            </a:endParaRPr>
          </a:p>
          <a:p>
            <a:pPr indent="0" lvl="0" marL="0" rtl="0" algn="l">
              <a:spcBef>
                <a:spcPts val="0"/>
              </a:spcBef>
              <a:spcAft>
                <a:spcPts val="0"/>
              </a:spcAft>
              <a:buNone/>
            </a:pPr>
            <a:r>
              <a:t/>
            </a:r>
            <a:endParaRPr sz="200">
              <a:solidFill>
                <a:schemeClr val="dk2"/>
              </a:solidFill>
            </a:endParaRPr>
          </a:p>
          <a:p>
            <a:pPr indent="0" lvl="0" marL="0" rtl="0" algn="l">
              <a:spcBef>
                <a:spcPts val="0"/>
              </a:spcBef>
              <a:spcAft>
                <a:spcPts val="0"/>
              </a:spcAft>
              <a:buNone/>
            </a:pPr>
            <a:r>
              <a:rPr lang="en" sz="200">
                <a:solidFill>
                  <a:schemeClr val="dk2"/>
                </a:solidFill>
              </a:rPr>
              <a:t>g_animated &lt;- g +</a:t>
            </a:r>
            <a:endParaRPr sz="200">
              <a:solidFill>
                <a:schemeClr val="dk2"/>
              </a:solidFill>
            </a:endParaRPr>
          </a:p>
          <a:p>
            <a:pPr indent="0" lvl="0" marL="0" rtl="0" algn="l">
              <a:spcBef>
                <a:spcPts val="0"/>
              </a:spcBef>
              <a:spcAft>
                <a:spcPts val="0"/>
              </a:spcAft>
              <a:buNone/>
            </a:pPr>
            <a:r>
              <a:rPr lang="en" sz="200">
                <a:solidFill>
                  <a:schemeClr val="dk2"/>
                </a:solidFill>
              </a:rPr>
              <a:t>  transition_states(year_start) +</a:t>
            </a:r>
            <a:endParaRPr sz="200">
              <a:solidFill>
                <a:schemeClr val="dk2"/>
              </a:solidFill>
            </a:endParaRPr>
          </a:p>
          <a:p>
            <a:pPr indent="0" lvl="0" marL="0" rtl="0" algn="l">
              <a:spcBef>
                <a:spcPts val="0"/>
              </a:spcBef>
              <a:spcAft>
                <a:spcPts val="0"/>
              </a:spcAft>
              <a:buNone/>
            </a:pPr>
            <a:r>
              <a:rPr lang="en" sz="200">
                <a:solidFill>
                  <a:schemeClr val="dk2"/>
                </a:solidFill>
              </a:rPr>
              <a:t>  enter_fade() +</a:t>
            </a:r>
            <a:endParaRPr sz="200">
              <a:solidFill>
                <a:schemeClr val="dk2"/>
              </a:solidFill>
            </a:endParaRPr>
          </a:p>
          <a:p>
            <a:pPr indent="0" lvl="0" marL="0" rtl="0" algn="l">
              <a:spcBef>
                <a:spcPts val="0"/>
              </a:spcBef>
              <a:spcAft>
                <a:spcPts val="0"/>
              </a:spcAft>
              <a:buNone/>
            </a:pPr>
            <a:r>
              <a:rPr lang="en" sz="200">
                <a:solidFill>
                  <a:schemeClr val="dk2"/>
                </a:solidFill>
              </a:rPr>
              <a:t>  exit_fade()</a:t>
            </a:r>
            <a:endParaRPr sz="200">
              <a:solidFill>
                <a:schemeClr val="dk2"/>
              </a:solidFill>
            </a:endParaRPr>
          </a:p>
          <a:p>
            <a:pPr indent="0" lvl="0" marL="0" rtl="0" algn="l">
              <a:spcBef>
                <a:spcPts val="0"/>
              </a:spcBef>
              <a:spcAft>
                <a:spcPts val="0"/>
              </a:spcAft>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med_ht_by_year %&gt;% ggplot(aes(x=year_start, y = median_height))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geom_line()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ggtitle("Yearly Time Series of Median NBA Player's Heights")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xlab("Debut Year")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ylab("Median Height in Inches")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theme_par()</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View(Convertedht_PlayersBBall)</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install.packages("gganimate")</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#Import Education Inncome data and test the claim that the mean/median of incomes increase as the education level rises.</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Education_Income &lt;- read_csv("Unit 2/Education_Income.csv")</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View(Education_Income)</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summary(Education_Income)</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str(Education_Income)</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#Reordering Based off the Median of the of the Income, Helps</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Education_Income$Educ &lt;- reorder(Education_Income$Educ, Education_Income$Income2005, FUN = median)</a:t>
            </a:r>
            <a:endParaRPr sz="200">
              <a:solidFill>
                <a:schemeClr val="dk2"/>
              </a:solidFill>
            </a:endParaRPr>
          </a:p>
          <a:p>
            <a:pPr indent="0" lvl="0" marL="0" rtl="0" algn="l">
              <a:spcBef>
                <a:spcPts val="0"/>
              </a:spcBef>
              <a:spcAft>
                <a:spcPts val="0"/>
              </a:spcAft>
              <a:buClr>
                <a:schemeClr val="dk1"/>
              </a:buClr>
              <a:buSzPts val="1100"/>
              <a:buFont typeface="Arial"/>
              <a:buNone/>
            </a:pPr>
            <a:r>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Education_Income %&gt;% ggplot(aes(x = Income2005, y = Educ))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geom_boxplot(outliers = FALSE)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ggtitle("Boxplot of Salaries based off of Education Level")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xlab("Income in Dollars")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ylab("Education Level") +</a:t>
            </a:r>
            <a:endParaRPr sz="200">
              <a:solidFill>
                <a:schemeClr val="dk2"/>
              </a:solidFill>
            </a:endParaRPr>
          </a:p>
          <a:p>
            <a:pPr indent="0" lvl="0" marL="0" rtl="0" algn="l">
              <a:spcBef>
                <a:spcPts val="0"/>
              </a:spcBef>
              <a:spcAft>
                <a:spcPts val="0"/>
              </a:spcAft>
              <a:buClr>
                <a:schemeClr val="dk1"/>
              </a:buClr>
              <a:buSzPts val="1100"/>
              <a:buFont typeface="Arial"/>
              <a:buNone/>
            </a:pPr>
            <a:r>
              <a:rPr lang="en" sz="200">
                <a:solidFill>
                  <a:schemeClr val="dk2"/>
                </a:solidFill>
              </a:rPr>
              <a:t>  theme_economist()</a:t>
            </a:r>
            <a:endParaRPr sz="200">
              <a:solidFill>
                <a:schemeClr val="dk2"/>
              </a:solidFill>
            </a:endParaRPr>
          </a:p>
          <a:p>
            <a:pPr indent="0" lvl="0" marL="0" rtl="0" algn="l">
              <a:spcBef>
                <a:spcPts val="0"/>
              </a:spcBef>
              <a:spcAft>
                <a:spcPts val="0"/>
              </a:spcAft>
              <a:buNone/>
            </a:pPr>
            <a:r>
              <a:t/>
            </a:r>
            <a:endParaRPr sz="1600">
              <a:solidFill>
                <a:schemeClr val="dk2"/>
              </a:solidFill>
            </a:endParaRPr>
          </a:p>
        </p:txBody>
      </p:sp>
      <p:sp>
        <p:nvSpPr>
          <p:cNvPr id="140" name="Google Shape;140;p25"/>
          <p:cNvSpPr txBox="1"/>
          <p:nvPr/>
        </p:nvSpPr>
        <p:spPr>
          <a:xfrm>
            <a:off x="391675" y="310375"/>
            <a:ext cx="7767000" cy="5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Full Code( Just copy/paste and Increase font size)</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b="1" lang="en"/>
              <a:t>D</a:t>
            </a:r>
            <a:r>
              <a:rPr lang="en"/>
              <a:t>ata </a:t>
            </a:r>
            <a:r>
              <a:rPr b="1" lang="en"/>
              <a:t>S</a:t>
            </a:r>
            <a:r>
              <a:rPr lang="en"/>
              <a:t>cience</a:t>
            </a:r>
            <a:endParaRPr/>
          </a:p>
          <a:p>
            <a:pPr indent="0" lvl="0" marL="0" rtl="0" algn="ctr">
              <a:spcBef>
                <a:spcPts val="0"/>
              </a:spcBef>
              <a:spcAft>
                <a:spcPts val="0"/>
              </a:spcAft>
              <a:buNone/>
            </a:pPr>
            <a:r>
              <a:rPr b="1" lang="en" sz="1822"/>
              <a:t>N</a:t>
            </a:r>
            <a:r>
              <a:rPr lang="en" sz="1822"/>
              <a:t>ews </a:t>
            </a:r>
            <a:r>
              <a:rPr b="1" lang="en" sz="1822"/>
              <a:t>O</a:t>
            </a:r>
            <a:r>
              <a:rPr lang="en" sz="1822"/>
              <a:t>f the </a:t>
            </a:r>
            <a:r>
              <a:rPr b="1" lang="en" sz="1822"/>
              <a:t>W</a:t>
            </a:r>
            <a:r>
              <a:rPr lang="en" sz="1822"/>
              <a:t>eek </a:t>
            </a:r>
            <a:endParaRPr sz="1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Copyright Lawsuits Against AI</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Overall there are 150+ Suits in the US alone covering  various kinds of copyright/trademark violations</a:t>
            </a:r>
            <a:endParaRPr/>
          </a:p>
          <a:p>
            <a:pPr indent="-342900" lvl="0" marL="457200" rtl="0" algn="l">
              <a:spcBef>
                <a:spcPts val="0"/>
              </a:spcBef>
              <a:spcAft>
                <a:spcPts val="0"/>
              </a:spcAft>
              <a:buSzPts val="1800"/>
              <a:buChar char="-"/>
            </a:pPr>
            <a:r>
              <a:rPr lang="en"/>
              <a:t>Active Lawsuits:</a:t>
            </a:r>
            <a:endParaRPr/>
          </a:p>
          <a:p>
            <a:pPr indent="-317500" lvl="1" marL="914400" rtl="0" algn="l">
              <a:spcBef>
                <a:spcPts val="0"/>
              </a:spcBef>
              <a:spcAft>
                <a:spcPts val="0"/>
              </a:spcAft>
              <a:buSzPts val="1400"/>
              <a:buChar char="-"/>
            </a:pPr>
            <a:r>
              <a:rPr lang="en"/>
              <a:t>Author’s Guild v. OpenAI  - </a:t>
            </a:r>
            <a:r>
              <a:rPr lang="en" sz="1600"/>
              <a:t>Novels used to train language Models</a:t>
            </a:r>
            <a:endParaRPr sz="1600"/>
          </a:p>
          <a:p>
            <a:pPr indent="-317500" lvl="1" marL="914400" rtl="0" algn="l">
              <a:spcBef>
                <a:spcPts val="0"/>
              </a:spcBef>
              <a:spcAft>
                <a:spcPts val="0"/>
              </a:spcAft>
              <a:buSzPts val="1400"/>
              <a:buChar char="-"/>
            </a:pPr>
            <a:r>
              <a:rPr lang="en"/>
              <a:t>New York Times v. Microsoft/OpenAI - </a:t>
            </a:r>
            <a:r>
              <a:rPr lang="en" sz="1600"/>
              <a:t>Use of New articles for Model Training</a:t>
            </a:r>
            <a:endParaRPr sz="1600"/>
          </a:p>
          <a:p>
            <a:pPr indent="-317500" lvl="1" marL="914400" rtl="0" algn="l">
              <a:spcBef>
                <a:spcPts val="0"/>
              </a:spcBef>
              <a:spcAft>
                <a:spcPts val="0"/>
              </a:spcAft>
              <a:buSzPts val="1400"/>
              <a:buChar char="-"/>
            </a:pPr>
            <a:r>
              <a:rPr lang="en"/>
              <a:t>Andersen v. Stability AI - </a:t>
            </a:r>
            <a:r>
              <a:rPr lang="en" sz="1600"/>
              <a:t>Visual Artists used for Training</a:t>
            </a:r>
            <a:endParaRPr sz="1600"/>
          </a:p>
          <a:p>
            <a:pPr indent="-317500" lvl="1" marL="914400" rtl="0" algn="l">
              <a:spcBef>
                <a:spcPts val="0"/>
              </a:spcBef>
              <a:spcAft>
                <a:spcPts val="0"/>
              </a:spcAft>
              <a:buSzPts val="1400"/>
              <a:buChar char="-"/>
            </a:pPr>
            <a:r>
              <a:rPr lang="en"/>
              <a:t>UMG et al. v. Anthropic - </a:t>
            </a:r>
            <a:r>
              <a:rPr lang="en" sz="1600"/>
              <a:t>Songs used for lyric generation </a:t>
            </a:r>
            <a:r>
              <a:rPr i="1" lang="en" sz="1600"/>
              <a:t>(Reached Settlement) </a:t>
            </a:r>
            <a:endParaRPr/>
          </a:p>
        </p:txBody>
      </p:sp>
      <p:pic>
        <p:nvPicPr>
          <p:cNvPr descr="a man is talking on a cell phone and says &quot; i d like to sue someone please &quot; (Provided by Tenor)" id="152" name="Google Shape;152;p27"/>
          <p:cNvPicPr preferRelativeResize="0"/>
          <p:nvPr/>
        </p:nvPicPr>
        <p:blipFill>
          <a:blip r:embed="rId3">
            <a:alphaModFix/>
          </a:blip>
          <a:stretch>
            <a:fillRect/>
          </a:stretch>
        </p:blipFill>
        <p:spPr>
          <a:xfrm>
            <a:off x="0" y="3335500"/>
            <a:ext cx="3023050" cy="1511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Implication Of The Cases</a:t>
            </a:r>
            <a:endParaRPr/>
          </a:p>
        </p:txBody>
      </p:sp>
      <p:sp>
        <p:nvSpPr>
          <p:cNvPr id="158" name="Google Shape;158;p28"/>
          <p:cNvSpPr txBox="1"/>
          <p:nvPr>
            <p:ph idx="1" type="body"/>
          </p:nvPr>
        </p:nvSpPr>
        <p:spPr>
          <a:xfrm>
            <a:off x="311700" y="10931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 lost case will likely cause AI to choose between paying for data or have to retrain their model with less data. </a:t>
            </a:r>
            <a:endParaRPr/>
          </a:p>
          <a:p>
            <a:pPr indent="-317500" lvl="1" marL="914400" rtl="0" algn="l">
              <a:spcBef>
                <a:spcPts val="0"/>
              </a:spcBef>
              <a:spcAft>
                <a:spcPts val="0"/>
              </a:spcAft>
              <a:buSzPts val="1400"/>
              <a:buChar char="-"/>
            </a:pPr>
            <a:r>
              <a:rPr lang="en"/>
              <a:t>If companies choose to train without data, the AI could start to lose reputation</a:t>
            </a:r>
            <a:endParaRPr/>
          </a:p>
          <a:p>
            <a:pPr indent="-317500" lvl="1" marL="914400" rtl="0" algn="l">
              <a:spcBef>
                <a:spcPts val="0"/>
              </a:spcBef>
              <a:spcAft>
                <a:spcPts val="0"/>
              </a:spcAft>
              <a:buSzPts val="1400"/>
              <a:buChar char="-"/>
            </a:pPr>
            <a:r>
              <a:rPr lang="en"/>
              <a:t>AI won’t be as reliable, AI could </a:t>
            </a:r>
            <a:endParaRPr/>
          </a:p>
          <a:p>
            <a:pPr indent="-342900" lvl="0" marL="457200" rtl="0" algn="l">
              <a:spcBef>
                <a:spcPts val="0"/>
              </a:spcBef>
              <a:spcAft>
                <a:spcPts val="0"/>
              </a:spcAft>
              <a:buSzPts val="1800"/>
              <a:buChar char="-"/>
            </a:pPr>
            <a:r>
              <a:rPr lang="en"/>
              <a:t>Proper Compensation for use of data.</a:t>
            </a:r>
            <a:endParaRPr/>
          </a:p>
          <a:p>
            <a:pPr indent="-317500" lvl="1" marL="914400" rtl="0" algn="l">
              <a:spcBef>
                <a:spcPts val="0"/>
              </a:spcBef>
              <a:spcAft>
                <a:spcPts val="0"/>
              </a:spcAft>
              <a:buSzPts val="1400"/>
              <a:buChar char="-"/>
            </a:pPr>
            <a:r>
              <a:rPr lang="en"/>
              <a:t>How do you determine the cost of data? </a:t>
            </a:r>
            <a:endParaRPr/>
          </a:p>
          <a:p>
            <a:pPr indent="-342900" lvl="0" marL="457200" rtl="0" algn="l">
              <a:spcBef>
                <a:spcPts val="0"/>
              </a:spcBef>
              <a:spcAft>
                <a:spcPts val="0"/>
              </a:spcAft>
              <a:buSzPts val="1800"/>
              <a:buChar char="-"/>
            </a:pPr>
            <a:r>
              <a:rPr lang="en"/>
              <a:t>Trickle Down implications?</a:t>
            </a:r>
            <a:endParaRPr/>
          </a:p>
          <a:p>
            <a:pPr indent="-317500" lvl="1" marL="914400" rtl="0" algn="l">
              <a:spcBef>
                <a:spcPts val="0"/>
              </a:spcBef>
              <a:spcAft>
                <a:spcPts val="0"/>
              </a:spcAft>
              <a:buSzPts val="1400"/>
              <a:buChar char="-"/>
            </a:pPr>
            <a:r>
              <a:rPr lang="en"/>
              <a:t>Use of AI cost more</a:t>
            </a:r>
            <a:endParaRPr/>
          </a:p>
          <a:p>
            <a:pPr indent="-317500" lvl="1" marL="914400" rtl="0" algn="l">
              <a:spcBef>
                <a:spcPts val="0"/>
              </a:spcBef>
              <a:spcAft>
                <a:spcPts val="0"/>
              </a:spcAft>
              <a:buSzPts val="1400"/>
              <a:buChar char="-"/>
            </a:pPr>
            <a:r>
              <a:rPr lang="en"/>
              <a:t>Does Paid Data weigh more than “Open-Source” Data</a:t>
            </a:r>
            <a:endParaRPr/>
          </a:p>
        </p:txBody>
      </p:sp>
      <p:pic>
        <p:nvPicPr>
          <p:cNvPr descr="two men are standing next to each other in a store and one of them is wearing a blue shirt . (Provided by Tenor)" id="159" name="Google Shape;159;p28"/>
          <p:cNvPicPr preferRelativeResize="0"/>
          <p:nvPr/>
        </p:nvPicPr>
        <p:blipFill>
          <a:blip r:embed="rId3">
            <a:alphaModFix/>
          </a:blip>
          <a:stretch>
            <a:fillRect/>
          </a:stretch>
        </p:blipFill>
        <p:spPr>
          <a:xfrm>
            <a:off x="5642600" y="2112375"/>
            <a:ext cx="3068450" cy="1741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Privacy Concerns</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Clearview is a Facial Recognition Company that is used by law enforcements to help with identification. Clearview utilizes publicly available data for its own database, the potential for misuse of the tool should be heavily monitored. </a:t>
            </a:r>
            <a:endParaRPr/>
          </a:p>
          <a:p>
            <a:pPr indent="-342900" lvl="0" marL="457200" rtl="0" algn="l">
              <a:spcBef>
                <a:spcPts val="0"/>
              </a:spcBef>
              <a:spcAft>
                <a:spcPts val="0"/>
              </a:spcAft>
              <a:buSzPts val="1800"/>
              <a:buChar char="-"/>
            </a:pPr>
            <a:r>
              <a:rPr lang="en"/>
              <a:t>DeepFakes are starting to crop up all over the internet</a:t>
            </a:r>
            <a:endParaRPr/>
          </a:p>
          <a:p>
            <a:pPr indent="-342900" lvl="0" marL="457200" rtl="0" algn="l">
              <a:spcBef>
                <a:spcPts val="0"/>
              </a:spcBef>
              <a:spcAft>
                <a:spcPts val="0"/>
              </a:spcAft>
              <a:buSzPts val="1800"/>
              <a:buChar char="-"/>
            </a:pPr>
            <a:r>
              <a:rPr lang="en"/>
              <a:t>AI Voice Cloning has the potential to cause as much damage as deepfakes.</a:t>
            </a:r>
            <a:endParaRPr/>
          </a:p>
        </p:txBody>
      </p:sp>
      <p:pic>
        <p:nvPicPr>
          <p:cNvPr descr="Black Mirror | mezclaconfusa | Flickr" id="166" name="Google Shape;166;p29"/>
          <p:cNvPicPr preferRelativeResize="0"/>
          <p:nvPr/>
        </p:nvPicPr>
        <p:blipFill>
          <a:blip r:embed="rId3">
            <a:alphaModFix/>
          </a:blip>
          <a:stretch>
            <a:fillRect/>
          </a:stretch>
        </p:blipFill>
        <p:spPr>
          <a:xfrm>
            <a:off x="1695450" y="2920500"/>
            <a:ext cx="5465549" cy="2075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Personal Take and Industry </a:t>
            </a:r>
            <a:r>
              <a:rPr lang="en"/>
              <a:t>Responsibility</a:t>
            </a:r>
            <a:endParaRPr/>
          </a:p>
        </p:txBody>
      </p:sp>
      <p:sp>
        <p:nvSpPr>
          <p:cNvPr id="172" name="Google Shape;17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 not trying to bash AI, but trying to highlight the fact that the usage and development of AI is in its infancy</a:t>
            </a:r>
            <a:endParaRPr/>
          </a:p>
          <a:p>
            <a:pPr indent="-342900" lvl="0" marL="457200" rtl="0" algn="l">
              <a:spcBef>
                <a:spcPts val="0"/>
              </a:spcBef>
              <a:spcAft>
                <a:spcPts val="0"/>
              </a:spcAft>
              <a:buSzPts val="1800"/>
              <a:buChar char="-"/>
            </a:pPr>
            <a:r>
              <a:rPr lang="en"/>
              <a:t>A Lot</a:t>
            </a:r>
            <a:r>
              <a:rPr lang="en"/>
              <a:t> of companies seem to have lack of accountability and tries to take advantage of a field of technology that </a:t>
            </a:r>
            <a:r>
              <a:rPr lang="en"/>
              <a:t>isn't</a:t>
            </a:r>
            <a:r>
              <a:rPr lang="en"/>
              <a:t> well-regulated (Wild West-like </a:t>
            </a:r>
            <a:r>
              <a:rPr lang="en"/>
              <a:t>Opportunity</a:t>
            </a:r>
            <a:r>
              <a:rPr lang="en"/>
              <a:t>)</a:t>
            </a:r>
            <a:endParaRPr/>
          </a:p>
          <a:p>
            <a:pPr indent="-342900" lvl="0" marL="457200" rtl="0" algn="l">
              <a:spcBef>
                <a:spcPts val="0"/>
              </a:spcBef>
              <a:spcAft>
                <a:spcPts val="0"/>
              </a:spcAft>
              <a:buSzPts val="1800"/>
              <a:buChar char="-"/>
            </a:pPr>
            <a:r>
              <a:rPr lang="en"/>
              <a:t>It is our collective </a:t>
            </a:r>
            <a:r>
              <a:rPr lang="en"/>
              <a:t>responsibility</a:t>
            </a:r>
            <a:r>
              <a:rPr lang="en"/>
              <a:t> as an industry and society to pave the path of ethical and proper usage of AI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356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Citations</a:t>
            </a:r>
            <a:endParaRPr/>
          </a:p>
        </p:txBody>
      </p:sp>
      <p:sp>
        <p:nvSpPr>
          <p:cNvPr id="178" name="Google Shape;17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12700" lvl="0" marL="355600" rtl="0" algn="l">
              <a:spcBef>
                <a:spcPts val="1200"/>
              </a:spcBef>
              <a:spcAft>
                <a:spcPts val="0"/>
              </a:spcAft>
              <a:buNone/>
            </a:pPr>
            <a:r>
              <a:rPr i="1" lang="en" sz="1100">
                <a:solidFill>
                  <a:schemeClr val="dk1"/>
                </a:solidFill>
              </a:rPr>
              <a:t>Andersen v. Stability Ai</a:t>
            </a:r>
            <a:r>
              <a:rPr lang="en" sz="1100">
                <a:solidFill>
                  <a:schemeClr val="dk1"/>
                </a:solidFill>
              </a:rPr>
              <a:t>. BakerHostetler. (2025, January 6). https://www.bakerlaw.com/andersen-v-stability-ai/</a:t>
            </a:r>
            <a:endParaRPr sz="1100">
              <a:solidFill>
                <a:schemeClr val="dk1"/>
              </a:solidFill>
            </a:endParaRPr>
          </a:p>
          <a:p>
            <a:pPr indent="-12700" lvl="0" marL="355600" rtl="0" algn="l">
              <a:spcBef>
                <a:spcPts val="1200"/>
              </a:spcBef>
              <a:spcAft>
                <a:spcPts val="0"/>
              </a:spcAft>
              <a:buNone/>
            </a:pPr>
            <a:r>
              <a:rPr lang="en" sz="1100">
                <a:solidFill>
                  <a:schemeClr val="dk1"/>
                </a:solidFill>
              </a:rPr>
              <a:t>Brittain, B. (2025, January 3). Anthropic reaches deal on ai “guardrails” in lawsuit over music lyrics | reuters. </a:t>
            </a:r>
            <a:r>
              <a:rPr lang="en" sz="1100" u="sng">
                <a:solidFill>
                  <a:schemeClr val="hlink"/>
                </a:solidFill>
                <a:hlinkClick r:id="rId3"/>
              </a:rPr>
              <a:t>https://www.reuters.com/legal/litigation/anthropic-reaches-deal-ai-guardrails-lawsuit-over-music-lyrics-2025-01-03/</a:t>
            </a:r>
            <a:endParaRPr sz="1100">
              <a:solidFill>
                <a:schemeClr val="dk1"/>
              </a:solidFill>
            </a:endParaRPr>
          </a:p>
          <a:p>
            <a:pPr indent="-12700" lvl="0" marL="355600" rtl="0" algn="l">
              <a:spcBef>
                <a:spcPts val="1200"/>
              </a:spcBef>
              <a:spcAft>
                <a:spcPts val="0"/>
              </a:spcAft>
              <a:buNone/>
            </a:pPr>
            <a:r>
              <a:rPr i="1" lang="en" sz="1100">
                <a:solidFill>
                  <a:schemeClr val="dk1"/>
                </a:solidFill>
              </a:rPr>
              <a:t>Frequently asked questions</a:t>
            </a:r>
            <a:r>
              <a:rPr lang="en" sz="1100">
                <a:solidFill>
                  <a:schemeClr val="dk1"/>
                </a:solidFill>
              </a:rPr>
              <a:t>. Clearview AI. (n.d.). https://www.clearview.ai/faq</a:t>
            </a:r>
            <a:endParaRPr sz="1100">
              <a:solidFill>
                <a:schemeClr val="dk1"/>
              </a:solidFill>
            </a:endParaRPr>
          </a:p>
          <a:p>
            <a:pPr indent="-12700" lvl="0" marL="355600" rtl="0" algn="l">
              <a:spcBef>
                <a:spcPts val="1200"/>
              </a:spcBef>
              <a:spcAft>
                <a:spcPts val="0"/>
              </a:spcAft>
              <a:buNone/>
            </a:pPr>
            <a:r>
              <a:rPr lang="en" sz="1100">
                <a:solidFill>
                  <a:schemeClr val="dk1"/>
                </a:solidFill>
              </a:rPr>
              <a:t>Pope, A., Stein, M. A., Barsky, B. A., Iezzoni, L. I., Ormsbee, M. M. H., &amp; Harris, J. F. (2024, April 10). </a:t>
            </a:r>
            <a:r>
              <a:rPr i="1" lang="en" sz="1100">
                <a:solidFill>
                  <a:schemeClr val="dk1"/>
                </a:solidFill>
              </a:rPr>
              <a:t>NYT V. openai: The Times’s about-face</a:t>
            </a:r>
            <a:r>
              <a:rPr lang="en" sz="1100">
                <a:solidFill>
                  <a:schemeClr val="dk1"/>
                </a:solidFill>
              </a:rPr>
              <a:t>. Harvard Law Review. </a:t>
            </a:r>
            <a:r>
              <a:rPr lang="en" sz="1100" u="sng">
                <a:solidFill>
                  <a:schemeClr val="hlink"/>
                </a:solidFill>
                <a:hlinkClick r:id="rId4"/>
              </a:rPr>
              <a:t>https://harvardlawreview.org/blog/2024/04/nyt-v-openai-the-timess-about-face/</a:t>
            </a:r>
            <a:endParaRPr sz="1100">
              <a:solidFill>
                <a:schemeClr val="dk1"/>
              </a:solidFill>
            </a:endParaRPr>
          </a:p>
          <a:p>
            <a:pPr indent="-12700" lvl="0" marL="355600" rtl="0" algn="l">
              <a:spcBef>
                <a:spcPts val="1200"/>
              </a:spcBef>
              <a:spcAft>
                <a:spcPts val="0"/>
              </a:spcAft>
              <a:buNone/>
            </a:pPr>
            <a:r>
              <a:rPr lang="en" sz="1100">
                <a:solidFill>
                  <a:schemeClr val="dk1"/>
                </a:solidFill>
              </a:rPr>
              <a:t>Smith, A. (2025, January 1). </a:t>
            </a:r>
            <a:r>
              <a:rPr i="1" lang="en" sz="1100">
                <a:solidFill>
                  <a:schemeClr val="dk1"/>
                </a:solidFill>
              </a:rPr>
              <a:t>Briefly: Authors Guild V. OpenAI, inc., 345 F.R.D. 585 (S.D.N.Y. 2024).</a:t>
            </a:r>
            <a:r>
              <a:rPr lang="en" sz="1100">
                <a:solidFill>
                  <a:schemeClr val="dk1"/>
                </a:solidFill>
              </a:rPr>
              <a:t> LinkedIn. https://www.linkedin.com/pulse/briefly-authors-guild-v-open-ai-inc-345-frd-585-smith-nee-royster-ifpkf/</a:t>
            </a:r>
            <a:endParaRPr sz="1100">
              <a:solidFill>
                <a:schemeClr val="dk1"/>
              </a:solidFill>
            </a:endParaRPr>
          </a:p>
          <a:p>
            <a:pPr indent="0" lvl="0" marL="0" rtl="0" algn="l">
              <a:spcBef>
                <a:spcPts val="1200"/>
              </a:spcBef>
              <a:spcAft>
                <a:spcPts val="0"/>
              </a:spcAft>
              <a:buNone/>
            </a:pPr>
            <a:r>
              <a:t/>
            </a:r>
            <a:endParaRPr sz="1100" u="sng">
              <a:solidFill>
                <a:schemeClr val="hlink"/>
              </a:solidFill>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Visually Representing number of players in each Position</a:t>
            </a:r>
            <a:endParaRPr/>
          </a:p>
        </p:txBody>
      </p:sp>
      <p:sp>
        <p:nvSpPr>
          <p:cNvPr id="61" name="Google Shape;61;p14"/>
          <p:cNvSpPr txBox="1"/>
          <p:nvPr>
            <p:ph idx="1" type="body"/>
          </p:nvPr>
        </p:nvSpPr>
        <p:spPr>
          <a:xfrm>
            <a:off x="4380125" y="1137650"/>
            <a:ext cx="4600200" cy="3416400"/>
          </a:xfrm>
          <a:prstGeom prst="rect">
            <a:avLst/>
          </a:prstGeom>
        </p:spPr>
        <p:txBody>
          <a:bodyPr anchorCtr="0" anchor="t" bIns="91425" lIns="91425" spcFirstLastPara="1" rIns="91425" wrap="square" tIns="91425">
            <a:normAutofit/>
          </a:bodyPr>
          <a:lstStyle/>
          <a:p>
            <a:pPr indent="-310635" lvl="0" marL="457200" rtl="0" algn="l">
              <a:spcBef>
                <a:spcPts val="0"/>
              </a:spcBef>
              <a:spcAft>
                <a:spcPts val="0"/>
              </a:spcAft>
              <a:buSzPts val="1292"/>
              <a:buChar char="-"/>
            </a:pPr>
            <a:r>
              <a:rPr lang="en" sz="1291"/>
              <a:t>Removed “George Karl” from the list since his position is listed as N/A and adds an extra category that isn’t relevant to most of the prompts. </a:t>
            </a:r>
            <a:endParaRPr sz="1291"/>
          </a:p>
          <a:p>
            <a:pPr indent="-310635" lvl="1" marL="914400" rtl="0" algn="l">
              <a:spcBef>
                <a:spcPts val="0"/>
              </a:spcBef>
              <a:spcAft>
                <a:spcPts val="0"/>
              </a:spcAft>
              <a:buSzPts val="1292"/>
              <a:buChar char="-"/>
            </a:pPr>
            <a:r>
              <a:rPr lang="en" sz="1291"/>
              <a:t>Further Research Suggest, he plays a Guard Position. Since most of the prompts are about forwards and centers, it was easier to just remove him from the dataset</a:t>
            </a:r>
            <a:endParaRPr sz="1291"/>
          </a:p>
          <a:p>
            <a:pPr indent="-310635" lvl="0" marL="457200" rtl="0" algn="l">
              <a:spcBef>
                <a:spcPts val="0"/>
              </a:spcBef>
              <a:spcAft>
                <a:spcPts val="0"/>
              </a:spcAft>
              <a:buSzPts val="1292"/>
              <a:buChar char="-"/>
            </a:pPr>
            <a:r>
              <a:rPr lang="en" sz="1291"/>
              <a:t>From the graph, most players have a specific position that they play as (Center, Forward, or Guard). Some players have a unique set of skills that allow them to adventure with other positions. I went under the assumption that “C-F” was a Center that played Forward for a period of time. </a:t>
            </a:r>
            <a:endParaRPr sz="1291"/>
          </a:p>
          <a:p>
            <a:pPr indent="-310635" lvl="1" marL="914400" rtl="0" algn="l">
              <a:spcBef>
                <a:spcPts val="0"/>
              </a:spcBef>
              <a:spcAft>
                <a:spcPts val="0"/>
              </a:spcAft>
              <a:buSzPts val="1292"/>
              <a:buChar char="-"/>
            </a:pPr>
            <a:r>
              <a:rPr lang="en" sz="1291"/>
              <a:t>&lt;Primary Position&gt; - &lt;Secondary Position&gt;</a:t>
            </a:r>
            <a:endParaRPr sz="1291"/>
          </a:p>
        </p:txBody>
      </p:sp>
      <p:pic>
        <p:nvPicPr>
          <p:cNvPr id="62" name="Google Shape;62;p14"/>
          <p:cNvPicPr preferRelativeResize="0"/>
          <p:nvPr/>
        </p:nvPicPr>
        <p:blipFill rotWithShape="1">
          <a:blip r:embed="rId3">
            <a:alphaModFix/>
          </a:blip>
          <a:srcRect b="10689" l="6682" r="6186" t="12298"/>
          <a:stretch/>
        </p:blipFill>
        <p:spPr>
          <a:xfrm>
            <a:off x="202325" y="1017725"/>
            <a:ext cx="4177800" cy="2631050"/>
          </a:xfrm>
          <a:prstGeom prst="rect">
            <a:avLst/>
          </a:prstGeom>
          <a:noFill/>
          <a:ln>
            <a:noFill/>
          </a:ln>
        </p:spPr>
      </p:pic>
      <p:sp>
        <p:nvSpPr>
          <p:cNvPr id="63" name="Google Shape;63;p14"/>
          <p:cNvSpPr txBox="1"/>
          <p:nvPr/>
        </p:nvSpPr>
        <p:spPr>
          <a:xfrm>
            <a:off x="214925" y="3653800"/>
            <a:ext cx="4283700" cy="132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191">
                <a:solidFill>
                  <a:schemeClr val="dk2"/>
                </a:solidFill>
              </a:rPr>
              <a:t>Code:</a:t>
            </a:r>
            <a:endParaRPr sz="1291">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691">
                <a:solidFill>
                  <a:schemeClr val="dk2"/>
                </a:solidFill>
              </a:rPr>
              <a:t>PlayersBBall[PlayersBBall$name != "George Karl",] %&gt;% ggplot(aes(x= position)) +</a:t>
            </a:r>
            <a:endParaRPr sz="691">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691">
                <a:solidFill>
                  <a:schemeClr val="dk2"/>
                </a:solidFill>
              </a:rPr>
              <a:t>  geom_bar() +</a:t>
            </a:r>
            <a:endParaRPr sz="691">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691">
                <a:solidFill>
                  <a:schemeClr val="dk2"/>
                </a:solidFill>
              </a:rPr>
              <a:t>  ggtitle("Number of Players by Position since 1950") +</a:t>
            </a:r>
            <a:endParaRPr sz="691">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691">
                <a:solidFill>
                  <a:schemeClr val="dk2"/>
                </a:solidFill>
              </a:rPr>
              <a:t>  xlab("Position") +</a:t>
            </a:r>
            <a:endParaRPr sz="691">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691">
                <a:solidFill>
                  <a:schemeClr val="dk2"/>
                </a:solidFill>
              </a:rPr>
              <a:t>  ylab("Player Count") +</a:t>
            </a:r>
            <a:endParaRPr sz="691">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691">
                <a:solidFill>
                  <a:schemeClr val="dk2"/>
                </a:solidFill>
              </a:rPr>
              <a:t>  theme_par()</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Weight of Centers vs. Weight of Forwards</a:t>
            </a:r>
            <a:endParaRPr/>
          </a:p>
        </p:txBody>
      </p:sp>
      <p:sp>
        <p:nvSpPr>
          <p:cNvPr id="69" name="Google Shape;69;p15"/>
          <p:cNvSpPr txBox="1"/>
          <p:nvPr>
            <p:ph idx="1" type="body"/>
          </p:nvPr>
        </p:nvSpPr>
        <p:spPr>
          <a:xfrm>
            <a:off x="4491300" y="1152475"/>
            <a:ext cx="43410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05000"/>
              </a:lnSpc>
              <a:spcBef>
                <a:spcPts val="0"/>
              </a:spcBef>
              <a:spcAft>
                <a:spcPts val="0"/>
              </a:spcAft>
              <a:buSzPct val="95539"/>
              <a:buNone/>
            </a:pPr>
            <a:r>
              <a:rPr lang="en" sz="1065"/>
              <a:t>Code:</a:t>
            </a:r>
            <a:endParaRPr sz="1065"/>
          </a:p>
          <a:p>
            <a:pPr indent="0" lvl="0" marL="0" rtl="0" algn="l">
              <a:lnSpc>
                <a:spcPct val="105000"/>
              </a:lnSpc>
              <a:spcBef>
                <a:spcPts val="0"/>
              </a:spcBef>
              <a:spcAft>
                <a:spcPts val="0"/>
              </a:spcAft>
              <a:buSzPct val="133006"/>
              <a:buNone/>
            </a:pPr>
            <a:r>
              <a:rPr lang="en" sz="765"/>
              <a:t>PlayersBBall$position &lt;- reorder(PlayersBBall$position, PlayersBBall$weight, FUN = median)</a:t>
            </a:r>
            <a:endParaRPr sz="765"/>
          </a:p>
          <a:p>
            <a:pPr indent="0" lvl="0" marL="0" rtl="0" algn="l">
              <a:lnSpc>
                <a:spcPct val="105000"/>
              </a:lnSpc>
              <a:spcBef>
                <a:spcPts val="0"/>
              </a:spcBef>
              <a:spcAft>
                <a:spcPts val="0"/>
              </a:spcAft>
              <a:buClr>
                <a:schemeClr val="dk1"/>
              </a:buClr>
              <a:buSzPct val="133006"/>
              <a:buFont typeface="Arial"/>
              <a:buNone/>
            </a:pPr>
            <a:r>
              <a:t/>
            </a:r>
            <a:endParaRPr sz="765"/>
          </a:p>
          <a:p>
            <a:pPr indent="0" lvl="0" marL="0" rtl="0" algn="l">
              <a:lnSpc>
                <a:spcPct val="105000"/>
              </a:lnSpc>
              <a:spcBef>
                <a:spcPts val="0"/>
              </a:spcBef>
              <a:spcAft>
                <a:spcPts val="0"/>
              </a:spcAft>
              <a:buClr>
                <a:schemeClr val="dk1"/>
              </a:buClr>
              <a:buSzPct val="133006"/>
              <a:buFont typeface="Arial"/>
              <a:buNone/>
            </a:pPr>
            <a:r>
              <a:rPr lang="en" sz="765"/>
              <a:t>PlayersBBall[PlayersBBall$name != "George Karl",] %&gt;% ggplot(aes(x = weight, y = position)) +</a:t>
            </a:r>
            <a:endParaRPr sz="765"/>
          </a:p>
          <a:p>
            <a:pPr indent="0" lvl="0" marL="0" rtl="0" algn="l">
              <a:lnSpc>
                <a:spcPct val="105000"/>
              </a:lnSpc>
              <a:spcBef>
                <a:spcPts val="0"/>
              </a:spcBef>
              <a:spcAft>
                <a:spcPts val="0"/>
              </a:spcAft>
              <a:buClr>
                <a:schemeClr val="dk1"/>
              </a:buClr>
              <a:buSzPct val="133006"/>
              <a:buFont typeface="Arial"/>
              <a:buNone/>
            </a:pPr>
            <a:r>
              <a:rPr lang="en" sz="765"/>
              <a:t>  geom_boxplot(outliers = FALSE) +</a:t>
            </a:r>
            <a:endParaRPr sz="765"/>
          </a:p>
          <a:p>
            <a:pPr indent="0" lvl="0" marL="0" rtl="0" algn="l">
              <a:lnSpc>
                <a:spcPct val="105000"/>
              </a:lnSpc>
              <a:spcBef>
                <a:spcPts val="0"/>
              </a:spcBef>
              <a:spcAft>
                <a:spcPts val="0"/>
              </a:spcAft>
              <a:buClr>
                <a:schemeClr val="dk1"/>
              </a:buClr>
              <a:buSzPct val="133006"/>
              <a:buFont typeface="Arial"/>
              <a:buNone/>
            </a:pPr>
            <a:r>
              <a:rPr lang="en" sz="765"/>
              <a:t>  ggtitle("Summary of Weight Distribution for Forwards and Centers") +</a:t>
            </a:r>
            <a:endParaRPr sz="765"/>
          </a:p>
          <a:p>
            <a:pPr indent="0" lvl="0" marL="0" rtl="0" algn="l">
              <a:lnSpc>
                <a:spcPct val="105000"/>
              </a:lnSpc>
              <a:spcBef>
                <a:spcPts val="0"/>
              </a:spcBef>
              <a:spcAft>
                <a:spcPts val="0"/>
              </a:spcAft>
              <a:buClr>
                <a:schemeClr val="dk1"/>
              </a:buClr>
              <a:buSzPct val="133006"/>
              <a:buFont typeface="Arial"/>
              <a:buNone/>
            </a:pPr>
            <a:r>
              <a:rPr lang="en" sz="765"/>
              <a:t>  xlab("Weight") +</a:t>
            </a:r>
            <a:endParaRPr sz="765"/>
          </a:p>
          <a:p>
            <a:pPr indent="0" lvl="0" marL="0" rtl="0" algn="l">
              <a:lnSpc>
                <a:spcPct val="105000"/>
              </a:lnSpc>
              <a:spcBef>
                <a:spcPts val="0"/>
              </a:spcBef>
              <a:spcAft>
                <a:spcPts val="0"/>
              </a:spcAft>
              <a:buSzPct val="133006"/>
              <a:buNone/>
            </a:pPr>
            <a:r>
              <a:rPr lang="en" sz="765"/>
              <a:t>  ylab("Position")</a:t>
            </a:r>
            <a:endParaRPr sz="765"/>
          </a:p>
          <a:p>
            <a:pPr indent="0" lvl="0" marL="0" rtl="0" algn="l">
              <a:lnSpc>
                <a:spcPct val="105000"/>
              </a:lnSpc>
              <a:spcBef>
                <a:spcPts val="0"/>
              </a:spcBef>
              <a:spcAft>
                <a:spcPts val="0"/>
              </a:spcAft>
              <a:buNone/>
            </a:pPr>
            <a:r>
              <a:t/>
            </a:r>
            <a:endParaRPr sz="1265"/>
          </a:p>
          <a:p>
            <a:pPr indent="-302902" lvl="0" marL="457200" rtl="0" algn="l">
              <a:lnSpc>
                <a:spcPct val="105000"/>
              </a:lnSpc>
              <a:spcBef>
                <a:spcPts val="0"/>
              </a:spcBef>
              <a:spcAft>
                <a:spcPts val="0"/>
              </a:spcAft>
              <a:buSzPct val="100000"/>
              <a:buChar char="-"/>
            </a:pPr>
            <a:r>
              <a:rPr lang="en" sz="1265"/>
              <a:t>Chose a box plot because it clearly shows the median weight of each position, and if we were to investigate which position were “heavier”, you should use the median as a marker to describe the average of the each position. </a:t>
            </a:r>
            <a:endParaRPr sz="1265"/>
          </a:p>
          <a:p>
            <a:pPr indent="-302902" lvl="0" marL="457200" rtl="0" algn="l">
              <a:lnSpc>
                <a:spcPct val="105000"/>
              </a:lnSpc>
              <a:spcBef>
                <a:spcPts val="0"/>
              </a:spcBef>
              <a:spcAft>
                <a:spcPts val="0"/>
              </a:spcAft>
              <a:buSzPct val="100000"/>
              <a:buChar char="-"/>
            </a:pPr>
            <a:r>
              <a:rPr lang="en" sz="1265"/>
              <a:t>Reordered the data by position based off the median weight of each player. I thought it was going to put the heaviest median at the bottom, but I wanted to group any position that had “C” together to make it easier to visually see that median weight of any position that includes Center is at least equal or above other positions. </a:t>
            </a:r>
            <a:endParaRPr sz="1265"/>
          </a:p>
          <a:p>
            <a:pPr indent="-302902" lvl="0" marL="457200" rtl="0" algn="l">
              <a:lnSpc>
                <a:spcPct val="105000"/>
              </a:lnSpc>
              <a:spcBef>
                <a:spcPts val="0"/>
              </a:spcBef>
              <a:spcAft>
                <a:spcPts val="0"/>
              </a:spcAft>
              <a:buSzPct val="100000"/>
              <a:buChar char="-"/>
            </a:pPr>
            <a:r>
              <a:rPr lang="en" sz="1265"/>
              <a:t>Removed Outliers since they skew the data with very UNLIKELY data (likely outside </a:t>
            </a:r>
            <a:r>
              <a:rPr lang="en" sz="1265"/>
              <a:t>the</a:t>
            </a:r>
            <a:r>
              <a:rPr lang="en" sz="1265"/>
              <a:t> significance level)</a:t>
            </a:r>
            <a:endParaRPr sz="1265"/>
          </a:p>
        </p:txBody>
      </p:sp>
      <p:pic>
        <p:nvPicPr>
          <p:cNvPr id="70" name="Google Shape;70;p15"/>
          <p:cNvPicPr preferRelativeResize="0"/>
          <p:nvPr/>
        </p:nvPicPr>
        <p:blipFill>
          <a:blip r:embed="rId3">
            <a:alphaModFix/>
          </a:blip>
          <a:stretch>
            <a:fillRect/>
          </a:stretch>
        </p:blipFill>
        <p:spPr>
          <a:xfrm>
            <a:off x="152400" y="1170125"/>
            <a:ext cx="4419599" cy="348513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Player’s Height Distribution by Height</a:t>
            </a:r>
            <a:endParaRPr/>
          </a:p>
        </p:txBody>
      </p:sp>
      <p:sp>
        <p:nvSpPr>
          <p:cNvPr id="76" name="Google Shape;76;p16"/>
          <p:cNvSpPr txBox="1"/>
          <p:nvPr>
            <p:ph idx="1" type="body"/>
          </p:nvPr>
        </p:nvSpPr>
        <p:spPr>
          <a:xfrm>
            <a:off x="5069375" y="1152475"/>
            <a:ext cx="3762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a:t>
            </a:r>
            <a:endParaRPr/>
          </a:p>
          <a:p>
            <a:pPr indent="0" lvl="0" marL="0" rtl="0" algn="l">
              <a:spcBef>
                <a:spcPts val="1200"/>
              </a:spcBef>
              <a:spcAft>
                <a:spcPts val="0"/>
              </a:spcAft>
              <a:buNone/>
            </a:pPr>
            <a:r>
              <a:rPr lang="en" sz="721"/>
              <a:t>#function made to convert height(6-10, 6-3) to inches</a:t>
            </a:r>
            <a:endParaRPr sz="721"/>
          </a:p>
          <a:p>
            <a:pPr indent="0" lvl="0" marL="0" rtl="0" algn="l">
              <a:spcBef>
                <a:spcPts val="0"/>
              </a:spcBef>
              <a:spcAft>
                <a:spcPts val="0"/>
              </a:spcAft>
              <a:buClr>
                <a:schemeClr val="dk1"/>
              </a:buClr>
              <a:buSzPts val="1100"/>
              <a:buFont typeface="Arial"/>
              <a:buNone/>
            </a:pPr>
            <a:r>
              <a:rPr lang="en" sz="721"/>
              <a:t>ft_to_inches &lt;- function(height_str) {</a:t>
            </a:r>
            <a:endParaRPr sz="721"/>
          </a:p>
          <a:p>
            <a:pPr indent="0" lvl="0" marL="0" rtl="0" algn="l">
              <a:spcBef>
                <a:spcPts val="0"/>
              </a:spcBef>
              <a:spcAft>
                <a:spcPts val="0"/>
              </a:spcAft>
              <a:buClr>
                <a:schemeClr val="dk1"/>
              </a:buClr>
              <a:buSzPts val="1100"/>
              <a:buFont typeface="Arial"/>
              <a:buNone/>
            </a:pPr>
            <a:r>
              <a:rPr lang="en" sz="721"/>
              <a:t>  parts &lt;- strsplit(height_str, "-") [[1]]</a:t>
            </a:r>
            <a:endParaRPr sz="721"/>
          </a:p>
          <a:p>
            <a:pPr indent="0" lvl="0" marL="0" rtl="0" algn="l">
              <a:spcBef>
                <a:spcPts val="0"/>
              </a:spcBef>
              <a:spcAft>
                <a:spcPts val="0"/>
              </a:spcAft>
              <a:buClr>
                <a:schemeClr val="dk1"/>
              </a:buClr>
              <a:buSzPts val="1100"/>
              <a:buFont typeface="Arial"/>
              <a:buNone/>
            </a:pPr>
            <a:r>
              <a:rPr lang="en" sz="721"/>
              <a:t>  feet &lt;- as.numeric(parts[1])</a:t>
            </a:r>
            <a:endParaRPr sz="721"/>
          </a:p>
          <a:p>
            <a:pPr indent="0" lvl="0" marL="0" rtl="0" algn="l">
              <a:spcBef>
                <a:spcPts val="0"/>
              </a:spcBef>
              <a:spcAft>
                <a:spcPts val="0"/>
              </a:spcAft>
              <a:buClr>
                <a:schemeClr val="dk1"/>
              </a:buClr>
              <a:buSzPts val="1100"/>
              <a:buFont typeface="Arial"/>
              <a:buNone/>
            </a:pPr>
            <a:r>
              <a:rPr lang="en" sz="721"/>
              <a:t>  inches &lt;- as.numeric(parts[2])</a:t>
            </a:r>
            <a:endParaRPr sz="721"/>
          </a:p>
          <a:p>
            <a:pPr indent="0" lvl="0" marL="0" rtl="0" algn="l">
              <a:spcBef>
                <a:spcPts val="0"/>
              </a:spcBef>
              <a:spcAft>
                <a:spcPts val="0"/>
              </a:spcAft>
              <a:buClr>
                <a:schemeClr val="dk1"/>
              </a:buClr>
              <a:buSzPts val="1100"/>
              <a:buFont typeface="Arial"/>
              <a:buNone/>
            </a:pPr>
            <a:r>
              <a:rPr lang="en" sz="721"/>
              <a:t>  total_inches &lt;- feet * 12 + inches</a:t>
            </a:r>
            <a:endParaRPr sz="721"/>
          </a:p>
          <a:p>
            <a:pPr indent="0" lvl="0" marL="0" rtl="0" algn="l">
              <a:spcBef>
                <a:spcPts val="0"/>
              </a:spcBef>
              <a:spcAft>
                <a:spcPts val="0"/>
              </a:spcAft>
              <a:buClr>
                <a:schemeClr val="dk1"/>
              </a:buClr>
              <a:buSzPts val="1100"/>
              <a:buFont typeface="Arial"/>
              <a:buNone/>
            </a:pPr>
            <a:r>
              <a:rPr lang="en" sz="721"/>
              <a:t>  return(total_inches)</a:t>
            </a:r>
            <a:endParaRPr sz="721"/>
          </a:p>
          <a:p>
            <a:pPr indent="0" lvl="0" marL="0" rtl="0" algn="l">
              <a:spcBef>
                <a:spcPts val="0"/>
              </a:spcBef>
              <a:spcAft>
                <a:spcPts val="0"/>
              </a:spcAft>
              <a:buNone/>
            </a:pPr>
            <a:r>
              <a:rPr lang="en" sz="721"/>
              <a:t>}</a:t>
            </a:r>
            <a:endParaRPr sz="721"/>
          </a:p>
          <a:p>
            <a:pPr indent="0" lvl="0" marL="0" rtl="0" algn="l">
              <a:spcBef>
                <a:spcPts val="0"/>
              </a:spcBef>
              <a:spcAft>
                <a:spcPts val="0"/>
              </a:spcAft>
              <a:buNone/>
            </a:pPr>
            <a:r>
              <a:rPr lang="en" sz="721"/>
              <a:t>Convertedht_PlayersBBall &lt;- PlayersBBall %&gt;% mutate(new_height = sapply(height,ft_to_inches))</a:t>
            </a:r>
            <a:endParaRPr sz="721"/>
          </a:p>
          <a:p>
            <a:pPr indent="0" lvl="0" marL="0" rtl="0" algn="l">
              <a:spcBef>
                <a:spcPts val="0"/>
              </a:spcBef>
              <a:spcAft>
                <a:spcPts val="0"/>
              </a:spcAft>
              <a:buClr>
                <a:schemeClr val="dk1"/>
              </a:buClr>
              <a:buSzPts val="1100"/>
              <a:buFont typeface="Arial"/>
              <a:buNone/>
            </a:pPr>
            <a:r>
              <a:rPr lang="en" sz="721"/>
              <a:t>Convertedht_PlayersBBall$position &lt;- reorder(Convertedht_PlayersBBall$position, Convertedht_PlayersBBall$new_height, FUN = median)</a:t>
            </a:r>
            <a:endParaRPr sz="721"/>
          </a:p>
          <a:p>
            <a:pPr indent="0" lvl="0" marL="0" rtl="0" algn="l">
              <a:spcBef>
                <a:spcPts val="0"/>
              </a:spcBef>
              <a:spcAft>
                <a:spcPts val="0"/>
              </a:spcAft>
              <a:buClr>
                <a:schemeClr val="dk1"/>
              </a:buClr>
              <a:buSzPts val="1100"/>
              <a:buFont typeface="Arial"/>
              <a:buNone/>
            </a:pPr>
            <a:r>
              <a:rPr lang="en" sz="721"/>
              <a:t>Convertedht_PlayersBBall[Convertedht_PlayersBBall$name != "George Karl",] %&gt;% ggplot(aes(x = new_height, y = position)) +</a:t>
            </a:r>
            <a:endParaRPr sz="721"/>
          </a:p>
          <a:p>
            <a:pPr indent="0" lvl="0" marL="0" rtl="0" algn="l">
              <a:spcBef>
                <a:spcPts val="0"/>
              </a:spcBef>
              <a:spcAft>
                <a:spcPts val="0"/>
              </a:spcAft>
              <a:buClr>
                <a:schemeClr val="dk1"/>
              </a:buClr>
              <a:buSzPts val="1100"/>
              <a:buFont typeface="Arial"/>
              <a:buNone/>
            </a:pPr>
            <a:r>
              <a:rPr lang="en" sz="721"/>
              <a:t>  geom_boxplot(outliers = FALSE) +</a:t>
            </a:r>
            <a:endParaRPr sz="721"/>
          </a:p>
          <a:p>
            <a:pPr indent="0" lvl="0" marL="0" rtl="0" algn="l">
              <a:spcBef>
                <a:spcPts val="0"/>
              </a:spcBef>
              <a:spcAft>
                <a:spcPts val="0"/>
              </a:spcAft>
              <a:buClr>
                <a:schemeClr val="dk1"/>
              </a:buClr>
              <a:buSzPts val="1100"/>
              <a:buFont typeface="Arial"/>
              <a:buNone/>
            </a:pPr>
            <a:r>
              <a:rPr lang="en" sz="721"/>
              <a:t>  ggtitle("Boxplot of Player's Height by Position") +</a:t>
            </a:r>
            <a:endParaRPr sz="721"/>
          </a:p>
          <a:p>
            <a:pPr indent="0" lvl="0" marL="0" rtl="0" algn="l">
              <a:spcBef>
                <a:spcPts val="0"/>
              </a:spcBef>
              <a:spcAft>
                <a:spcPts val="0"/>
              </a:spcAft>
              <a:buClr>
                <a:schemeClr val="dk1"/>
              </a:buClr>
              <a:buSzPts val="1100"/>
              <a:buFont typeface="Arial"/>
              <a:buNone/>
            </a:pPr>
            <a:r>
              <a:rPr lang="en" sz="721"/>
              <a:t>  xlab("Height in Inches") +</a:t>
            </a:r>
            <a:endParaRPr sz="721"/>
          </a:p>
          <a:p>
            <a:pPr indent="0" lvl="0" marL="0" rtl="0" algn="l">
              <a:spcBef>
                <a:spcPts val="0"/>
              </a:spcBef>
              <a:spcAft>
                <a:spcPts val="0"/>
              </a:spcAft>
              <a:buNone/>
            </a:pPr>
            <a:r>
              <a:rPr lang="en" sz="721"/>
              <a:t>  ylab("Position")</a:t>
            </a:r>
            <a:endParaRPr sz="721"/>
          </a:p>
          <a:p>
            <a:pPr indent="0" lvl="0" marL="0" rtl="0" algn="l">
              <a:spcBef>
                <a:spcPts val="1200"/>
              </a:spcBef>
              <a:spcAft>
                <a:spcPts val="1200"/>
              </a:spcAft>
              <a:buNone/>
            </a:pPr>
            <a:r>
              <a:rPr lang="en" sz="721"/>
              <a:t>~~Continue to next slide</a:t>
            </a:r>
            <a:endParaRPr sz="721"/>
          </a:p>
        </p:txBody>
      </p:sp>
      <p:pic>
        <p:nvPicPr>
          <p:cNvPr id="77" name="Google Shape;77;p16"/>
          <p:cNvPicPr preferRelativeResize="0"/>
          <p:nvPr/>
        </p:nvPicPr>
        <p:blipFill>
          <a:blip r:embed="rId3">
            <a:alphaModFix/>
          </a:blip>
          <a:stretch>
            <a:fillRect/>
          </a:stretch>
        </p:blipFill>
        <p:spPr>
          <a:xfrm>
            <a:off x="311700" y="1056125"/>
            <a:ext cx="4757675" cy="3820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Player’s Height Distribution by Height (Cont.)</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the height was not given to us as a proper numeric, I had to transform the data to something that was easier to manage. After considering multiple different options, I had decided on using a function and feeding the column through the function as the easiest path. </a:t>
            </a:r>
            <a:endParaRPr/>
          </a:p>
          <a:p>
            <a:pPr indent="-342900" lvl="0" marL="457200" rtl="0" algn="l">
              <a:spcBef>
                <a:spcPts val="0"/>
              </a:spcBef>
              <a:spcAft>
                <a:spcPts val="0"/>
              </a:spcAft>
              <a:buSzPts val="1800"/>
              <a:buChar char="-"/>
            </a:pPr>
            <a:r>
              <a:rPr lang="en"/>
              <a:t>I had created both a scatter plot and a boxplot, although the scatter plot was more appealing, the box plot describes other positions better and it clearly shows that the average (median) for Center positions are greater than Forwards.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Height distribution by Position</a:t>
            </a:r>
            <a:endParaRPr/>
          </a:p>
        </p:txBody>
      </p:sp>
      <p:sp>
        <p:nvSpPr>
          <p:cNvPr id="89" name="Google Shape;89;p18"/>
          <p:cNvSpPr txBox="1"/>
          <p:nvPr>
            <p:ph idx="1" type="body"/>
          </p:nvPr>
        </p:nvSpPr>
        <p:spPr>
          <a:xfrm>
            <a:off x="4906325" y="1152475"/>
            <a:ext cx="3926100" cy="34164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Code:</a:t>
            </a:r>
            <a:endParaRPr/>
          </a:p>
          <a:p>
            <a:pPr indent="0" lvl="0" marL="0" rtl="0" algn="l">
              <a:spcBef>
                <a:spcPts val="0"/>
              </a:spcBef>
              <a:spcAft>
                <a:spcPts val="0"/>
              </a:spcAft>
              <a:buClr>
                <a:schemeClr val="dk1"/>
              </a:buClr>
              <a:buSzPct val="123670"/>
              <a:buFont typeface="Arial"/>
              <a:buNone/>
            </a:pPr>
            <a:r>
              <a:rPr lang="en" sz="889"/>
              <a:t>Convertedht_PlayersBBall[Convertedht_PlayersBBall$name != "George Karl",] %&gt;% ggplot(aes(x = new_height)) +</a:t>
            </a:r>
            <a:endParaRPr sz="889"/>
          </a:p>
          <a:p>
            <a:pPr indent="0" lvl="0" marL="0" rtl="0" algn="l">
              <a:spcBef>
                <a:spcPts val="0"/>
              </a:spcBef>
              <a:spcAft>
                <a:spcPts val="0"/>
              </a:spcAft>
              <a:buClr>
                <a:schemeClr val="dk1"/>
              </a:buClr>
              <a:buSzPct val="123670"/>
              <a:buFont typeface="Arial"/>
              <a:buNone/>
            </a:pPr>
            <a:r>
              <a:rPr lang="en" sz="889"/>
              <a:t>  geom_bar() +</a:t>
            </a:r>
            <a:endParaRPr sz="889"/>
          </a:p>
          <a:p>
            <a:pPr indent="0" lvl="0" marL="0" rtl="0" algn="l">
              <a:spcBef>
                <a:spcPts val="0"/>
              </a:spcBef>
              <a:spcAft>
                <a:spcPts val="0"/>
              </a:spcAft>
              <a:buClr>
                <a:schemeClr val="dk1"/>
              </a:buClr>
              <a:buSzPct val="123670"/>
              <a:buFont typeface="Arial"/>
              <a:buNone/>
            </a:pPr>
            <a:r>
              <a:rPr lang="en" sz="889"/>
              <a:t>  ggtitle("Summary of Height Distribution") +</a:t>
            </a:r>
            <a:endParaRPr sz="889"/>
          </a:p>
          <a:p>
            <a:pPr indent="0" lvl="0" marL="0" rtl="0" algn="l">
              <a:spcBef>
                <a:spcPts val="0"/>
              </a:spcBef>
              <a:spcAft>
                <a:spcPts val="0"/>
              </a:spcAft>
              <a:buClr>
                <a:schemeClr val="dk1"/>
              </a:buClr>
              <a:buSzPct val="123670"/>
              <a:buFont typeface="Arial"/>
              <a:buNone/>
            </a:pPr>
            <a:r>
              <a:rPr lang="en" sz="889"/>
              <a:t>  xlab("Height") +</a:t>
            </a:r>
            <a:endParaRPr sz="889"/>
          </a:p>
          <a:p>
            <a:pPr indent="0" lvl="0" marL="0" rtl="0" algn="l">
              <a:spcBef>
                <a:spcPts val="0"/>
              </a:spcBef>
              <a:spcAft>
                <a:spcPts val="0"/>
              </a:spcAft>
              <a:buClr>
                <a:schemeClr val="dk1"/>
              </a:buClr>
              <a:buSzPct val="123670"/>
              <a:buFont typeface="Arial"/>
              <a:buNone/>
            </a:pPr>
            <a:r>
              <a:rPr lang="en" sz="889"/>
              <a:t>  ylab("Count of Players at a Specific Height") +</a:t>
            </a:r>
            <a:endParaRPr sz="889"/>
          </a:p>
          <a:p>
            <a:pPr indent="0" lvl="0" marL="0" rtl="0" algn="l">
              <a:spcBef>
                <a:spcPts val="0"/>
              </a:spcBef>
              <a:spcAft>
                <a:spcPts val="0"/>
              </a:spcAft>
              <a:buClr>
                <a:schemeClr val="dk1"/>
              </a:buClr>
              <a:buSzPct val="123670"/>
              <a:buFont typeface="Arial"/>
              <a:buNone/>
            </a:pPr>
            <a:r>
              <a:rPr lang="en" sz="889"/>
              <a:t>  theme_par() +</a:t>
            </a:r>
            <a:endParaRPr sz="889"/>
          </a:p>
          <a:p>
            <a:pPr indent="0" lvl="0" marL="0" rtl="0" algn="l">
              <a:spcBef>
                <a:spcPts val="0"/>
              </a:spcBef>
              <a:spcAft>
                <a:spcPts val="0"/>
              </a:spcAft>
              <a:buNone/>
            </a:pPr>
            <a:r>
              <a:rPr lang="en" sz="889"/>
              <a:t>  facet_wrap(~position)</a:t>
            </a:r>
            <a:endParaRPr sz="889"/>
          </a:p>
          <a:p>
            <a:pPr indent="-300037" lvl="0" marL="457200" rtl="0" algn="l">
              <a:spcBef>
                <a:spcPts val="0"/>
              </a:spcBef>
              <a:spcAft>
                <a:spcPts val="0"/>
              </a:spcAft>
              <a:buSzPct val="100000"/>
              <a:buChar char="-"/>
            </a:pPr>
            <a:r>
              <a:rPr lang="en"/>
              <a:t>Removed George Karl due to the N/A Position.</a:t>
            </a:r>
            <a:endParaRPr/>
          </a:p>
          <a:p>
            <a:pPr indent="-300037" lvl="0" marL="457200" rtl="0" algn="l">
              <a:spcBef>
                <a:spcPts val="0"/>
              </a:spcBef>
              <a:spcAft>
                <a:spcPts val="0"/>
              </a:spcAft>
              <a:buSzPct val="100000"/>
              <a:buChar char="-"/>
            </a:pPr>
            <a:r>
              <a:rPr lang="en"/>
              <a:t>Although the boxplot from the </a:t>
            </a:r>
            <a:r>
              <a:rPr lang="en"/>
              <a:t>previous</a:t>
            </a:r>
            <a:r>
              <a:rPr lang="en"/>
              <a:t> prompt </a:t>
            </a:r>
            <a:r>
              <a:rPr lang="en"/>
              <a:t>explains</a:t>
            </a:r>
            <a:r>
              <a:rPr lang="en"/>
              <a:t> this prompt, this was </a:t>
            </a:r>
            <a:r>
              <a:rPr lang="en"/>
              <a:t>opportunity</a:t>
            </a:r>
            <a:r>
              <a:rPr lang="en"/>
              <a:t> to showcase the data in a different way. </a:t>
            </a:r>
            <a:endParaRPr/>
          </a:p>
          <a:p>
            <a:pPr indent="-300037" lvl="0" marL="457200" rtl="0" algn="l">
              <a:spcBef>
                <a:spcPts val="0"/>
              </a:spcBef>
              <a:spcAft>
                <a:spcPts val="0"/>
              </a:spcAft>
              <a:buSzPct val="100000"/>
              <a:buChar char="-"/>
            </a:pPr>
            <a:r>
              <a:rPr lang="en"/>
              <a:t>Tried making a histogram, but the geom_bar had a cleaner look. </a:t>
            </a:r>
            <a:endParaRPr/>
          </a:p>
          <a:p>
            <a:pPr indent="-300037" lvl="0" marL="457200" rtl="0" algn="l">
              <a:spcBef>
                <a:spcPts val="0"/>
              </a:spcBef>
              <a:spcAft>
                <a:spcPts val="0"/>
              </a:spcAft>
              <a:buSzPct val="100000"/>
              <a:buChar char="-"/>
            </a:pPr>
            <a:r>
              <a:rPr lang="en"/>
              <a:t>Used the new dataset that I created from the previous prompt to make a cleaner bar. The original data would sort in a </a:t>
            </a:r>
            <a:r>
              <a:rPr lang="en"/>
              <a:t>weird</a:t>
            </a:r>
            <a:r>
              <a:rPr lang="en"/>
              <a:t> way because it treated the </a:t>
            </a:r>
            <a:r>
              <a:rPr lang="en"/>
              <a:t>numbers</a:t>
            </a:r>
            <a:r>
              <a:rPr lang="en"/>
              <a:t> closer to a floating point rather than a measurement of </a:t>
            </a:r>
            <a:r>
              <a:rPr lang="en"/>
              <a:t>length</a:t>
            </a:r>
            <a:r>
              <a:rPr lang="en"/>
              <a:t>. </a:t>
            </a:r>
            <a:endParaRPr/>
          </a:p>
          <a:p>
            <a:pPr indent="-284162" lvl="1" marL="914400" rtl="0" algn="l">
              <a:spcBef>
                <a:spcPts val="0"/>
              </a:spcBef>
              <a:spcAft>
                <a:spcPts val="0"/>
              </a:spcAft>
              <a:buSzPct val="100000"/>
              <a:buChar char="-"/>
            </a:pPr>
            <a:r>
              <a:rPr lang="en"/>
              <a:t>(6-0, 6-1, 6-10, 6-11, 6-2, 6-3,....)</a:t>
            </a:r>
            <a:endParaRPr/>
          </a:p>
        </p:txBody>
      </p:sp>
      <p:pic>
        <p:nvPicPr>
          <p:cNvPr id="90" name="Google Shape;90;p18"/>
          <p:cNvPicPr preferRelativeResize="0"/>
          <p:nvPr/>
        </p:nvPicPr>
        <p:blipFill rotWithShape="1">
          <a:blip r:embed="rId3">
            <a:alphaModFix/>
          </a:blip>
          <a:srcRect b="10582" l="3811" r="7950" t="13991"/>
          <a:stretch/>
        </p:blipFill>
        <p:spPr>
          <a:xfrm>
            <a:off x="311700" y="1152475"/>
            <a:ext cx="4535776" cy="28818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Height and Weight</a:t>
            </a:r>
            <a:endParaRPr/>
          </a:p>
        </p:txBody>
      </p:sp>
      <p:sp>
        <p:nvSpPr>
          <p:cNvPr id="96" name="Google Shape;96;p19"/>
          <p:cNvSpPr txBox="1"/>
          <p:nvPr>
            <p:ph idx="1" type="body"/>
          </p:nvPr>
        </p:nvSpPr>
        <p:spPr>
          <a:xfrm>
            <a:off x="4306025" y="1152475"/>
            <a:ext cx="45261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16"/>
              <a:t>Code:</a:t>
            </a:r>
            <a:endParaRPr sz="1216"/>
          </a:p>
          <a:p>
            <a:pPr indent="0" lvl="0" marL="0" rtl="0" algn="l">
              <a:spcBef>
                <a:spcPts val="0"/>
              </a:spcBef>
              <a:spcAft>
                <a:spcPts val="0"/>
              </a:spcAft>
              <a:buNone/>
            </a:pPr>
            <a:r>
              <a:rPr lang="en" sz="616"/>
              <a:t>Convertedht_PlayersBBall %&gt;% ggplot(aes(x = weight, y = new_height)) +</a:t>
            </a:r>
            <a:endParaRPr sz="616"/>
          </a:p>
          <a:p>
            <a:pPr indent="0" lvl="0" marL="0" rtl="0" algn="l">
              <a:spcBef>
                <a:spcPts val="0"/>
              </a:spcBef>
              <a:spcAft>
                <a:spcPts val="0"/>
              </a:spcAft>
              <a:buNone/>
            </a:pPr>
            <a:r>
              <a:rPr lang="en" sz="616"/>
              <a:t>  geom_point(position = "jitter") +</a:t>
            </a:r>
            <a:endParaRPr sz="616"/>
          </a:p>
          <a:p>
            <a:pPr indent="0" lvl="0" marL="0" rtl="0" algn="l">
              <a:spcBef>
                <a:spcPts val="0"/>
              </a:spcBef>
              <a:spcAft>
                <a:spcPts val="0"/>
              </a:spcAft>
              <a:buNone/>
            </a:pPr>
            <a:r>
              <a:rPr lang="en" sz="616"/>
              <a:t>  geom_smooth() +</a:t>
            </a:r>
            <a:endParaRPr sz="616"/>
          </a:p>
          <a:p>
            <a:pPr indent="0" lvl="0" marL="0" rtl="0" algn="l">
              <a:spcBef>
                <a:spcPts val="0"/>
              </a:spcBef>
              <a:spcAft>
                <a:spcPts val="0"/>
              </a:spcAft>
              <a:buNone/>
            </a:pPr>
            <a:r>
              <a:rPr lang="en" sz="616"/>
              <a:t>  ggtitle("Height &amp; Weight of Every NBA Player since 1950") +</a:t>
            </a:r>
            <a:endParaRPr sz="616"/>
          </a:p>
          <a:p>
            <a:pPr indent="0" lvl="0" marL="0" rtl="0" algn="l">
              <a:spcBef>
                <a:spcPts val="0"/>
              </a:spcBef>
              <a:spcAft>
                <a:spcPts val="0"/>
              </a:spcAft>
              <a:buNone/>
            </a:pPr>
            <a:r>
              <a:rPr lang="en" sz="616"/>
              <a:t>  xlab("Player's Weight") +</a:t>
            </a:r>
            <a:endParaRPr sz="616"/>
          </a:p>
          <a:p>
            <a:pPr indent="0" lvl="0" marL="0" rtl="0" algn="l">
              <a:spcBef>
                <a:spcPts val="0"/>
              </a:spcBef>
              <a:spcAft>
                <a:spcPts val="0"/>
              </a:spcAft>
              <a:buNone/>
            </a:pPr>
            <a:r>
              <a:rPr lang="en" sz="616"/>
              <a:t>  ylab("Player's Height")</a:t>
            </a:r>
            <a:endParaRPr sz="616"/>
          </a:p>
          <a:p>
            <a:pPr indent="-342900" lvl="0" marL="457200" rtl="0" algn="l">
              <a:spcBef>
                <a:spcPts val="0"/>
              </a:spcBef>
              <a:spcAft>
                <a:spcPts val="0"/>
              </a:spcAft>
              <a:buSzPts val="1800"/>
              <a:buChar char="-"/>
            </a:pPr>
            <a:r>
              <a:rPr lang="en"/>
              <a:t>There is a relationship, </a:t>
            </a:r>
            <a:r>
              <a:rPr lang="en"/>
              <a:t>although</a:t>
            </a:r>
            <a:r>
              <a:rPr lang="en"/>
              <a:t> there a is ALOT of variation. </a:t>
            </a:r>
            <a:endParaRPr/>
          </a:p>
          <a:p>
            <a:pPr indent="-342900" lvl="0" marL="457200" rtl="0" algn="l">
              <a:spcBef>
                <a:spcPts val="0"/>
              </a:spcBef>
              <a:spcAft>
                <a:spcPts val="0"/>
              </a:spcAft>
              <a:buSzPts val="1800"/>
              <a:buChar char="-"/>
            </a:pPr>
            <a:r>
              <a:rPr lang="en"/>
              <a:t>Used jitter to show that </a:t>
            </a:r>
            <a:r>
              <a:rPr lang="en"/>
              <a:t>there are alot of players that are spread between different variations height and weight. </a:t>
            </a:r>
            <a:endParaRPr/>
          </a:p>
          <a:p>
            <a:pPr indent="-342900" lvl="0" marL="457200" rtl="0" algn="l">
              <a:spcBef>
                <a:spcPts val="0"/>
              </a:spcBef>
              <a:spcAft>
                <a:spcPts val="0"/>
              </a:spcAft>
              <a:buSzPts val="1800"/>
              <a:buChar char="-"/>
            </a:pPr>
            <a:r>
              <a:rPr lang="en"/>
              <a:t>Regardless of the spread, it is still clear that there is a relationship. The taller a player gets, the weight of the player increases. </a:t>
            </a:r>
            <a:endParaRPr/>
          </a:p>
        </p:txBody>
      </p:sp>
      <p:pic>
        <p:nvPicPr>
          <p:cNvPr id="97" name="Google Shape;97;p19"/>
          <p:cNvPicPr preferRelativeResize="0"/>
          <p:nvPr/>
        </p:nvPicPr>
        <p:blipFill>
          <a:blip r:embed="rId3">
            <a:alphaModFix/>
          </a:blip>
          <a:stretch>
            <a:fillRect/>
          </a:stretch>
        </p:blipFill>
        <p:spPr>
          <a:xfrm>
            <a:off x="311700" y="1017725"/>
            <a:ext cx="3953501" cy="333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Height and Weight by Position</a:t>
            </a:r>
            <a:endParaRPr/>
          </a:p>
        </p:txBody>
      </p:sp>
      <p:sp>
        <p:nvSpPr>
          <p:cNvPr id="103" name="Google Shape;103;p20"/>
          <p:cNvSpPr txBox="1"/>
          <p:nvPr>
            <p:ph idx="1" type="body"/>
          </p:nvPr>
        </p:nvSpPr>
        <p:spPr>
          <a:xfrm>
            <a:off x="4731300" y="1152475"/>
            <a:ext cx="41010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Code:</a:t>
            </a:r>
            <a:endParaRPr/>
          </a:p>
          <a:p>
            <a:pPr indent="0" lvl="0" marL="0" rtl="0" algn="l">
              <a:spcBef>
                <a:spcPts val="0"/>
              </a:spcBef>
              <a:spcAft>
                <a:spcPts val="0"/>
              </a:spcAft>
              <a:buClr>
                <a:schemeClr val="dk1"/>
              </a:buClr>
              <a:buSzPct val="126493"/>
              <a:buFont typeface="Arial"/>
              <a:buNone/>
            </a:pPr>
            <a:r>
              <a:rPr lang="en" sz="869"/>
              <a:t>Convertedht_PlayersBBall[Convertedht_PlayersBBall$name != "George Karl",] %&gt;% ggplot(aes(x = weight, y = new_height, color = position)) +</a:t>
            </a:r>
            <a:endParaRPr sz="869"/>
          </a:p>
          <a:p>
            <a:pPr indent="0" lvl="0" marL="0" rtl="0" algn="l">
              <a:spcBef>
                <a:spcPts val="0"/>
              </a:spcBef>
              <a:spcAft>
                <a:spcPts val="0"/>
              </a:spcAft>
              <a:buClr>
                <a:schemeClr val="dk1"/>
              </a:buClr>
              <a:buSzPct val="126493"/>
              <a:buFont typeface="Arial"/>
              <a:buNone/>
            </a:pPr>
            <a:r>
              <a:rPr lang="en" sz="869"/>
              <a:t>  geom_point() +</a:t>
            </a:r>
            <a:endParaRPr sz="869"/>
          </a:p>
          <a:p>
            <a:pPr indent="0" lvl="0" marL="0" rtl="0" algn="l">
              <a:spcBef>
                <a:spcPts val="0"/>
              </a:spcBef>
              <a:spcAft>
                <a:spcPts val="0"/>
              </a:spcAft>
              <a:buClr>
                <a:schemeClr val="dk1"/>
              </a:buClr>
              <a:buSzPct val="126493"/>
              <a:buFont typeface="Arial"/>
              <a:buNone/>
            </a:pPr>
            <a:r>
              <a:rPr lang="en" sz="869"/>
              <a:t>  geom_smooth(color = "black") +</a:t>
            </a:r>
            <a:endParaRPr sz="869"/>
          </a:p>
          <a:p>
            <a:pPr indent="0" lvl="0" marL="0" rtl="0" algn="l">
              <a:spcBef>
                <a:spcPts val="0"/>
              </a:spcBef>
              <a:spcAft>
                <a:spcPts val="0"/>
              </a:spcAft>
              <a:buClr>
                <a:schemeClr val="dk1"/>
              </a:buClr>
              <a:buSzPct val="126493"/>
              <a:buFont typeface="Arial"/>
              <a:buNone/>
            </a:pPr>
            <a:r>
              <a:rPr lang="en" sz="869"/>
              <a:t>  ggtitle("Height &amp; Weight of Every NBA Player since 1950") +</a:t>
            </a:r>
            <a:endParaRPr sz="869"/>
          </a:p>
          <a:p>
            <a:pPr indent="0" lvl="0" marL="0" rtl="0" algn="l">
              <a:spcBef>
                <a:spcPts val="0"/>
              </a:spcBef>
              <a:spcAft>
                <a:spcPts val="0"/>
              </a:spcAft>
              <a:buClr>
                <a:schemeClr val="dk1"/>
              </a:buClr>
              <a:buSzPct val="126493"/>
              <a:buFont typeface="Arial"/>
              <a:buNone/>
            </a:pPr>
            <a:r>
              <a:rPr lang="en" sz="869"/>
              <a:t>  xlab("Player's Weight") +</a:t>
            </a:r>
            <a:endParaRPr sz="869"/>
          </a:p>
          <a:p>
            <a:pPr indent="0" lvl="0" marL="0" rtl="0" algn="l">
              <a:spcBef>
                <a:spcPts val="0"/>
              </a:spcBef>
              <a:spcAft>
                <a:spcPts val="0"/>
              </a:spcAft>
              <a:buClr>
                <a:schemeClr val="dk1"/>
              </a:buClr>
              <a:buSzPct val="126493"/>
              <a:buFont typeface="Arial"/>
              <a:buNone/>
            </a:pPr>
            <a:r>
              <a:rPr lang="en" sz="869"/>
              <a:t>  ylab("Player's Height") +</a:t>
            </a:r>
            <a:endParaRPr sz="869"/>
          </a:p>
          <a:p>
            <a:pPr indent="0" lvl="0" marL="0" rtl="0" algn="l">
              <a:spcBef>
                <a:spcPts val="0"/>
              </a:spcBef>
              <a:spcAft>
                <a:spcPts val="0"/>
              </a:spcAft>
              <a:buNone/>
            </a:pPr>
            <a:r>
              <a:rPr lang="en" sz="869"/>
              <a:t>  facet_wrap(~position)</a:t>
            </a:r>
            <a:endParaRPr sz="869"/>
          </a:p>
          <a:p>
            <a:pPr indent="-317182" lvl="0" marL="457200" rtl="0" algn="l">
              <a:spcBef>
                <a:spcPts val="0"/>
              </a:spcBef>
              <a:spcAft>
                <a:spcPts val="0"/>
              </a:spcAft>
              <a:buSzPct val="100000"/>
              <a:buChar char="-"/>
            </a:pPr>
            <a:r>
              <a:rPr lang="en"/>
              <a:t>Removed George Karl to remove the N/A Box (probably wouldve been easier to just find his data and input it in)</a:t>
            </a:r>
            <a:endParaRPr/>
          </a:p>
          <a:p>
            <a:pPr indent="-317182" lvl="0" marL="457200" rtl="0" algn="l">
              <a:spcBef>
                <a:spcPts val="0"/>
              </a:spcBef>
              <a:spcAft>
                <a:spcPts val="0"/>
              </a:spcAft>
              <a:buSzPct val="100000"/>
              <a:buChar char="-"/>
            </a:pPr>
            <a:r>
              <a:rPr lang="en"/>
              <a:t>Every position has a visible relationship between the </a:t>
            </a:r>
            <a:r>
              <a:rPr lang="en"/>
              <a:t>height</a:t>
            </a:r>
            <a:r>
              <a:rPr lang="en"/>
              <a:t> and weight with varying degrees. </a:t>
            </a:r>
            <a:endParaRPr/>
          </a:p>
          <a:p>
            <a:pPr indent="-317182" lvl="0" marL="457200" rtl="0" algn="l">
              <a:spcBef>
                <a:spcPts val="0"/>
              </a:spcBef>
              <a:spcAft>
                <a:spcPts val="0"/>
              </a:spcAft>
              <a:buSzPct val="100000"/>
              <a:buChar char="-"/>
            </a:pPr>
            <a:r>
              <a:rPr lang="en"/>
              <a:t>Guard Positions seem to have the strongest relationship as the player’s height raises, their weight is likely to be higher as well. </a:t>
            </a:r>
            <a:endParaRPr/>
          </a:p>
          <a:p>
            <a:pPr indent="0" lvl="0" marL="457200" rtl="0" algn="l">
              <a:spcBef>
                <a:spcPts val="1200"/>
              </a:spcBef>
              <a:spcAft>
                <a:spcPts val="1200"/>
              </a:spcAft>
              <a:buNone/>
            </a:pPr>
            <a:r>
              <a:t/>
            </a:r>
            <a:endParaRPr/>
          </a:p>
        </p:txBody>
      </p:sp>
      <p:pic>
        <p:nvPicPr>
          <p:cNvPr id="104" name="Google Shape;104;p20"/>
          <p:cNvPicPr preferRelativeResize="0"/>
          <p:nvPr/>
        </p:nvPicPr>
        <p:blipFill>
          <a:blip r:embed="rId3">
            <a:alphaModFix/>
          </a:blip>
          <a:stretch>
            <a:fillRect/>
          </a:stretch>
        </p:blipFill>
        <p:spPr>
          <a:xfrm>
            <a:off x="311700" y="1152465"/>
            <a:ext cx="4419599" cy="36028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Height over the years</a:t>
            </a:r>
            <a:endParaRPr/>
          </a:p>
        </p:txBody>
      </p:sp>
      <p:sp>
        <p:nvSpPr>
          <p:cNvPr id="110" name="Google Shape;110;p21"/>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Code:</a:t>
            </a:r>
            <a:endParaRPr/>
          </a:p>
          <a:p>
            <a:pPr indent="0" lvl="0" marL="0" rtl="0" algn="l">
              <a:spcBef>
                <a:spcPts val="1200"/>
              </a:spcBef>
              <a:spcAft>
                <a:spcPts val="0"/>
              </a:spcAft>
              <a:buNone/>
            </a:pPr>
            <a:r>
              <a:rPr lang="en" sz="782"/>
              <a:t>Convertedht_PlayersBBall %&gt;% ggplot(aes(x = year_start, y = new_height)) +</a:t>
            </a:r>
            <a:endParaRPr sz="782"/>
          </a:p>
          <a:p>
            <a:pPr indent="0" lvl="0" marL="0" rtl="0" algn="l">
              <a:spcBef>
                <a:spcPts val="0"/>
              </a:spcBef>
              <a:spcAft>
                <a:spcPts val="0"/>
              </a:spcAft>
              <a:buNone/>
            </a:pPr>
            <a:r>
              <a:rPr lang="en" sz="782"/>
              <a:t>  geom_point(size = 1, position = "jitter") +</a:t>
            </a:r>
            <a:endParaRPr sz="782"/>
          </a:p>
          <a:p>
            <a:pPr indent="0" lvl="0" marL="0" rtl="0" algn="l">
              <a:spcBef>
                <a:spcPts val="0"/>
              </a:spcBef>
              <a:spcAft>
                <a:spcPts val="0"/>
              </a:spcAft>
              <a:buNone/>
            </a:pPr>
            <a:r>
              <a:rPr lang="en" sz="782"/>
              <a:t>  geom_smooth(color="red", linewidth = 3) +</a:t>
            </a:r>
            <a:endParaRPr sz="782"/>
          </a:p>
          <a:p>
            <a:pPr indent="0" lvl="0" marL="0" rtl="0" algn="l">
              <a:spcBef>
                <a:spcPts val="0"/>
              </a:spcBef>
              <a:spcAft>
                <a:spcPts val="0"/>
              </a:spcAft>
              <a:buNone/>
            </a:pPr>
            <a:r>
              <a:rPr lang="en" sz="782"/>
              <a:t>  ggtitle("Scatterplot for Height of Players over the Years") +</a:t>
            </a:r>
            <a:endParaRPr sz="782"/>
          </a:p>
          <a:p>
            <a:pPr indent="0" lvl="0" marL="0" rtl="0" algn="l">
              <a:spcBef>
                <a:spcPts val="0"/>
              </a:spcBef>
              <a:spcAft>
                <a:spcPts val="0"/>
              </a:spcAft>
              <a:buNone/>
            </a:pPr>
            <a:r>
              <a:rPr lang="en" sz="782"/>
              <a:t>  xlab("Year") +</a:t>
            </a:r>
            <a:endParaRPr sz="782"/>
          </a:p>
          <a:p>
            <a:pPr indent="0" lvl="0" marL="0" rtl="0" algn="l">
              <a:spcBef>
                <a:spcPts val="0"/>
              </a:spcBef>
              <a:spcAft>
                <a:spcPts val="0"/>
              </a:spcAft>
              <a:buNone/>
            </a:pPr>
            <a:r>
              <a:rPr lang="en" sz="782"/>
              <a:t>  ylab("Height in inches") +</a:t>
            </a:r>
            <a:endParaRPr sz="782"/>
          </a:p>
          <a:p>
            <a:pPr indent="0" lvl="0" marL="0" rtl="0" algn="l">
              <a:spcBef>
                <a:spcPts val="0"/>
              </a:spcBef>
              <a:spcAft>
                <a:spcPts val="0"/>
              </a:spcAft>
              <a:buNone/>
            </a:pPr>
            <a:r>
              <a:rPr lang="en" sz="782"/>
              <a:t>  theme_par()</a:t>
            </a:r>
            <a:endParaRPr sz="782"/>
          </a:p>
          <a:p>
            <a:pPr indent="-308610" lvl="0" marL="457200" rtl="0" algn="l">
              <a:spcBef>
                <a:spcPts val="0"/>
              </a:spcBef>
              <a:spcAft>
                <a:spcPts val="0"/>
              </a:spcAft>
              <a:buSzPct val="100000"/>
              <a:buChar char="-"/>
            </a:pPr>
            <a:r>
              <a:rPr lang="en"/>
              <a:t>From the data, It seems that there is a slight increase in player height, </a:t>
            </a:r>
            <a:r>
              <a:rPr lang="en"/>
              <a:t>Although</a:t>
            </a:r>
            <a:r>
              <a:rPr lang="en"/>
              <a:t> the outliers could be affecting the line since geom_smooth utilizes the mean to draw the line. </a:t>
            </a:r>
            <a:endParaRPr/>
          </a:p>
          <a:p>
            <a:pPr indent="-308610" lvl="0" marL="457200" rtl="0" algn="l">
              <a:spcBef>
                <a:spcPts val="0"/>
              </a:spcBef>
              <a:spcAft>
                <a:spcPts val="0"/>
              </a:spcAft>
              <a:buSzPct val="100000"/>
              <a:buChar char="-"/>
            </a:pPr>
            <a:r>
              <a:rPr lang="en"/>
              <a:t>Utilizing the median may be more effective, but there are too many years to make a boxplot for each of them. Possibly a “Time Series” plot may </a:t>
            </a:r>
            <a:r>
              <a:rPr lang="en"/>
              <a:t>accurately</a:t>
            </a:r>
            <a:r>
              <a:rPr lang="en"/>
              <a:t> display data, </a:t>
            </a:r>
            <a:endParaRPr/>
          </a:p>
          <a:p>
            <a:pPr indent="-290830" lvl="1" marL="914400" rtl="0" algn="l">
              <a:spcBef>
                <a:spcPts val="0"/>
              </a:spcBef>
              <a:spcAft>
                <a:spcPts val="0"/>
              </a:spcAft>
              <a:buSzPct val="100000"/>
              <a:buChar char="-"/>
            </a:pPr>
            <a:r>
              <a:rPr lang="en"/>
              <a:t>The current data set doesnt have the right data to make a good Time Series Plot, there needs to be some </a:t>
            </a:r>
            <a:r>
              <a:rPr lang="en"/>
              <a:t>transformation</a:t>
            </a:r>
            <a:endParaRPr/>
          </a:p>
        </p:txBody>
      </p:sp>
      <p:pic>
        <p:nvPicPr>
          <p:cNvPr id="111" name="Google Shape;111;p21"/>
          <p:cNvPicPr preferRelativeResize="0"/>
          <p:nvPr/>
        </p:nvPicPr>
        <p:blipFill>
          <a:blip r:embed="rId3">
            <a:alphaModFix/>
          </a:blip>
          <a:stretch>
            <a:fillRect/>
          </a:stretch>
        </p:blipFill>
        <p:spPr>
          <a:xfrm>
            <a:off x="152400" y="1170125"/>
            <a:ext cx="4267200" cy="31719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