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72e1556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72e1556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72e1556c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72e1556c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72e155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72e155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72e1556c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72e1556c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72e1556c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72e1556c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72e1556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72e1556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72e1556c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72e1556c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72e1556c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72e1556c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72e1556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72e1556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72e1556c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72e1556c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FLS: Unit 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DS6306</a:t>
            </a:r>
            <a:endParaRPr/>
          </a:p>
          <a:p>
            <a:pPr indent="0" lvl="0" marL="0" rtl="0" algn="ctr">
              <a:spcBef>
                <a:spcPts val="0"/>
              </a:spcBef>
              <a:spcAft>
                <a:spcPts val="0"/>
              </a:spcAft>
              <a:buNone/>
            </a:pPr>
            <a:r>
              <a:rPr lang="en"/>
              <a:t>Johnny Vogt</a:t>
            </a:r>
            <a:endParaRPr/>
          </a:p>
          <a:p>
            <a:pPr indent="0" lvl="0" marL="0" rtl="0" algn="ctr">
              <a:spcBef>
                <a:spcPts val="0"/>
              </a:spcBef>
              <a:spcAft>
                <a:spcPts val="0"/>
              </a:spcAft>
              <a:buNone/>
            </a:pPr>
            <a:r>
              <a:rPr lang="en"/>
              <a:t>January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Scatter Plot</a:t>
            </a:r>
            <a:endParaRPr/>
          </a:p>
        </p:txBody>
      </p:sp>
      <p:sp>
        <p:nvSpPr>
          <p:cNvPr id="114" name="Google Shape;114;p22"/>
          <p:cNvSpPr txBox="1"/>
          <p:nvPr>
            <p:ph idx="1" type="body"/>
          </p:nvPr>
        </p:nvSpPr>
        <p:spPr>
          <a:xfrm>
            <a:off x="5043400" y="1152475"/>
            <a:ext cx="37890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None/>
            </a:pPr>
            <a:r>
              <a:rPr lang="en" sz="1250"/>
              <a:t>fifa_new_form_wage %&gt;% ggplot(aes(x = Age, color = Form)) +</a:t>
            </a:r>
            <a:endParaRPr sz="1250"/>
          </a:p>
          <a:p>
            <a:pPr indent="0" lvl="0" marL="0" rtl="0" algn="l">
              <a:spcBef>
                <a:spcPts val="0"/>
              </a:spcBef>
              <a:spcAft>
                <a:spcPts val="0"/>
              </a:spcAft>
              <a:buNone/>
            </a:pPr>
            <a:r>
              <a:rPr lang="en" sz="1250"/>
              <a:t>  geom_smooth(aes(y = Potential)) +</a:t>
            </a:r>
            <a:endParaRPr sz="1250"/>
          </a:p>
          <a:p>
            <a:pPr indent="0" lvl="0" marL="0" rtl="0" algn="l">
              <a:spcBef>
                <a:spcPts val="0"/>
              </a:spcBef>
              <a:spcAft>
                <a:spcPts val="0"/>
              </a:spcAft>
              <a:buNone/>
            </a:pPr>
            <a:r>
              <a:rPr lang="en" sz="1250"/>
              <a:t>  geom_point(aes(y = Potential)) +</a:t>
            </a:r>
            <a:endParaRPr sz="1250"/>
          </a:p>
          <a:p>
            <a:pPr indent="0" lvl="0" marL="0" rtl="0" algn="l">
              <a:spcBef>
                <a:spcPts val="0"/>
              </a:spcBef>
              <a:spcAft>
                <a:spcPts val="0"/>
              </a:spcAft>
              <a:buNone/>
            </a:pPr>
            <a:r>
              <a:rPr lang="en" sz="1250"/>
              <a:t>  ggtitle("ScatterPlot of Age and Potential", subtitle = "Line added to show negative correlation as player ages")</a:t>
            </a:r>
            <a:endParaRPr sz="1250"/>
          </a:p>
          <a:p>
            <a:pPr indent="-308610" lvl="0" marL="457200" rtl="0" algn="l">
              <a:spcBef>
                <a:spcPts val="0"/>
              </a:spcBef>
              <a:spcAft>
                <a:spcPts val="0"/>
              </a:spcAft>
              <a:buSzPct val="100000"/>
              <a:buChar char="-"/>
            </a:pPr>
            <a:r>
              <a:rPr lang="en"/>
              <a:t>Younger players trend towards a higher Overall Rating. </a:t>
            </a:r>
            <a:endParaRPr/>
          </a:p>
          <a:p>
            <a:pPr indent="-290830" lvl="1" marL="914400" rtl="0" algn="l">
              <a:spcBef>
                <a:spcPts val="0"/>
              </a:spcBef>
              <a:spcAft>
                <a:spcPts val="0"/>
              </a:spcAft>
              <a:buSzPct val="100000"/>
              <a:buChar char="-"/>
            </a:pPr>
            <a:r>
              <a:rPr lang="en"/>
              <a:t>As they get older, players are </a:t>
            </a:r>
            <a:r>
              <a:rPr lang="en"/>
              <a:t>likely</a:t>
            </a:r>
            <a:r>
              <a:rPr lang="en"/>
              <a:t> to leave their current form and enter the form above their current one. </a:t>
            </a:r>
            <a:endParaRPr/>
          </a:p>
          <a:p>
            <a:pPr indent="-308610" lvl="0" marL="457200" rtl="0" algn="l">
              <a:spcBef>
                <a:spcPts val="0"/>
              </a:spcBef>
              <a:spcAft>
                <a:spcPts val="0"/>
              </a:spcAft>
              <a:buSzPct val="100000"/>
              <a:buChar char="-"/>
            </a:pPr>
            <a:r>
              <a:rPr lang="en"/>
              <a:t>Players that have a low ceiling stay in their form as they grow older creating a negative correlation with age and potential. </a:t>
            </a:r>
            <a:endParaRPr/>
          </a:p>
          <a:p>
            <a:pPr indent="-308610" lvl="0" marL="457200" rtl="0" algn="l">
              <a:spcBef>
                <a:spcPts val="0"/>
              </a:spcBef>
              <a:spcAft>
                <a:spcPts val="0"/>
              </a:spcAft>
              <a:buSzPct val="100000"/>
              <a:buChar char="-"/>
            </a:pPr>
            <a:r>
              <a:rPr lang="en"/>
              <a:t>If I had more time, I would make the potential variable into a categorical variable and try to determine if younger players are being paid more based of their potential or if it matches with their overall rating instead. </a:t>
            </a:r>
            <a:endParaRPr/>
          </a:p>
        </p:txBody>
      </p:sp>
      <p:pic>
        <p:nvPicPr>
          <p:cNvPr id="115" name="Google Shape;115;p22"/>
          <p:cNvPicPr preferRelativeResize="0"/>
          <p:nvPr/>
        </p:nvPicPr>
        <p:blipFill>
          <a:blip r:embed="rId3">
            <a:alphaModFix/>
          </a:blip>
          <a:stretch>
            <a:fillRect/>
          </a:stretch>
        </p:blipFill>
        <p:spPr>
          <a:xfrm>
            <a:off x="311700" y="1152474"/>
            <a:ext cx="4731700" cy="254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 - Questions	</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I got further into my EDA, the more interesting it became. </a:t>
            </a:r>
            <a:endParaRPr/>
          </a:p>
          <a:p>
            <a:pPr indent="-317500" lvl="1" marL="914400" rtl="0" algn="l">
              <a:spcBef>
                <a:spcPts val="0"/>
              </a:spcBef>
              <a:spcAft>
                <a:spcPts val="0"/>
              </a:spcAft>
              <a:buSzPts val="1400"/>
              <a:buChar char="-"/>
            </a:pPr>
            <a:r>
              <a:rPr lang="en"/>
              <a:t>I went down alot of other rabbit holes that are irrelevant towards the questions that I was following in the slide</a:t>
            </a:r>
            <a:endParaRPr/>
          </a:p>
          <a:p>
            <a:pPr indent="-342900" lvl="0" marL="457200" rtl="0" algn="l">
              <a:spcBef>
                <a:spcPts val="0"/>
              </a:spcBef>
              <a:spcAft>
                <a:spcPts val="0"/>
              </a:spcAft>
              <a:buSzPts val="1800"/>
              <a:buChar char="-"/>
            </a:pPr>
            <a:r>
              <a:rPr lang="en"/>
              <a:t>During the t.test between LF and LM, when R did the test, it said that the df was 14.48. Even though the sample sizes were 15 and 1095, I figured that it would be 1108, but after looking into it, I went into the “Welch Two Sample T-Test” and got side tracked.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FIFA Left Forwards (LF) vs. Left Midfielders (LM)</a:t>
            </a:r>
            <a:endParaRPr/>
          </a:p>
        </p:txBody>
      </p:sp>
      <p:sp>
        <p:nvSpPr>
          <p:cNvPr id="61" name="Google Shape;61;p14"/>
          <p:cNvSpPr txBox="1"/>
          <p:nvPr>
            <p:ph idx="1" type="body"/>
          </p:nvPr>
        </p:nvSpPr>
        <p:spPr>
          <a:xfrm>
            <a:off x="5219700" y="1152475"/>
            <a:ext cx="3612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There are ALOT more LM players than LF Players</a:t>
            </a:r>
            <a:endParaRPr/>
          </a:p>
          <a:p>
            <a:pPr indent="-297497" lvl="1" marL="914400" rtl="0" algn="l">
              <a:spcBef>
                <a:spcPts val="0"/>
              </a:spcBef>
              <a:spcAft>
                <a:spcPts val="0"/>
              </a:spcAft>
              <a:buSzPct val="100000"/>
              <a:buChar char="-"/>
            </a:pPr>
            <a:r>
              <a:rPr lang="en"/>
              <a:t>The Forward position have been utilized less and less in soccer over the years, relying on more dynamic Midfielders. It is likely that plenty of midfielders used to be Forwards, but transitioned to Midfielders to adjust to the modern playstyle. </a:t>
            </a:r>
            <a:endParaRPr/>
          </a:p>
          <a:p>
            <a:pPr indent="-317182" lvl="0" marL="457200" rtl="0" algn="l">
              <a:spcBef>
                <a:spcPts val="0"/>
              </a:spcBef>
              <a:spcAft>
                <a:spcPts val="0"/>
              </a:spcAft>
              <a:buSzPct val="100000"/>
              <a:buChar char="-"/>
            </a:pPr>
            <a:r>
              <a:rPr lang="en"/>
              <a:t>Interestingly enough, LFs have a high Agility Median, but a lower Acceleration Median compared to LMs</a:t>
            </a:r>
            <a:endParaRPr/>
          </a:p>
          <a:p>
            <a:pPr indent="-317182" lvl="0" marL="457200" rtl="0" algn="l">
              <a:spcBef>
                <a:spcPts val="0"/>
              </a:spcBef>
              <a:spcAft>
                <a:spcPts val="0"/>
              </a:spcAft>
              <a:buSzPct val="100000"/>
              <a:buChar char="-"/>
            </a:pPr>
            <a:r>
              <a:rPr lang="en"/>
              <a:t>LFs have stronger Agility left skew than LMs</a:t>
            </a:r>
            <a:endParaRPr/>
          </a:p>
          <a:p>
            <a:pPr indent="-317182" lvl="0" marL="457200" rtl="0" algn="l">
              <a:spcBef>
                <a:spcPts val="0"/>
              </a:spcBef>
              <a:spcAft>
                <a:spcPts val="0"/>
              </a:spcAft>
              <a:buSzPct val="100000"/>
              <a:buChar char="-"/>
            </a:pPr>
            <a:r>
              <a:rPr lang="en"/>
              <a:t>LFs have a larger range in Acceleration than LMs</a:t>
            </a:r>
            <a:endParaRPr/>
          </a:p>
        </p:txBody>
      </p:sp>
      <p:pic>
        <p:nvPicPr>
          <p:cNvPr id="62" name="Google Shape;62;p14"/>
          <p:cNvPicPr preferRelativeResize="0"/>
          <p:nvPr/>
        </p:nvPicPr>
        <p:blipFill>
          <a:blip r:embed="rId3">
            <a:alphaModFix/>
          </a:blip>
          <a:stretch>
            <a:fillRect/>
          </a:stretch>
        </p:blipFill>
        <p:spPr>
          <a:xfrm>
            <a:off x="311702" y="1152475"/>
            <a:ext cx="4826000" cy="382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Sample T-Test </a:t>
            </a:r>
            <a:endParaRPr/>
          </a:p>
        </p:txBody>
      </p:sp>
      <p:sp>
        <p:nvSpPr>
          <p:cNvPr id="68" name="Google Shape;68;p15"/>
          <p:cNvSpPr txBox="1"/>
          <p:nvPr>
            <p:ph idx="1" type="body"/>
          </p:nvPr>
        </p:nvSpPr>
        <p:spPr>
          <a:xfrm>
            <a:off x="3846500" y="1152475"/>
            <a:ext cx="49857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H-Null: Mean of LF Agility and the Mean of LM Agility are Equal or H-Alt: Mean of LF Agility and the Mean of LM Agility are NOT Equal</a:t>
            </a:r>
            <a:endParaRPr/>
          </a:p>
          <a:p>
            <a:pPr indent="-297497" lvl="1" marL="914400" rtl="0" algn="l">
              <a:spcBef>
                <a:spcPts val="0"/>
              </a:spcBef>
              <a:spcAft>
                <a:spcPts val="0"/>
              </a:spcAft>
              <a:buSzPct val="100000"/>
              <a:buAutoNum type="alphaLcPeriod"/>
            </a:pPr>
            <a:r>
              <a:rPr lang="en"/>
              <a:t>LF Mean: 79.7333</a:t>
            </a:r>
            <a:endParaRPr/>
          </a:p>
          <a:p>
            <a:pPr indent="-297497" lvl="1" marL="914400" rtl="0" algn="l">
              <a:spcBef>
                <a:spcPts val="0"/>
              </a:spcBef>
              <a:spcAft>
                <a:spcPts val="0"/>
              </a:spcAft>
              <a:buSzPct val="100000"/>
              <a:buAutoNum type="alphaLcPeriod"/>
            </a:pPr>
            <a:r>
              <a:rPr lang="en"/>
              <a:t>LM Mean: 75.37808</a:t>
            </a:r>
            <a:endParaRPr/>
          </a:p>
          <a:p>
            <a:pPr indent="-317182" lvl="0" marL="457200" rtl="0" algn="l">
              <a:spcBef>
                <a:spcPts val="0"/>
              </a:spcBef>
              <a:spcAft>
                <a:spcPts val="0"/>
              </a:spcAft>
              <a:buSzPct val="100000"/>
              <a:buAutoNum type="arabicPeriod"/>
            </a:pPr>
            <a:r>
              <a:rPr lang="en"/>
              <a:t>See Graphic</a:t>
            </a:r>
            <a:endParaRPr/>
          </a:p>
          <a:p>
            <a:pPr indent="-317182" lvl="0" marL="457200" rtl="0" algn="l">
              <a:spcBef>
                <a:spcPts val="0"/>
              </a:spcBef>
              <a:spcAft>
                <a:spcPts val="0"/>
              </a:spcAft>
              <a:buSzPct val="100000"/>
              <a:buAutoNum type="arabicPeriod"/>
            </a:pPr>
            <a:r>
              <a:rPr lang="en"/>
              <a:t>T-Statistic: 2.0126</a:t>
            </a:r>
            <a:endParaRPr/>
          </a:p>
          <a:p>
            <a:pPr indent="-317182" lvl="0" marL="457200" rtl="0" algn="l">
              <a:spcBef>
                <a:spcPts val="0"/>
              </a:spcBef>
              <a:spcAft>
                <a:spcPts val="0"/>
              </a:spcAft>
              <a:buSzPct val="100000"/>
              <a:buAutoNum type="arabicPeriod"/>
            </a:pPr>
            <a:r>
              <a:rPr lang="en"/>
              <a:t>P-Value: 0.06314</a:t>
            </a:r>
            <a:endParaRPr/>
          </a:p>
          <a:p>
            <a:pPr indent="-317182" lvl="0" marL="457200" rtl="0" algn="l">
              <a:spcBef>
                <a:spcPts val="0"/>
              </a:spcBef>
              <a:spcAft>
                <a:spcPts val="0"/>
              </a:spcAft>
              <a:buSzPct val="100000"/>
              <a:buAutoNum type="arabicPeriod"/>
            </a:pPr>
            <a:r>
              <a:rPr lang="en"/>
              <a:t>Fail To Reject H-Null</a:t>
            </a:r>
            <a:endParaRPr/>
          </a:p>
          <a:p>
            <a:pPr indent="-317182" lvl="0" marL="457200" rtl="0" algn="l">
              <a:spcBef>
                <a:spcPts val="0"/>
              </a:spcBef>
              <a:spcAft>
                <a:spcPts val="0"/>
              </a:spcAft>
              <a:buSzPct val="100000"/>
              <a:buAutoNum type="arabicPeriod"/>
            </a:pPr>
            <a:r>
              <a:rPr lang="en"/>
              <a:t>We fail to discern that H-Null is a false hypothesis. The evidence from the data provided is not significant enough to suggest that the difference between true means are different. Since the data does not </a:t>
            </a:r>
            <a:r>
              <a:rPr lang="en"/>
              <a:t>definitively prove that the means are different, We fail to reject H-Null. </a:t>
            </a:r>
            <a:endParaRPr/>
          </a:p>
          <a:p>
            <a:pPr indent="0" lvl="0" marL="0" rtl="0" algn="l">
              <a:spcBef>
                <a:spcPts val="1200"/>
              </a:spcBef>
              <a:spcAft>
                <a:spcPts val="1200"/>
              </a:spcAft>
              <a:buNone/>
            </a:pPr>
            <a:r>
              <a:rPr lang="en" sz="942"/>
              <a:t>*Asked Perplexity to create distribution graphic </a:t>
            </a:r>
            <a:endParaRPr sz="942"/>
          </a:p>
        </p:txBody>
      </p:sp>
      <p:pic>
        <p:nvPicPr>
          <p:cNvPr id="69" name="Google Shape;69;p15"/>
          <p:cNvPicPr preferRelativeResize="0"/>
          <p:nvPr/>
        </p:nvPicPr>
        <p:blipFill>
          <a:blip r:embed="rId3">
            <a:alphaModFix/>
          </a:blip>
          <a:stretch>
            <a:fillRect/>
          </a:stretch>
        </p:blipFill>
        <p:spPr>
          <a:xfrm>
            <a:off x="311700" y="1187975"/>
            <a:ext cx="3620300" cy="28290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T-Test analysis and critiques</a:t>
            </a:r>
            <a:endParaRPr/>
          </a:p>
        </p:txBody>
      </p:sp>
      <p:sp>
        <p:nvSpPr>
          <p:cNvPr id="75" name="Google Shape;75;p16"/>
          <p:cNvSpPr txBox="1"/>
          <p:nvPr>
            <p:ph idx="1" type="body"/>
          </p:nvPr>
        </p:nvSpPr>
        <p:spPr>
          <a:xfrm>
            <a:off x="3912125" y="1145050"/>
            <a:ext cx="49203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I do not think the the assumption of the test are reasonably met. Although technically, we collected “ALL” of the LF, the sample size is very small and the distribution is very flat and non-normal. </a:t>
            </a:r>
            <a:endParaRPr/>
          </a:p>
          <a:p>
            <a:pPr indent="-334327" lvl="0" marL="457200" rtl="0" algn="l">
              <a:spcBef>
                <a:spcPts val="0"/>
              </a:spcBef>
              <a:spcAft>
                <a:spcPts val="0"/>
              </a:spcAft>
              <a:buSzPct val="100000"/>
              <a:buChar char="-"/>
            </a:pPr>
            <a:r>
              <a:rPr lang="en"/>
              <a:t>Distribution of Sample means would provide more of a normal distribution and would be a better datapoint to conduct the T-Test off of. </a:t>
            </a:r>
            <a:endParaRPr/>
          </a:p>
          <a:p>
            <a:pPr indent="-334327" lvl="0" marL="457200" rtl="0" algn="l">
              <a:spcBef>
                <a:spcPts val="0"/>
              </a:spcBef>
              <a:spcAft>
                <a:spcPts val="0"/>
              </a:spcAft>
              <a:buSzPct val="100000"/>
              <a:buChar char="-"/>
            </a:pPr>
            <a:r>
              <a:rPr lang="en"/>
              <a:t>Visually, I do not think there is enough data to suggest that the Standard Deviations are </a:t>
            </a:r>
            <a:r>
              <a:rPr lang="en"/>
              <a:t>different</a:t>
            </a:r>
            <a:r>
              <a:rPr lang="en"/>
              <a:t>. </a:t>
            </a:r>
            <a:endParaRPr/>
          </a:p>
          <a:p>
            <a:pPr indent="-310832" lvl="1" marL="914400" rtl="0" algn="l">
              <a:spcBef>
                <a:spcPts val="0"/>
              </a:spcBef>
              <a:spcAft>
                <a:spcPts val="0"/>
              </a:spcAft>
              <a:buSzPct val="100000"/>
              <a:buChar char="-"/>
            </a:pPr>
            <a:r>
              <a:rPr lang="en"/>
              <a:t>LF Standard Deviation: 8.31</a:t>
            </a:r>
            <a:endParaRPr/>
          </a:p>
          <a:p>
            <a:pPr indent="-310832" lvl="1" marL="914400" rtl="0" algn="l">
              <a:spcBef>
                <a:spcPts val="0"/>
              </a:spcBef>
              <a:spcAft>
                <a:spcPts val="0"/>
              </a:spcAft>
              <a:buSzPct val="100000"/>
              <a:buChar char="-"/>
            </a:pPr>
            <a:r>
              <a:rPr lang="en"/>
              <a:t>LM Standard Deviation: 9.26</a:t>
            </a:r>
            <a:endParaRPr/>
          </a:p>
        </p:txBody>
      </p:sp>
      <p:pic>
        <p:nvPicPr>
          <p:cNvPr id="76" name="Google Shape;76;p16"/>
          <p:cNvPicPr preferRelativeResize="0"/>
          <p:nvPr/>
        </p:nvPicPr>
        <p:blipFill>
          <a:blip r:embed="rId3">
            <a:alphaModFix/>
          </a:blip>
          <a:stretch>
            <a:fillRect/>
          </a:stretch>
        </p:blipFill>
        <p:spPr>
          <a:xfrm>
            <a:off x="311703" y="1145062"/>
            <a:ext cx="3600425" cy="2853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FIFA LF/LM Code</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#GGALLY Plot</a:t>
            </a:r>
            <a:endParaRPr/>
          </a:p>
          <a:p>
            <a:pPr indent="0" lvl="0" marL="0" rtl="0" algn="l">
              <a:spcBef>
                <a:spcPts val="0"/>
              </a:spcBef>
              <a:spcAft>
                <a:spcPts val="0"/>
              </a:spcAft>
              <a:buClr>
                <a:schemeClr val="dk1"/>
              </a:buClr>
              <a:buSzPct val="61111"/>
              <a:buFont typeface="Arial"/>
              <a:buNone/>
            </a:pPr>
            <a:r>
              <a:rPr lang="en"/>
              <a:t>lf_lm &lt;- fifa %&gt;% filter(Position == "LF"|  Position == "LM")</a:t>
            </a:r>
            <a:endParaRPr/>
          </a:p>
          <a:p>
            <a:pPr indent="0" lvl="0" marL="0" rtl="0" algn="l">
              <a:spcBef>
                <a:spcPts val="0"/>
              </a:spcBef>
              <a:spcAft>
                <a:spcPts val="0"/>
              </a:spcAft>
              <a:buClr>
                <a:schemeClr val="dk1"/>
              </a:buClr>
              <a:buSzPct val="61111"/>
              <a:buFont typeface="Arial"/>
              <a:buNone/>
            </a:pPr>
            <a:r>
              <a:rPr lang="en"/>
              <a:t>lf_lm %&gt;%</a:t>
            </a:r>
            <a:endParaRPr/>
          </a:p>
          <a:p>
            <a:pPr indent="0" lvl="0" marL="0" rtl="0" algn="l">
              <a:spcBef>
                <a:spcPts val="0"/>
              </a:spcBef>
              <a:spcAft>
                <a:spcPts val="0"/>
              </a:spcAft>
              <a:buClr>
                <a:schemeClr val="dk1"/>
              </a:buClr>
              <a:buSzPct val="61111"/>
              <a:buFont typeface="Arial"/>
              <a:buNone/>
            </a:pPr>
            <a:r>
              <a:rPr lang="en"/>
              <a:t>  select(Position, Acceleration, Agility) %&gt;%</a:t>
            </a:r>
            <a:endParaRPr/>
          </a:p>
          <a:p>
            <a:pPr indent="0" lvl="0" marL="0" rtl="0" algn="l">
              <a:spcBef>
                <a:spcPts val="0"/>
              </a:spcBef>
              <a:spcAft>
                <a:spcPts val="0"/>
              </a:spcAft>
              <a:buNone/>
            </a:pPr>
            <a:r>
              <a:rPr lang="en"/>
              <a:t>  ggpairs(aes(color =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 Test</a:t>
            </a:r>
            <a:endParaRPr/>
          </a:p>
          <a:p>
            <a:pPr indent="0" lvl="0" marL="0" rtl="0" algn="l">
              <a:spcBef>
                <a:spcPts val="0"/>
              </a:spcBef>
              <a:spcAft>
                <a:spcPts val="0"/>
              </a:spcAft>
              <a:buClr>
                <a:schemeClr val="dk1"/>
              </a:buClr>
              <a:buSzPct val="61111"/>
              <a:buFont typeface="Arial"/>
              <a:buNone/>
            </a:pPr>
            <a:r>
              <a:rPr lang="en"/>
              <a:t>agi_LF &lt;- lf_lm %&gt;% filter(Position == 'LF') %&gt;% select(Agility)</a:t>
            </a:r>
            <a:endParaRPr/>
          </a:p>
          <a:p>
            <a:pPr indent="0" lvl="0" marL="0" rtl="0" algn="l">
              <a:spcBef>
                <a:spcPts val="0"/>
              </a:spcBef>
              <a:spcAft>
                <a:spcPts val="0"/>
              </a:spcAft>
              <a:buClr>
                <a:schemeClr val="dk1"/>
              </a:buClr>
              <a:buSzPct val="61111"/>
              <a:buFont typeface="Arial"/>
              <a:buNone/>
            </a:pPr>
            <a:r>
              <a:rPr lang="en"/>
              <a:t>agi_LM &lt;- lf_lm %&gt;% filter(Position == 'LM') %&gt;% select(Agility)</a:t>
            </a:r>
            <a:endParaRPr/>
          </a:p>
          <a:p>
            <a:pPr indent="0" lvl="0" marL="0" rtl="0" algn="l">
              <a:spcBef>
                <a:spcPts val="0"/>
              </a:spcBef>
              <a:spcAft>
                <a:spcPts val="0"/>
              </a:spcAft>
              <a:buNone/>
            </a:pPr>
            <a:r>
              <a:rPr lang="en"/>
              <a:t>t.test(agi_LF,agi_LM)</a:t>
            </a:r>
            <a:endParaRPr/>
          </a:p>
          <a:p>
            <a:pPr indent="0" lvl="0" marL="0" rtl="0" algn="l">
              <a:spcBef>
                <a:spcPts val="0"/>
              </a:spcBef>
              <a:spcAft>
                <a:spcPts val="0"/>
              </a:spcAft>
              <a:buClr>
                <a:schemeClr val="dk1"/>
              </a:buClr>
              <a:buSzPct val="61111"/>
              <a:buFont typeface="Arial"/>
              <a:buNone/>
            </a:pPr>
            <a:r>
              <a:rPr lang="en"/>
              <a:t>t.test(agi_LM,agi_LF)</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#HIstogram</a:t>
            </a:r>
            <a:endParaRPr/>
          </a:p>
          <a:p>
            <a:pPr indent="0" lvl="0" marL="0" rtl="0" algn="l">
              <a:spcBef>
                <a:spcPts val="0"/>
              </a:spcBef>
              <a:spcAft>
                <a:spcPts val="0"/>
              </a:spcAft>
              <a:buClr>
                <a:schemeClr val="dk1"/>
              </a:buClr>
              <a:buSzPct val="61111"/>
              <a:buFont typeface="Arial"/>
              <a:buNone/>
            </a:pPr>
            <a:r>
              <a:rPr lang="en"/>
              <a:t>lf_lm %&gt;% ggplot(aes(x = Agility)) +</a:t>
            </a:r>
            <a:endParaRPr/>
          </a:p>
          <a:p>
            <a:pPr indent="0" lvl="0" marL="0" rtl="0" algn="l">
              <a:spcBef>
                <a:spcPts val="0"/>
              </a:spcBef>
              <a:spcAft>
                <a:spcPts val="0"/>
              </a:spcAft>
              <a:buClr>
                <a:schemeClr val="dk1"/>
              </a:buClr>
              <a:buSzPct val="61111"/>
              <a:buFont typeface="Arial"/>
              <a:buNone/>
            </a:pPr>
            <a:r>
              <a:rPr lang="en"/>
              <a:t>  geom_histogram(fill = "red") +</a:t>
            </a:r>
            <a:endParaRPr/>
          </a:p>
          <a:p>
            <a:pPr indent="0" lvl="0" marL="0" rtl="0" algn="l">
              <a:spcBef>
                <a:spcPts val="0"/>
              </a:spcBef>
              <a:spcAft>
                <a:spcPts val="0"/>
              </a:spcAft>
              <a:buClr>
                <a:schemeClr val="dk1"/>
              </a:buClr>
              <a:buSzPct val="61111"/>
              <a:buFont typeface="Arial"/>
              <a:buNone/>
            </a:pPr>
            <a:r>
              <a:rPr lang="en"/>
              <a:t>  facet_grid(~Position) +</a:t>
            </a:r>
            <a:endParaRPr/>
          </a:p>
          <a:p>
            <a:pPr indent="0" lvl="0" marL="0" rtl="0" algn="l">
              <a:spcBef>
                <a:spcPts val="0"/>
              </a:spcBef>
              <a:spcAft>
                <a:spcPts val="0"/>
              </a:spcAft>
              <a:buNone/>
            </a:pPr>
            <a:r>
              <a:rPr lang="en"/>
              <a:t>  ggtitle("Histograms of Agility Ratings seperated by Position")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Data Analysis (EDA)</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Categorical Values: Form and Wage</a:t>
            </a:r>
            <a:endParaRPr/>
          </a:p>
          <a:p>
            <a:pPr indent="-317500" lvl="1" marL="914400" rtl="0" algn="l">
              <a:spcBef>
                <a:spcPts val="0"/>
              </a:spcBef>
              <a:spcAft>
                <a:spcPts val="0"/>
              </a:spcAft>
              <a:buSzPts val="1400"/>
              <a:buChar char="-"/>
            </a:pPr>
            <a:r>
              <a:rPr lang="en"/>
              <a:t>Form - Overall Ratings split between five Categories</a:t>
            </a:r>
            <a:endParaRPr/>
          </a:p>
          <a:p>
            <a:pPr indent="-317500" lvl="2" marL="1371600" rtl="0" algn="l">
              <a:spcBef>
                <a:spcPts val="0"/>
              </a:spcBef>
              <a:spcAft>
                <a:spcPts val="0"/>
              </a:spcAft>
              <a:buSzPts val="1400"/>
              <a:buChar char="-"/>
            </a:pPr>
            <a:r>
              <a:rPr lang="en"/>
              <a:t>Code:</a:t>
            </a:r>
            <a:endParaRPr/>
          </a:p>
          <a:p>
            <a:pPr indent="-292100" lvl="3" marL="1828800" rtl="0" algn="l">
              <a:spcBef>
                <a:spcPts val="0"/>
              </a:spcBef>
              <a:spcAft>
                <a:spcPts val="0"/>
              </a:spcAft>
              <a:buSzPts val="1000"/>
              <a:buChar char="-"/>
            </a:pPr>
            <a:r>
              <a:rPr lang="en" sz="1000"/>
              <a:t>fifa_added_forms &lt;- fifa %&gt;%</a:t>
            </a:r>
            <a:br>
              <a:rPr lang="en" sz="1000"/>
            </a:br>
            <a:r>
              <a:rPr lang="en" sz="1000"/>
              <a:t>  mutate(Form = cut(Overall, breaks = c(0,60,70,80,90,100), labels = c("Poor","Fair", "Good", "Excellent", "Perfect")))</a:t>
            </a:r>
            <a:endParaRPr sz="1000"/>
          </a:p>
          <a:p>
            <a:pPr indent="-317500" lvl="2" marL="1371600" rtl="0" algn="l">
              <a:spcBef>
                <a:spcPts val="0"/>
              </a:spcBef>
              <a:spcAft>
                <a:spcPts val="0"/>
              </a:spcAft>
              <a:buSzPts val="1400"/>
              <a:buChar char="-"/>
            </a:pPr>
            <a:r>
              <a:rPr lang="en"/>
              <a:t>Sub-Category</a:t>
            </a:r>
            <a:endParaRPr/>
          </a:p>
          <a:p>
            <a:pPr indent="-317500" lvl="3" marL="1828800" rtl="0" algn="l">
              <a:spcBef>
                <a:spcPts val="0"/>
              </a:spcBef>
              <a:spcAft>
                <a:spcPts val="0"/>
              </a:spcAft>
              <a:buSzPts val="1400"/>
              <a:buChar char="-"/>
            </a:pPr>
            <a:r>
              <a:rPr lang="en"/>
              <a:t>Poor ( 0 - 60)</a:t>
            </a:r>
            <a:endParaRPr/>
          </a:p>
          <a:p>
            <a:pPr indent="-317500" lvl="3" marL="1828800" rtl="0" algn="l">
              <a:spcBef>
                <a:spcPts val="0"/>
              </a:spcBef>
              <a:spcAft>
                <a:spcPts val="0"/>
              </a:spcAft>
              <a:buSzPts val="1400"/>
              <a:buChar char="-"/>
            </a:pPr>
            <a:r>
              <a:rPr lang="en"/>
              <a:t>Fair (61 - 70)</a:t>
            </a:r>
            <a:endParaRPr/>
          </a:p>
          <a:p>
            <a:pPr indent="-317500" lvl="3" marL="1828800" rtl="0" algn="l">
              <a:spcBef>
                <a:spcPts val="0"/>
              </a:spcBef>
              <a:spcAft>
                <a:spcPts val="0"/>
              </a:spcAft>
              <a:buSzPts val="1400"/>
              <a:buChar char="-"/>
            </a:pPr>
            <a:r>
              <a:rPr lang="en"/>
              <a:t>Good (70 - 80)</a:t>
            </a:r>
            <a:endParaRPr/>
          </a:p>
          <a:p>
            <a:pPr indent="-317500" lvl="3" marL="1828800" rtl="0" algn="l">
              <a:spcBef>
                <a:spcPts val="0"/>
              </a:spcBef>
              <a:spcAft>
                <a:spcPts val="0"/>
              </a:spcAft>
              <a:buSzPts val="1400"/>
              <a:buChar char="-"/>
            </a:pPr>
            <a:r>
              <a:rPr lang="en"/>
              <a:t>Excellent (81 - 90)</a:t>
            </a:r>
            <a:endParaRPr/>
          </a:p>
          <a:p>
            <a:pPr indent="-317500" lvl="3" marL="1828800" rtl="0" algn="l">
              <a:spcBef>
                <a:spcPts val="0"/>
              </a:spcBef>
              <a:spcAft>
                <a:spcPts val="0"/>
              </a:spcAft>
              <a:buSzPts val="1400"/>
              <a:buChar char="-"/>
            </a:pPr>
            <a:r>
              <a:rPr lang="en"/>
              <a:t>Perfect (91 - 100)</a:t>
            </a:r>
            <a:endParaRPr/>
          </a:p>
          <a:p>
            <a:pPr indent="-317500" lvl="1" marL="914400" rtl="0" algn="l">
              <a:spcBef>
                <a:spcPts val="0"/>
              </a:spcBef>
              <a:spcAft>
                <a:spcPts val="0"/>
              </a:spcAft>
              <a:buSzPts val="1400"/>
              <a:buChar char="-"/>
            </a:pPr>
            <a:r>
              <a:rPr lang="en"/>
              <a:t>Position</a:t>
            </a:r>
            <a:endParaRPr/>
          </a:p>
          <a:p>
            <a:pPr indent="-317500" lvl="2" marL="1371600" rtl="0" algn="l">
              <a:spcBef>
                <a:spcPts val="0"/>
              </a:spcBef>
              <a:spcAft>
                <a:spcPts val="0"/>
              </a:spcAft>
              <a:buSzPts val="1400"/>
              <a:buChar char="-"/>
            </a:pPr>
            <a:r>
              <a:rPr lang="en"/>
              <a:t>The </a:t>
            </a:r>
            <a:r>
              <a:rPr lang="en"/>
              <a:t>position</a:t>
            </a:r>
            <a:r>
              <a:rPr lang="en"/>
              <a:t> that the player assumes on the field. </a:t>
            </a:r>
            <a:endParaRPr/>
          </a:p>
          <a:p>
            <a:pPr indent="-317500" lvl="1" marL="914400" rtl="0" algn="l">
              <a:spcBef>
                <a:spcPts val="0"/>
              </a:spcBef>
              <a:spcAft>
                <a:spcPts val="0"/>
              </a:spcAft>
              <a:buSzPts val="1400"/>
              <a:buChar char="-"/>
            </a:pPr>
            <a:r>
              <a:rPr lang="en"/>
              <a:t>Potential</a:t>
            </a:r>
            <a:endParaRPr/>
          </a:p>
          <a:p>
            <a:pPr indent="-317500" lvl="2" marL="1371600" rtl="0" algn="l">
              <a:spcBef>
                <a:spcPts val="0"/>
              </a:spcBef>
              <a:spcAft>
                <a:spcPts val="0"/>
              </a:spcAft>
              <a:buSzPts val="1400"/>
              <a:buChar char="-"/>
            </a:pPr>
            <a:r>
              <a:rPr lang="en"/>
              <a:t>The highest overall rating that a player could achieve over time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Variables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Continuous</a:t>
            </a:r>
            <a:r>
              <a:rPr lang="en"/>
              <a:t> Variables</a:t>
            </a:r>
            <a:endParaRPr/>
          </a:p>
          <a:p>
            <a:pPr indent="-317500" lvl="1" marL="914400" rtl="0" algn="l">
              <a:spcBef>
                <a:spcPts val="0"/>
              </a:spcBef>
              <a:spcAft>
                <a:spcPts val="0"/>
              </a:spcAft>
              <a:buSzPts val="1400"/>
              <a:buChar char="-"/>
            </a:pPr>
            <a:r>
              <a:rPr lang="en"/>
              <a:t>Age</a:t>
            </a:r>
            <a:endParaRPr/>
          </a:p>
          <a:p>
            <a:pPr indent="-317500" lvl="2" marL="1371600" rtl="0" algn="l">
              <a:spcBef>
                <a:spcPts val="0"/>
              </a:spcBef>
              <a:spcAft>
                <a:spcPts val="0"/>
              </a:spcAft>
              <a:buSzPts val="1400"/>
              <a:buChar char="-"/>
            </a:pPr>
            <a:r>
              <a:rPr lang="en"/>
              <a:t>The age of the player at the time the data was collected</a:t>
            </a:r>
            <a:endParaRPr/>
          </a:p>
          <a:p>
            <a:pPr indent="-317500" lvl="1" marL="914400" rtl="0" algn="l">
              <a:spcBef>
                <a:spcPts val="0"/>
              </a:spcBef>
              <a:spcAft>
                <a:spcPts val="0"/>
              </a:spcAft>
              <a:buSzPts val="1400"/>
              <a:buChar char="-"/>
            </a:pPr>
            <a:r>
              <a:rPr lang="en"/>
              <a:t>Wage - Weekly Payment towards player</a:t>
            </a:r>
            <a:endParaRPr/>
          </a:p>
          <a:p>
            <a:pPr indent="-317500" lvl="2" marL="1371600" rtl="0" algn="l">
              <a:spcBef>
                <a:spcPts val="0"/>
              </a:spcBef>
              <a:spcAft>
                <a:spcPts val="0"/>
              </a:spcAft>
              <a:buSzPts val="1400"/>
              <a:buChar char="-"/>
            </a:pPr>
            <a:r>
              <a:rPr lang="en"/>
              <a:t>Needed to Convert Currency to a numeric, in order to work with the data</a:t>
            </a:r>
            <a:endParaRPr/>
          </a:p>
          <a:p>
            <a:pPr indent="-317500" lvl="2" marL="1371600" rtl="0" algn="l">
              <a:spcBef>
                <a:spcPts val="0"/>
              </a:spcBef>
              <a:spcAft>
                <a:spcPts val="0"/>
              </a:spcAft>
              <a:buSzPts val="1400"/>
              <a:buChar char="-"/>
            </a:pPr>
            <a:r>
              <a:rPr lang="en"/>
              <a:t>Code:</a:t>
            </a:r>
            <a:endParaRPr/>
          </a:p>
          <a:p>
            <a:pPr indent="-285750" lvl="3" marL="1828800" rtl="0" algn="l">
              <a:spcBef>
                <a:spcPts val="0"/>
              </a:spcBef>
              <a:spcAft>
                <a:spcPts val="0"/>
              </a:spcAft>
              <a:buSzPts val="900"/>
              <a:buChar char="-"/>
            </a:pPr>
            <a:r>
              <a:rPr lang="en" sz="900"/>
              <a:t>currencyconv &lt;- function(x) {</a:t>
            </a:r>
            <a:br>
              <a:rPr lang="en" sz="900"/>
            </a:br>
            <a:r>
              <a:rPr lang="en" sz="900"/>
              <a:t>  x &lt;- gsub("€", "", x)</a:t>
            </a:r>
            <a:br>
              <a:rPr lang="en" sz="900"/>
            </a:br>
            <a:r>
              <a:rPr lang="en" sz="900"/>
              <a:t>  x &lt;- gsub("K", "000", x)</a:t>
            </a:r>
            <a:br>
              <a:rPr lang="en" sz="900"/>
            </a:br>
            <a:r>
              <a:rPr lang="en" sz="900"/>
              <a:t>  as.numeric(x)</a:t>
            </a:r>
            <a:br>
              <a:rPr lang="en" sz="900"/>
            </a:br>
            <a:r>
              <a:rPr lang="en" sz="900"/>
              <a:t>}</a:t>
            </a:r>
            <a:br>
              <a:rPr lang="en" sz="900"/>
            </a:br>
            <a:br>
              <a:rPr lang="en" sz="900"/>
            </a:br>
            <a:r>
              <a:rPr lang="en" sz="900"/>
              <a:t>fifa_new_form_wage &lt;- fifa_added_forms %&gt;%</a:t>
            </a:r>
            <a:br>
              <a:rPr lang="en" sz="900"/>
            </a:br>
            <a:r>
              <a:rPr lang="en" sz="900"/>
              <a:t>  mutate(cleanwage = sapply(Wage, currencyconv))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GGPair</a:t>
            </a:r>
            <a:endParaRPr/>
          </a:p>
        </p:txBody>
      </p:sp>
      <p:sp>
        <p:nvSpPr>
          <p:cNvPr id="100" name="Google Shape;100;p20"/>
          <p:cNvSpPr txBox="1"/>
          <p:nvPr>
            <p:ph idx="1" type="body"/>
          </p:nvPr>
        </p:nvSpPr>
        <p:spPr>
          <a:xfrm>
            <a:off x="5551125" y="1152475"/>
            <a:ext cx="32811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88000"/>
              <a:buFont typeface="Arial"/>
              <a:buNone/>
            </a:pPr>
            <a:r>
              <a:rPr lang="en" sz="1250"/>
              <a:t>fifa_new_form_wage %&gt;%</a:t>
            </a:r>
            <a:endParaRPr sz="1250"/>
          </a:p>
          <a:p>
            <a:pPr indent="0" lvl="0" marL="0" rtl="0" algn="l">
              <a:spcBef>
                <a:spcPts val="0"/>
              </a:spcBef>
              <a:spcAft>
                <a:spcPts val="0"/>
              </a:spcAft>
              <a:buClr>
                <a:schemeClr val="dk1"/>
              </a:buClr>
              <a:buSzPct val="88000"/>
              <a:buFont typeface="Arial"/>
              <a:buNone/>
            </a:pPr>
            <a:r>
              <a:rPr lang="en" sz="1250"/>
              <a:t>  select(Age, Form, cleanwage) %&gt;%</a:t>
            </a:r>
            <a:endParaRPr sz="1250"/>
          </a:p>
          <a:p>
            <a:pPr indent="0" lvl="0" marL="0" rtl="0" algn="l">
              <a:spcBef>
                <a:spcPts val="0"/>
              </a:spcBef>
              <a:spcAft>
                <a:spcPts val="0"/>
              </a:spcAft>
              <a:buClr>
                <a:schemeClr val="dk1"/>
              </a:buClr>
              <a:buSzPct val="88000"/>
              <a:buFont typeface="Arial"/>
              <a:buNone/>
            </a:pPr>
            <a:r>
              <a:rPr lang="en" sz="1250"/>
              <a:t>  ggpairs(aes(color = Form)) +</a:t>
            </a:r>
            <a:endParaRPr sz="1250"/>
          </a:p>
          <a:p>
            <a:pPr indent="0" lvl="0" marL="0" rtl="0" algn="l">
              <a:spcBef>
                <a:spcPts val="0"/>
              </a:spcBef>
              <a:spcAft>
                <a:spcPts val="0"/>
              </a:spcAft>
              <a:buClr>
                <a:schemeClr val="dk1"/>
              </a:buClr>
              <a:buSzPct val="88000"/>
              <a:buFont typeface="Arial"/>
              <a:buNone/>
            </a:pPr>
            <a:r>
              <a:rPr lang="en" sz="1250"/>
              <a:t>  scale_y_continuous(labels = comma) +</a:t>
            </a:r>
            <a:endParaRPr sz="1250"/>
          </a:p>
          <a:p>
            <a:pPr indent="0" lvl="0" marL="0" rtl="0" algn="l">
              <a:spcBef>
                <a:spcPts val="0"/>
              </a:spcBef>
              <a:spcAft>
                <a:spcPts val="0"/>
              </a:spcAft>
              <a:buClr>
                <a:schemeClr val="dk1"/>
              </a:buClr>
              <a:buSzPct val="88000"/>
              <a:buFont typeface="Arial"/>
              <a:buNone/>
            </a:pPr>
            <a:r>
              <a:rPr lang="en" sz="1250"/>
              <a:t>  theme(axis.text.x = element_text(angle = 45, hjust =1, vjust = 1, size = 10)) +</a:t>
            </a:r>
            <a:endParaRPr sz="1250"/>
          </a:p>
          <a:p>
            <a:pPr indent="0" lvl="0" marL="0" rtl="0" algn="l">
              <a:spcBef>
                <a:spcPts val="0"/>
              </a:spcBef>
              <a:spcAft>
                <a:spcPts val="0"/>
              </a:spcAft>
              <a:buNone/>
            </a:pPr>
            <a:r>
              <a:rPr lang="en" sz="1250"/>
              <a:t>  ggtitle("GGPair plots of Age, Form, and Wage")</a:t>
            </a:r>
            <a:endParaRPr sz="1250"/>
          </a:p>
          <a:p>
            <a:pPr indent="-291465" lvl="0" marL="457200" rtl="0" algn="l">
              <a:spcBef>
                <a:spcPts val="0"/>
              </a:spcBef>
              <a:spcAft>
                <a:spcPts val="0"/>
              </a:spcAft>
              <a:buSzPct val="100000"/>
              <a:buChar char="-"/>
            </a:pPr>
            <a:r>
              <a:rPr lang="en"/>
              <a:t>Initial thoughts are that there are ALOT of players that have Poor Form</a:t>
            </a:r>
            <a:endParaRPr/>
          </a:p>
          <a:p>
            <a:pPr indent="-277494" lvl="1" marL="914400" rtl="0" algn="l">
              <a:spcBef>
                <a:spcPts val="0"/>
              </a:spcBef>
              <a:spcAft>
                <a:spcPts val="0"/>
              </a:spcAft>
              <a:buSzPct val="100000"/>
              <a:buChar char="-"/>
            </a:pPr>
            <a:r>
              <a:rPr lang="en"/>
              <a:t>May have to pull in the “potential” category and look at the mean potential grouped by Age and Form </a:t>
            </a:r>
            <a:endParaRPr/>
          </a:p>
          <a:p>
            <a:pPr indent="-291465" lvl="0" marL="457200" rtl="0" algn="l">
              <a:spcBef>
                <a:spcPts val="0"/>
              </a:spcBef>
              <a:spcAft>
                <a:spcPts val="0"/>
              </a:spcAft>
              <a:buSzPct val="100000"/>
              <a:buChar char="-"/>
            </a:pPr>
            <a:r>
              <a:rPr lang="en"/>
              <a:t>Players that have a “Perfect” Form Skew Pay Data, although they’re only a few of them </a:t>
            </a:r>
            <a:endParaRPr/>
          </a:p>
          <a:p>
            <a:pPr indent="-277494" lvl="1" marL="914400" rtl="0" algn="l">
              <a:spcBef>
                <a:spcPts val="0"/>
              </a:spcBef>
              <a:spcAft>
                <a:spcPts val="0"/>
              </a:spcAft>
              <a:buSzPct val="100000"/>
              <a:buChar char="-"/>
            </a:pPr>
            <a:r>
              <a:rPr lang="en"/>
              <a:t>So few that they created a bimodal distribution of their ages</a:t>
            </a:r>
            <a:endParaRPr/>
          </a:p>
          <a:p>
            <a:pPr indent="-277494" lvl="1" marL="914400" rtl="0" algn="l">
              <a:spcBef>
                <a:spcPts val="0"/>
              </a:spcBef>
              <a:spcAft>
                <a:spcPts val="0"/>
              </a:spcAft>
              <a:buSzPct val="100000"/>
              <a:buChar char="-"/>
            </a:pPr>
            <a:r>
              <a:rPr lang="en"/>
              <a:t>Pay discrepancies between the </a:t>
            </a:r>
            <a:r>
              <a:rPr lang="en"/>
              <a:t>highest category and the lowest category is EXTREME</a:t>
            </a:r>
            <a:endParaRPr/>
          </a:p>
          <a:p>
            <a:pPr indent="-291465" lvl="0" marL="457200" rtl="0" algn="l">
              <a:spcBef>
                <a:spcPts val="0"/>
              </a:spcBef>
              <a:spcAft>
                <a:spcPts val="0"/>
              </a:spcAft>
              <a:buSzPct val="100000"/>
              <a:buChar char="-"/>
            </a:pPr>
            <a:r>
              <a:rPr lang="en"/>
              <a:t>As Expected, the median age of each Player Form Category rises as the Form Level rises. </a:t>
            </a:r>
            <a:endParaRPr/>
          </a:p>
          <a:p>
            <a:pPr indent="-291465" lvl="0" marL="457200" rtl="0" algn="l">
              <a:spcBef>
                <a:spcPts val="0"/>
              </a:spcBef>
              <a:spcAft>
                <a:spcPts val="0"/>
              </a:spcAft>
              <a:buSzPct val="100000"/>
              <a:buChar char="-"/>
            </a:pPr>
            <a:r>
              <a:rPr lang="en"/>
              <a:t>Question: Why are there so many “poor” form players? Is it because of </a:t>
            </a:r>
            <a:r>
              <a:rPr lang="en"/>
              <a:t>their low “wage” or “potential” Likely some combination of both. </a:t>
            </a:r>
            <a:endParaRPr/>
          </a:p>
        </p:txBody>
      </p:sp>
      <p:pic>
        <p:nvPicPr>
          <p:cNvPr id="101" name="Google Shape;101;p20"/>
          <p:cNvPicPr preferRelativeResize="0"/>
          <p:nvPr/>
        </p:nvPicPr>
        <p:blipFill>
          <a:blip r:embed="rId3">
            <a:alphaModFix/>
          </a:blip>
          <a:stretch>
            <a:fillRect/>
          </a:stretch>
        </p:blipFill>
        <p:spPr>
          <a:xfrm>
            <a:off x="152400" y="1170125"/>
            <a:ext cx="5312776" cy="318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Bar Graph</a:t>
            </a:r>
            <a:endParaRPr/>
          </a:p>
        </p:txBody>
      </p:sp>
      <p:sp>
        <p:nvSpPr>
          <p:cNvPr id="107" name="Google Shape;107;p21"/>
          <p:cNvSpPr txBox="1"/>
          <p:nvPr>
            <p:ph idx="1" type="body"/>
          </p:nvPr>
        </p:nvSpPr>
        <p:spPr>
          <a:xfrm>
            <a:off x="4261550" y="1152475"/>
            <a:ext cx="4570800" cy="34164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75862"/>
              <a:buFont typeface="Arial"/>
              <a:buNone/>
            </a:pPr>
            <a:r>
              <a:rPr lang="en" sz="1450"/>
              <a:t>meanpotential &lt;- fifa_new_form_wage %&gt;% group_by(Form) %&gt;% summarise(mean_potential = mean(Potential), count = n())</a:t>
            </a:r>
            <a:endParaRPr sz="1450"/>
          </a:p>
          <a:p>
            <a:pPr indent="0" lvl="0" marL="0" rtl="0" algn="l">
              <a:spcBef>
                <a:spcPts val="0"/>
              </a:spcBef>
              <a:spcAft>
                <a:spcPts val="0"/>
              </a:spcAft>
              <a:buClr>
                <a:schemeClr val="dk1"/>
              </a:buClr>
              <a:buSzPct val="75862"/>
              <a:buFont typeface="Arial"/>
              <a:buNone/>
            </a:pPr>
            <a:r>
              <a:rPr lang="en" sz="1450"/>
              <a:t>fifa_new_form_wage %&gt;% group_by(Form) %&gt;% summarise(median_potential = median(Potential), count = n())</a:t>
            </a:r>
            <a:endParaRPr sz="1450"/>
          </a:p>
          <a:p>
            <a:pPr indent="0" lvl="0" marL="0" rtl="0" algn="l">
              <a:spcBef>
                <a:spcPts val="0"/>
              </a:spcBef>
              <a:spcAft>
                <a:spcPts val="0"/>
              </a:spcAft>
              <a:buClr>
                <a:schemeClr val="dk1"/>
              </a:buClr>
              <a:buSzPct val="75862"/>
              <a:buFont typeface="Arial"/>
              <a:buNone/>
            </a:pPr>
            <a:r>
              <a:rPr lang="en" sz="1450"/>
              <a:t>meanOverall &lt;- fifa_new_form_wage %&gt;% group_by(Form) %&gt;% summarise(mean_overall = mean(Overall), count = n())</a:t>
            </a:r>
            <a:endParaRPr sz="1450"/>
          </a:p>
          <a:p>
            <a:pPr indent="0" lvl="0" marL="0" rtl="0" algn="l">
              <a:spcBef>
                <a:spcPts val="0"/>
              </a:spcBef>
              <a:spcAft>
                <a:spcPts val="0"/>
              </a:spcAft>
              <a:buNone/>
            </a:pPr>
            <a:r>
              <a:rPr lang="en" sz="1450"/>
              <a:t>fifa_new_form_wage %&gt;% group_by(Form) %&gt;% summarise(median_overall = median(Overall), count = n())</a:t>
            </a:r>
            <a:endParaRPr sz="1450"/>
          </a:p>
          <a:p>
            <a:pPr indent="0" lvl="0" marL="0" rtl="0" algn="l">
              <a:spcBef>
                <a:spcPts val="0"/>
              </a:spcBef>
              <a:spcAft>
                <a:spcPts val="0"/>
              </a:spcAft>
              <a:buNone/>
            </a:pPr>
            <a:r>
              <a:t/>
            </a:r>
            <a:endParaRPr sz="1450"/>
          </a:p>
          <a:p>
            <a:pPr indent="0" lvl="0" marL="0" rtl="0" algn="l">
              <a:spcBef>
                <a:spcPts val="0"/>
              </a:spcBef>
              <a:spcAft>
                <a:spcPts val="0"/>
              </a:spcAft>
              <a:buClr>
                <a:schemeClr val="dk1"/>
              </a:buClr>
              <a:buSzPct val="75862"/>
              <a:buFont typeface="Arial"/>
              <a:buNone/>
            </a:pPr>
            <a:r>
              <a:rPr lang="en" sz="1450"/>
              <a:t>mean_pot_ovr &lt;- meanpotential %&gt;%</a:t>
            </a:r>
            <a:endParaRPr sz="1450"/>
          </a:p>
          <a:p>
            <a:pPr indent="0" lvl="0" marL="0" rtl="0" algn="l">
              <a:spcBef>
                <a:spcPts val="0"/>
              </a:spcBef>
              <a:spcAft>
                <a:spcPts val="0"/>
              </a:spcAft>
              <a:buClr>
                <a:schemeClr val="dk1"/>
              </a:buClr>
              <a:buSzPct val="75862"/>
              <a:buFont typeface="Arial"/>
              <a:buNone/>
            </a:pPr>
            <a:r>
              <a:rPr lang="en" sz="1450"/>
              <a:t>  mutate(mean_overall = meanOverall$mean_overall)</a:t>
            </a:r>
            <a:endParaRPr sz="1450"/>
          </a:p>
          <a:p>
            <a:pPr indent="0" lvl="0" marL="0" rtl="0" algn="l">
              <a:spcBef>
                <a:spcPts val="0"/>
              </a:spcBef>
              <a:spcAft>
                <a:spcPts val="0"/>
              </a:spcAft>
              <a:buClr>
                <a:schemeClr val="dk1"/>
              </a:buClr>
              <a:buSzPct val="75862"/>
              <a:buFont typeface="Arial"/>
              <a:buNone/>
            </a:pPr>
            <a:r>
              <a:t/>
            </a:r>
            <a:endParaRPr sz="1450"/>
          </a:p>
          <a:p>
            <a:pPr indent="0" lvl="0" marL="0" rtl="0" algn="l">
              <a:spcBef>
                <a:spcPts val="0"/>
              </a:spcBef>
              <a:spcAft>
                <a:spcPts val="0"/>
              </a:spcAft>
              <a:buClr>
                <a:schemeClr val="dk1"/>
              </a:buClr>
              <a:buSzPct val="75862"/>
              <a:buFont typeface="Arial"/>
              <a:buNone/>
            </a:pPr>
            <a:r>
              <a:rPr lang="en" sz="1450"/>
              <a:t>mean_pot_ovr %&gt;% ggplot(aes(x = Form))  +</a:t>
            </a:r>
            <a:endParaRPr sz="1450"/>
          </a:p>
          <a:p>
            <a:pPr indent="0" lvl="0" marL="0" rtl="0" algn="l">
              <a:spcBef>
                <a:spcPts val="0"/>
              </a:spcBef>
              <a:spcAft>
                <a:spcPts val="0"/>
              </a:spcAft>
              <a:buClr>
                <a:schemeClr val="dk1"/>
              </a:buClr>
              <a:buSzPct val="75862"/>
              <a:buFont typeface="Arial"/>
              <a:buNone/>
            </a:pPr>
            <a:r>
              <a:rPr lang="en" sz="1450"/>
              <a:t>  geom_bar(stat = "identity", aes(y = mean_potential), fill = "white", color = 'green') +</a:t>
            </a:r>
            <a:endParaRPr sz="1450"/>
          </a:p>
          <a:p>
            <a:pPr indent="0" lvl="0" marL="0" rtl="0" algn="l">
              <a:spcBef>
                <a:spcPts val="0"/>
              </a:spcBef>
              <a:spcAft>
                <a:spcPts val="0"/>
              </a:spcAft>
              <a:buClr>
                <a:schemeClr val="dk1"/>
              </a:buClr>
              <a:buSzPct val="75862"/>
              <a:buFont typeface="Arial"/>
              <a:buNone/>
            </a:pPr>
            <a:r>
              <a:rPr lang="en" sz="1450"/>
              <a:t>  geom_bar(stat = "identity", aes(y = mean_overall), fill = "green") +</a:t>
            </a:r>
            <a:endParaRPr sz="1450"/>
          </a:p>
          <a:p>
            <a:pPr indent="0" lvl="0" marL="0" rtl="0" algn="l">
              <a:spcBef>
                <a:spcPts val="0"/>
              </a:spcBef>
              <a:spcAft>
                <a:spcPts val="0"/>
              </a:spcAft>
              <a:buClr>
                <a:schemeClr val="dk1"/>
              </a:buClr>
              <a:buSzPct val="75862"/>
              <a:buFont typeface="Arial"/>
              <a:buNone/>
            </a:pPr>
            <a:r>
              <a:rPr lang="en" sz="1450"/>
              <a:t>  ggtitle("Bar Chart of Mean Potential Growth by Form", subtitle = "Empty Space is unrealized potential") +</a:t>
            </a:r>
            <a:endParaRPr sz="1450"/>
          </a:p>
          <a:p>
            <a:pPr indent="0" lvl="0" marL="0" rtl="0" algn="l">
              <a:spcBef>
                <a:spcPts val="0"/>
              </a:spcBef>
              <a:spcAft>
                <a:spcPts val="0"/>
              </a:spcAft>
              <a:buClr>
                <a:schemeClr val="dk1"/>
              </a:buClr>
              <a:buSzPct val="75862"/>
              <a:buFont typeface="Arial"/>
              <a:buNone/>
            </a:pPr>
            <a:r>
              <a:rPr lang="en" sz="1450"/>
              <a:t>  ylab("Current and Potential Rating") +</a:t>
            </a:r>
            <a:endParaRPr sz="1450"/>
          </a:p>
          <a:p>
            <a:pPr indent="0" lvl="0" marL="0" rtl="0" algn="l">
              <a:spcBef>
                <a:spcPts val="0"/>
              </a:spcBef>
              <a:spcAft>
                <a:spcPts val="0"/>
              </a:spcAft>
              <a:buClr>
                <a:schemeClr val="dk1"/>
              </a:buClr>
              <a:buSzPct val="75862"/>
              <a:buFont typeface="Arial"/>
              <a:buNone/>
            </a:pPr>
            <a:r>
              <a:rPr lang="en" sz="1450"/>
              <a:t>  xlab("Current Form")</a:t>
            </a:r>
            <a:endParaRPr sz="1450"/>
          </a:p>
          <a:p>
            <a:pPr indent="-282892" lvl="0" marL="457200" rtl="0" algn="l">
              <a:spcBef>
                <a:spcPts val="0"/>
              </a:spcBef>
              <a:spcAft>
                <a:spcPts val="0"/>
              </a:spcAft>
              <a:buSzPct val="100000"/>
              <a:buChar char="-"/>
            </a:pPr>
            <a:r>
              <a:rPr lang="en"/>
              <a:t>Wanted to show that players with “Poor” form  have strong potential, which is one of the stronger reasons why they are kept along with the relative age, I should’ve added another aesthetics and used fill for age to show that Poor more than </a:t>
            </a:r>
            <a:r>
              <a:rPr lang="en"/>
              <a:t>likely</a:t>
            </a:r>
            <a:r>
              <a:rPr lang="en"/>
              <a:t> has a younger average than the other positions. </a:t>
            </a:r>
            <a:endParaRPr/>
          </a:p>
          <a:p>
            <a:pPr indent="-282892" lvl="0" marL="457200" rtl="0" algn="l">
              <a:spcBef>
                <a:spcPts val="0"/>
              </a:spcBef>
              <a:spcAft>
                <a:spcPts val="0"/>
              </a:spcAft>
              <a:buSzPct val="100000"/>
              <a:buChar char="-"/>
            </a:pPr>
            <a:r>
              <a:rPr lang="en"/>
              <a:t>As players age, they realize their potential and the empty space shrinks, which is why there are smaller windows of growth as the form increases. </a:t>
            </a:r>
            <a:endParaRPr/>
          </a:p>
          <a:p>
            <a:pPr indent="-282892" lvl="0" marL="457200" rtl="0" algn="l">
              <a:spcBef>
                <a:spcPts val="0"/>
              </a:spcBef>
              <a:spcAft>
                <a:spcPts val="0"/>
              </a:spcAft>
              <a:buSzPct val="100000"/>
              <a:buChar char="-"/>
            </a:pPr>
            <a:r>
              <a:rPr lang="en"/>
              <a:t>What’s the relationship between age and potential</a:t>
            </a:r>
            <a:endParaRPr/>
          </a:p>
        </p:txBody>
      </p:sp>
      <p:pic>
        <p:nvPicPr>
          <p:cNvPr id="108" name="Google Shape;108;p21"/>
          <p:cNvPicPr preferRelativeResize="0"/>
          <p:nvPr/>
        </p:nvPicPr>
        <p:blipFill>
          <a:blip r:embed="rId3">
            <a:alphaModFix/>
          </a:blip>
          <a:stretch>
            <a:fillRect/>
          </a:stretch>
        </p:blipFill>
        <p:spPr>
          <a:xfrm>
            <a:off x="311700" y="1017725"/>
            <a:ext cx="3850255"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