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97bb037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97bb037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97bb037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97bb037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97bb037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97bb037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97bb0373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97bb0373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986d2c3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986d2c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986d2c3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986d2c3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986d2c34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986d2c34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FLS: Unit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Johnny Vogt</a:t>
            </a:r>
            <a:endParaRPr/>
          </a:p>
          <a:p>
            <a:pPr indent="0" lvl="0" marL="0" rtl="0" algn="ctr">
              <a:spcBef>
                <a:spcPts val="0"/>
              </a:spcBef>
              <a:spcAft>
                <a:spcPts val="0"/>
              </a:spcAft>
              <a:buNone/>
            </a:pPr>
            <a:r>
              <a:rPr lang="en"/>
              <a:t>DS63036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Baltimore </a:t>
            </a:r>
            <a:r>
              <a:rPr lang="en"/>
              <a:t>Restaurant</a:t>
            </a:r>
            <a:r>
              <a:rPr lang="en"/>
              <a:t> Data</a:t>
            </a:r>
            <a:endParaRPr/>
          </a:p>
        </p:txBody>
      </p:sp>
      <p:sp>
        <p:nvSpPr>
          <p:cNvPr id="61" name="Google Shape;61;p14"/>
          <p:cNvSpPr txBox="1"/>
          <p:nvPr>
            <p:ph idx="1" type="body"/>
          </p:nvPr>
        </p:nvSpPr>
        <p:spPr>
          <a:xfrm>
            <a:off x="3118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Code:</a:t>
            </a:r>
            <a:endParaRPr/>
          </a:p>
          <a:p>
            <a:pPr indent="0" lvl="0" marL="0" rtl="0" algn="l">
              <a:spcBef>
                <a:spcPts val="0"/>
              </a:spcBef>
              <a:spcAft>
                <a:spcPts val="0"/>
              </a:spcAft>
              <a:buClr>
                <a:schemeClr val="dk1"/>
              </a:buClr>
              <a:buSzPct val="153592"/>
              <a:buFont typeface="Arial"/>
              <a:buNone/>
            </a:pPr>
            <a:r>
              <a:rPr lang="en" sz="716"/>
              <a:t>#Collecting, parsing, and knitting data together</a:t>
            </a:r>
            <a:endParaRPr sz="716"/>
          </a:p>
          <a:p>
            <a:pPr indent="0" lvl="0" marL="0" rtl="0" algn="l">
              <a:spcBef>
                <a:spcPts val="0"/>
              </a:spcBef>
              <a:spcAft>
                <a:spcPts val="0"/>
              </a:spcAft>
              <a:buClr>
                <a:schemeClr val="dk1"/>
              </a:buClr>
              <a:buSzPct val="153592"/>
              <a:buFont typeface="Arial"/>
              <a:buNone/>
            </a:pPr>
            <a:r>
              <a:rPr lang="en" sz="716"/>
              <a:t>balrestdata &lt;-getURL("https://d396qusza40orc.cloudfront.net/getdata%2Fdata%2Frestaurants.xml")</a:t>
            </a:r>
            <a:endParaRPr sz="716"/>
          </a:p>
          <a:p>
            <a:pPr indent="0" lvl="0" marL="0" rtl="0" algn="l">
              <a:spcBef>
                <a:spcPts val="0"/>
              </a:spcBef>
              <a:spcAft>
                <a:spcPts val="0"/>
              </a:spcAft>
              <a:buClr>
                <a:schemeClr val="dk1"/>
              </a:buClr>
              <a:buSzPct val="153592"/>
              <a:buFont typeface="Arial"/>
              <a:buNone/>
            </a:pPr>
            <a:r>
              <a:rPr lang="en" sz="716"/>
              <a:t>brd_doc &lt;- xmlParse(balrestdata)</a:t>
            </a:r>
            <a:endParaRPr sz="716"/>
          </a:p>
          <a:p>
            <a:pPr indent="0" lvl="0" marL="0" rtl="0" algn="l">
              <a:spcBef>
                <a:spcPts val="0"/>
              </a:spcBef>
              <a:spcAft>
                <a:spcPts val="0"/>
              </a:spcAft>
              <a:buClr>
                <a:schemeClr val="dk1"/>
              </a:buClr>
              <a:buSzPct val="153592"/>
              <a:buFont typeface="Arial"/>
              <a:buNone/>
            </a:pPr>
            <a:r>
              <a:rPr lang="en" sz="716"/>
              <a:t>brd_names &lt;- xpathSApply(brd_doc,"//name",xmlValue)</a:t>
            </a:r>
            <a:endParaRPr sz="716"/>
          </a:p>
          <a:p>
            <a:pPr indent="0" lvl="0" marL="0" rtl="0" algn="l">
              <a:spcBef>
                <a:spcPts val="0"/>
              </a:spcBef>
              <a:spcAft>
                <a:spcPts val="0"/>
              </a:spcAft>
              <a:buClr>
                <a:schemeClr val="dk1"/>
              </a:buClr>
              <a:buSzPct val="153592"/>
              <a:buFont typeface="Arial"/>
              <a:buNone/>
            </a:pPr>
            <a:r>
              <a:rPr lang="en" sz="716"/>
              <a:t>brd_zipcode &lt;- xpathSApply(brd_doc,"//zipcode",xmlValue)</a:t>
            </a:r>
            <a:endParaRPr sz="716"/>
          </a:p>
          <a:p>
            <a:pPr indent="0" lvl="0" marL="0" rtl="0" algn="l">
              <a:spcBef>
                <a:spcPts val="0"/>
              </a:spcBef>
              <a:spcAft>
                <a:spcPts val="0"/>
              </a:spcAft>
              <a:buClr>
                <a:schemeClr val="dk1"/>
              </a:buClr>
              <a:buSzPct val="153592"/>
              <a:buFont typeface="Arial"/>
              <a:buNone/>
            </a:pPr>
            <a:r>
              <a:rPr lang="en" sz="716"/>
              <a:t>brd_cd &lt;- xpathSApply(brd_doc,"//councildistrict",xmlValue)</a:t>
            </a:r>
            <a:endParaRPr sz="716"/>
          </a:p>
          <a:p>
            <a:pPr indent="0" lvl="0" marL="0" rtl="0" algn="l">
              <a:spcBef>
                <a:spcPts val="0"/>
              </a:spcBef>
              <a:spcAft>
                <a:spcPts val="0"/>
              </a:spcAft>
              <a:buClr>
                <a:schemeClr val="dk1"/>
              </a:buClr>
              <a:buSzPct val="153592"/>
              <a:buFont typeface="Arial"/>
              <a:buNone/>
            </a:pPr>
            <a:r>
              <a:rPr lang="en" sz="716"/>
              <a:t>brd = data.frame(brd_names,brd_zipcode,brd_cd)</a:t>
            </a:r>
            <a:endParaRPr sz="716"/>
          </a:p>
          <a:p>
            <a:pPr indent="0" lvl="0" marL="0" rtl="0" algn="l">
              <a:spcBef>
                <a:spcPts val="0"/>
              </a:spcBef>
              <a:spcAft>
                <a:spcPts val="0"/>
              </a:spcAft>
              <a:buClr>
                <a:schemeClr val="dk1"/>
              </a:buClr>
              <a:buSzPct val="153592"/>
              <a:buFont typeface="Arial"/>
              <a:buNone/>
            </a:pPr>
            <a:r>
              <a:t/>
            </a:r>
            <a:endParaRPr sz="716"/>
          </a:p>
          <a:p>
            <a:pPr indent="0" lvl="0" marL="0" rtl="0" algn="l">
              <a:spcBef>
                <a:spcPts val="0"/>
              </a:spcBef>
              <a:spcAft>
                <a:spcPts val="0"/>
              </a:spcAft>
              <a:buClr>
                <a:schemeClr val="dk1"/>
              </a:buClr>
              <a:buSzPct val="153592"/>
              <a:buFont typeface="Arial"/>
              <a:buNone/>
            </a:pPr>
            <a:r>
              <a:rPr lang="en" sz="716"/>
              <a:t>#How many Sushi Resteraunts are in Baltimore</a:t>
            </a:r>
            <a:endParaRPr sz="716"/>
          </a:p>
          <a:p>
            <a:pPr indent="0" lvl="0" marL="0" rtl="0" algn="l">
              <a:spcBef>
                <a:spcPts val="0"/>
              </a:spcBef>
              <a:spcAft>
                <a:spcPts val="0"/>
              </a:spcAft>
              <a:buClr>
                <a:schemeClr val="dk1"/>
              </a:buClr>
              <a:buSzPct val="153592"/>
              <a:buFont typeface="Arial"/>
              <a:buNone/>
            </a:pPr>
            <a:r>
              <a:rPr lang="en" sz="716"/>
              <a:t>grep("Sushi", brd$brd_names, ignore.case = TRUE, value = TRUE) </a:t>
            </a:r>
            <a:endParaRPr sz="716"/>
          </a:p>
          <a:p>
            <a:pPr indent="0" lvl="0" marL="0" rtl="0" algn="l">
              <a:spcBef>
                <a:spcPts val="0"/>
              </a:spcBef>
              <a:spcAft>
                <a:spcPts val="0"/>
              </a:spcAft>
              <a:buClr>
                <a:schemeClr val="dk1"/>
              </a:buClr>
              <a:buSzPct val="153592"/>
              <a:buFont typeface="Arial"/>
              <a:buNone/>
            </a:pPr>
            <a:r>
              <a:t/>
            </a:r>
            <a:endParaRPr sz="716"/>
          </a:p>
          <a:p>
            <a:pPr indent="0" lvl="0" marL="0" rtl="0" algn="l">
              <a:spcBef>
                <a:spcPts val="0"/>
              </a:spcBef>
              <a:spcAft>
                <a:spcPts val="0"/>
              </a:spcAft>
              <a:buClr>
                <a:schemeClr val="dk1"/>
              </a:buClr>
              <a:buSzPct val="153592"/>
              <a:buFont typeface="Arial"/>
              <a:buNone/>
            </a:pPr>
            <a:r>
              <a:rPr lang="en" sz="716"/>
              <a:t># How many sushi resteraunts are in CD11/DownTown? </a:t>
            </a:r>
            <a:endParaRPr sz="716"/>
          </a:p>
          <a:p>
            <a:pPr indent="0" lvl="0" marL="0" rtl="0" algn="l">
              <a:spcBef>
                <a:spcPts val="0"/>
              </a:spcBef>
              <a:spcAft>
                <a:spcPts val="0"/>
              </a:spcAft>
              <a:buClr>
                <a:schemeClr val="dk1"/>
              </a:buClr>
              <a:buSzPct val="153592"/>
              <a:buFont typeface="Arial"/>
              <a:buNone/>
            </a:pPr>
            <a:r>
              <a:rPr lang="en" sz="716"/>
              <a:t>brd_cd11 &lt;- brd %&gt;% filter(brd$brd_cd == 11)</a:t>
            </a:r>
            <a:endParaRPr sz="716"/>
          </a:p>
          <a:p>
            <a:pPr indent="0" lvl="0" marL="0" rtl="0" algn="l">
              <a:spcBef>
                <a:spcPts val="0"/>
              </a:spcBef>
              <a:spcAft>
                <a:spcPts val="0"/>
              </a:spcAft>
              <a:buClr>
                <a:schemeClr val="dk1"/>
              </a:buClr>
              <a:buSzPct val="153592"/>
              <a:buFont typeface="Arial"/>
              <a:buNone/>
            </a:pPr>
            <a:r>
              <a:rPr lang="en" sz="716"/>
              <a:t>grep("Sushi", brd_cd11$brd_names, ignore.case = TRUE, value = TRUE)</a:t>
            </a:r>
            <a:endParaRPr sz="716"/>
          </a:p>
          <a:p>
            <a:pPr indent="0" lvl="0" marL="0" rtl="0" algn="l">
              <a:spcBef>
                <a:spcPts val="0"/>
              </a:spcBef>
              <a:spcAft>
                <a:spcPts val="0"/>
              </a:spcAft>
              <a:buNone/>
            </a:pPr>
            <a:r>
              <a:rPr lang="en"/>
              <a:t>Q: How many Sushi </a:t>
            </a:r>
            <a:r>
              <a:rPr lang="en"/>
              <a:t>Restaurants</a:t>
            </a:r>
            <a:r>
              <a:rPr lang="en"/>
              <a:t> are in Baltimore?</a:t>
            </a:r>
            <a:endParaRPr/>
          </a:p>
          <a:p>
            <a:pPr indent="0" lvl="0" marL="0" rtl="0" algn="l">
              <a:spcBef>
                <a:spcPts val="0"/>
              </a:spcBef>
              <a:spcAft>
                <a:spcPts val="0"/>
              </a:spcAft>
              <a:buNone/>
            </a:pPr>
            <a:r>
              <a:rPr lang="en"/>
              <a:t>A: There are at least 9 Sushi Restaurants, Since there are no Categories or Menus to parse through, we can only go off the title of each Restaurants.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Q:Are there any Sushi Restaurants in the Council District 11?</a:t>
            </a:r>
            <a:endParaRPr/>
          </a:p>
          <a:p>
            <a:pPr indent="0" lvl="0" marL="0" rtl="0" algn="l">
              <a:spcBef>
                <a:spcPts val="0"/>
              </a:spcBef>
              <a:spcAft>
                <a:spcPts val="0"/>
              </a:spcAft>
              <a:buNone/>
            </a:pPr>
            <a:r>
              <a:rPr lang="en"/>
              <a:t>A: There is at least 1 Restaurant in District 11 based off of their Names.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Baltimore Restaurant Bar Graph</a:t>
            </a:r>
            <a:endParaRPr/>
          </a:p>
        </p:txBody>
      </p:sp>
      <p:sp>
        <p:nvSpPr>
          <p:cNvPr id="67" name="Google Shape;67;p15"/>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a:t>
            </a:r>
            <a:endParaRPr/>
          </a:p>
          <a:p>
            <a:pPr indent="0" lvl="0" marL="0" rtl="0" algn="l">
              <a:spcBef>
                <a:spcPts val="0"/>
              </a:spcBef>
              <a:spcAft>
                <a:spcPts val="0"/>
              </a:spcAft>
              <a:buClr>
                <a:schemeClr val="dk1"/>
              </a:buClr>
              <a:buSzPts val="1100"/>
              <a:buFont typeface="Arial"/>
              <a:buNone/>
            </a:pPr>
            <a:r>
              <a:rPr lang="en" sz="784"/>
              <a:t>#Make a Bar plot of Number of Resteraunts in each district</a:t>
            </a:r>
            <a:endParaRPr sz="784"/>
          </a:p>
          <a:p>
            <a:pPr indent="0" lvl="0" marL="0" rtl="0" algn="l">
              <a:spcBef>
                <a:spcPts val="0"/>
              </a:spcBef>
              <a:spcAft>
                <a:spcPts val="0"/>
              </a:spcAft>
              <a:buClr>
                <a:schemeClr val="dk1"/>
              </a:buClr>
              <a:buSzPts val="1100"/>
              <a:buFont typeface="Arial"/>
              <a:buNone/>
            </a:pPr>
            <a:r>
              <a:rPr lang="en" sz="784"/>
              <a:t>#Making brd_cd numeric to sort better</a:t>
            </a:r>
            <a:endParaRPr sz="784"/>
          </a:p>
          <a:p>
            <a:pPr indent="0" lvl="0" marL="0" rtl="0" algn="l">
              <a:spcBef>
                <a:spcPts val="0"/>
              </a:spcBef>
              <a:spcAft>
                <a:spcPts val="0"/>
              </a:spcAft>
              <a:buClr>
                <a:schemeClr val="dk1"/>
              </a:buClr>
              <a:buSzPts val="1100"/>
              <a:buFont typeface="Arial"/>
              <a:buNone/>
            </a:pPr>
            <a:r>
              <a:rPr lang="en" sz="784"/>
              <a:t>brd$brd_cd &lt;- as.numeric(as.character(brd$brd_cd))</a:t>
            </a:r>
            <a:endParaRPr sz="784"/>
          </a:p>
          <a:p>
            <a:pPr indent="0" lvl="0" marL="0" rtl="0" algn="l">
              <a:spcBef>
                <a:spcPts val="0"/>
              </a:spcBef>
              <a:spcAft>
                <a:spcPts val="0"/>
              </a:spcAft>
              <a:buClr>
                <a:schemeClr val="dk1"/>
              </a:buClr>
              <a:buSzPts val="1100"/>
              <a:buFont typeface="Arial"/>
              <a:buNone/>
            </a:pPr>
            <a:r>
              <a:t/>
            </a:r>
            <a:endParaRPr sz="784"/>
          </a:p>
          <a:p>
            <a:pPr indent="0" lvl="0" marL="0" rtl="0" algn="l">
              <a:spcBef>
                <a:spcPts val="0"/>
              </a:spcBef>
              <a:spcAft>
                <a:spcPts val="0"/>
              </a:spcAft>
              <a:buClr>
                <a:schemeClr val="dk1"/>
              </a:buClr>
              <a:buSzPts val="1100"/>
              <a:buFont typeface="Arial"/>
              <a:buNone/>
            </a:pPr>
            <a:r>
              <a:rPr lang="en" sz="784"/>
              <a:t>brd %&gt;% arrange(desc(brd_cd)) %&gt;% ggplot(aes(x = brd_cd, fill = factor(brd_cd))) + </a:t>
            </a:r>
            <a:endParaRPr sz="784"/>
          </a:p>
          <a:p>
            <a:pPr indent="0" lvl="0" marL="0" rtl="0" algn="l">
              <a:spcBef>
                <a:spcPts val="0"/>
              </a:spcBef>
              <a:spcAft>
                <a:spcPts val="0"/>
              </a:spcAft>
              <a:buClr>
                <a:schemeClr val="dk1"/>
              </a:buClr>
              <a:buSzPts val="1100"/>
              <a:buFont typeface="Arial"/>
              <a:buNone/>
            </a:pPr>
            <a:r>
              <a:rPr lang="en" sz="784"/>
              <a:t>                 geom_bar(stat = "count") +</a:t>
            </a:r>
            <a:endParaRPr sz="784"/>
          </a:p>
          <a:p>
            <a:pPr indent="0" lvl="0" marL="0" rtl="0" algn="l">
              <a:spcBef>
                <a:spcPts val="0"/>
              </a:spcBef>
              <a:spcAft>
                <a:spcPts val="0"/>
              </a:spcAft>
              <a:buClr>
                <a:schemeClr val="dk1"/>
              </a:buClr>
              <a:buSzPts val="1100"/>
              <a:buFont typeface="Arial"/>
              <a:buNone/>
            </a:pPr>
            <a:r>
              <a:rPr lang="en" sz="784"/>
              <a:t>  ggtitle("Restaurants per District", subtitle = "in Baltimore") +</a:t>
            </a:r>
            <a:endParaRPr sz="784"/>
          </a:p>
          <a:p>
            <a:pPr indent="0" lvl="0" marL="0" rtl="0" algn="l">
              <a:spcBef>
                <a:spcPts val="0"/>
              </a:spcBef>
              <a:spcAft>
                <a:spcPts val="0"/>
              </a:spcAft>
              <a:buClr>
                <a:schemeClr val="dk1"/>
              </a:buClr>
              <a:buSzPts val="1100"/>
              <a:buFont typeface="Arial"/>
              <a:buNone/>
            </a:pPr>
            <a:r>
              <a:rPr lang="en" sz="784"/>
              <a:t>  xlab("Council District") +</a:t>
            </a:r>
            <a:endParaRPr sz="784"/>
          </a:p>
          <a:p>
            <a:pPr indent="0" lvl="0" marL="0" rtl="0" algn="l">
              <a:spcBef>
                <a:spcPts val="0"/>
              </a:spcBef>
              <a:spcAft>
                <a:spcPts val="0"/>
              </a:spcAft>
              <a:buClr>
                <a:schemeClr val="dk1"/>
              </a:buClr>
              <a:buSzPts val="1100"/>
              <a:buFont typeface="Arial"/>
              <a:buNone/>
            </a:pPr>
            <a:r>
              <a:rPr lang="en" sz="784"/>
              <a:t>  ylab("# of Resteraunts") +</a:t>
            </a:r>
            <a:endParaRPr sz="784"/>
          </a:p>
          <a:p>
            <a:pPr indent="0" lvl="0" marL="0" rtl="0" algn="l">
              <a:spcBef>
                <a:spcPts val="0"/>
              </a:spcBef>
              <a:spcAft>
                <a:spcPts val="0"/>
              </a:spcAft>
              <a:buClr>
                <a:schemeClr val="dk1"/>
              </a:buClr>
              <a:buSzPts val="1100"/>
              <a:buFont typeface="Arial"/>
              <a:buNone/>
            </a:pPr>
            <a:r>
              <a:rPr lang="en" sz="784"/>
              <a:t>  theme(legend.title = element_blank())</a:t>
            </a:r>
            <a:endParaRPr sz="784"/>
          </a:p>
          <a:p>
            <a:pPr indent="0" lvl="0" marL="0" rtl="0" algn="l">
              <a:spcBef>
                <a:spcPts val="0"/>
              </a:spcBef>
              <a:spcAft>
                <a:spcPts val="1200"/>
              </a:spcAft>
              <a:buNone/>
            </a:pPr>
            <a:r>
              <a:rPr lang="en"/>
              <a:t>There are 14 Districts with Districts 1 and 11 having the highest amount of </a:t>
            </a:r>
            <a:r>
              <a:rPr lang="en"/>
              <a:t>restaurants</a:t>
            </a:r>
            <a:r>
              <a:rPr lang="en"/>
              <a:t>. District 8 has the least amount of </a:t>
            </a:r>
            <a:r>
              <a:rPr lang="en"/>
              <a:t>restaurants</a:t>
            </a:r>
            <a:r>
              <a:rPr lang="en"/>
              <a:t> as well. I wonder if its close in proximity to 1 or 11.</a:t>
            </a:r>
            <a:endParaRPr/>
          </a:p>
        </p:txBody>
      </p:sp>
      <p:pic>
        <p:nvPicPr>
          <p:cNvPr id="68" name="Google Shape;68;p15"/>
          <p:cNvPicPr preferRelativeResize="0"/>
          <p:nvPr/>
        </p:nvPicPr>
        <p:blipFill>
          <a:blip r:embed="rId3">
            <a:alphaModFix/>
          </a:blip>
          <a:stretch>
            <a:fillRect/>
          </a:stretch>
        </p:blipFill>
        <p:spPr>
          <a:xfrm>
            <a:off x="152400" y="1170125"/>
            <a:ext cx="4267198" cy="3150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0" y="0"/>
            <a:ext cx="5493696" cy="5143500"/>
          </a:xfrm>
          <a:prstGeom prst="rect">
            <a:avLst/>
          </a:prstGeom>
          <a:noFill/>
          <a:ln>
            <a:noFill/>
          </a:ln>
        </p:spPr>
      </p:pic>
      <p:sp>
        <p:nvSpPr>
          <p:cNvPr id="74" name="Google Shape;74;p16"/>
          <p:cNvSpPr txBox="1"/>
          <p:nvPr>
            <p:ph type="ctrTitle"/>
          </p:nvPr>
        </p:nvSpPr>
        <p:spPr>
          <a:xfrm rot="1778579">
            <a:off x="4844766" y="-17370"/>
            <a:ext cx="5377138" cy="1855612"/>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Census EDA</a:t>
            </a:r>
            <a:endParaRPr/>
          </a:p>
        </p:txBody>
      </p:sp>
      <p:sp>
        <p:nvSpPr>
          <p:cNvPr id="75" name="Google Shape;75;p16"/>
          <p:cNvSpPr txBox="1"/>
          <p:nvPr>
            <p:ph idx="1" type="subTitle"/>
          </p:nvPr>
        </p:nvSpPr>
        <p:spPr>
          <a:xfrm rot="1839268">
            <a:off x="2636043" y="1609191"/>
            <a:ext cx="8520585" cy="792644"/>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Johnny Vogt</a:t>
            </a:r>
            <a:endParaRPr/>
          </a:p>
        </p:txBody>
      </p:sp>
      <p:sp>
        <p:nvSpPr>
          <p:cNvPr id="76" name="Google Shape;76;p16"/>
          <p:cNvSpPr txBox="1"/>
          <p:nvPr/>
        </p:nvSpPr>
        <p:spPr>
          <a:xfrm>
            <a:off x="5763850" y="4243750"/>
            <a:ext cx="33375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I put this here to show my data was tidy annnnd cause I ran out of space everywhere else and there’s a 5 page limit</a:t>
            </a:r>
            <a:endParaRPr sz="900">
              <a:solidFill>
                <a:schemeClr val="dk2"/>
              </a:solidFill>
            </a:endParaRPr>
          </a:p>
        </p:txBody>
      </p:sp>
      <p:sp>
        <p:nvSpPr>
          <p:cNvPr id="77" name="Google Shape;77;p16"/>
          <p:cNvSpPr/>
          <p:nvPr/>
        </p:nvSpPr>
        <p:spPr>
          <a:xfrm flipH="1">
            <a:off x="5449775" y="3926325"/>
            <a:ext cx="581100" cy="317400"/>
          </a:xfrm>
          <a:prstGeom prst="bentArrow">
            <a:avLst>
              <a:gd fmla="val 25000" name="adj1"/>
              <a:gd fmla="val 27235" name="adj2"/>
              <a:gd fmla="val 28382" name="adj3"/>
              <a:gd fmla="val 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Census and How does the API Work?</a:t>
            </a:r>
            <a:endParaRPr/>
          </a:p>
        </p:txBody>
      </p:sp>
      <p:sp>
        <p:nvSpPr>
          <p:cNvPr id="83" name="Google Shape;83;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Census is a </a:t>
            </a:r>
            <a:r>
              <a:rPr lang="en"/>
              <a:t>Decennial</a:t>
            </a:r>
            <a:r>
              <a:rPr lang="en"/>
              <a:t> Event where the Government tries to enumerate its own population</a:t>
            </a:r>
            <a:endParaRPr/>
          </a:p>
          <a:p>
            <a:pPr indent="-317500" lvl="0" marL="457200" rtl="0" algn="l">
              <a:spcBef>
                <a:spcPts val="0"/>
              </a:spcBef>
              <a:spcAft>
                <a:spcPts val="0"/>
              </a:spcAft>
              <a:buSzPts val="1400"/>
              <a:buChar char="-"/>
            </a:pPr>
            <a:r>
              <a:rPr lang="en"/>
              <a:t>The latest Census took place 2020 and 2010 before that.</a:t>
            </a:r>
            <a:endParaRPr/>
          </a:p>
          <a:p>
            <a:pPr indent="-317500" lvl="0" marL="457200" rtl="0" algn="l">
              <a:spcBef>
                <a:spcPts val="0"/>
              </a:spcBef>
              <a:spcAft>
                <a:spcPts val="0"/>
              </a:spcAft>
              <a:buSzPts val="1400"/>
              <a:buChar char="-"/>
            </a:pPr>
            <a:r>
              <a:rPr lang="en"/>
              <a:t>All of the data is Publicly Available</a:t>
            </a:r>
            <a:endParaRPr/>
          </a:p>
          <a:p>
            <a:pPr indent="-317500" lvl="0" marL="457200" rtl="0" algn="l">
              <a:spcBef>
                <a:spcPts val="0"/>
              </a:spcBef>
              <a:spcAft>
                <a:spcPts val="0"/>
              </a:spcAft>
              <a:buSzPts val="1400"/>
              <a:buChar char="-"/>
            </a:pPr>
            <a:r>
              <a:rPr lang="en"/>
              <a:t>The 2020 Census costs roughly $13.7 Billion</a:t>
            </a:r>
            <a:endParaRPr/>
          </a:p>
          <a:p>
            <a:pPr indent="-304800" lvl="1" marL="914400" rtl="0" algn="l">
              <a:spcBef>
                <a:spcPts val="0"/>
              </a:spcBef>
              <a:spcAft>
                <a:spcPts val="0"/>
              </a:spcAft>
              <a:buSzPts val="1200"/>
              <a:buChar char="-"/>
            </a:pPr>
            <a:r>
              <a:rPr lang="en"/>
              <a:t>Took 4 years of work to complete</a:t>
            </a:r>
            <a:endParaRPr/>
          </a:p>
          <a:p>
            <a:pPr indent="-317500" lvl="0" marL="457200" rtl="0" algn="l">
              <a:spcBef>
                <a:spcPts val="0"/>
              </a:spcBef>
              <a:spcAft>
                <a:spcPts val="0"/>
              </a:spcAft>
              <a:buSzPts val="1400"/>
              <a:buChar char="-"/>
            </a:pPr>
            <a:r>
              <a:rPr lang="en"/>
              <a:t>More than just a </a:t>
            </a:r>
            <a:r>
              <a:rPr lang="en"/>
              <a:t>simple</a:t>
            </a:r>
            <a:r>
              <a:rPr lang="en"/>
              <a:t> “count”</a:t>
            </a:r>
            <a:endParaRPr/>
          </a:p>
        </p:txBody>
      </p:sp>
      <p:sp>
        <p:nvSpPr>
          <p:cNvPr id="84" name="Google Shape;84;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Obtain a API Key from “api.census.gov”</a:t>
            </a:r>
            <a:endParaRPr/>
          </a:p>
          <a:p>
            <a:pPr indent="-304800" lvl="1" marL="914400" rtl="0" algn="l">
              <a:spcBef>
                <a:spcPts val="0"/>
              </a:spcBef>
              <a:spcAft>
                <a:spcPts val="0"/>
              </a:spcAft>
              <a:buSzPts val="1200"/>
              <a:buChar char="-"/>
            </a:pPr>
            <a:r>
              <a:rPr lang="en"/>
              <a:t>Needs to request a key and sign up</a:t>
            </a:r>
            <a:endParaRPr/>
          </a:p>
          <a:p>
            <a:pPr indent="-317500" lvl="0" marL="457200" rtl="0" algn="l">
              <a:spcBef>
                <a:spcPts val="0"/>
              </a:spcBef>
              <a:spcAft>
                <a:spcPts val="0"/>
              </a:spcAft>
              <a:buSzPts val="1400"/>
              <a:buChar char="-"/>
            </a:pPr>
            <a:r>
              <a:rPr lang="en"/>
              <a:t>In Rstudio</a:t>
            </a:r>
            <a:endParaRPr/>
          </a:p>
          <a:p>
            <a:pPr indent="-276225" lvl="1" marL="914400" rtl="0" algn="l">
              <a:spcBef>
                <a:spcPts val="0"/>
              </a:spcBef>
              <a:spcAft>
                <a:spcPts val="0"/>
              </a:spcAft>
              <a:buSzPts val="750"/>
              <a:buChar char="-"/>
            </a:pPr>
            <a:r>
              <a:rPr lang="en" sz="750"/>
              <a:t>Install “TidyCensus” and import it to the library</a:t>
            </a:r>
            <a:endParaRPr sz="750"/>
          </a:p>
          <a:p>
            <a:pPr indent="0" lvl="0" marL="914400" rtl="0" algn="l">
              <a:spcBef>
                <a:spcPts val="0"/>
              </a:spcBef>
              <a:spcAft>
                <a:spcPts val="0"/>
              </a:spcAft>
              <a:buNone/>
            </a:pPr>
            <a:r>
              <a:rPr lang="en" sz="750"/>
              <a:t>Run “census_api_key(&lt;API_Key&gt;, Install = True)</a:t>
            </a:r>
            <a:endParaRPr sz="750"/>
          </a:p>
          <a:p>
            <a:pPr indent="0" lvl="0" marL="914400" rtl="0" algn="l">
              <a:spcBef>
                <a:spcPts val="0"/>
              </a:spcBef>
              <a:spcAft>
                <a:spcPts val="0"/>
              </a:spcAft>
              <a:buNone/>
            </a:pPr>
            <a:r>
              <a:rPr lang="en" sz="750"/>
              <a:t>Run “readRenviron("~/.Renviron")”</a:t>
            </a:r>
            <a:endParaRPr sz="750"/>
          </a:p>
          <a:p>
            <a:pPr indent="-304800" lvl="2" marL="1371600" rtl="0" algn="l">
              <a:spcBef>
                <a:spcPts val="0"/>
              </a:spcBef>
              <a:spcAft>
                <a:spcPts val="0"/>
              </a:spcAft>
              <a:buSzPts val="1200"/>
              <a:buChar char="-"/>
            </a:pPr>
            <a:r>
              <a:rPr lang="en"/>
              <a:t>Places the API Key within its environment</a:t>
            </a:r>
            <a:endParaRPr/>
          </a:p>
          <a:p>
            <a:pPr indent="-317500" lvl="0" marL="457200" rtl="0" algn="l">
              <a:spcBef>
                <a:spcPts val="0"/>
              </a:spcBef>
              <a:spcAft>
                <a:spcPts val="0"/>
              </a:spcAft>
              <a:buSzPts val="1400"/>
              <a:buChar char="-"/>
            </a:pPr>
            <a:r>
              <a:rPr lang="en"/>
              <a:t>TidyCensus has a number of “get” commands that can gather different kind of information</a:t>
            </a:r>
            <a:endParaRPr/>
          </a:p>
          <a:p>
            <a:pPr indent="-317500" lvl="0" marL="457200" rtl="0" algn="l">
              <a:spcBef>
                <a:spcPts val="0"/>
              </a:spcBef>
              <a:spcAft>
                <a:spcPts val="0"/>
              </a:spcAft>
              <a:buSzPts val="1400"/>
              <a:buChar char="-"/>
            </a:pPr>
            <a:r>
              <a:rPr lang="en"/>
              <a:t>All of my Demographic Data comes from people who assigned </a:t>
            </a:r>
            <a:r>
              <a:rPr lang="en"/>
              <a:t>themselves</a:t>
            </a:r>
            <a:r>
              <a:rPr lang="en"/>
              <a:t> as “One Race”, aside from the “Two or More” Bar Graph</a:t>
            </a:r>
            <a:endParaRPr/>
          </a:p>
          <a:p>
            <a:pPr indent="-317500" lvl="0" marL="457200" rtl="0" algn="l">
              <a:spcBef>
                <a:spcPts val="0"/>
              </a:spcBef>
              <a:spcAft>
                <a:spcPts val="0"/>
              </a:spcAft>
              <a:buSzPts val="1400"/>
              <a:buChar char="-"/>
            </a:pPr>
            <a:r>
              <a:rPr lang="en"/>
              <a:t>I’ll Put all of my code on the LAST Page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Tree Map of State Population</a:t>
            </a:r>
            <a:endParaRPr/>
          </a:p>
        </p:txBody>
      </p:sp>
      <p:pic>
        <p:nvPicPr>
          <p:cNvPr id="90" name="Google Shape;90;p18"/>
          <p:cNvPicPr preferRelativeResize="0"/>
          <p:nvPr/>
        </p:nvPicPr>
        <p:blipFill rotWithShape="1">
          <a:blip r:embed="rId3">
            <a:alphaModFix/>
          </a:blip>
          <a:srcRect b="0" l="1525" r="1330" t="0"/>
          <a:stretch/>
        </p:blipFill>
        <p:spPr>
          <a:xfrm>
            <a:off x="0" y="1017725"/>
            <a:ext cx="4469075" cy="3324225"/>
          </a:xfrm>
          <a:prstGeom prst="rect">
            <a:avLst/>
          </a:prstGeom>
          <a:noFill/>
          <a:ln>
            <a:noFill/>
          </a:ln>
        </p:spPr>
      </p:pic>
      <p:pic>
        <p:nvPicPr>
          <p:cNvPr id="91" name="Google Shape;91;p18"/>
          <p:cNvPicPr preferRelativeResize="0"/>
          <p:nvPr/>
        </p:nvPicPr>
        <p:blipFill rotWithShape="1">
          <a:blip r:embed="rId4">
            <a:alphaModFix/>
          </a:blip>
          <a:srcRect b="0" l="1560" r="-1560" t="0"/>
          <a:stretch/>
        </p:blipFill>
        <p:spPr>
          <a:xfrm>
            <a:off x="4535775" y="1017726"/>
            <a:ext cx="4608224" cy="3324225"/>
          </a:xfrm>
          <a:prstGeom prst="rect">
            <a:avLst/>
          </a:prstGeom>
          <a:noFill/>
          <a:ln>
            <a:noFill/>
          </a:ln>
        </p:spPr>
      </p:pic>
      <p:sp>
        <p:nvSpPr>
          <p:cNvPr id="92" name="Google Shape;92;p18"/>
          <p:cNvSpPr txBox="1"/>
          <p:nvPr/>
        </p:nvSpPr>
        <p:spPr>
          <a:xfrm>
            <a:off x="103750" y="4380125"/>
            <a:ext cx="8923200" cy="57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A Tree map is able to visually show how each state compares to each other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I’ve added the actual population to the Index, so we can see the difference between decades. I should’ve chosen another decade beside 2010 in order to show a larger visual change. </a:t>
            </a:r>
            <a:endParaRPr sz="1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Racial Diveristy and Texas Racial Demographics</a:t>
            </a:r>
            <a:endParaRPr/>
          </a:p>
        </p:txBody>
      </p:sp>
      <p:sp>
        <p:nvSpPr>
          <p:cNvPr id="98" name="Google Shape;98;p19"/>
          <p:cNvSpPr txBox="1"/>
          <p:nvPr>
            <p:ph idx="2" type="body"/>
          </p:nvPr>
        </p:nvSpPr>
        <p:spPr>
          <a:xfrm>
            <a:off x="311700" y="3439025"/>
            <a:ext cx="3401400" cy="1277100"/>
          </a:xfrm>
          <a:prstGeom prst="rect">
            <a:avLst/>
          </a:prstGeom>
        </p:spPr>
        <p:txBody>
          <a:bodyPr anchorCtr="0" anchor="t" bIns="91425" lIns="91425" spcFirstLastPara="1" rIns="91425" wrap="square" tIns="91425">
            <a:normAutofit fontScale="62500"/>
          </a:bodyPr>
          <a:lstStyle/>
          <a:p>
            <a:pPr indent="-284162" lvl="0" marL="457200" rtl="0" algn="l">
              <a:spcBef>
                <a:spcPts val="0"/>
              </a:spcBef>
              <a:spcAft>
                <a:spcPts val="0"/>
              </a:spcAft>
              <a:buSzPct val="100000"/>
              <a:buChar char="-"/>
            </a:pPr>
            <a:r>
              <a:rPr lang="en"/>
              <a:t>Over the decade, people who have identified as two or more races have increased by 26 Million People. While People who Identify as one race has decreased by 3 Million. </a:t>
            </a:r>
            <a:endParaRPr/>
          </a:p>
          <a:p>
            <a:pPr indent="-284162" lvl="0" marL="457200" rtl="0" algn="l">
              <a:spcBef>
                <a:spcPts val="0"/>
              </a:spcBef>
              <a:spcAft>
                <a:spcPts val="0"/>
              </a:spcAft>
              <a:buSzPct val="100000"/>
              <a:buChar char="-"/>
            </a:pPr>
            <a:r>
              <a:rPr lang="en"/>
              <a:t>With further time and data, it should be simple to deduce whether that came from immigration, new births, or maybe people have changed their answers. </a:t>
            </a:r>
            <a:endParaRPr/>
          </a:p>
        </p:txBody>
      </p:sp>
      <p:pic>
        <p:nvPicPr>
          <p:cNvPr id="99" name="Google Shape;99;p19"/>
          <p:cNvPicPr preferRelativeResize="0"/>
          <p:nvPr/>
        </p:nvPicPr>
        <p:blipFill>
          <a:blip r:embed="rId3">
            <a:alphaModFix/>
          </a:blip>
          <a:stretch>
            <a:fillRect/>
          </a:stretch>
        </p:blipFill>
        <p:spPr>
          <a:xfrm>
            <a:off x="311698" y="1017725"/>
            <a:ext cx="3443675" cy="2355225"/>
          </a:xfrm>
          <a:prstGeom prst="rect">
            <a:avLst/>
          </a:prstGeom>
          <a:noFill/>
          <a:ln>
            <a:noFill/>
          </a:ln>
        </p:spPr>
      </p:pic>
      <p:pic>
        <p:nvPicPr>
          <p:cNvPr id="100" name="Google Shape;100;p19"/>
          <p:cNvPicPr preferRelativeResize="0"/>
          <p:nvPr/>
        </p:nvPicPr>
        <p:blipFill rotWithShape="1">
          <a:blip r:embed="rId4">
            <a:alphaModFix/>
          </a:blip>
          <a:srcRect b="1883" l="2598" r="2910" t="0"/>
          <a:stretch/>
        </p:blipFill>
        <p:spPr>
          <a:xfrm>
            <a:off x="3847050" y="3067100"/>
            <a:ext cx="3443675" cy="2020950"/>
          </a:xfrm>
          <a:prstGeom prst="rect">
            <a:avLst/>
          </a:prstGeom>
          <a:noFill/>
          <a:ln>
            <a:noFill/>
          </a:ln>
        </p:spPr>
      </p:pic>
      <p:pic>
        <p:nvPicPr>
          <p:cNvPr id="101" name="Google Shape;101;p19"/>
          <p:cNvPicPr preferRelativeResize="0"/>
          <p:nvPr/>
        </p:nvPicPr>
        <p:blipFill rotWithShape="1">
          <a:blip r:embed="rId5">
            <a:alphaModFix/>
          </a:blip>
          <a:srcRect b="0" l="1992" r="2203" t="2505"/>
          <a:stretch/>
        </p:blipFill>
        <p:spPr>
          <a:xfrm>
            <a:off x="3847050" y="1017713"/>
            <a:ext cx="3443675" cy="2049387"/>
          </a:xfrm>
          <a:prstGeom prst="rect">
            <a:avLst/>
          </a:prstGeom>
          <a:noFill/>
          <a:ln>
            <a:noFill/>
          </a:ln>
        </p:spPr>
      </p:pic>
      <p:sp>
        <p:nvSpPr>
          <p:cNvPr id="102" name="Google Shape;102;p19"/>
          <p:cNvSpPr txBox="1"/>
          <p:nvPr/>
        </p:nvSpPr>
        <p:spPr>
          <a:xfrm>
            <a:off x="7016500" y="1017725"/>
            <a:ext cx="1853400" cy="37872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Char char="-"/>
            </a:pPr>
            <a:r>
              <a:rPr lang="en" sz="1000">
                <a:solidFill>
                  <a:schemeClr val="dk2"/>
                </a:solidFill>
              </a:rPr>
              <a:t>Texas’ White demographics </a:t>
            </a:r>
            <a:r>
              <a:rPr lang="en" sz="1000">
                <a:solidFill>
                  <a:schemeClr val="dk2"/>
                </a:solidFill>
              </a:rPr>
              <a:t>have shrinked by 3 million, while every other race has increased dramatically </a:t>
            </a:r>
            <a:endParaRPr sz="1000">
              <a:solidFill>
                <a:schemeClr val="dk2"/>
              </a:solidFill>
            </a:endParaRPr>
          </a:p>
          <a:p>
            <a:pPr indent="-292100" lvl="0" marL="457200" rtl="0" algn="l">
              <a:spcBef>
                <a:spcPts val="0"/>
              </a:spcBef>
              <a:spcAft>
                <a:spcPts val="0"/>
              </a:spcAft>
              <a:buClr>
                <a:schemeClr val="dk2"/>
              </a:buClr>
              <a:buSzPts val="1000"/>
              <a:buChar char="-"/>
            </a:pPr>
            <a:r>
              <a:rPr lang="en" sz="1000">
                <a:solidFill>
                  <a:schemeClr val="dk2"/>
                </a:solidFill>
              </a:rPr>
              <a:t>This information tagged along with the previous TreeMap with state population, poses an interesting question about how diverse Texas has grown over the past decade. Along with what had happened to the White demographic.  </a:t>
            </a:r>
            <a:endParaRPr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p:nvPr/>
        </p:nvSpPr>
        <p:spPr>
          <a:xfrm>
            <a:off x="5192325" y="25850"/>
            <a:ext cx="3928500" cy="50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20"/>
          <p:cNvSpPr/>
          <p:nvPr/>
        </p:nvSpPr>
        <p:spPr>
          <a:xfrm>
            <a:off x="1171713" y="2304950"/>
            <a:ext cx="3890700" cy="272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0"/>
          <p:cNvSpPr/>
          <p:nvPr/>
        </p:nvSpPr>
        <p:spPr>
          <a:xfrm>
            <a:off x="1133950" y="25850"/>
            <a:ext cx="3928500" cy="22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0"/>
          <p:cNvSpPr txBox="1"/>
          <p:nvPr>
            <p:ph type="title"/>
          </p:nvPr>
        </p:nvSpPr>
        <p:spPr>
          <a:xfrm>
            <a:off x="88925" y="0"/>
            <a:ext cx="985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11" name="Google Shape;111;p20"/>
          <p:cNvSpPr txBox="1"/>
          <p:nvPr>
            <p:ph idx="1" type="body"/>
          </p:nvPr>
        </p:nvSpPr>
        <p:spPr>
          <a:xfrm>
            <a:off x="1109463" y="0"/>
            <a:ext cx="3999900" cy="222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550"/>
              <a:t>#Grabbing Demographic Data</a:t>
            </a:r>
            <a:endParaRPr sz="550"/>
          </a:p>
          <a:p>
            <a:pPr indent="0" lvl="0" marL="0" rtl="0" algn="l">
              <a:lnSpc>
                <a:spcPct val="95000"/>
              </a:lnSpc>
              <a:spcBef>
                <a:spcPts val="0"/>
              </a:spcBef>
              <a:spcAft>
                <a:spcPts val="0"/>
              </a:spcAft>
              <a:buClr>
                <a:schemeClr val="dk1"/>
              </a:buClr>
              <a:buSzPts val="275"/>
              <a:buFont typeface="Arial"/>
              <a:buNone/>
            </a:pPr>
            <a:r>
              <a:rPr lang="en" sz="550"/>
              <a:t>total_race_2010 &lt;- get_decennial(geography = "state",</a:t>
            </a:r>
            <a:endParaRPr sz="550"/>
          </a:p>
          <a:p>
            <a:pPr indent="0" lvl="0" marL="0" rtl="0" algn="l">
              <a:lnSpc>
                <a:spcPct val="95000"/>
              </a:lnSpc>
              <a:spcBef>
                <a:spcPts val="0"/>
              </a:spcBef>
              <a:spcAft>
                <a:spcPts val="0"/>
              </a:spcAft>
              <a:buClr>
                <a:schemeClr val="dk1"/>
              </a:buClr>
              <a:buSzPts val="275"/>
              <a:buFont typeface="Arial"/>
              <a:buNone/>
            </a:pPr>
            <a:r>
              <a:rPr lang="en" sz="550"/>
              <a:t>                             	variables = c("P001001","P001002", "P001003", "P001004","P001005", "P001006", "P001007", "P001008", "P001009"),</a:t>
            </a:r>
            <a:endParaRPr sz="550"/>
          </a:p>
          <a:p>
            <a:pPr indent="0" lvl="0" marL="0" rtl="0" algn="l">
              <a:lnSpc>
                <a:spcPct val="95000"/>
              </a:lnSpc>
              <a:spcBef>
                <a:spcPts val="0"/>
              </a:spcBef>
              <a:spcAft>
                <a:spcPts val="0"/>
              </a:spcAft>
              <a:buClr>
                <a:schemeClr val="dk1"/>
              </a:buClr>
              <a:buSzPts val="275"/>
              <a:buFont typeface="Arial"/>
              <a:buNone/>
            </a:pPr>
            <a:r>
              <a:rPr lang="en" sz="550"/>
              <a:t>                             	year =2010,</a:t>
            </a:r>
            <a:endParaRPr sz="550"/>
          </a:p>
          <a:p>
            <a:pPr indent="0" lvl="0" marL="0" rtl="0" algn="l">
              <a:lnSpc>
                <a:spcPct val="95000"/>
              </a:lnSpc>
              <a:spcBef>
                <a:spcPts val="0"/>
              </a:spcBef>
              <a:spcAft>
                <a:spcPts val="0"/>
              </a:spcAft>
              <a:buClr>
                <a:schemeClr val="dk1"/>
              </a:buClr>
              <a:buSzPts val="275"/>
              <a:buFont typeface="Arial"/>
              <a:buNone/>
            </a:pPr>
            <a:r>
              <a:rPr lang="en" sz="550"/>
              <a:t>                             	sumfile = "pl")</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total_race_2020 &lt;- get_decennial(geography = "state",</a:t>
            </a:r>
            <a:endParaRPr sz="550"/>
          </a:p>
          <a:p>
            <a:pPr indent="0" lvl="0" marL="0" rtl="0" algn="l">
              <a:lnSpc>
                <a:spcPct val="95000"/>
              </a:lnSpc>
              <a:spcBef>
                <a:spcPts val="0"/>
              </a:spcBef>
              <a:spcAft>
                <a:spcPts val="0"/>
              </a:spcAft>
              <a:buClr>
                <a:schemeClr val="dk1"/>
              </a:buClr>
              <a:buSzPts val="275"/>
              <a:buFont typeface="Arial"/>
              <a:buNone/>
            </a:pPr>
            <a:r>
              <a:rPr lang="en" sz="550"/>
              <a:t>                                	variables = c("P1_001N", "P1_002N","P1_003N", "P1_004N", "P1_005N","P1_006N", "P1_007N", "P1_008N", "P1_009N"),</a:t>
            </a:r>
            <a:endParaRPr sz="550"/>
          </a:p>
          <a:p>
            <a:pPr indent="0" lvl="0" marL="0" rtl="0" algn="l">
              <a:lnSpc>
                <a:spcPct val="95000"/>
              </a:lnSpc>
              <a:spcBef>
                <a:spcPts val="0"/>
              </a:spcBef>
              <a:spcAft>
                <a:spcPts val="0"/>
              </a:spcAft>
              <a:buClr>
                <a:schemeClr val="dk1"/>
              </a:buClr>
              <a:buSzPts val="275"/>
              <a:buFont typeface="Arial"/>
              <a:buNone/>
            </a:pPr>
            <a:r>
              <a:rPr lang="en" sz="550"/>
              <a:t>                                	year =2020)</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#Using total_race_2020 and 2010</a:t>
            </a:r>
            <a:endParaRPr sz="550"/>
          </a:p>
          <a:p>
            <a:pPr indent="0" lvl="0" marL="0" rtl="0" algn="l">
              <a:lnSpc>
                <a:spcPct val="95000"/>
              </a:lnSpc>
              <a:spcBef>
                <a:spcPts val="0"/>
              </a:spcBef>
              <a:spcAft>
                <a:spcPts val="0"/>
              </a:spcAft>
              <a:buClr>
                <a:schemeClr val="dk1"/>
              </a:buClr>
              <a:buSzPts val="275"/>
              <a:buFont typeface="Arial"/>
              <a:buNone/>
            </a:pPr>
            <a:r>
              <a:rPr lang="en" sz="550"/>
              <a:t>#Need to translate Variables to corresponding race</a:t>
            </a:r>
            <a:endParaRPr sz="550"/>
          </a:p>
          <a:p>
            <a:pPr indent="0" lvl="0" marL="0" rtl="0" algn="l">
              <a:lnSpc>
                <a:spcPct val="95000"/>
              </a:lnSpc>
              <a:spcBef>
                <a:spcPts val="0"/>
              </a:spcBef>
              <a:spcAft>
                <a:spcPts val="0"/>
              </a:spcAft>
              <a:buClr>
                <a:schemeClr val="dk1"/>
              </a:buClr>
              <a:buSzPts val="275"/>
              <a:buFont typeface="Arial"/>
              <a:buNone/>
            </a:pPr>
            <a:r>
              <a:rPr lang="en" sz="550"/>
              <a:t>total_race_2010 &lt;- total_race_2010 %&gt;% mutate(variable = recode(variable, 'P001001' = 'Total', 'P001002' = "One Race", 'P001003' = 'White','P001004' = 'Black or African American','P001005' = 'Native American/Alaska Native','P001006' = 'Asian','P001007' = 'Native Hawaiian or Pacific Islander','P001008' = 'Other','P001009' = 'Two or More Races'))</a:t>
            </a:r>
            <a:endParaRPr sz="550"/>
          </a:p>
          <a:p>
            <a:pPr indent="0" lvl="0" marL="0" rtl="0" algn="l">
              <a:lnSpc>
                <a:spcPct val="95000"/>
              </a:lnSpc>
              <a:spcBef>
                <a:spcPts val="0"/>
              </a:spcBef>
              <a:spcAft>
                <a:spcPts val="0"/>
              </a:spcAft>
              <a:buClr>
                <a:schemeClr val="dk1"/>
              </a:buClr>
              <a:buSzPts val="275"/>
              <a:buFont typeface="Arial"/>
              <a:buNone/>
            </a:pPr>
            <a:r>
              <a:rPr lang="en" sz="550"/>
              <a:t>total_race_2020 &lt;- total_race_2020 %&gt;% mutate(variable = recode(variable, 'P1_001N' = 'Total', 'P1_002N' = 'One Race','P1_003N' = 'White', 'P1_004N' ='Black or African American', 'P1_005N' = 'Native American/Alaska Native','P1_006N' = 'Asian', 'P1_007N' = 'Native Hawaiian or Pacific Islander', 'P1_008N' = 'Other', 'P1_009N' = 'Two or More Races'))</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total_race_2010 &lt;- cbind(total_race_2010, Year = 2010)</a:t>
            </a:r>
            <a:endParaRPr sz="550"/>
          </a:p>
          <a:p>
            <a:pPr indent="0" lvl="0" marL="0" rtl="0" algn="l">
              <a:lnSpc>
                <a:spcPct val="95000"/>
              </a:lnSpc>
              <a:spcBef>
                <a:spcPts val="0"/>
              </a:spcBef>
              <a:spcAft>
                <a:spcPts val="0"/>
              </a:spcAft>
              <a:buClr>
                <a:schemeClr val="dk1"/>
              </a:buClr>
              <a:buSzPts val="275"/>
              <a:buFont typeface="Arial"/>
              <a:buNone/>
            </a:pPr>
            <a:r>
              <a:rPr lang="en" sz="550"/>
              <a:t>total_race_2020 &lt;- cbind(total_race_2020, Year = 2020)</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SzPts val="275"/>
              <a:buNone/>
            </a:pPr>
            <a:r>
              <a:rPr lang="en" sz="550"/>
              <a:t>total &lt;- rbind(total_race_2010, total_race_2020)</a:t>
            </a:r>
            <a:endParaRPr sz="550"/>
          </a:p>
        </p:txBody>
      </p:sp>
      <p:sp>
        <p:nvSpPr>
          <p:cNvPr id="112" name="Google Shape;112;p20"/>
          <p:cNvSpPr txBox="1"/>
          <p:nvPr>
            <p:ph idx="2" type="body"/>
          </p:nvPr>
        </p:nvSpPr>
        <p:spPr>
          <a:xfrm>
            <a:off x="5144125" y="-37050"/>
            <a:ext cx="39999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550"/>
              <a:t>#Mapping Treemaps</a:t>
            </a:r>
            <a:endParaRPr sz="550"/>
          </a:p>
          <a:p>
            <a:pPr indent="0" lvl="0" marL="0" rtl="0" algn="l">
              <a:lnSpc>
                <a:spcPct val="95000"/>
              </a:lnSpc>
              <a:spcBef>
                <a:spcPts val="0"/>
              </a:spcBef>
              <a:spcAft>
                <a:spcPts val="0"/>
              </a:spcAft>
              <a:buClr>
                <a:schemeClr val="dk1"/>
              </a:buClr>
              <a:buSzPts val="275"/>
              <a:buFont typeface="Arial"/>
              <a:buNone/>
            </a:pPr>
            <a:r>
              <a:rPr lang="en" sz="550"/>
              <a:t>treemap_data &lt;- total %&gt;%</a:t>
            </a:r>
            <a:endParaRPr sz="550"/>
          </a:p>
          <a:p>
            <a:pPr indent="0" lvl="0" marL="0" rtl="0" algn="l">
              <a:lnSpc>
                <a:spcPct val="95000"/>
              </a:lnSpc>
              <a:spcBef>
                <a:spcPts val="0"/>
              </a:spcBef>
              <a:spcAft>
                <a:spcPts val="0"/>
              </a:spcAft>
              <a:buClr>
                <a:schemeClr val="dk1"/>
              </a:buClr>
              <a:buSzPts val="275"/>
              <a:buFont typeface="Arial"/>
              <a:buNone/>
            </a:pPr>
            <a:r>
              <a:rPr lang="en" sz="550"/>
              <a:t>  filter(Year == 2010, variable == "Total")</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treemap_data$label &lt;- paste(treemap_data$NAME, "\n", format(treemap_data$value, big.mark = ","))</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treemap(treemap_data,</a:t>
            </a:r>
            <a:endParaRPr sz="550"/>
          </a:p>
          <a:p>
            <a:pPr indent="0" lvl="0" marL="0" rtl="0" algn="l">
              <a:lnSpc>
                <a:spcPct val="95000"/>
              </a:lnSpc>
              <a:spcBef>
                <a:spcPts val="0"/>
              </a:spcBef>
              <a:spcAft>
                <a:spcPts val="0"/>
              </a:spcAft>
              <a:buClr>
                <a:schemeClr val="dk1"/>
              </a:buClr>
              <a:buSzPts val="275"/>
              <a:buFont typeface="Arial"/>
              <a:buNone/>
            </a:pPr>
            <a:r>
              <a:rPr lang="en" sz="550"/>
              <a:t>    	index = "label",</a:t>
            </a:r>
            <a:endParaRPr sz="550"/>
          </a:p>
          <a:p>
            <a:pPr indent="0" lvl="0" marL="0" rtl="0" algn="l">
              <a:lnSpc>
                <a:spcPct val="95000"/>
              </a:lnSpc>
              <a:spcBef>
                <a:spcPts val="0"/>
              </a:spcBef>
              <a:spcAft>
                <a:spcPts val="0"/>
              </a:spcAft>
              <a:buClr>
                <a:schemeClr val="dk1"/>
              </a:buClr>
              <a:buSzPts val="275"/>
              <a:buFont typeface="Arial"/>
              <a:buNone/>
            </a:pPr>
            <a:r>
              <a:rPr lang="en" sz="550"/>
              <a:t>    	type = "index",</a:t>
            </a:r>
            <a:endParaRPr sz="550"/>
          </a:p>
          <a:p>
            <a:pPr indent="0" lvl="0" marL="0" rtl="0" algn="l">
              <a:lnSpc>
                <a:spcPct val="95000"/>
              </a:lnSpc>
              <a:spcBef>
                <a:spcPts val="0"/>
              </a:spcBef>
              <a:spcAft>
                <a:spcPts val="0"/>
              </a:spcAft>
              <a:buClr>
                <a:schemeClr val="dk1"/>
              </a:buClr>
              <a:buSzPts val="275"/>
              <a:buFont typeface="Arial"/>
              <a:buNone/>
            </a:pPr>
            <a:r>
              <a:rPr lang="en" sz="550"/>
              <a:t>    	vSize = "value",</a:t>
            </a:r>
            <a:endParaRPr sz="550"/>
          </a:p>
          <a:p>
            <a:pPr indent="0" lvl="0" marL="0" rtl="0" algn="l">
              <a:lnSpc>
                <a:spcPct val="95000"/>
              </a:lnSpc>
              <a:spcBef>
                <a:spcPts val="0"/>
              </a:spcBef>
              <a:spcAft>
                <a:spcPts val="0"/>
              </a:spcAft>
              <a:buClr>
                <a:schemeClr val="dk1"/>
              </a:buClr>
              <a:buSzPts val="275"/>
              <a:buFont typeface="Arial"/>
              <a:buNone/>
            </a:pPr>
            <a:r>
              <a:rPr lang="en" sz="550"/>
              <a:t>    	title = "State Population in 2010",</a:t>
            </a:r>
            <a:endParaRPr sz="550"/>
          </a:p>
          <a:p>
            <a:pPr indent="0" lvl="0" marL="0" rtl="0" algn="l">
              <a:lnSpc>
                <a:spcPct val="95000"/>
              </a:lnSpc>
              <a:spcBef>
                <a:spcPts val="0"/>
              </a:spcBef>
              <a:spcAft>
                <a:spcPts val="0"/>
              </a:spcAft>
              <a:buClr>
                <a:schemeClr val="dk1"/>
              </a:buClr>
              <a:buSzPts val="275"/>
              <a:buFont typeface="Arial"/>
              <a:buNone/>
            </a:pPr>
            <a:r>
              <a:rPr lang="en" sz="550"/>
              <a:t>    	fontsize.title = 14,</a:t>
            </a:r>
            <a:endParaRPr sz="550"/>
          </a:p>
          <a:p>
            <a:pPr indent="0" lvl="0" marL="0" rtl="0" algn="l">
              <a:lnSpc>
                <a:spcPct val="95000"/>
              </a:lnSpc>
              <a:spcBef>
                <a:spcPts val="0"/>
              </a:spcBef>
              <a:spcAft>
                <a:spcPts val="0"/>
              </a:spcAft>
              <a:buClr>
                <a:schemeClr val="dk1"/>
              </a:buClr>
              <a:buSzPts val="275"/>
              <a:buFont typeface="Arial"/>
              <a:buNone/>
            </a:pPr>
            <a:r>
              <a:rPr lang="en" sz="550"/>
              <a:t>    	border.col = "white",</a:t>
            </a:r>
            <a:endParaRPr sz="550"/>
          </a:p>
          <a:p>
            <a:pPr indent="0" lvl="0" marL="0" rtl="0" algn="l">
              <a:lnSpc>
                <a:spcPct val="95000"/>
              </a:lnSpc>
              <a:spcBef>
                <a:spcPts val="0"/>
              </a:spcBef>
              <a:spcAft>
                <a:spcPts val="0"/>
              </a:spcAft>
              <a:buClr>
                <a:schemeClr val="dk1"/>
              </a:buClr>
              <a:buSzPts val="275"/>
              <a:buFont typeface="Arial"/>
              <a:buNone/>
            </a:pPr>
            <a:r>
              <a:rPr lang="en" sz="550"/>
              <a:t>    	format.legend = list(scientific = FALSE, big.mark = ","))</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total %&gt;% filter(total$variable == "Total") %&gt;%</a:t>
            </a:r>
            <a:endParaRPr sz="550"/>
          </a:p>
          <a:p>
            <a:pPr indent="0" lvl="0" marL="0" rtl="0" algn="l">
              <a:lnSpc>
                <a:spcPct val="95000"/>
              </a:lnSpc>
              <a:spcBef>
                <a:spcPts val="0"/>
              </a:spcBef>
              <a:spcAft>
                <a:spcPts val="0"/>
              </a:spcAft>
              <a:buClr>
                <a:schemeClr val="dk1"/>
              </a:buClr>
              <a:buSzPts val="275"/>
              <a:buFont typeface="Arial"/>
              <a:buNone/>
            </a:pPr>
            <a:r>
              <a:rPr lang="en" sz="550"/>
              <a:t>  treemapify(aes(x = gg, y = "value")) +</a:t>
            </a:r>
            <a:endParaRPr sz="550"/>
          </a:p>
          <a:p>
            <a:pPr indent="0" lvl="0" marL="0" rtl="0" algn="l">
              <a:lnSpc>
                <a:spcPct val="95000"/>
              </a:lnSpc>
              <a:spcBef>
                <a:spcPts val="0"/>
              </a:spcBef>
              <a:spcAft>
                <a:spcPts val="0"/>
              </a:spcAft>
              <a:buClr>
                <a:schemeClr val="dk1"/>
              </a:buClr>
              <a:buSzPts val="275"/>
              <a:buFont typeface="Arial"/>
              <a:buNone/>
            </a:pPr>
            <a:r>
              <a:rPr lang="en" sz="550"/>
              <a:t>  geom_bar(stat = "identity")</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treemap_data_2020 &lt;- total %&gt;%</a:t>
            </a:r>
            <a:endParaRPr sz="550"/>
          </a:p>
          <a:p>
            <a:pPr indent="0" lvl="0" marL="0" rtl="0" algn="l">
              <a:lnSpc>
                <a:spcPct val="95000"/>
              </a:lnSpc>
              <a:spcBef>
                <a:spcPts val="0"/>
              </a:spcBef>
              <a:spcAft>
                <a:spcPts val="0"/>
              </a:spcAft>
              <a:buClr>
                <a:schemeClr val="dk1"/>
              </a:buClr>
              <a:buSzPts val="275"/>
              <a:buFont typeface="Arial"/>
              <a:buNone/>
            </a:pPr>
            <a:r>
              <a:rPr lang="en" sz="550"/>
              <a:t>  filter(Year == 2020, variable == "Total")</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treemap_data_2020$label &lt;- paste(treemap_data_2020$NAME, "\n", format(treemap_data_2020$value, big.mark = ","))</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treemap(treemap_data_2020,</a:t>
            </a:r>
            <a:endParaRPr sz="550"/>
          </a:p>
          <a:p>
            <a:pPr indent="0" lvl="0" marL="0" rtl="0" algn="l">
              <a:lnSpc>
                <a:spcPct val="95000"/>
              </a:lnSpc>
              <a:spcBef>
                <a:spcPts val="0"/>
              </a:spcBef>
              <a:spcAft>
                <a:spcPts val="0"/>
              </a:spcAft>
              <a:buClr>
                <a:schemeClr val="dk1"/>
              </a:buClr>
              <a:buSzPts val="275"/>
              <a:buFont typeface="Arial"/>
              <a:buNone/>
            </a:pPr>
            <a:r>
              <a:rPr lang="en" sz="550"/>
              <a:t>    	index = "label",</a:t>
            </a:r>
            <a:endParaRPr sz="550"/>
          </a:p>
          <a:p>
            <a:pPr indent="0" lvl="0" marL="0" rtl="0" algn="l">
              <a:lnSpc>
                <a:spcPct val="95000"/>
              </a:lnSpc>
              <a:spcBef>
                <a:spcPts val="0"/>
              </a:spcBef>
              <a:spcAft>
                <a:spcPts val="0"/>
              </a:spcAft>
              <a:buClr>
                <a:schemeClr val="dk1"/>
              </a:buClr>
              <a:buSzPts val="275"/>
              <a:buFont typeface="Arial"/>
              <a:buNone/>
            </a:pPr>
            <a:r>
              <a:rPr lang="en" sz="550"/>
              <a:t>    	type = "index",</a:t>
            </a:r>
            <a:endParaRPr sz="550"/>
          </a:p>
          <a:p>
            <a:pPr indent="0" lvl="0" marL="0" rtl="0" algn="l">
              <a:lnSpc>
                <a:spcPct val="95000"/>
              </a:lnSpc>
              <a:spcBef>
                <a:spcPts val="0"/>
              </a:spcBef>
              <a:spcAft>
                <a:spcPts val="0"/>
              </a:spcAft>
              <a:buClr>
                <a:schemeClr val="dk1"/>
              </a:buClr>
              <a:buSzPts val="275"/>
              <a:buFont typeface="Arial"/>
              <a:buNone/>
            </a:pPr>
            <a:r>
              <a:rPr lang="en" sz="550"/>
              <a:t>    	vSize = "value",</a:t>
            </a:r>
            <a:endParaRPr sz="550"/>
          </a:p>
          <a:p>
            <a:pPr indent="0" lvl="0" marL="0" rtl="0" algn="l">
              <a:lnSpc>
                <a:spcPct val="95000"/>
              </a:lnSpc>
              <a:spcBef>
                <a:spcPts val="0"/>
              </a:spcBef>
              <a:spcAft>
                <a:spcPts val="0"/>
              </a:spcAft>
              <a:buClr>
                <a:schemeClr val="dk1"/>
              </a:buClr>
              <a:buSzPts val="275"/>
              <a:buFont typeface="Arial"/>
              <a:buNone/>
            </a:pPr>
            <a:r>
              <a:rPr lang="en" sz="550"/>
              <a:t>    	title = "State Population in 2020",</a:t>
            </a:r>
            <a:endParaRPr sz="550"/>
          </a:p>
          <a:p>
            <a:pPr indent="0" lvl="0" marL="0" rtl="0" algn="l">
              <a:lnSpc>
                <a:spcPct val="95000"/>
              </a:lnSpc>
              <a:spcBef>
                <a:spcPts val="0"/>
              </a:spcBef>
              <a:spcAft>
                <a:spcPts val="0"/>
              </a:spcAft>
              <a:buClr>
                <a:schemeClr val="dk1"/>
              </a:buClr>
              <a:buSzPts val="275"/>
              <a:buFont typeface="Arial"/>
              <a:buNone/>
            </a:pPr>
            <a:r>
              <a:rPr lang="en" sz="550"/>
              <a:t>    	fontsize.title = 14,</a:t>
            </a:r>
            <a:endParaRPr sz="550"/>
          </a:p>
          <a:p>
            <a:pPr indent="0" lvl="0" marL="0" rtl="0" algn="l">
              <a:lnSpc>
                <a:spcPct val="95000"/>
              </a:lnSpc>
              <a:spcBef>
                <a:spcPts val="0"/>
              </a:spcBef>
              <a:spcAft>
                <a:spcPts val="0"/>
              </a:spcAft>
              <a:buClr>
                <a:schemeClr val="dk1"/>
              </a:buClr>
              <a:buSzPts val="275"/>
              <a:buFont typeface="Arial"/>
              <a:buNone/>
            </a:pPr>
            <a:r>
              <a:rPr lang="en" sz="550"/>
              <a:t>    	border.col = "white",</a:t>
            </a:r>
            <a:endParaRPr sz="550"/>
          </a:p>
          <a:p>
            <a:pPr indent="0" lvl="0" marL="0" rtl="0" algn="l">
              <a:lnSpc>
                <a:spcPct val="95000"/>
              </a:lnSpc>
              <a:spcBef>
                <a:spcPts val="0"/>
              </a:spcBef>
              <a:spcAft>
                <a:spcPts val="0"/>
              </a:spcAft>
              <a:buClr>
                <a:schemeClr val="dk1"/>
              </a:buClr>
              <a:buSzPts val="275"/>
              <a:buFont typeface="Arial"/>
              <a:buNone/>
            </a:pPr>
            <a:r>
              <a:rPr lang="en" sz="550"/>
              <a:t>    	format.legend = list(scientific = FALSE, big.mark = ","))</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treemap_texas_2010_race_data &lt;- total %&gt;%</a:t>
            </a:r>
            <a:endParaRPr sz="550"/>
          </a:p>
          <a:p>
            <a:pPr indent="0" lvl="0" marL="0" rtl="0" algn="l">
              <a:lnSpc>
                <a:spcPct val="95000"/>
              </a:lnSpc>
              <a:spcBef>
                <a:spcPts val="0"/>
              </a:spcBef>
              <a:spcAft>
                <a:spcPts val="0"/>
              </a:spcAft>
              <a:buClr>
                <a:schemeClr val="dk1"/>
              </a:buClr>
              <a:buSzPts val="275"/>
              <a:buFont typeface="Arial"/>
              <a:buNone/>
            </a:pPr>
            <a:r>
              <a:rPr lang="en" sz="550"/>
              <a:t>  filter(NAME == "Texas", Year == 2010, variable != "Total", variable != "One Race", variable != "Two or More Races")</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treemap_texas_2010_race_data$label &lt;- paste(treemap_texas_2010_race_data$variable, "\n", format(treemap_texas_2010_race_data$value, big.mark = ","))</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treemap(treemap_texas_2010_race_data,</a:t>
            </a:r>
            <a:endParaRPr sz="550"/>
          </a:p>
          <a:p>
            <a:pPr indent="0" lvl="0" marL="0" rtl="0" algn="l">
              <a:lnSpc>
                <a:spcPct val="95000"/>
              </a:lnSpc>
              <a:spcBef>
                <a:spcPts val="0"/>
              </a:spcBef>
              <a:spcAft>
                <a:spcPts val="0"/>
              </a:spcAft>
              <a:buClr>
                <a:schemeClr val="dk1"/>
              </a:buClr>
              <a:buSzPts val="275"/>
              <a:buFont typeface="Arial"/>
              <a:buNone/>
            </a:pPr>
            <a:r>
              <a:rPr lang="en" sz="550"/>
              <a:t>    	index = "label",</a:t>
            </a:r>
            <a:endParaRPr sz="550"/>
          </a:p>
          <a:p>
            <a:pPr indent="0" lvl="0" marL="0" rtl="0" algn="l">
              <a:lnSpc>
                <a:spcPct val="95000"/>
              </a:lnSpc>
              <a:spcBef>
                <a:spcPts val="0"/>
              </a:spcBef>
              <a:spcAft>
                <a:spcPts val="0"/>
              </a:spcAft>
              <a:buClr>
                <a:schemeClr val="dk1"/>
              </a:buClr>
              <a:buSzPts val="275"/>
              <a:buFont typeface="Arial"/>
              <a:buNone/>
            </a:pPr>
            <a:r>
              <a:rPr lang="en" sz="550"/>
              <a:t>    	type = "index",</a:t>
            </a:r>
            <a:endParaRPr sz="550"/>
          </a:p>
          <a:p>
            <a:pPr indent="0" lvl="0" marL="0" rtl="0" algn="l">
              <a:lnSpc>
                <a:spcPct val="95000"/>
              </a:lnSpc>
              <a:spcBef>
                <a:spcPts val="0"/>
              </a:spcBef>
              <a:spcAft>
                <a:spcPts val="0"/>
              </a:spcAft>
              <a:buClr>
                <a:schemeClr val="dk1"/>
              </a:buClr>
              <a:buSzPts val="275"/>
              <a:buFont typeface="Arial"/>
              <a:buNone/>
            </a:pPr>
            <a:r>
              <a:rPr lang="en" sz="550"/>
              <a:t>    	vSize = "value",</a:t>
            </a:r>
            <a:endParaRPr sz="550"/>
          </a:p>
          <a:p>
            <a:pPr indent="0" lvl="0" marL="0" rtl="0" algn="l">
              <a:lnSpc>
                <a:spcPct val="95000"/>
              </a:lnSpc>
              <a:spcBef>
                <a:spcPts val="0"/>
              </a:spcBef>
              <a:spcAft>
                <a:spcPts val="0"/>
              </a:spcAft>
              <a:buClr>
                <a:schemeClr val="dk1"/>
              </a:buClr>
              <a:buSzPts val="275"/>
              <a:buFont typeface="Arial"/>
              <a:buNone/>
            </a:pPr>
            <a:r>
              <a:rPr lang="en" sz="550"/>
              <a:t>    	title = "Texas Racial Demographic Spread in 2010",</a:t>
            </a:r>
            <a:endParaRPr sz="550"/>
          </a:p>
          <a:p>
            <a:pPr indent="0" lvl="0" marL="0" rtl="0" algn="l">
              <a:lnSpc>
                <a:spcPct val="95000"/>
              </a:lnSpc>
              <a:spcBef>
                <a:spcPts val="0"/>
              </a:spcBef>
              <a:spcAft>
                <a:spcPts val="0"/>
              </a:spcAft>
              <a:buClr>
                <a:schemeClr val="dk1"/>
              </a:buClr>
              <a:buSzPts val="275"/>
              <a:buFont typeface="Arial"/>
              <a:buNone/>
            </a:pPr>
            <a:r>
              <a:rPr lang="en" sz="550"/>
              <a:t>    	fontsize.title = 14,</a:t>
            </a:r>
            <a:endParaRPr sz="550"/>
          </a:p>
          <a:p>
            <a:pPr indent="0" lvl="0" marL="0" rtl="0" algn="l">
              <a:lnSpc>
                <a:spcPct val="95000"/>
              </a:lnSpc>
              <a:spcBef>
                <a:spcPts val="0"/>
              </a:spcBef>
              <a:spcAft>
                <a:spcPts val="0"/>
              </a:spcAft>
              <a:buClr>
                <a:schemeClr val="dk1"/>
              </a:buClr>
              <a:buSzPts val="275"/>
              <a:buFont typeface="Arial"/>
              <a:buNone/>
            </a:pPr>
            <a:r>
              <a:rPr lang="en" sz="550"/>
              <a:t>    	border.col = "white",</a:t>
            </a:r>
            <a:endParaRPr sz="550"/>
          </a:p>
          <a:p>
            <a:pPr indent="0" lvl="0" marL="0" rtl="0" algn="l">
              <a:lnSpc>
                <a:spcPct val="95000"/>
              </a:lnSpc>
              <a:spcBef>
                <a:spcPts val="0"/>
              </a:spcBef>
              <a:spcAft>
                <a:spcPts val="0"/>
              </a:spcAft>
              <a:buClr>
                <a:schemeClr val="dk1"/>
              </a:buClr>
              <a:buSzPts val="275"/>
              <a:buFont typeface="Arial"/>
              <a:buNone/>
            </a:pPr>
            <a:r>
              <a:rPr lang="en" sz="550"/>
              <a:t>    	format.legend = list(scientific = FALSE, big.mark = ","))</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treemap_texas_2020_race_data &lt;- total %&gt;%</a:t>
            </a:r>
            <a:endParaRPr sz="550"/>
          </a:p>
          <a:p>
            <a:pPr indent="0" lvl="0" marL="0" rtl="0" algn="l">
              <a:lnSpc>
                <a:spcPct val="95000"/>
              </a:lnSpc>
              <a:spcBef>
                <a:spcPts val="0"/>
              </a:spcBef>
              <a:spcAft>
                <a:spcPts val="0"/>
              </a:spcAft>
              <a:buClr>
                <a:schemeClr val="dk1"/>
              </a:buClr>
              <a:buSzPts val="275"/>
              <a:buFont typeface="Arial"/>
              <a:buNone/>
            </a:pPr>
            <a:r>
              <a:rPr lang="en" sz="550"/>
              <a:t>  filter(NAME == "Texas", Year == 2020, variable != "Total", variable != "One Race", variable != "Two or More Races")</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treemap_texas_2020_race_data$label &lt;- paste(treemap_texas_2020_race_data$variable, "\n", format(treemap_texas_2020_race_data$value, big.mark = ","))</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Clr>
                <a:schemeClr val="dk1"/>
              </a:buClr>
              <a:buSzPts val="275"/>
              <a:buFont typeface="Arial"/>
              <a:buNone/>
            </a:pPr>
            <a:r>
              <a:rPr lang="en" sz="550"/>
              <a:t>treemap(treemap_texas_2020_race_data,</a:t>
            </a:r>
            <a:endParaRPr sz="550"/>
          </a:p>
          <a:p>
            <a:pPr indent="0" lvl="0" marL="0" rtl="0" algn="l">
              <a:lnSpc>
                <a:spcPct val="95000"/>
              </a:lnSpc>
              <a:spcBef>
                <a:spcPts val="0"/>
              </a:spcBef>
              <a:spcAft>
                <a:spcPts val="0"/>
              </a:spcAft>
              <a:buClr>
                <a:schemeClr val="dk1"/>
              </a:buClr>
              <a:buSzPts val="275"/>
              <a:buFont typeface="Arial"/>
              <a:buNone/>
            </a:pPr>
            <a:r>
              <a:rPr lang="en" sz="550"/>
              <a:t>    	index = "label",</a:t>
            </a:r>
            <a:endParaRPr sz="550"/>
          </a:p>
          <a:p>
            <a:pPr indent="0" lvl="0" marL="0" rtl="0" algn="l">
              <a:lnSpc>
                <a:spcPct val="95000"/>
              </a:lnSpc>
              <a:spcBef>
                <a:spcPts val="0"/>
              </a:spcBef>
              <a:spcAft>
                <a:spcPts val="0"/>
              </a:spcAft>
              <a:buClr>
                <a:schemeClr val="dk1"/>
              </a:buClr>
              <a:buSzPts val="275"/>
              <a:buFont typeface="Arial"/>
              <a:buNone/>
            </a:pPr>
            <a:r>
              <a:rPr lang="en" sz="550"/>
              <a:t>    	type = "index",</a:t>
            </a:r>
            <a:endParaRPr sz="550"/>
          </a:p>
          <a:p>
            <a:pPr indent="0" lvl="0" marL="0" rtl="0" algn="l">
              <a:lnSpc>
                <a:spcPct val="95000"/>
              </a:lnSpc>
              <a:spcBef>
                <a:spcPts val="0"/>
              </a:spcBef>
              <a:spcAft>
                <a:spcPts val="0"/>
              </a:spcAft>
              <a:buClr>
                <a:schemeClr val="dk1"/>
              </a:buClr>
              <a:buSzPts val="275"/>
              <a:buFont typeface="Arial"/>
              <a:buNone/>
            </a:pPr>
            <a:r>
              <a:rPr lang="en" sz="550"/>
              <a:t>    	vSize = "value",</a:t>
            </a:r>
            <a:endParaRPr sz="550"/>
          </a:p>
          <a:p>
            <a:pPr indent="0" lvl="0" marL="0" rtl="0" algn="l">
              <a:lnSpc>
                <a:spcPct val="95000"/>
              </a:lnSpc>
              <a:spcBef>
                <a:spcPts val="0"/>
              </a:spcBef>
              <a:spcAft>
                <a:spcPts val="0"/>
              </a:spcAft>
              <a:buClr>
                <a:schemeClr val="dk1"/>
              </a:buClr>
              <a:buSzPts val="275"/>
              <a:buFont typeface="Arial"/>
              <a:buNone/>
            </a:pPr>
            <a:r>
              <a:rPr lang="en" sz="550"/>
              <a:t>    	title = "Texas Racial Demographic Spread in 2020",</a:t>
            </a:r>
            <a:endParaRPr sz="550"/>
          </a:p>
          <a:p>
            <a:pPr indent="0" lvl="0" marL="0" rtl="0" algn="l">
              <a:lnSpc>
                <a:spcPct val="95000"/>
              </a:lnSpc>
              <a:spcBef>
                <a:spcPts val="0"/>
              </a:spcBef>
              <a:spcAft>
                <a:spcPts val="0"/>
              </a:spcAft>
              <a:buClr>
                <a:schemeClr val="dk1"/>
              </a:buClr>
              <a:buSzPts val="275"/>
              <a:buFont typeface="Arial"/>
              <a:buNone/>
            </a:pPr>
            <a:r>
              <a:rPr lang="en" sz="550"/>
              <a:t>    	fontsize.title = 14,</a:t>
            </a:r>
            <a:endParaRPr sz="550"/>
          </a:p>
          <a:p>
            <a:pPr indent="0" lvl="0" marL="0" rtl="0" algn="l">
              <a:lnSpc>
                <a:spcPct val="95000"/>
              </a:lnSpc>
              <a:spcBef>
                <a:spcPts val="0"/>
              </a:spcBef>
              <a:spcAft>
                <a:spcPts val="0"/>
              </a:spcAft>
              <a:buClr>
                <a:schemeClr val="dk1"/>
              </a:buClr>
              <a:buSzPts val="275"/>
              <a:buFont typeface="Arial"/>
              <a:buNone/>
            </a:pPr>
            <a:r>
              <a:rPr lang="en" sz="550"/>
              <a:t>    	border.col = "white",</a:t>
            </a:r>
            <a:endParaRPr sz="550"/>
          </a:p>
          <a:p>
            <a:pPr indent="0" lvl="0" marL="0" rtl="0" algn="l">
              <a:lnSpc>
                <a:spcPct val="95000"/>
              </a:lnSpc>
              <a:spcBef>
                <a:spcPts val="0"/>
              </a:spcBef>
              <a:spcAft>
                <a:spcPts val="0"/>
              </a:spcAft>
              <a:buClr>
                <a:schemeClr val="dk1"/>
              </a:buClr>
              <a:buSzPts val="275"/>
              <a:buFont typeface="Arial"/>
              <a:buNone/>
            </a:pPr>
            <a:r>
              <a:rPr lang="en" sz="550"/>
              <a:t>    	format.legend = list(scientific = FALSE, big.mark = ","))</a:t>
            </a:r>
            <a:endParaRPr sz="550"/>
          </a:p>
          <a:p>
            <a:pPr indent="0" lvl="0" marL="0" rtl="0" algn="l">
              <a:lnSpc>
                <a:spcPct val="95000"/>
              </a:lnSpc>
              <a:spcBef>
                <a:spcPts val="0"/>
              </a:spcBef>
              <a:spcAft>
                <a:spcPts val="0"/>
              </a:spcAft>
              <a:buClr>
                <a:schemeClr val="dk1"/>
              </a:buClr>
              <a:buSzPts val="275"/>
              <a:buFont typeface="Arial"/>
              <a:buNone/>
            </a:pPr>
            <a:r>
              <a:t/>
            </a:r>
            <a:endParaRPr sz="550"/>
          </a:p>
          <a:p>
            <a:pPr indent="0" lvl="0" marL="0" rtl="0" algn="l">
              <a:lnSpc>
                <a:spcPct val="95000"/>
              </a:lnSpc>
              <a:spcBef>
                <a:spcPts val="0"/>
              </a:spcBef>
              <a:spcAft>
                <a:spcPts val="0"/>
              </a:spcAft>
              <a:buSzPts val="275"/>
              <a:buNone/>
            </a:pPr>
            <a:r>
              <a:t/>
            </a:r>
            <a:endParaRPr sz="550"/>
          </a:p>
        </p:txBody>
      </p:sp>
      <p:sp>
        <p:nvSpPr>
          <p:cNvPr id="113" name="Google Shape;113;p20"/>
          <p:cNvSpPr txBox="1"/>
          <p:nvPr/>
        </p:nvSpPr>
        <p:spPr>
          <a:xfrm>
            <a:off x="1109475" y="2227200"/>
            <a:ext cx="4669200" cy="21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#BAR Graph</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oner_2010_total &lt;- total %&gt;%</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filter(variable == "One Race", Year == 2010)</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twor_2010_total &lt;- total %&gt;%</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filter(variable =="Two or More Races", Year == 2010)</a:t>
            </a:r>
            <a:endParaRPr sz="600">
              <a:solidFill>
                <a:schemeClr val="dk2"/>
              </a:solidFill>
            </a:endParaRPr>
          </a:p>
          <a:p>
            <a:pPr indent="0" lvl="0" marL="0" rtl="0" algn="l">
              <a:spcBef>
                <a:spcPts val="0"/>
              </a:spcBef>
              <a:spcAft>
                <a:spcPts val="0"/>
              </a:spcAft>
              <a:buClr>
                <a:schemeClr val="dk1"/>
              </a:buClr>
              <a:buSzPts val="1100"/>
              <a:buFont typeface="Arial"/>
              <a:buNone/>
            </a:pPr>
            <a:r>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oner_2020_total &lt;- total %&gt;%</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filter(variable == "One Race", Year == 2020)</a:t>
            </a:r>
            <a:endParaRPr sz="600">
              <a:solidFill>
                <a:schemeClr val="dk2"/>
              </a:solidFill>
            </a:endParaRPr>
          </a:p>
          <a:p>
            <a:pPr indent="0" lvl="0" marL="0" rtl="0" algn="l">
              <a:spcBef>
                <a:spcPts val="0"/>
              </a:spcBef>
              <a:spcAft>
                <a:spcPts val="0"/>
              </a:spcAft>
              <a:buClr>
                <a:schemeClr val="dk1"/>
              </a:buClr>
              <a:buSzPts val="1100"/>
              <a:buFont typeface="Arial"/>
              <a:buNone/>
            </a:pPr>
            <a:r>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twor_2020_total &lt;- total %&gt;%</a:t>
            </a:r>
            <a:endParaRPr sz="600">
              <a:solidFill>
                <a:schemeClr val="dk2"/>
              </a:solidFill>
            </a:endParaRPr>
          </a:p>
          <a:p>
            <a:pPr indent="0" lvl="0" marL="0" rtl="0" algn="l">
              <a:spcBef>
                <a:spcPts val="0"/>
              </a:spcBef>
              <a:spcAft>
                <a:spcPts val="0"/>
              </a:spcAft>
              <a:buNone/>
            </a:pPr>
            <a:r>
              <a:rPr lang="en" sz="600">
                <a:solidFill>
                  <a:schemeClr val="dk2"/>
                </a:solidFill>
              </a:rPr>
              <a:t>  filter(variable =="Two or More Races", Year == 2020)</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sum_of_race_pop &lt;- c(sum(oner_2010_total$value), sum(twor_2010_total$value),sum(oner_2020_total$value),sum(twor_2020_total$value))</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sum_title &lt;- c("2010 One Race", "2010 Two or More Race", "2020 One Race", "2020 Two or More Races")</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race_pop_decades &lt;- data.frame(Title = sum_title, Population = sum_of_race_pop)</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race_pop_decades$sum_of_race_pop &lt;- as.numeric(race_pop_decades$sum_of_race_pop)</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race_pop_decades &lt;- race_pop_decades %&gt;%</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mutate(Population = format(Population, big.mark = ","))</a:t>
            </a:r>
            <a:endParaRPr sz="600">
              <a:solidFill>
                <a:schemeClr val="dk2"/>
              </a:solidFill>
            </a:endParaRPr>
          </a:p>
          <a:p>
            <a:pPr indent="0" lvl="0" marL="0" rtl="0" algn="l">
              <a:spcBef>
                <a:spcPts val="0"/>
              </a:spcBef>
              <a:spcAft>
                <a:spcPts val="0"/>
              </a:spcAft>
              <a:buClr>
                <a:schemeClr val="dk1"/>
              </a:buClr>
              <a:buSzPts val="1100"/>
              <a:buFont typeface="Arial"/>
              <a:buNone/>
            </a:pPr>
            <a:r>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race_pop_decades %&gt;% ggplot(aes(x = sum_title, y = sum_of_race_pop))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geom_bar(stat = "identity")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xlab("Categories")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ylab("Population")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ggtitle("Change in Racial Identity over a decade")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scale_y_continuous(labels = scales::comma)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geom_text(aes(label = Population), vjust = -0.5) +</a:t>
            </a:r>
            <a:endParaRPr sz="600">
              <a:solidFill>
                <a:schemeClr val="dk2"/>
              </a:solidFill>
            </a:endParaRPr>
          </a:p>
          <a:p>
            <a:pPr indent="0" lvl="0" marL="0" rtl="0" algn="l">
              <a:spcBef>
                <a:spcPts val="0"/>
              </a:spcBef>
              <a:spcAft>
                <a:spcPts val="0"/>
              </a:spcAft>
              <a:buClr>
                <a:schemeClr val="dk1"/>
              </a:buClr>
              <a:buSzPts val="1100"/>
              <a:buFont typeface="Arial"/>
              <a:buNone/>
            </a:pPr>
            <a:r>
              <a:rPr lang="en" sz="600">
                <a:solidFill>
                  <a:schemeClr val="dk2"/>
                </a:solidFill>
              </a:rPr>
              <a:t>  theme_wsj() +</a:t>
            </a:r>
            <a:endParaRPr sz="600">
              <a:solidFill>
                <a:schemeClr val="dk2"/>
              </a:solidFill>
            </a:endParaRPr>
          </a:p>
          <a:p>
            <a:pPr indent="0" lvl="0" marL="0" rtl="0" algn="l">
              <a:spcBef>
                <a:spcPts val="0"/>
              </a:spcBef>
              <a:spcAft>
                <a:spcPts val="0"/>
              </a:spcAft>
              <a:buNone/>
            </a:pPr>
            <a:r>
              <a:rPr lang="en" sz="600">
                <a:solidFill>
                  <a:schemeClr val="dk2"/>
                </a:solidFill>
              </a:rPr>
              <a:t>  theme(plot.title = element_text(size = 18))</a:t>
            </a:r>
            <a:endParaRPr sz="600">
              <a:solidFill>
                <a:schemeClr val="dk2"/>
              </a:solidFill>
            </a:endParaRPr>
          </a:p>
        </p:txBody>
      </p:sp>
      <p:sp>
        <p:nvSpPr>
          <p:cNvPr id="114" name="Google Shape;114;p20"/>
          <p:cNvSpPr txBox="1"/>
          <p:nvPr/>
        </p:nvSpPr>
        <p:spPr>
          <a:xfrm>
            <a:off x="113950" y="594100"/>
            <a:ext cx="1057800" cy="44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Sorry for the tight fit and Crowded EDA</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 sz="1000">
                <a:solidFill>
                  <a:schemeClr val="dk2"/>
                </a:solidFill>
              </a:rPr>
              <a:t>Each Square is a section of Code; Data Collection, Bar Graph, TreeMap</a:t>
            </a:r>
            <a:endParaRPr sz="1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