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bd390536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2bd390536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bd390536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2bd390536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bd390536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bd390536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bd39053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bd39053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bd390536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bd390536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2bd390536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2bd390536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2bd39053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bd39053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2bd390536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2bd390536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bd390536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bd390536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bd390536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2bd390536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2bd390536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2bd390536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FLS Unit 5</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DS6306</a:t>
            </a:r>
            <a:endParaRPr/>
          </a:p>
          <a:p>
            <a:pPr indent="0" lvl="0" marL="0" rtl="0" algn="ctr">
              <a:spcBef>
                <a:spcPts val="0"/>
              </a:spcBef>
              <a:spcAft>
                <a:spcPts val="0"/>
              </a:spcAft>
              <a:buNone/>
            </a:pPr>
            <a:r>
              <a:rPr lang="en"/>
              <a:t>Johnny Vogt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Baby Names Pt.2</a:t>
            </a:r>
            <a:endParaRPr/>
          </a:p>
        </p:txBody>
      </p:sp>
      <p:sp>
        <p:nvSpPr>
          <p:cNvPr id="125" name="Google Shape;125;p22"/>
          <p:cNvSpPr txBox="1"/>
          <p:nvPr>
            <p:ph idx="1" type="body"/>
          </p:nvPr>
        </p:nvSpPr>
        <p:spPr>
          <a:xfrm>
            <a:off x="4535700" y="1152475"/>
            <a:ext cx="4296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Didnt have to do much here compared to the previous slide. Once you figure out how to do it once, it gets easier. </a:t>
            </a:r>
            <a:endParaRPr/>
          </a:p>
          <a:p>
            <a:pPr indent="-317182" lvl="0" marL="457200" rtl="0" algn="l">
              <a:spcBef>
                <a:spcPts val="0"/>
              </a:spcBef>
              <a:spcAft>
                <a:spcPts val="0"/>
              </a:spcAft>
              <a:buSzPct val="100000"/>
              <a:buChar char="-"/>
            </a:pPr>
            <a:r>
              <a:rPr lang="en"/>
              <a:t>The last 10 observation in this set of data are all males and only goes down to 5. You would think there would be “Unique” Names that only 1 person would </a:t>
            </a:r>
            <a:r>
              <a:rPr lang="en"/>
              <a:t>have</a:t>
            </a:r>
            <a:r>
              <a:rPr lang="en"/>
              <a:t>. </a:t>
            </a:r>
            <a:endParaRPr/>
          </a:p>
          <a:p>
            <a:pPr indent="0" lvl="0" marL="0" rtl="0" algn="l">
              <a:spcBef>
                <a:spcPts val="1200"/>
              </a:spcBef>
              <a:spcAft>
                <a:spcPts val="0"/>
              </a:spcAft>
              <a:buNone/>
            </a:pPr>
            <a:r>
              <a:rPr lang="en"/>
              <a:t>Code that I used to merge:</a:t>
            </a:r>
            <a:endParaRPr/>
          </a:p>
          <a:p>
            <a:pPr indent="0" lvl="0" marL="0" rtl="0" algn="l">
              <a:spcBef>
                <a:spcPts val="0"/>
              </a:spcBef>
              <a:spcAft>
                <a:spcPts val="0"/>
              </a:spcAft>
              <a:buNone/>
            </a:pPr>
            <a:r>
              <a:rPr lang="en" sz="1256"/>
              <a:t>final &lt;- merge(x = y2015, y = y2016, by = "Name")</a:t>
            </a:r>
            <a:endParaRPr sz="1256"/>
          </a:p>
          <a:p>
            <a:pPr indent="0" lvl="0" marL="0" rtl="0" algn="l">
              <a:spcBef>
                <a:spcPts val="0"/>
              </a:spcBef>
              <a:spcAft>
                <a:spcPts val="0"/>
              </a:spcAft>
              <a:buClr>
                <a:schemeClr val="dk1"/>
              </a:buClr>
              <a:buSzPct val="87564"/>
              <a:buFont typeface="Arial"/>
              <a:buNone/>
            </a:pPr>
            <a:r>
              <a:rPr lang="en" sz="1256"/>
              <a:t>final$Total &lt;-  final$Count.x + final$Count.y</a:t>
            </a:r>
            <a:endParaRPr sz="1256"/>
          </a:p>
          <a:p>
            <a:pPr indent="0" lvl="0" marL="0" rtl="0" algn="l">
              <a:spcBef>
                <a:spcPts val="0"/>
              </a:spcBef>
              <a:spcAft>
                <a:spcPts val="0"/>
              </a:spcAft>
              <a:buNone/>
            </a:pPr>
            <a:r>
              <a:rPr lang="en" sz="1256"/>
              <a:t>final &lt;- final[order(final$Total, decreasing = TRUE),]</a:t>
            </a:r>
            <a:endParaRPr sz="1256"/>
          </a:p>
          <a:p>
            <a:pPr indent="0" lvl="0" marL="0" rtl="0" algn="l">
              <a:spcBef>
                <a:spcPts val="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0" y="1152476"/>
            <a:ext cx="4088300" cy="1626800"/>
          </a:xfrm>
          <a:prstGeom prst="rect">
            <a:avLst/>
          </a:prstGeom>
          <a:noFill/>
          <a:ln>
            <a:noFill/>
          </a:ln>
        </p:spPr>
      </p:pic>
      <p:pic>
        <p:nvPicPr>
          <p:cNvPr id="127" name="Google Shape;127;p22"/>
          <p:cNvPicPr preferRelativeResize="0"/>
          <p:nvPr/>
        </p:nvPicPr>
        <p:blipFill>
          <a:blip r:embed="rId4">
            <a:alphaModFix/>
          </a:blip>
          <a:stretch>
            <a:fillRect/>
          </a:stretch>
        </p:blipFill>
        <p:spPr>
          <a:xfrm>
            <a:off x="0" y="2779276"/>
            <a:ext cx="2332359" cy="2059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Ten Names</a:t>
            </a:r>
            <a:endParaRPr/>
          </a:p>
        </p:txBody>
      </p:sp>
      <p:sp>
        <p:nvSpPr>
          <p:cNvPr id="133" name="Google Shape;133;p23"/>
          <p:cNvSpPr txBox="1"/>
          <p:nvPr>
            <p:ph idx="1" type="body"/>
          </p:nvPr>
        </p:nvSpPr>
        <p:spPr>
          <a:xfrm>
            <a:off x="4105900" y="1152475"/>
            <a:ext cx="4726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a:t>
            </a:r>
            <a:r>
              <a:rPr lang="en"/>
              <a:t>:</a:t>
            </a:r>
            <a:endParaRPr/>
          </a:p>
          <a:p>
            <a:pPr indent="0" lvl="0" marL="0" rtl="0" algn="l">
              <a:spcBef>
                <a:spcPts val="0"/>
              </a:spcBef>
              <a:spcAft>
                <a:spcPts val="0"/>
              </a:spcAft>
              <a:buNone/>
            </a:pPr>
            <a:r>
              <a:rPr lang="en" sz="1200"/>
              <a:t>final &lt;- final[order(final$Total, decreasing = TRUE),]</a:t>
            </a:r>
            <a:endParaRPr sz="1200"/>
          </a:p>
          <a:p>
            <a:pPr indent="0" lvl="0" marL="0" rtl="0" algn="l">
              <a:spcBef>
                <a:spcPts val="0"/>
              </a:spcBef>
              <a:spcAft>
                <a:spcPts val="0"/>
              </a:spcAft>
              <a:buNone/>
            </a:pPr>
            <a:r>
              <a:rPr lang="en" sz="1200"/>
              <a:t>head(final, n = 10)</a:t>
            </a:r>
            <a:endParaRPr sz="1200"/>
          </a:p>
          <a:p>
            <a:pPr indent="0" lvl="0" marL="0" rtl="0" algn="l">
              <a:spcBef>
                <a:spcPts val="0"/>
              </a:spcBef>
              <a:spcAft>
                <a:spcPts val="0"/>
              </a:spcAft>
              <a:buNone/>
            </a:pPr>
            <a:r>
              <a:rPr lang="en" sz="1200"/>
              <a:t>#Top Ten for Girls</a:t>
            </a:r>
            <a:endParaRPr sz="1200"/>
          </a:p>
          <a:p>
            <a:pPr indent="0" lvl="0" marL="0" rtl="0" algn="l">
              <a:spcBef>
                <a:spcPts val="0"/>
              </a:spcBef>
              <a:spcAft>
                <a:spcPts val="0"/>
              </a:spcAft>
              <a:buNone/>
            </a:pPr>
            <a:r>
              <a:rPr lang="en" sz="1200"/>
              <a:t>final_girl &lt;- final %&gt;% filter(Gender.x == "F")</a:t>
            </a:r>
            <a:endParaRPr sz="1200"/>
          </a:p>
          <a:p>
            <a:pPr indent="0" lvl="0" marL="0" rtl="0" algn="l">
              <a:spcBef>
                <a:spcPts val="0"/>
              </a:spcBef>
              <a:spcAft>
                <a:spcPts val="0"/>
              </a:spcAft>
              <a:buNone/>
            </a:pPr>
            <a:r>
              <a:rPr lang="en" sz="1200"/>
              <a:t>write.csv(final_girl %&gt;% select(Name,Total) %&gt;% head(n = 10))</a:t>
            </a:r>
            <a:endParaRPr sz="1200"/>
          </a:p>
          <a:p>
            <a:pPr indent="0" lvl="0" marL="0" rtl="0" algn="l">
              <a:spcBef>
                <a:spcPts val="0"/>
              </a:spcBef>
              <a:spcAft>
                <a:spcPts val="1200"/>
              </a:spcAft>
              <a:buNone/>
            </a:pPr>
            <a:r>
              <a:t/>
            </a:r>
            <a:endParaRPr/>
          </a:p>
        </p:txBody>
      </p:sp>
      <p:pic>
        <p:nvPicPr>
          <p:cNvPr id="134" name="Google Shape;134;p23"/>
          <p:cNvPicPr preferRelativeResize="0"/>
          <p:nvPr/>
        </p:nvPicPr>
        <p:blipFill>
          <a:blip r:embed="rId3">
            <a:alphaModFix/>
          </a:blip>
          <a:stretch>
            <a:fillRect/>
          </a:stretch>
        </p:blipFill>
        <p:spPr>
          <a:xfrm>
            <a:off x="56050" y="1474848"/>
            <a:ext cx="3650300" cy="1671650"/>
          </a:xfrm>
          <a:prstGeom prst="rect">
            <a:avLst/>
          </a:prstGeom>
          <a:noFill/>
          <a:ln>
            <a:noFill/>
          </a:ln>
        </p:spPr>
      </p:pic>
      <p:pic>
        <p:nvPicPr>
          <p:cNvPr id="135" name="Google Shape;135;p23"/>
          <p:cNvPicPr preferRelativeResize="0"/>
          <p:nvPr/>
        </p:nvPicPr>
        <p:blipFill>
          <a:blip r:embed="rId4">
            <a:alphaModFix/>
          </a:blip>
          <a:stretch>
            <a:fillRect/>
          </a:stretch>
        </p:blipFill>
        <p:spPr>
          <a:xfrm>
            <a:off x="-1" y="3192200"/>
            <a:ext cx="3616751" cy="156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Baby Names Pt. 3</a:t>
            </a:r>
            <a:endParaRPr/>
          </a:p>
        </p:txBody>
      </p:sp>
      <p:sp>
        <p:nvSpPr>
          <p:cNvPr id="141" name="Google Shape;141;p24"/>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Code: </a:t>
            </a:r>
            <a:endParaRPr/>
          </a:p>
          <a:p>
            <a:pPr indent="0" lvl="0" marL="0" rtl="0" algn="l">
              <a:spcBef>
                <a:spcPts val="0"/>
              </a:spcBef>
              <a:spcAft>
                <a:spcPts val="0"/>
              </a:spcAft>
              <a:buClr>
                <a:schemeClr val="dk1"/>
              </a:buClr>
              <a:buSzPct val="183486"/>
              <a:buFont typeface="Arial"/>
              <a:buNone/>
            </a:pPr>
            <a:r>
              <a:rPr lang="en" sz="599"/>
              <a:t>library(wordcloud)</a:t>
            </a:r>
            <a:endParaRPr sz="599"/>
          </a:p>
          <a:p>
            <a:pPr indent="0" lvl="0" marL="0" rtl="0" algn="l">
              <a:spcBef>
                <a:spcPts val="0"/>
              </a:spcBef>
              <a:spcAft>
                <a:spcPts val="0"/>
              </a:spcAft>
              <a:buClr>
                <a:schemeClr val="dk1"/>
              </a:buClr>
              <a:buSzPct val="183486"/>
              <a:buFont typeface="Arial"/>
              <a:buNone/>
            </a:pPr>
            <a:r>
              <a:t/>
            </a:r>
            <a:endParaRPr sz="599"/>
          </a:p>
          <a:p>
            <a:pPr indent="0" lvl="0" marL="0" rtl="0" algn="l">
              <a:spcBef>
                <a:spcPts val="0"/>
              </a:spcBef>
              <a:spcAft>
                <a:spcPts val="0"/>
              </a:spcAft>
              <a:buClr>
                <a:schemeClr val="dk1"/>
              </a:buClr>
              <a:buSzPct val="183486"/>
              <a:buFont typeface="Arial"/>
              <a:buNone/>
            </a:pPr>
            <a:r>
              <a:rPr lang="en" sz="599"/>
              <a:t>wordcloud(words = final_girl$Name,</a:t>
            </a:r>
            <a:endParaRPr sz="599"/>
          </a:p>
          <a:p>
            <a:pPr indent="0" lvl="0" marL="0" rtl="0" algn="l">
              <a:spcBef>
                <a:spcPts val="0"/>
              </a:spcBef>
              <a:spcAft>
                <a:spcPts val="0"/>
              </a:spcAft>
              <a:buClr>
                <a:schemeClr val="dk1"/>
              </a:buClr>
              <a:buSzPct val="183486"/>
              <a:buFont typeface="Arial"/>
              <a:buNone/>
            </a:pPr>
            <a:r>
              <a:rPr lang="en" sz="599"/>
              <a:t>      	freq = final_girl$Total,</a:t>
            </a:r>
            <a:endParaRPr sz="599"/>
          </a:p>
          <a:p>
            <a:pPr indent="0" lvl="0" marL="0" rtl="0" algn="l">
              <a:spcBef>
                <a:spcPts val="0"/>
              </a:spcBef>
              <a:spcAft>
                <a:spcPts val="0"/>
              </a:spcAft>
              <a:buClr>
                <a:schemeClr val="dk1"/>
              </a:buClr>
              <a:buSzPct val="183486"/>
              <a:buFont typeface="Arial"/>
              <a:buNone/>
            </a:pPr>
            <a:r>
              <a:rPr lang="en" sz="599"/>
              <a:t>      	scale = c(3,0.5),</a:t>
            </a:r>
            <a:endParaRPr sz="599"/>
          </a:p>
          <a:p>
            <a:pPr indent="0" lvl="0" marL="0" rtl="0" algn="l">
              <a:spcBef>
                <a:spcPts val="0"/>
              </a:spcBef>
              <a:spcAft>
                <a:spcPts val="0"/>
              </a:spcAft>
              <a:buClr>
                <a:schemeClr val="dk1"/>
              </a:buClr>
              <a:buSzPct val="183486"/>
              <a:buFont typeface="Arial"/>
              <a:buNone/>
            </a:pPr>
            <a:r>
              <a:rPr lang="en" sz="599"/>
              <a:t>      	min.freq = 9000,</a:t>
            </a:r>
            <a:endParaRPr sz="599"/>
          </a:p>
          <a:p>
            <a:pPr indent="0" lvl="0" marL="0" rtl="0" algn="l">
              <a:spcBef>
                <a:spcPts val="0"/>
              </a:spcBef>
              <a:spcAft>
                <a:spcPts val="0"/>
              </a:spcAft>
              <a:buClr>
                <a:schemeClr val="dk1"/>
              </a:buClr>
              <a:buSzPct val="183486"/>
              <a:buFont typeface="Arial"/>
              <a:buNone/>
            </a:pPr>
            <a:r>
              <a:rPr lang="en" sz="599"/>
              <a:t>      	colors = brewer.pal(8, "RdPu"),</a:t>
            </a:r>
            <a:endParaRPr sz="599"/>
          </a:p>
          <a:p>
            <a:pPr indent="0" lvl="0" marL="0" rtl="0" algn="l">
              <a:spcBef>
                <a:spcPts val="0"/>
              </a:spcBef>
              <a:spcAft>
                <a:spcPts val="0"/>
              </a:spcAft>
              <a:buClr>
                <a:schemeClr val="dk1"/>
              </a:buClr>
              <a:buSzPct val="183486"/>
              <a:buFont typeface="Arial"/>
              <a:buNone/>
            </a:pPr>
            <a:r>
              <a:rPr lang="en" sz="599"/>
              <a:t>      	random.order = FALSE,</a:t>
            </a:r>
            <a:endParaRPr sz="599"/>
          </a:p>
          <a:p>
            <a:pPr indent="0" lvl="0" marL="0" rtl="0" algn="l">
              <a:spcBef>
                <a:spcPts val="0"/>
              </a:spcBef>
              <a:spcAft>
                <a:spcPts val="0"/>
              </a:spcAft>
              <a:buClr>
                <a:schemeClr val="dk1"/>
              </a:buClr>
              <a:buSzPct val="183486"/>
              <a:buFont typeface="Arial"/>
              <a:buNone/>
            </a:pPr>
            <a:r>
              <a:rPr lang="en" sz="599"/>
              <a:t>      	rot.per = 0)</a:t>
            </a:r>
            <a:endParaRPr sz="599"/>
          </a:p>
          <a:p>
            <a:pPr indent="0" lvl="0" marL="0" rtl="0" algn="l">
              <a:spcBef>
                <a:spcPts val="0"/>
              </a:spcBef>
              <a:spcAft>
                <a:spcPts val="0"/>
              </a:spcAft>
              <a:buClr>
                <a:schemeClr val="dk1"/>
              </a:buClr>
              <a:buSzPct val="183486"/>
              <a:buFont typeface="Arial"/>
              <a:buNone/>
            </a:pPr>
            <a:r>
              <a:t/>
            </a:r>
            <a:endParaRPr sz="599"/>
          </a:p>
          <a:p>
            <a:pPr indent="0" lvl="0" marL="0" rtl="0" algn="l">
              <a:spcBef>
                <a:spcPts val="0"/>
              </a:spcBef>
              <a:spcAft>
                <a:spcPts val="0"/>
              </a:spcAft>
              <a:buClr>
                <a:schemeClr val="dk1"/>
              </a:buClr>
              <a:buSzPct val="183486"/>
              <a:buFont typeface="Arial"/>
              <a:buNone/>
            </a:pPr>
            <a:r>
              <a:rPr lang="en" sz="599"/>
              <a:t>wordcloud(words = final_boy$Name,</a:t>
            </a:r>
            <a:endParaRPr sz="599"/>
          </a:p>
          <a:p>
            <a:pPr indent="0" lvl="0" marL="0" rtl="0" algn="l">
              <a:spcBef>
                <a:spcPts val="0"/>
              </a:spcBef>
              <a:spcAft>
                <a:spcPts val="0"/>
              </a:spcAft>
              <a:buClr>
                <a:schemeClr val="dk1"/>
              </a:buClr>
              <a:buSzPct val="183486"/>
              <a:buFont typeface="Arial"/>
              <a:buNone/>
            </a:pPr>
            <a:r>
              <a:rPr lang="en" sz="599"/>
              <a:t>      	freq = final_boy$Total,</a:t>
            </a:r>
            <a:endParaRPr sz="599"/>
          </a:p>
          <a:p>
            <a:pPr indent="0" lvl="0" marL="0" rtl="0" algn="l">
              <a:spcBef>
                <a:spcPts val="0"/>
              </a:spcBef>
              <a:spcAft>
                <a:spcPts val="0"/>
              </a:spcAft>
              <a:buClr>
                <a:schemeClr val="dk1"/>
              </a:buClr>
              <a:buSzPct val="183486"/>
              <a:buFont typeface="Arial"/>
              <a:buNone/>
            </a:pPr>
            <a:r>
              <a:rPr lang="en" sz="599"/>
              <a:t>      	scale = c(3,0.5),</a:t>
            </a:r>
            <a:endParaRPr sz="599"/>
          </a:p>
          <a:p>
            <a:pPr indent="0" lvl="0" marL="0" rtl="0" algn="l">
              <a:spcBef>
                <a:spcPts val="0"/>
              </a:spcBef>
              <a:spcAft>
                <a:spcPts val="0"/>
              </a:spcAft>
              <a:buClr>
                <a:schemeClr val="dk1"/>
              </a:buClr>
              <a:buSzPct val="183486"/>
              <a:buFont typeface="Arial"/>
              <a:buNone/>
            </a:pPr>
            <a:r>
              <a:rPr lang="en" sz="599"/>
              <a:t>      	min.freq = 9000,</a:t>
            </a:r>
            <a:endParaRPr sz="599"/>
          </a:p>
          <a:p>
            <a:pPr indent="0" lvl="0" marL="0" rtl="0" algn="l">
              <a:spcBef>
                <a:spcPts val="0"/>
              </a:spcBef>
              <a:spcAft>
                <a:spcPts val="0"/>
              </a:spcAft>
              <a:buClr>
                <a:schemeClr val="dk1"/>
              </a:buClr>
              <a:buSzPct val="183486"/>
              <a:buFont typeface="Arial"/>
              <a:buNone/>
            </a:pPr>
            <a:r>
              <a:rPr lang="en" sz="599"/>
              <a:t>      	colors = brewer.pal(8, "Blues"),</a:t>
            </a:r>
            <a:endParaRPr sz="599"/>
          </a:p>
          <a:p>
            <a:pPr indent="0" lvl="0" marL="0" rtl="0" algn="l">
              <a:spcBef>
                <a:spcPts val="0"/>
              </a:spcBef>
              <a:spcAft>
                <a:spcPts val="0"/>
              </a:spcAft>
              <a:buClr>
                <a:schemeClr val="dk1"/>
              </a:buClr>
              <a:buSzPct val="183486"/>
              <a:buFont typeface="Arial"/>
              <a:buNone/>
            </a:pPr>
            <a:r>
              <a:rPr lang="en" sz="599"/>
              <a:t>      	random.order = FALSE,</a:t>
            </a:r>
            <a:endParaRPr sz="599"/>
          </a:p>
          <a:p>
            <a:pPr indent="0" lvl="0" marL="0" rtl="0" algn="l">
              <a:spcBef>
                <a:spcPts val="0"/>
              </a:spcBef>
              <a:spcAft>
                <a:spcPts val="0"/>
              </a:spcAft>
              <a:buNone/>
            </a:pPr>
            <a:r>
              <a:rPr lang="en" sz="599"/>
              <a:t>      	rot.per = 0)</a:t>
            </a:r>
            <a:endParaRPr sz="599"/>
          </a:p>
          <a:p>
            <a:pPr indent="-308610" lvl="0" marL="457200" rtl="0" algn="l">
              <a:spcBef>
                <a:spcPts val="0"/>
              </a:spcBef>
              <a:spcAft>
                <a:spcPts val="0"/>
              </a:spcAft>
              <a:buSzPct val="100000"/>
              <a:buChar char="-"/>
            </a:pPr>
            <a:r>
              <a:rPr lang="en"/>
              <a:t>Created a Wordmap, Works similar to a heat map, but also Centers the most popular name and surrounds it with name in a descending fashion. </a:t>
            </a:r>
            <a:endParaRPr/>
          </a:p>
          <a:p>
            <a:pPr indent="-308610" lvl="0" marL="457200" rtl="0" algn="l">
              <a:spcBef>
                <a:spcPts val="0"/>
              </a:spcBef>
              <a:spcAft>
                <a:spcPts val="0"/>
              </a:spcAft>
              <a:buSzPct val="100000"/>
              <a:buChar char="-"/>
            </a:pPr>
            <a:r>
              <a:rPr lang="en"/>
              <a:t>Thought it’d be cool. </a:t>
            </a:r>
            <a:endParaRPr/>
          </a:p>
          <a:p>
            <a:pPr indent="-308610" lvl="0" marL="457200" rtl="0" algn="l">
              <a:spcBef>
                <a:spcPts val="0"/>
              </a:spcBef>
              <a:spcAft>
                <a:spcPts val="0"/>
              </a:spcAft>
              <a:buSzPct val="100000"/>
              <a:buChar char="-"/>
            </a:pPr>
            <a:r>
              <a:rPr lang="en"/>
              <a:t>Honestly tried something simple like a bar graph or pie chart that </a:t>
            </a:r>
            <a:r>
              <a:rPr lang="en"/>
              <a:t>separated</a:t>
            </a:r>
            <a:r>
              <a:rPr lang="en"/>
              <a:t> the top ten names vs. others, but I just </a:t>
            </a:r>
            <a:r>
              <a:rPr lang="en"/>
              <a:t>couldn't</a:t>
            </a:r>
            <a:r>
              <a:rPr lang="en"/>
              <a:t> get it working. So I googled cool ways to show names. If I was gonna struggle, might as well be something fun. </a:t>
            </a:r>
            <a:endParaRPr/>
          </a:p>
        </p:txBody>
      </p:sp>
      <p:pic>
        <p:nvPicPr>
          <p:cNvPr id="142" name="Google Shape;142;p24"/>
          <p:cNvPicPr preferRelativeResize="0"/>
          <p:nvPr/>
        </p:nvPicPr>
        <p:blipFill>
          <a:blip r:embed="rId3">
            <a:alphaModFix/>
          </a:blip>
          <a:stretch>
            <a:fillRect/>
          </a:stretch>
        </p:blipFill>
        <p:spPr>
          <a:xfrm>
            <a:off x="0" y="3096824"/>
            <a:ext cx="3671874" cy="2009700"/>
          </a:xfrm>
          <a:prstGeom prst="rect">
            <a:avLst/>
          </a:prstGeom>
          <a:noFill/>
          <a:ln>
            <a:noFill/>
          </a:ln>
        </p:spPr>
      </p:pic>
      <p:pic>
        <p:nvPicPr>
          <p:cNvPr id="143" name="Google Shape;143;p24"/>
          <p:cNvPicPr preferRelativeResize="0"/>
          <p:nvPr/>
        </p:nvPicPr>
        <p:blipFill>
          <a:blip r:embed="rId4">
            <a:alphaModFix/>
          </a:blip>
          <a:stretch>
            <a:fillRect/>
          </a:stretch>
        </p:blipFill>
        <p:spPr>
          <a:xfrm>
            <a:off x="0" y="1281300"/>
            <a:ext cx="3241804" cy="1774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BBall Study - Conversion Foot/Inches to Total Inches</a:t>
            </a:r>
            <a:endParaRPr/>
          </a:p>
        </p:txBody>
      </p:sp>
      <p:sp>
        <p:nvSpPr>
          <p:cNvPr id="61" name="Google Shape;61;p14"/>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Code: </a:t>
            </a:r>
            <a:endParaRPr/>
          </a:p>
          <a:p>
            <a:pPr indent="0" lvl="0" marL="0" rtl="0" algn="l">
              <a:spcBef>
                <a:spcPts val="0"/>
              </a:spcBef>
              <a:spcAft>
                <a:spcPts val="0"/>
              </a:spcAft>
              <a:buNone/>
            </a:pPr>
            <a:r>
              <a:rPr lang="en" sz="999"/>
              <a:t>#Converting Feet/Inches to Total Inches</a:t>
            </a:r>
            <a:endParaRPr sz="999"/>
          </a:p>
          <a:p>
            <a:pPr indent="0" lvl="0" marL="0" rtl="0" algn="l">
              <a:spcBef>
                <a:spcPts val="0"/>
              </a:spcBef>
              <a:spcAft>
                <a:spcPts val="0"/>
              </a:spcAft>
              <a:buClr>
                <a:schemeClr val="dk1"/>
              </a:buClr>
              <a:buSzPct val="110055"/>
              <a:buFont typeface="Arial"/>
              <a:buNone/>
            </a:pPr>
            <a:r>
              <a:rPr lang="en" sz="999"/>
              <a:t>PlayersBBall &lt;- PlayersBBall %&gt;%</a:t>
            </a:r>
            <a:endParaRPr sz="999"/>
          </a:p>
          <a:p>
            <a:pPr indent="0" lvl="0" marL="0" rtl="0" algn="l">
              <a:spcBef>
                <a:spcPts val="0"/>
              </a:spcBef>
              <a:spcAft>
                <a:spcPts val="0"/>
              </a:spcAft>
              <a:buClr>
                <a:schemeClr val="dk1"/>
              </a:buClr>
              <a:buSzPct val="110055"/>
              <a:buFont typeface="Arial"/>
              <a:buNone/>
            </a:pPr>
            <a:r>
              <a:rPr lang="en" sz="999"/>
              <a:t>  separate(col = height, into = c("feet", "inches"), sep = "-")</a:t>
            </a:r>
            <a:endParaRPr sz="999"/>
          </a:p>
          <a:p>
            <a:pPr indent="0" lvl="0" marL="0" rtl="0" algn="l">
              <a:spcBef>
                <a:spcPts val="0"/>
              </a:spcBef>
              <a:spcAft>
                <a:spcPts val="0"/>
              </a:spcAft>
              <a:buClr>
                <a:schemeClr val="dk1"/>
              </a:buClr>
              <a:buSzPct val="110055"/>
              <a:buFont typeface="Arial"/>
              <a:buNone/>
            </a:pPr>
            <a:r>
              <a:rPr lang="en" sz="999"/>
              <a:t>PlayersBBall$feet &lt;- as.numeric(PlayersBBall$feet)</a:t>
            </a:r>
            <a:endParaRPr sz="999"/>
          </a:p>
          <a:p>
            <a:pPr indent="0" lvl="0" marL="0" rtl="0" algn="l">
              <a:spcBef>
                <a:spcPts val="0"/>
              </a:spcBef>
              <a:spcAft>
                <a:spcPts val="0"/>
              </a:spcAft>
              <a:buClr>
                <a:schemeClr val="dk1"/>
              </a:buClr>
              <a:buSzPct val="110055"/>
              <a:buFont typeface="Arial"/>
              <a:buNone/>
            </a:pPr>
            <a:r>
              <a:rPr lang="en" sz="999"/>
              <a:t>PlayersBBall$inches &lt;- as.numeric(PlayersBBall$inches)</a:t>
            </a:r>
            <a:endParaRPr sz="999"/>
          </a:p>
          <a:p>
            <a:pPr indent="0" lvl="0" marL="0" rtl="0" algn="l">
              <a:spcBef>
                <a:spcPts val="0"/>
              </a:spcBef>
              <a:spcAft>
                <a:spcPts val="0"/>
              </a:spcAft>
              <a:buClr>
                <a:schemeClr val="dk1"/>
              </a:buClr>
              <a:buSzPct val="110055"/>
              <a:buFont typeface="Arial"/>
              <a:buNone/>
            </a:pPr>
            <a:r>
              <a:rPr lang="en" sz="999"/>
              <a:t>PlayersBBall$feet &lt;- PlayersBBall$feet * 12</a:t>
            </a:r>
            <a:endParaRPr sz="999"/>
          </a:p>
          <a:p>
            <a:pPr indent="0" lvl="0" marL="0" rtl="0" algn="l">
              <a:spcBef>
                <a:spcPts val="0"/>
              </a:spcBef>
              <a:spcAft>
                <a:spcPts val="0"/>
              </a:spcAft>
              <a:buNone/>
            </a:pPr>
            <a:r>
              <a:rPr lang="en" sz="999"/>
              <a:t>PlayersBBall$TotalInches &lt;- PlayersBBall$feet + PlayersBBall$inches</a:t>
            </a:r>
            <a:endParaRPr sz="999"/>
          </a:p>
          <a:p>
            <a:pPr indent="0" lvl="0" marL="0" rtl="0" algn="l">
              <a:spcBef>
                <a:spcPts val="0"/>
              </a:spcBef>
              <a:spcAft>
                <a:spcPts val="0"/>
              </a:spcAft>
              <a:buNone/>
            </a:pPr>
            <a:r>
              <a:rPr lang="en" sz="999"/>
              <a:t>#Plotting</a:t>
            </a:r>
            <a:endParaRPr sz="999"/>
          </a:p>
          <a:p>
            <a:pPr indent="0" lvl="0" marL="0" rtl="0" algn="l">
              <a:spcBef>
                <a:spcPts val="0"/>
              </a:spcBef>
              <a:spcAft>
                <a:spcPts val="0"/>
              </a:spcAft>
              <a:buClr>
                <a:schemeClr val="dk1"/>
              </a:buClr>
              <a:buSzPct val="110055"/>
              <a:buFont typeface="Arial"/>
              <a:buNone/>
            </a:pPr>
            <a:r>
              <a:rPr lang="en" sz="999"/>
              <a:t>PlayersBBall %&gt;% ggplot(aes(x = TotalInches, fill = position)) +</a:t>
            </a:r>
            <a:endParaRPr sz="999"/>
          </a:p>
          <a:p>
            <a:pPr indent="0" lvl="0" marL="0" rtl="0" algn="l">
              <a:spcBef>
                <a:spcPts val="0"/>
              </a:spcBef>
              <a:spcAft>
                <a:spcPts val="0"/>
              </a:spcAft>
              <a:buClr>
                <a:schemeClr val="dk1"/>
              </a:buClr>
              <a:buSzPct val="110055"/>
              <a:buFont typeface="Arial"/>
              <a:buNone/>
            </a:pPr>
            <a:r>
              <a:rPr lang="en" sz="999"/>
              <a:t>  geom_histogram(binwidth = 1) +</a:t>
            </a:r>
            <a:endParaRPr sz="999"/>
          </a:p>
          <a:p>
            <a:pPr indent="0" lvl="0" marL="0" rtl="0" algn="l">
              <a:spcBef>
                <a:spcPts val="0"/>
              </a:spcBef>
              <a:spcAft>
                <a:spcPts val="0"/>
              </a:spcAft>
              <a:buClr>
                <a:schemeClr val="dk1"/>
              </a:buClr>
              <a:buSzPct val="110055"/>
              <a:buFont typeface="Arial"/>
              <a:buNone/>
            </a:pPr>
            <a:r>
              <a:rPr lang="en" sz="999"/>
              <a:t>  xlab("NBA Player's Height in Inches") +</a:t>
            </a:r>
            <a:endParaRPr sz="999"/>
          </a:p>
          <a:p>
            <a:pPr indent="0" lvl="0" marL="0" rtl="0" algn="l">
              <a:spcBef>
                <a:spcPts val="0"/>
              </a:spcBef>
              <a:spcAft>
                <a:spcPts val="0"/>
              </a:spcAft>
              <a:buClr>
                <a:schemeClr val="dk1"/>
              </a:buClr>
              <a:buSzPct val="110055"/>
              <a:buFont typeface="Arial"/>
              <a:buNone/>
            </a:pPr>
            <a:r>
              <a:rPr lang="en" sz="999"/>
              <a:t>  ylab("Number of Players") +</a:t>
            </a:r>
            <a:endParaRPr sz="999"/>
          </a:p>
          <a:p>
            <a:pPr indent="0" lvl="0" marL="0" rtl="0" algn="l">
              <a:spcBef>
                <a:spcPts val="0"/>
              </a:spcBef>
              <a:spcAft>
                <a:spcPts val="0"/>
              </a:spcAft>
              <a:buClr>
                <a:schemeClr val="dk1"/>
              </a:buClr>
              <a:buSzPct val="110055"/>
              <a:buFont typeface="Arial"/>
              <a:buNone/>
            </a:pPr>
            <a:r>
              <a:rPr lang="en" sz="999"/>
              <a:t>  ggtitle("Histogram of the Height of NBA Players") +</a:t>
            </a:r>
            <a:endParaRPr sz="999"/>
          </a:p>
          <a:p>
            <a:pPr indent="0" lvl="0" marL="0" rtl="0" algn="l">
              <a:spcBef>
                <a:spcPts val="0"/>
              </a:spcBef>
              <a:spcAft>
                <a:spcPts val="0"/>
              </a:spcAft>
              <a:buClr>
                <a:schemeClr val="dk1"/>
              </a:buClr>
              <a:buSzPct val="110055"/>
              <a:buFont typeface="Arial"/>
              <a:buNone/>
            </a:pPr>
            <a:r>
              <a:rPr lang="en" sz="999"/>
              <a:t>  guides(fill = guide_legend((title = "Position"))) +</a:t>
            </a:r>
            <a:endParaRPr sz="999"/>
          </a:p>
          <a:p>
            <a:pPr indent="0" lvl="0" marL="0" rtl="0" algn="l">
              <a:spcBef>
                <a:spcPts val="0"/>
              </a:spcBef>
              <a:spcAft>
                <a:spcPts val="0"/>
              </a:spcAft>
              <a:buNone/>
            </a:pPr>
            <a:r>
              <a:rPr lang="en" sz="999"/>
              <a:t>  theme_fivethirtyeight()</a:t>
            </a:r>
            <a:endParaRPr sz="999"/>
          </a:p>
          <a:p>
            <a:pPr indent="-317182" lvl="0" marL="457200" rtl="0" algn="l">
              <a:spcBef>
                <a:spcPts val="0"/>
              </a:spcBef>
              <a:spcAft>
                <a:spcPts val="0"/>
              </a:spcAft>
              <a:buSzPct val="100000"/>
              <a:buChar char="-"/>
            </a:pPr>
            <a:r>
              <a:rPr lang="en"/>
              <a:t>I had created a conversion function that I had created in Unit 2, but I decided to forgo using it to manually convert them. </a:t>
            </a:r>
            <a:endParaRPr/>
          </a:p>
          <a:p>
            <a:pPr indent="-317182" lvl="0" marL="457200" rtl="0" algn="l">
              <a:spcBef>
                <a:spcPts val="0"/>
              </a:spcBef>
              <a:spcAft>
                <a:spcPts val="0"/>
              </a:spcAft>
              <a:buSzPct val="100000"/>
              <a:buChar char="-"/>
            </a:pPr>
            <a:r>
              <a:rPr lang="en"/>
              <a:t>Created a Histogram with the converted data. Had to uses “binwidth = 1” in order to fix some spacing issue in the histogram. </a:t>
            </a:r>
            <a:endParaRPr/>
          </a:p>
        </p:txBody>
      </p:sp>
      <p:pic>
        <p:nvPicPr>
          <p:cNvPr id="62" name="Google Shape;62;p14"/>
          <p:cNvPicPr preferRelativeResize="0"/>
          <p:nvPr/>
        </p:nvPicPr>
        <p:blipFill>
          <a:blip r:embed="rId3">
            <a:alphaModFix/>
          </a:blip>
          <a:stretch>
            <a:fillRect/>
          </a:stretch>
        </p:blipFill>
        <p:spPr>
          <a:xfrm>
            <a:off x="152400" y="1170125"/>
            <a:ext cx="4267200" cy="33891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FIFA Study</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91"/>
              <a:t>Code:</a:t>
            </a:r>
            <a:endParaRPr sz="1091"/>
          </a:p>
          <a:p>
            <a:pPr indent="0" lvl="0" marL="0" rtl="0" algn="l">
              <a:spcBef>
                <a:spcPts val="0"/>
              </a:spcBef>
              <a:spcAft>
                <a:spcPts val="0"/>
              </a:spcAft>
              <a:buNone/>
            </a:pPr>
            <a:r>
              <a:rPr lang="en" sz="1091"/>
              <a:t>#Height</a:t>
            </a:r>
            <a:endParaRPr sz="1091"/>
          </a:p>
          <a:p>
            <a:pPr indent="0" lvl="0" marL="0" rtl="0" algn="l">
              <a:spcBef>
                <a:spcPts val="0"/>
              </a:spcBef>
              <a:spcAft>
                <a:spcPts val="0"/>
              </a:spcAft>
              <a:buClr>
                <a:schemeClr val="dk1"/>
              </a:buClr>
              <a:buSzPts val="1100"/>
              <a:buFont typeface="Arial"/>
              <a:buNone/>
            </a:pPr>
            <a:r>
              <a:rPr lang="en" sz="1091"/>
              <a:t>FIFA_Players &lt;- FIFA_Players %&gt;%</a:t>
            </a:r>
            <a:endParaRPr sz="1091"/>
          </a:p>
          <a:p>
            <a:pPr indent="0" lvl="0" marL="0" rtl="0" algn="l">
              <a:spcBef>
                <a:spcPts val="0"/>
              </a:spcBef>
              <a:spcAft>
                <a:spcPts val="0"/>
              </a:spcAft>
              <a:buClr>
                <a:schemeClr val="dk1"/>
              </a:buClr>
              <a:buSzPts val="1100"/>
              <a:buFont typeface="Arial"/>
              <a:buNone/>
            </a:pPr>
            <a:r>
              <a:rPr lang="en" sz="1091"/>
              <a:t>  separate(col = Height, into = c("ht_ft", "ht_in", sep = "'"))</a:t>
            </a:r>
            <a:endParaRPr sz="1091"/>
          </a:p>
          <a:p>
            <a:pPr indent="0" lvl="0" marL="0" rtl="0" algn="l">
              <a:spcBef>
                <a:spcPts val="0"/>
              </a:spcBef>
              <a:spcAft>
                <a:spcPts val="0"/>
              </a:spcAft>
              <a:buClr>
                <a:schemeClr val="dk1"/>
              </a:buClr>
              <a:buSzPts val="1100"/>
              <a:buFont typeface="Arial"/>
              <a:buNone/>
            </a:pPr>
            <a:r>
              <a:rPr lang="en" sz="1091"/>
              <a:t>FIFA_Players$ht_ft &lt;- as.numeric(FIFA_Players$ht_ft)</a:t>
            </a:r>
            <a:endParaRPr sz="1091"/>
          </a:p>
          <a:p>
            <a:pPr indent="0" lvl="0" marL="0" rtl="0" algn="l">
              <a:spcBef>
                <a:spcPts val="0"/>
              </a:spcBef>
              <a:spcAft>
                <a:spcPts val="0"/>
              </a:spcAft>
              <a:buClr>
                <a:schemeClr val="dk1"/>
              </a:buClr>
              <a:buSzPts val="1100"/>
              <a:buFont typeface="Arial"/>
              <a:buNone/>
            </a:pPr>
            <a:r>
              <a:rPr lang="en" sz="1091"/>
              <a:t>FIFA_Players$ht_in &lt;- as.numeric(FIFA_Players$ht_in)</a:t>
            </a:r>
            <a:endParaRPr sz="1091"/>
          </a:p>
          <a:p>
            <a:pPr indent="0" lvl="0" marL="0" rtl="0" algn="l">
              <a:spcBef>
                <a:spcPts val="0"/>
              </a:spcBef>
              <a:spcAft>
                <a:spcPts val="0"/>
              </a:spcAft>
              <a:buClr>
                <a:schemeClr val="dk1"/>
              </a:buClr>
              <a:buSzPts val="1100"/>
              <a:buFont typeface="Arial"/>
              <a:buNone/>
            </a:pPr>
            <a:r>
              <a:rPr lang="en" sz="1091"/>
              <a:t>FIFA_Players$ht_ft &lt;- FIFA_Players$ht_ft * 12</a:t>
            </a:r>
            <a:endParaRPr sz="1091"/>
          </a:p>
          <a:p>
            <a:pPr indent="0" lvl="0" marL="0" rtl="0" algn="l">
              <a:spcBef>
                <a:spcPts val="0"/>
              </a:spcBef>
              <a:spcAft>
                <a:spcPts val="0"/>
              </a:spcAft>
              <a:buClr>
                <a:schemeClr val="dk1"/>
              </a:buClr>
              <a:buSzPts val="1100"/>
              <a:buFont typeface="Arial"/>
              <a:buNone/>
            </a:pPr>
            <a:r>
              <a:rPr lang="en" sz="1091"/>
              <a:t>FIFA_Players$Height &lt;- FIFA_Players$ht_ft + FIFA_Players$ht_in</a:t>
            </a:r>
            <a:endParaRPr sz="1091"/>
          </a:p>
          <a:p>
            <a:pPr indent="0" lvl="0" marL="0" rtl="0" algn="l">
              <a:spcBef>
                <a:spcPts val="0"/>
              </a:spcBef>
              <a:spcAft>
                <a:spcPts val="0"/>
              </a:spcAft>
              <a:buClr>
                <a:schemeClr val="dk1"/>
              </a:buClr>
              <a:buSzPts val="1100"/>
              <a:buFont typeface="Arial"/>
              <a:buNone/>
            </a:pPr>
            <a:r>
              <a:rPr lang="en" sz="1091"/>
              <a:t>#Weight</a:t>
            </a:r>
            <a:endParaRPr sz="1091"/>
          </a:p>
          <a:p>
            <a:pPr indent="0" lvl="0" marL="0" rtl="0" algn="l">
              <a:spcBef>
                <a:spcPts val="0"/>
              </a:spcBef>
              <a:spcAft>
                <a:spcPts val="0"/>
              </a:spcAft>
              <a:buClr>
                <a:schemeClr val="dk1"/>
              </a:buClr>
              <a:buSzPts val="1100"/>
              <a:buFont typeface="Arial"/>
              <a:buNone/>
            </a:pPr>
            <a:r>
              <a:rPr lang="en" sz="1091"/>
              <a:t>FIFA_Players$Weight = str_replace(FIFA_Players$Weight, "lbs", "")</a:t>
            </a:r>
            <a:endParaRPr sz="1091"/>
          </a:p>
          <a:p>
            <a:pPr indent="0" lvl="0" marL="0" rtl="0" algn="l">
              <a:spcBef>
                <a:spcPts val="0"/>
              </a:spcBef>
              <a:spcAft>
                <a:spcPts val="0"/>
              </a:spcAft>
              <a:buNone/>
            </a:pPr>
            <a:r>
              <a:rPr lang="en" sz="1091"/>
              <a:t>FIFA_Players$Weight = as.numeric(FIFA_Players$Weight)</a:t>
            </a:r>
            <a:endParaRPr sz="1091"/>
          </a:p>
          <a:p>
            <a:pPr indent="-342900" lvl="0" marL="457200" rtl="0" algn="l">
              <a:spcBef>
                <a:spcPts val="0"/>
              </a:spcBef>
              <a:spcAft>
                <a:spcPts val="0"/>
              </a:spcAft>
              <a:buSzPts val="1800"/>
              <a:buChar char="-"/>
            </a:pPr>
            <a:r>
              <a:rPr lang="en"/>
              <a:t>This code </a:t>
            </a:r>
            <a:r>
              <a:rPr lang="en"/>
              <a:t>essentially</a:t>
            </a:r>
            <a:r>
              <a:rPr lang="en"/>
              <a:t> converts both the Weight and Height into numerics and into characters that are easy to plot</a:t>
            </a:r>
            <a:endParaRPr/>
          </a:p>
          <a:p>
            <a:pPr indent="-342900" lvl="0" marL="457200" rtl="0" algn="l">
              <a:spcBef>
                <a:spcPts val="0"/>
              </a:spcBef>
              <a:spcAft>
                <a:spcPts val="0"/>
              </a:spcAft>
              <a:buSzPts val="1800"/>
              <a:buChar char="-"/>
            </a:pPr>
            <a:r>
              <a:rPr lang="en"/>
              <a:t>The height conversion was almost word for word as the BBAll Study.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Player’s Height and Weight</a:t>
            </a:r>
            <a:endParaRPr/>
          </a:p>
        </p:txBody>
      </p:sp>
      <p:sp>
        <p:nvSpPr>
          <p:cNvPr id="74" name="Google Shape;74;p16"/>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t>
            </a:r>
            <a:r>
              <a:rPr lang="en"/>
              <a:t>o</a:t>
            </a:r>
            <a:r>
              <a:rPr lang="en"/>
              <a:t>de:</a:t>
            </a:r>
            <a:endParaRPr/>
          </a:p>
          <a:p>
            <a:pPr indent="0" lvl="0" marL="0" rtl="0" algn="l">
              <a:spcBef>
                <a:spcPts val="0"/>
              </a:spcBef>
              <a:spcAft>
                <a:spcPts val="0"/>
              </a:spcAft>
              <a:buNone/>
            </a:pPr>
            <a:r>
              <a:rPr lang="en" sz="900"/>
              <a:t>FIFA_Players %&gt;% ggplot(aes(x = Weight, y = Height)) +</a:t>
            </a:r>
            <a:endParaRPr sz="900"/>
          </a:p>
          <a:p>
            <a:pPr indent="0" lvl="0" marL="0" rtl="0" algn="l">
              <a:spcBef>
                <a:spcPts val="0"/>
              </a:spcBef>
              <a:spcAft>
                <a:spcPts val="0"/>
              </a:spcAft>
              <a:buNone/>
            </a:pPr>
            <a:r>
              <a:rPr lang="en" sz="900"/>
              <a:t>  geom_point(position = "jitter") +</a:t>
            </a:r>
            <a:endParaRPr sz="900"/>
          </a:p>
          <a:p>
            <a:pPr indent="0" lvl="0" marL="0" rtl="0" algn="l">
              <a:spcBef>
                <a:spcPts val="0"/>
              </a:spcBef>
              <a:spcAft>
                <a:spcPts val="0"/>
              </a:spcAft>
              <a:buNone/>
            </a:pPr>
            <a:r>
              <a:rPr lang="en" sz="900"/>
              <a:t>  ggtitle("Height/Weight Scatterplot" )</a:t>
            </a:r>
            <a:endParaRPr sz="900"/>
          </a:p>
          <a:p>
            <a:pPr indent="-342900" lvl="0" marL="457200" rtl="0" algn="l">
              <a:spcBef>
                <a:spcPts val="0"/>
              </a:spcBef>
              <a:spcAft>
                <a:spcPts val="0"/>
              </a:spcAft>
              <a:buSzPts val="1800"/>
              <a:buChar char="-"/>
            </a:pPr>
            <a:r>
              <a:rPr lang="en"/>
              <a:t>The most obvious relationship is the </a:t>
            </a:r>
            <a:r>
              <a:rPr lang="en"/>
              <a:t>positive</a:t>
            </a:r>
            <a:r>
              <a:rPr lang="en"/>
              <a:t> correlation of the Height and Weight. </a:t>
            </a:r>
            <a:endParaRPr/>
          </a:p>
          <a:p>
            <a:pPr indent="-317500" lvl="1" marL="914400" rtl="0" algn="l">
              <a:spcBef>
                <a:spcPts val="0"/>
              </a:spcBef>
              <a:spcAft>
                <a:spcPts val="0"/>
              </a:spcAft>
              <a:buSzPts val="1400"/>
              <a:buChar char="-"/>
            </a:pPr>
            <a:r>
              <a:rPr lang="en"/>
              <a:t>As the Weight Increases, the Height increases. </a:t>
            </a:r>
            <a:endParaRPr/>
          </a:p>
          <a:p>
            <a:pPr indent="0" lvl="0" marL="0" rtl="0" algn="l">
              <a:spcBef>
                <a:spcPts val="120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348228" y="1541975"/>
            <a:ext cx="3676176" cy="2919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Weight’s effect on Skills</a:t>
            </a:r>
            <a:endParaRPr/>
          </a:p>
        </p:txBody>
      </p:sp>
      <p:sp>
        <p:nvSpPr>
          <p:cNvPr id="81" name="Google Shape;81;p17"/>
          <p:cNvSpPr txBox="1"/>
          <p:nvPr>
            <p:ph idx="1" type="body"/>
          </p:nvPr>
        </p:nvSpPr>
        <p:spPr>
          <a:xfrm>
            <a:off x="3661225" y="1152475"/>
            <a:ext cx="51711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Code:</a:t>
            </a:r>
            <a:endParaRPr/>
          </a:p>
          <a:p>
            <a:pPr indent="0" lvl="0" marL="0" rtl="0" algn="l">
              <a:spcBef>
                <a:spcPts val="0"/>
              </a:spcBef>
              <a:spcAft>
                <a:spcPts val="0"/>
              </a:spcAft>
              <a:buClr>
                <a:schemeClr val="dk1"/>
              </a:buClr>
              <a:buSzPct val="131623"/>
              <a:buFont typeface="Arial"/>
              <a:buNone/>
            </a:pPr>
            <a:r>
              <a:rPr lang="en" sz="835"/>
              <a:t>FIFA_Players %&gt;% ggplot(aes(x = Weight, y = Acceleration)) +</a:t>
            </a:r>
            <a:endParaRPr sz="835"/>
          </a:p>
          <a:p>
            <a:pPr indent="0" lvl="0" marL="0" rtl="0" algn="l">
              <a:spcBef>
                <a:spcPts val="0"/>
              </a:spcBef>
              <a:spcAft>
                <a:spcPts val="0"/>
              </a:spcAft>
              <a:buClr>
                <a:schemeClr val="dk1"/>
              </a:buClr>
              <a:buSzPct val="131623"/>
              <a:buFont typeface="Arial"/>
              <a:buNone/>
            </a:pPr>
            <a:r>
              <a:rPr lang="en" sz="835"/>
              <a:t>  geom_point(position = "jitter") +</a:t>
            </a:r>
            <a:endParaRPr sz="835"/>
          </a:p>
          <a:p>
            <a:pPr indent="0" lvl="0" marL="0" rtl="0" algn="l">
              <a:spcBef>
                <a:spcPts val="0"/>
              </a:spcBef>
              <a:spcAft>
                <a:spcPts val="0"/>
              </a:spcAft>
              <a:buClr>
                <a:schemeClr val="dk1"/>
              </a:buClr>
              <a:buSzPct val="131623"/>
              <a:buFont typeface="Arial"/>
              <a:buNone/>
            </a:pPr>
            <a:r>
              <a:rPr lang="en" sz="835"/>
              <a:t>  ggtitle("Weight vs. Acceleration")</a:t>
            </a:r>
            <a:endParaRPr sz="835"/>
          </a:p>
          <a:p>
            <a:pPr indent="0" lvl="0" marL="0" rtl="0" algn="l">
              <a:spcBef>
                <a:spcPts val="0"/>
              </a:spcBef>
              <a:spcAft>
                <a:spcPts val="0"/>
              </a:spcAft>
              <a:buClr>
                <a:schemeClr val="dk1"/>
              </a:buClr>
              <a:buSzPct val="131623"/>
              <a:buFont typeface="Arial"/>
              <a:buNone/>
            </a:pPr>
            <a:r>
              <a:t/>
            </a:r>
            <a:endParaRPr sz="835"/>
          </a:p>
          <a:p>
            <a:pPr indent="0" lvl="0" marL="0" rtl="0" algn="l">
              <a:spcBef>
                <a:spcPts val="0"/>
              </a:spcBef>
              <a:spcAft>
                <a:spcPts val="0"/>
              </a:spcAft>
              <a:buClr>
                <a:schemeClr val="dk1"/>
              </a:buClr>
              <a:buSzPct val="131623"/>
              <a:buFont typeface="Arial"/>
              <a:buNone/>
            </a:pPr>
            <a:r>
              <a:rPr lang="en" sz="835"/>
              <a:t>FIFA_Players %&gt;% ggplot(aes(x = Weight, y = Agility)) +</a:t>
            </a:r>
            <a:endParaRPr sz="835"/>
          </a:p>
          <a:p>
            <a:pPr indent="0" lvl="0" marL="0" rtl="0" algn="l">
              <a:spcBef>
                <a:spcPts val="0"/>
              </a:spcBef>
              <a:spcAft>
                <a:spcPts val="0"/>
              </a:spcAft>
              <a:buClr>
                <a:schemeClr val="dk1"/>
              </a:buClr>
              <a:buSzPct val="131623"/>
              <a:buFont typeface="Arial"/>
              <a:buNone/>
            </a:pPr>
            <a:r>
              <a:rPr lang="en" sz="835"/>
              <a:t>  geom_point(position =  "jitter") +</a:t>
            </a:r>
            <a:endParaRPr sz="835"/>
          </a:p>
          <a:p>
            <a:pPr indent="0" lvl="0" marL="0" rtl="0" algn="l">
              <a:spcBef>
                <a:spcPts val="0"/>
              </a:spcBef>
              <a:spcAft>
                <a:spcPts val="0"/>
              </a:spcAft>
              <a:buClr>
                <a:schemeClr val="dk1"/>
              </a:buClr>
              <a:buSzPct val="131623"/>
              <a:buFont typeface="Arial"/>
              <a:buNone/>
            </a:pPr>
            <a:r>
              <a:rPr lang="en" sz="835"/>
              <a:t>  ggtitle("Weight vs. Agility")</a:t>
            </a:r>
            <a:endParaRPr sz="835"/>
          </a:p>
          <a:p>
            <a:pPr indent="0" lvl="0" marL="0" rtl="0" algn="l">
              <a:spcBef>
                <a:spcPts val="0"/>
              </a:spcBef>
              <a:spcAft>
                <a:spcPts val="0"/>
              </a:spcAft>
              <a:buClr>
                <a:schemeClr val="dk1"/>
              </a:buClr>
              <a:buSzPct val="131623"/>
              <a:buFont typeface="Arial"/>
              <a:buNone/>
            </a:pPr>
            <a:r>
              <a:t/>
            </a:r>
            <a:endParaRPr sz="835"/>
          </a:p>
          <a:p>
            <a:pPr indent="0" lvl="0" marL="0" rtl="0" algn="l">
              <a:spcBef>
                <a:spcPts val="0"/>
              </a:spcBef>
              <a:spcAft>
                <a:spcPts val="0"/>
              </a:spcAft>
              <a:buClr>
                <a:schemeClr val="dk1"/>
              </a:buClr>
              <a:buSzPct val="131623"/>
              <a:buFont typeface="Arial"/>
              <a:buNone/>
            </a:pPr>
            <a:r>
              <a:rPr lang="en" sz="835"/>
              <a:t>FIFA_Players %&gt;% ggplot(aes(x = Weight, y = Stamina)) +</a:t>
            </a:r>
            <a:endParaRPr sz="835"/>
          </a:p>
          <a:p>
            <a:pPr indent="0" lvl="0" marL="0" rtl="0" algn="l">
              <a:spcBef>
                <a:spcPts val="0"/>
              </a:spcBef>
              <a:spcAft>
                <a:spcPts val="0"/>
              </a:spcAft>
              <a:buClr>
                <a:schemeClr val="dk1"/>
              </a:buClr>
              <a:buSzPct val="131623"/>
              <a:buFont typeface="Arial"/>
              <a:buNone/>
            </a:pPr>
            <a:r>
              <a:rPr lang="en" sz="835"/>
              <a:t>  geom_point(position = "jitter") +</a:t>
            </a:r>
            <a:endParaRPr sz="835"/>
          </a:p>
          <a:p>
            <a:pPr indent="0" lvl="0" marL="0" rtl="0" algn="l">
              <a:spcBef>
                <a:spcPts val="0"/>
              </a:spcBef>
              <a:spcAft>
                <a:spcPts val="0"/>
              </a:spcAft>
              <a:buNone/>
            </a:pPr>
            <a:r>
              <a:rPr lang="en" sz="835"/>
              <a:t>  ggtitle("Weight vs. Stamina")</a:t>
            </a:r>
            <a:endParaRPr sz="835"/>
          </a:p>
          <a:p>
            <a:pPr indent="-325755" lvl="0" marL="457200" rtl="0" algn="l">
              <a:spcBef>
                <a:spcPts val="0"/>
              </a:spcBef>
              <a:spcAft>
                <a:spcPts val="0"/>
              </a:spcAft>
              <a:buSzPct val="100000"/>
              <a:buChar char="-"/>
            </a:pPr>
            <a:r>
              <a:rPr lang="en"/>
              <a:t>Wanted to see the </a:t>
            </a:r>
            <a:r>
              <a:rPr lang="en"/>
              <a:t>effect</a:t>
            </a:r>
            <a:r>
              <a:rPr lang="en"/>
              <a:t> that weigh thad on skills, specifically Speed-R</a:t>
            </a:r>
            <a:r>
              <a:rPr lang="en"/>
              <a:t>elated skills</a:t>
            </a:r>
            <a:endParaRPr/>
          </a:p>
          <a:p>
            <a:pPr indent="-325755" lvl="0" marL="457200" rtl="0" algn="l">
              <a:spcBef>
                <a:spcPts val="0"/>
              </a:spcBef>
              <a:spcAft>
                <a:spcPts val="0"/>
              </a:spcAft>
              <a:buSzPct val="100000"/>
              <a:buChar char="-"/>
            </a:pPr>
            <a:r>
              <a:rPr lang="en"/>
              <a:t>In general from a visual perspective, I would say that there is a clear negative correlation, but with alot of variation. </a:t>
            </a:r>
            <a:endParaRPr/>
          </a:p>
          <a:p>
            <a:pPr indent="-325755" lvl="0" marL="457200" rtl="0" algn="l">
              <a:spcBef>
                <a:spcPts val="0"/>
              </a:spcBef>
              <a:spcAft>
                <a:spcPts val="0"/>
              </a:spcAft>
              <a:buSzPct val="100000"/>
              <a:buChar char="-"/>
            </a:pPr>
            <a:r>
              <a:rPr lang="en"/>
              <a:t>Weight does play a factor in their speed, but doesn’t have a large effect  on their Speed-Related Skills</a:t>
            </a:r>
            <a:endParaRPr/>
          </a:p>
          <a:p>
            <a:pPr indent="-325755" lvl="0" marL="457200" rtl="0" algn="l">
              <a:spcBef>
                <a:spcPts val="0"/>
              </a:spcBef>
              <a:spcAft>
                <a:spcPts val="0"/>
              </a:spcAft>
              <a:buSzPct val="100000"/>
              <a:buChar char="-"/>
            </a:pPr>
            <a:r>
              <a:rPr lang="en"/>
              <a:t>There is no discernible effect on stamina</a:t>
            </a:r>
            <a:endParaRPr/>
          </a:p>
        </p:txBody>
      </p:sp>
      <p:pic>
        <p:nvPicPr>
          <p:cNvPr id="82" name="Google Shape;82;p17"/>
          <p:cNvPicPr preferRelativeResize="0"/>
          <p:nvPr/>
        </p:nvPicPr>
        <p:blipFill>
          <a:blip r:embed="rId3">
            <a:alphaModFix/>
          </a:blip>
          <a:stretch>
            <a:fillRect/>
          </a:stretch>
        </p:blipFill>
        <p:spPr>
          <a:xfrm>
            <a:off x="0" y="3646400"/>
            <a:ext cx="3157251" cy="1443075"/>
          </a:xfrm>
          <a:prstGeom prst="rect">
            <a:avLst/>
          </a:prstGeom>
          <a:noFill/>
          <a:ln>
            <a:noFill/>
          </a:ln>
        </p:spPr>
      </p:pic>
      <p:pic>
        <p:nvPicPr>
          <p:cNvPr id="83" name="Google Shape;83;p17"/>
          <p:cNvPicPr preferRelativeResize="0"/>
          <p:nvPr/>
        </p:nvPicPr>
        <p:blipFill>
          <a:blip r:embed="rId4">
            <a:alphaModFix/>
          </a:blip>
          <a:stretch>
            <a:fillRect/>
          </a:stretch>
        </p:blipFill>
        <p:spPr>
          <a:xfrm>
            <a:off x="0" y="2306775"/>
            <a:ext cx="3157251" cy="1339625"/>
          </a:xfrm>
          <a:prstGeom prst="rect">
            <a:avLst/>
          </a:prstGeom>
          <a:noFill/>
          <a:ln>
            <a:noFill/>
          </a:ln>
        </p:spPr>
      </p:pic>
      <p:pic>
        <p:nvPicPr>
          <p:cNvPr id="84" name="Google Shape;84;p17"/>
          <p:cNvPicPr preferRelativeResize="0"/>
          <p:nvPr/>
        </p:nvPicPr>
        <p:blipFill>
          <a:blip r:embed="rId5">
            <a:alphaModFix/>
          </a:blip>
          <a:stretch>
            <a:fillRect/>
          </a:stretch>
        </p:blipFill>
        <p:spPr>
          <a:xfrm>
            <a:off x="0" y="967150"/>
            <a:ext cx="3157251" cy="133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Heights effect on Skills</a:t>
            </a:r>
            <a:endParaRPr/>
          </a:p>
        </p:txBody>
      </p:sp>
      <p:sp>
        <p:nvSpPr>
          <p:cNvPr id="90" name="Google Shape;90;p18"/>
          <p:cNvSpPr txBox="1"/>
          <p:nvPr>
            <p:ph idx="1" type="body"/>
          </p:nvPr>
        </p:nvSpPr>
        <p:spPr>
          <a:xfrm>
            <a:off x="4068850" y="1152475"/>
            <a:ext cx="47637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Code:</a:t>
            </a:r>
            <a:endParaRPr/>
          </a:p>
          <a:p>
            <a:pPr indent="0" lvl="0" marL="0" rtl="0" algn="l">
              <a:spcBef>
                <a:spcPts val="1200"/>
              </a:spcBef>
              <a:spcAft>
                <a:spcPts val="0"/>
              </a:spcAft>
              <a:buNone/>
            </a:pPr>
            <a:r>
              <a:rPr lang="en"/>
              <a:t>Same as last slide, replace W with H</a:t>
            </a:r>
            <a:endParaRPr/>
          </a:p>
          <a:p>
            <a:pPr indent="-325755" lvl="0" marL="457200" rtl="0" algn="l">
              <a:spcBef>
                <a:spcPts val="1200"/>
              </a:spcBef>
              <a:spcAft>
                <a:spcPts val="0"/>
              </a:spcAft>
              <a:buSzPct val="100000"/>
              <a:buChar char="-"/>
            </a:pPr>
            <a:r>
              <a:rPr lang="en"/>
              <a:t>It was only fair comparing the same skills with height and to see </a:t>
            </a:r>
            <a:r>
              <a:rPr lang="en"/>
              <a:t>similar</a:t>
            </a:r>
            <a:r>
              <a:rPr lang="en"/>
              <a:t> results. </a:t>
            </a:r>
            <a:endParaRPr/>
          </a:p>
          <a:p>
            <a:pPr indent="-325755" lvl="0" marL="457200" rtl="0" algn="l">
              <a:spcBef>
                <a:spcPts val="0"/>
              </a:spcBef>
              <a:spcAft>
                <a:spcPts val="0"/>
              </a:spcAft>
              <a:buSzPct val="100000"/>
              <a:buChar char="-"/>
            </a:pPr>
            <a:r>
              <a:rPr lang="en"/>
              <a:t>As Players get taller, they also grow in weight, so the players on the right side of the distribution would be on average heavier</a:t>
            </a:r>
            <a:endParaRPr/>
          </a:p>
          <a:p>
            <a:pPr indent="-325755" lvl="0" marL="457200" rtl="0" algn="l">
              <a:spcBef>
                <a:spcPts val="0"/>
              </a:spcBef>
              <a:spcAft>
                <a:spcPts val="0"/>
              </a:spcAft>
              <a:buSzPct val="100000"/>
              <a:buChar char="-"/>
            </a:pPr>
            <a:r>
              <a:rPr lang="en"/>
              <a:t>The data may look more orderly and show slightly clearer correlation than the weight, but its only because that there are less values in the range for height than there are in range for weight</a:t>
            </a:r>
            <a:endParaRPr/>
          </a:p>
        </p:txBody>
      </p:sp>
      <p:pic>
        <p:nvPicPr>
          <p:cNvPr id="91" name="Google Shape;91;p18"/>
          <p:cNvPicPr preferRelativeResize="0"/>
          <p:nvPr/>
        </p:nvPicPr>
        <p:blipFill>
          <a:blip r:embed="rId3">
            <a:alphaModFix/>
          </a:blip>
          <a:stretch>
            <a:fillRect/>
          </a:stretch>
        </p:blipFill>
        <p:spPr>
          <a:xfrm>
            <a:off x="0" y="3727950"/>
            <a:ext cx="2942326" cy="1378975"/>
          </a:xfrm>
          <a:prstGeom prst="rect">
            <a:avLst/>
          </a:prstGeom>
          <a:noFill/>
          <a:ln>
            <a:noFill/>
          </a:ln>
        </p:spPr>
      </p:pic>
      <p:pic>
        <p:nvPicPr>
          <p:cNvPr id="92" name="Google Shape;92;p18"/>
          <p:cNvPicPr preferRelativeResize="0"/>
          <p:nvPr/>
        </p:nvPicPr>
        <p:blipFill>
          <a:blip r:embed="rId4">
            <a:alphaModFix/>
          </a:blip>
          <a:stretch>
            <a:fillRect/>
          </a:stretch>
        </p:blipFill>
        <p:spPr>
          <a:xfrm>
            <a:off x="0" y="2348975"/>
            <a:ext cx="2942326" cy="1378975"/>
          </a:xfrm>
          <a:prstGeom prst="rect">
            <a:avLst/>
          </a:prstGeom>
          <a:noFill/>
          <a:ln>
            <a:noFill/>
          </a:ln>
        </p:spPr>
      </p:pic>
      <p:pic>
        <p:nvPicPr>
          <p:cNvPr id="93" name="Google Shape;93;p18"/>
          <p:cNvPicPr preferRelativeResize="0"/>
          <p:nvPr/>
        </p:nvPicPr>
        <p:blipFill>
          <a:blip r:embed="rId5">
            <a:alphaModFix/>
          </a:blip>
          <a:stretch>
            <a:fillRect/>
          </a:stretch>
        </p:blipFill>
        <p:spPr>
          <a:xfrm>
            <a:off x="0" y="970000"/>
            <a:ext cx="2942326" cy="1378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Height and Weight Distributions</a:t>
            </a:r>
            <a:endParaRPr/>
          </a:p>
        </p:txBody>
      </p:sp>
      <p:sp>
        <p:nvSpPr>
          <p:cNvPr id="99" name="Google Shape;99;p19"/>
          <p:cNvSpPr txBox="1"/>
          <p:nvPr>
            <p:ph idx="1" type="body"/>
          </p:nvPr>
        </p:nvSpPr>
        <p:spPr>
          <a:xfrm>
            <a:off x="4965625" y="1152475"/>
            <a:ext cx="3866700" cy="3416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Char char="-"/>
            </a:pPr>
            <a:r>
              <a:rPr lang="en"/>
              <a:t>The Distributions for both player’s weight and height seem fairly normal. </a:t>
            </a:r>
            <a:endParaRPr/>
          </a:p>
          <a:p>
            <a:pPr indent="-300037" lvl="0" marL="457200" rtl="0" algn="l">
              <a:spcBef>
                <a:spcPts val="0"/>
              </a:spcBef>
              <a:spcAft>
                <a:spcPts val="0"/>
              </a:spcAft>
              <a:buSzPct val="100000"/>
              <a:buChar char="-"/>
            </a:pPr>
            <a:r>
              <a:rPr lang="en"/>
              <a:t>I would imagine the </a:t>
            </a:r>
            <a:r>
              <a:rPr lang="en"/>
              <a:t>large</a:t>
            </a:r>
            <a:r>
              <a:rPr lang="en"/>
              <a:t> spikes in </a:t>
            </a:r>
            <a:r>
              <a:rPr lang="en"/>
              <a:t>certain weights are mainly because Teams may require certain players to weigh a certain amount creating a bias towards specific weights </a:t>
            </a:r>
            <a:endParaRPr/>
          </a:p>
          <a:p>
            <a:pPr indent="-300037" lvl="0" marL="457200" rtl="0" algn="l">
              <a:spcBef>
                <a:spcPts val="0"/>
              </a:spcBef>
              <a:spcAft>
                <a:spcPts val="0"/>
              </a:spcAft>
              <a:buSzPct val="100000"/>
              <a:buChar char="-"/>
            </a:pPr>
            <a:r>
              <a:rPr lang="en"/>
              <a:t>Similar to the weight, the Height distribution seems to be fairly normal, with only a few spikes in certain heights. </a:t>
            </a:r>
            <a:endParaRPr/>
          </a:p>
          <a:p>
            <a:pPr indent="-284162" lvl="1" marL="914400" rtl="0" algn="l">
              <a:spcBef>
                <a:spcPts val="0"/>
              </a:spcBef>
              <a:spcAft>
                <a:spcPts val="0"/>
              </a:spcAft>
              <a:buSzPct val="100000"/>
              <a:buChar char="-"/>
            </a:pPr>
            <a:r>
              <a:rPr lang="en"/>
              <a:t>The spikes are probably because scouts are looking for a specific height of players for a certain positions, thus creating a bias in the data. </a:t>
            </a:r>
            <a:endParaRPr/>
          </a:p>
          <a:p>
            <a:pPr indent="-300037" lvl="0" marL="457200" rtl="0" algn="l">
              <a:spcBef>
                <a:spcPts val="0"/>
              </a:spcBef>
              <a:spcAft>
                <a:spcPts val="0"/>
              </a:spcAft>
              <a:buSzPct val="100000"/>
              <a:buChar char="-"/>
            </a:pPr>
            <a:r>
              <a:rPr lang="en"/>
              <a:t>Added 2 Plots comparing the overall to height and weight to leave off that at the end of the day, although the height and weight may seem to have an affect on some skills and that coaches may have biases on weight and height, At the end of the day, there doesn't seem to be strong evidence that these two factor into whether or not a player is “Good” or “Bad” at Soccer. </a:t>
            </a:r>
            <a:endParaRPr/>
          </a:p>
        </p:txBody>
      </p:sp>
      <p:pic>
        <p:nvPicPr>
          <p:cNvPr id="100" name="Google Shape;100;p19"/>
          <p:cNvPicPr preferRelativeResize="0"/>
          <p:nvPr/>
        </p:nvPicPr>
        <p:blipFill>
          <a:blip r:embed="rId3">
            <a:alphaModFix/>
          </a:blip>
          <a:stretch>
            <a:fillRect/>
          </a:stretch>
        </p:blipFill>
        <p:spPr>
          <a:xfrm>
            <a:off x="0" y="1267350"/>
            <a:ext cx="2993800" cy="1975000"/>
          </a:xfrm>
          <a:prstGeom prst="rect">
            <a:avLst/>
          </a:prstGeom>
          <a:noFill/>
          <a:ln>
            <a:noFill/>
          </a:ln>
        </p:spPr>
      </p:pic>
      <p:pic>
        <p:nvPicPr>
          <p:cNvPr id="101" name="Google Shape;101;p19"/>
          <p:cNvPicPr preferRelativeResize="0"/>
          <p:nvPr/>
        </p:nvPicPr>
        <p:blipFill>
          <a:blip r:embed="rId4">
            <a:alphaModFix/>
          </a:blip>
          <a:stretch>
            <a:fillRect/>
          </a:stretch>
        </p:blipFill>
        <p:spPr>
          <a:xfrm>
            <a:off x="2938150" y="1700892"/>
            <a:ext cx="1988025" cy="1311500"/>
          </a:xfrm>
          <a:prstGeom prst="rect">
            <a:avLst/>
          </a:prstGeom>
          <a:noFill/>
          <a:ln>
            <a:noFill/>
          </a:ln>
        </p:spPr>
      </p:pic>
      <p:pic>
        <p:nvPicPr>
          <p:cNvPr id="102" name="Google Shape;102;p19"/>
          <p:cNvPicPr preferRelativeResize="0"/>
          <p:nvPr/>
        </p:nvPicPr>
        <p:blipFill>
          <a:blip r:embed="rId5">
            <a:alphaModFix/>
          </a:blip>
          <a:stretch>
            <a:fillRect/>
          </a:stretch>
        </p:blipFill>
        <p:spPr>
          <a:xfrm>
            <a:off x="3319450" y="3801767"/>
            <a:ext cx="1606725" cy="1059957"/>
          </a:xfrm>
          <a:prstGeom prst="rect">
            <a:avLst/>
          </a:prstGeom>
          <a:noFill/>
          <a:ln>
            <a:noFill/>
          </a:ln>
        </p:spPr>
      </p:pic>
      <p:pic>
        <p:nvPicPr>
          <p:cNvPr id="103" name="Google Shape;103;p19"/>
          <p:cNvPicPr preferRelativeResize="0"/>
          <p:nvPr/>
        </p:nvPicPr>
        <p:blipFill>
          <a:blip r:embed="rId6">
            <a:alphaModFix/>
          </a:blip>
          <a:stretch>
            <a:fillRect/>
          </a:stretch>
        </p:blipFill>
        <p:spPr>
          <a:xfrm>
            <a:off x="0" y="3326693"/>
            <a:ext cx="3319450" cy="18168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LB vs. LM</a:t>
            </a:r>
            <a:endParaRPr/>
          </a:p>
        </p:txBody>
      </p:sp>
      <p:sp>
        <p:nvSpPr>
          <p:cNvPr id="109" name="Google Shape;109;p20"/>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Code: </a:t>
            </a:r>
            <a:endParaRPr/>
          </a:p>
          <a:p>
            <a:pPr indent="0" lvl="0" marL="0" rtl="0" algn="l">
              <a:spcBef>
                <a:spcPts val="0"/>
              </a:spcBef>
              <a:spcAft>
                <a:spcPts val="0"/>
              </a:spcAft>
              <a:buClr>
                <a:schemeClr val="dk1"/>
              </a:buClr>
              <a:buSzPct val="146020"/>
              <a:buFont typeface="Arial"/>
              <a:buNone/>
            </a:pPr>
            <a:r>
              <a:rPr lang="en" sz="753"/>
              <a:t>#Filtering out LB and LM Position and Plotting a scatter plot with posiiton color</a:t>
            </a:r>
            <a:endParaRPr sz="753"/>
          </a:p>
          <a:p>
            <a:pPr indent="0" lvl="0" marL="0" rtl="0" algn="l">
              <a:spcBef>
                <a:spcPts val="0"/>
              </a:spcBef>
              <a:spcAft>
                <a:spcPts val="0"/>
              </a:spcAft>
              <a:buClr>
                <a:schemeClr val="dk1"/>
              </a:buClr>
              <a:buSzPct val="146020"/>
              <a:buFont typeface="Arial"/>
              <a:buNone/>
            </a:pPr>
            <a:r>
              <a:rPr lang="en" sz="753"/>
              <a:t>FFPlayers_lb_lm &lt;- FIFA_Players %&gt;% filter(Position == "LB" | Position == "LM")</a:t>
            </a:r>
            <a:endParaRPr sz="753"/>
          </a:p>
          <a:p>
            <a:pPr indent="0" lvl="0" marL="0" rtl="0" algn="l">
              <a:spcBef>
                <a:spcPts val="0"/>
              </a:spcBef>
              <a:spcAft>
                <a:spcPts val="0"/>
              </a:spcAft>
              <a:buClr>
                <a:schemeClr val="dk1"/>
              </a:buClr>
              <a:buSzPct val="146020"/>
              <a:buFont typeface="Arial"/>
              <a:buNone/>
            </a:pPr>
            <a:r>
              <a:rPr lang="en" sz="753"/>
              <a:t>FFPlayers_lb_lm</a:t>
            </a:r>
            <a:endParaRPr sz="753"/>
          </a:p>
          <a:p>
            <a:pPr indent="0" lvl="0" marL="0" rtl="0" algn="l">
              <a:spcBef>
                <a:spcPts val="0"/>
              </a:spcBef>
              <a:spcAft>
                <a:spcPts val="0"/>
              </a:spcAft>
              <a:buNone/>
            </a:pPr>
            <a:r>
              <a:rPr lang="en" sz="753"/>
              <a:t>str(FFPlayers_lb_lm)</a:t>
            </a:r>
            <a:endParaRPr sz="753"/>
          </a:p>
          <a:p>
            <a:pPr indent="0" lvl="0" marL="0" rtl="0" algn="l">
              <a:spcBef>
                <a:spcPts val="0"/>
              </a:spcBef>
              <a:spcAft>
                <a:spcPts val="0"/>
              </a:spcAft>
              <a:buClr>
                <a:schemeClr val="dk1"/>
              </a:buClr>
              <a:buSzPct val="146020"/>
              <a:buFont typeface="Arial"/>
              <a:buNone/>
            </a:pPr>
            <a:r>
              <a:rPr lang="en" sz="753"/>
              <a:t>FFPlayers_lb_lm %&gt;%</a:t>
            </a:r>
            <a:endParaRPr sz="753"/>
          </a:p>
          <a:p>
            <a:pPr indent="0" lvl="0" marL="0" rtl="0" algn="l">
              <a:spcBef>
                <a:spcPts val="0"/>
              </a:spcBef>
              <a:spcAft>
                <a:spcPts val="0"/>
              </a:spcAft>
              <a:buClr>
                <a:schemeClr val="dk1"/>
              </a:buClr>
              <a:buSzPct val="146020"/>
              <a:buFont typeface="Arial"/>
              <a:buNone/>
            </a:pPr>
            <a:r>
              <a:rPr lang="en" sz="753"/>
              <a:t>  ggplot(aes(x = Weight, y = Height, color = Position)) +</a:t>
            </a:r>
            <a:endParaRPr sz="753"/>
          </a:p>
          <a:p>
            <a:pPr indent="0" lvl="0" marL="0" rtl="0" algn="l">
              <a:spcBef>
                <a:spcPts val="0"/>
              </a:spcBef>
              <a:spcAft>
                <a:spcPts val="0"/>
              </a:spcAft>
              <a:buClr>
                <a:schemeClr val="dk1"/>
              </a:buClr>
              <a:buSzPct val="146020"/>
              <a:buFont typeface="Arial"/>
              <a:buNone/>
            </a:pPr>
            <a:r>
              <a:rPr lang="en" sz="753"/>
              <a:t>  geom_point( position = "jitter")+</a:t>
            </a:r>
            <a:endParaRPr sz="753"/>
          </a:p>
          <a:p>
            <a:pPr indent="0" lvl="0" marL="0" rtl="0" algn="l">
              <a:spcBef>
                <a:spcPts val="0"/>
              </a:spcBef>
              <a:spcAft>
                <a:spcPts val="0"/>
              </a:spcAft>
              <a:buClr>
                <a:schemeClr val="dk1"/>
              </a:buClr>
              <a:buSzPct val="146020"/>
              <a:buFont typeface="Arial"/>
              <a:buNone/>
            </a:pPr>
            <a:r>
              <a:rPr lang="en" sz="753"/>
              <a:t>  ggtitle("LB H/W vs. LM H/W")</a:t>
            </a:r>
            <a:endParaRPr sz="753"/>
          </a:p>
          <a:p>
            <a:pPr indent="0" lvl="0" marL="0" rtl="0" algn="l">
              <a:spcBef>
                <a:spcPts val="0"/>
              </a:spcBef>
              <a:spcAft>
                <a:spcPts val="0"/>
              </a:spcAft>
              <a:buClr>
                <a:schemeClr val="dk1"/>
              </a:buClr>
              <a:buSzPct val="146020"/>
              <a:buFont typeface="Arial"/>
              <a:buNone/>
            </a:pPr>
            <a:r>
              <a:t/>
            </a:r>
            <a:endParaRPr sz="753"/>
          </a:p>
          <a:p>
            <a:pPr indent="0" lvl="0" marL="0" rtl="0" algn="l">
              <a:spcBef>
                <a:spcPts val="0"/>
              </a:spcBef>
              <a:spcAft>
                <a:spcPts val="0"/>
              </a:spcAft>
              <a:buClr>
                <a:schemeClr val="dk1"/>
              </a:buClr>
              <a:buSzPct val="146020"/>
              <a:buFont typeface="Arial"/>
              <a:buNone/>
            </a:pPr>
            <a:r>
              <a:rPr lang="en" sz="753"/>
              <a:t>FFPlayers_lb_lm %&gt;%</a:t>
            </a:r>
            <a:endParaRPr sz="753"/>
          </a:p>
          <a:p>
            <a:pPr indent="0" lvl="0" marL="0" rtl="0" algn="l">
              <a:spcBef>
                <a:spcPts val="0"/>
              </a:spcBef>
              <a:spcAft>
                <a:spcPts val="0"/>
              </a:spcAft>
              <a:buClr>
                <a:schemeClr val="dk1"/>
              </a:buClr>
              <a:buSzPct val="146020"/>
              <a:buFont typeface="Arial"/>
              <a:buNone/>
            </a:pPr>
            <a:r>
              <a:rPr lang="en" sz="753"/>
              <a:t>  ggplot(aes(x = Weight, y = Height)) +</a:t>
            </a:r>
            <a:endParaRPr sz="753"/>
          </a:p>
          <a:p>
            <a:pPr indent="0" lvl="0" marL="0" rtl="0" algn="l">
              <a:spcBef>
                <a:spcPts val="0"/>
              </a:spcBef>
              <a:spcAft>
                <a:spcPts val="0"/>
              </a:spcAft>
              <a:buClr>
                <a:schemeClr val="dk1"/>
              </a:buClr>
              <a:buSzPct val="146020"/>
              <a:buFont typeface="Arial"/>
              <a:buNone/>
            </a:pPr>
            <a:r>
              <a:rPr lang="en" sz="753"/>
              <a:t>  geom_point( position = "jitter") +</a:t>
            </a:r>
            <a:endParaRPr sz="753"/>
          </a:p>
          <a:p>
            <a:pPr indent="0" lvl="0" marL="0" rtl="0" algn="l">
              <a:spcBef>
                <a:spcPts val="0"/>
              </a:spcBef>
              <a:spcAft>
                <a:spcPts val="0"/>
              </a:spcAft>
              <a:buClr>
                <a:schemeClr val="dk1"/>
              </a:buClr>
              <a:buSzPct val="146020"/>
              <a:buFont typeface="Arial"/>
              <a:buNone/>
            </a:pPr>
            <a:r>
              <a:rPr lang="en" sz="753"/>
              <a:t>  geom_smooth(aes(color = Position)) +</a:t>
            </a:r>
            <a:endParaRPr sz="753"/>
          </a:p>
          <a:p>
            <a:pPr indent="0" lvl="0" marL="0" rtl="0" algn="l">
              <a:spcBef>
                <a:spcPts val="0"/>
              </a:spcBef>
              <a:spcAft>
                <a:spcPts val="0"/>
              </a:spcAft>
              <a:buNone/>
            </a:pPr>
            <a:r>
              <a:rPr lang="en" sz="753"/>
              <a:t>  ggtitle("LB H/W vs LM H/W and Regression Line")</a:t>
            </a:r>
            <a:endParaRPr sz="753"/>
          </a:p>
          <a:p>
            <a:pPr indent="-308610" lvl="0" marL="457200" rtl="0" algn="l">
              <a:spcBef>
                <a:spcPts val="0"/>
              </a:spcBef>
              <a:spcAft>
                <a:spcPts val="0"/>
              </a:spcAft>
              <a:buSzPct val="100000"/>
              <a:buChar char="-"/>
            </a:pPr>
            <a:r>
              <a:rPr lang="en"/>
              <a:t>Provided two plots one with a regression and one without</a:t>
            </a:r>
            <a:endParaRPr/>
          </a:p>
          <a:p>
            <a:pPr indent="-308610" lvl="0" marL="457200" rtl="0" algn="l">
              <a:spcBef>
                <a:spcPts val="0"/>
              </a:spcBef>
              <a:spcAft>
                <a:spcPts val="0"/>
              </a:spcAft>
              <a:buSzPct val="100000"/>
              <a:buChar char="-"/>
            </a:pPr>
            <a:r>
              <a:rPr lang="en"/>
              <a:t>The plot without the regression line </a:t>
            </a:r>
            <a:r>
              <a:rPr lang="en"/>
              <a:t>delineates between positon by color.</a:t>
            </a:r>
            <a:endParaRPr/>
          </a:p>
          <a:p>
            <a:pPr indent="-290830" lvl="1" marL="914400" rtl="0" algn="l">
              <a:spcBef>
                <a:spcPts val="0"/>
              </a:spcBef>
              <a:spcAft>
                <a:spcPts val="0"/>
              </a:spcAft>
              <a:buSzPct val="100000"/>
              <a:buChar char="-"/>
            </a:pPr>
            <a:r>
              <a:rPr lang="en"/>
              <a:t>It’s hard to tell if there is any true difference between positions</a:t>
            </a:r>
            <a:endParaRPr/>
          </a:p>
          <a:p>
            <a:pPr indent="-308610" lvl="0" marL="457200" rtl="0" algn="l">
              <a:spcBef>
                <a:spcPts val="0"/>
              </a:spcBef>
              <a:spcAft>
                <a:spcPts val="0"/>
              </a:spcAft>
              <a:buSzPct val="100000"/>
              <a:buChar char="-"/>
            </a:pPr>
            <a:r>
              <a:rPr lang="en"/>
              <a:t>The line with the regression line was added for that exact reason. Although it’s small difference, you can see that the players in the LB position are slightly bigger than LMs. </a:t>
            </a:r>
            <a:endParaRPr/>
          </a:p>
        </p:txBody>
      </p:sp>
      <p:pic>
        <p:nvPicPr>
          <p:cNvPr id="110" name="Google Shape;110;p20"/>
          <p:cNvPicPr preferRelativeResize="0"/>
          <p:nvPr/>
        </p:nvPicPr>
        <p:blipFill>
          <a:blip r:embed="rId3">
            <a:alphaModFix/>
          </a:blip>
          <a:stretch>
            <a:fillRect/>
          </a:stretch>
        </p:blipFill>
        <p:spPr>
          <a:xfrm>
            <a:off x="0" y="2904375"/>
            <a:ext cx="4267200" cy="2335518"/>
          </a:xfrm>
          <a:prstGeom prst="rect">
            <a:avLst/>
          </a:prstGeom>
          <a:noFill/>
          <a:ln>
            <a:noFill/>
          </a:ln>
        </p:spPr>
      </p:pic>
      <p:pic>
        <p:nvPicPr>
          <p:cNvPr id="111" name="Google Shape;111;p20"/>
          <p:cNvPicPr preferRelativeResize="0"/>
          <p:nvPr/>
        </p:nvPicPr>
        <p:blipFill>
          <a:blip r:embed="rId4">
            <a:alphaModFix/>
          </a:blip>
          <a:stretch>
            <a:fillRect/>
          </a:stretch>
        </p:blipFill>
        <p:spPr>
          <a:xfrm>
            <a:off x="0" y="1218875"/>
            <a:ext cx="3639000" cy="168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Baby Names</a:t>
            </a:r>
            <a:endParaRPr/>
          </a:p>
        </p:txBody>
      </p:sp>
      <p:sp>
        <p:nvSpPr>
          <p:cNvPr id="117" name="Google Shape;117;p21"/>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Had a hard time trying to get the data into a data.frame</a:t>
            </a:r>
            <a:endParaRPr/>
          </a:p>
          <a:p>
            <a:pPr indent="-317500" lvl="1" marL="914400" rtl="0" algn="l">
              <a:spcBef>
                <a:spcPts val="0"/>
              </a:spcBef>
              <a:spcAft>
                <a:spcPts val="0"/>
              </a:spcAft>
              <a:buSzPts val="1400"/>
              <a:buChar char="-"/>
            </a:pPr>
            <a:r>
              <a:rPr lang="en"/>
              <a:t>Used readLines and read_csv, but it I </a:t>
            </a:r>
            <a:r>
              <a:rPr lang="en"/>
              <a:t>couldn't</a:t>
            </a:r>
            <a:r>
              <a:rPr lang="en"/>
              <a:t> get the data into a dataframe.</a:t>
            </a:r>
            <a:endParaRPr/>
          </a:p>
          <a:p>
            <a:pPr indent="-342900" lvl="0" marL="457200" rtl="0" algn="l">
              <a:spcBef>
                <a:spcPts val="0"/>
              </a:spcBef>
              <a:spcAft>
                <a:spcPts val="0"/>
              </a:spcAft>
              <a:buSzPts val="1800"/>
              <a:buChar char="-"/>
            </a:pPr>
            <a:r>
              <a:rPr lang="en"/>
              <a:t>Everytime I removed “Fionayyy”, I would look back at the missing “212” that she had been at. Does that ever go away? Will there just be a void between 211 and 213? </a:t>
            </a:r>
            <a:endParaRPr/>
          </a:p>
        </p:txBody>
      </p:sp>
      <p:pic>
        <p:nvPicPr>
          <p:cNvPr id="118" name="Google Shape;118;p21"/>
          <p:cNvPicPr preferRelativeResize="0"/>
          <p:nvPr/>
        </p:nvPicPr>
        <p:blipFill>
          <a:blip r:embed="rId3">
            <a:alphaModFix/>
          </a:blip>
          <a:stretch>
            <a:fillRect/>
          </a:stretch>
        </p:blipFill>
        <p:spPr>
          <a:xfrm>
            <a:off x="0" y="1152475"/>
            <a:ext cx="3231800" cy="1542450"/>
          </a:xfrm>
          <a:prstGeom prst="rect">
            <a:avLst/>
          </a:prstGeom>
          <a:noFill/>
          <a:ln>
            <a:noFill/>
          </a:ln>
        </p:spPr>
      </p:pic>
      <p:pic>
        <p:nvPicPr>
          <p:cNvPr id="119" name="Google Shape;119;p21"/>
          <p:cNvPicPr preferRelativeResize="0"/>
          <p:nvPr/>
        </p:nvPicPr>
        <p:blipFill>
          <a:blip r:embed="rId4">
            <a:alphaModFix/>
          </a:blip>
          <a:stretch>
            <a:fillRect/>
          </a:stretch>
        </p:blipFill>
        <p:spPr>
          <a:xfrm>
            <a:off x="0" y="2895548"/>
            <a:ext cx="4214344" cy="1542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