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1" r:id="rId3"/>
    <p:sldId id="257" r:id="rId4"/>
    <p:sldId id="263" r:id="rId5"/>
    <p:sldId id="264" r:id="rId6"/>
    <p:sldId id="265" r:id="rId7"/>
    <p:sldId id="256" r:id="rId8"/>
    <p:sldId id="262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90"/>
    <a:srgbClr val="34454C"/>
    <a:srgbClr val="F5ECC2"/>
    <a:srgbClr val="00978D"/>
    <a:srgbClr val="96D1AA"/>
    <a:srgbClr val="B5D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E9C5E4-E75C-4181-B505-13A5B55160A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E29A55-47A3-47CA-B130-23989FEBF4E8}">
      <dgm:prSet phldrT="[Texto]" custT="1"/>
      <dgm:spPr>
        <a:solidFill>
          <a:srgbClr val="007190"/>
        </a:solidFill>
      </dgm:spPr>
      <dgm:t>
        <a:bodyPr/>
        <a:lstStyle/>
        <a:p>
          <a:pPr algn="ctr"/>
          <a:r>
            <a: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Summary:</a:t>
          </a:r>
        </a:p>
      </dgm:t>
    </dgm:pt>
    <dgm:pt modelId="{6D2D645A-E74E-4C32-B826-43F5F1CAA26E}" type="parTrans" cxnId="{50009AA8-6E7A-461F-8836-CCBF74303A97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244637-53BC-46CB-9DCB-5513D03DB03C}" type="sibTrans" cxnId="{50009AA8-6E7A-461F-8836-CCBF74303A97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F31AE4-04EE-4106-8AAC-E482225054F5}">
      <dgm:prSet custT="1"/>
      <dgm:spPr>
        <a:solidFill>
          <a:srgbClr val="007190"/>
        </a:solidFill>
      </dgm:spPr>
      <dgm:t>
        <a:bodyPr/>
        <a:lstStyle/>
        <a:p>
          <a:pPr algn="just">
            <a:buFont typeface="Arial" panose="020B0604020202020204" pitchFamily="34" charset="0"/>
            <a:buNone/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The expected cost was $54,000, which our model successfully reduced to $25,375.</a:t>
          </a:r>
          <a:endParaRPr lang="pt-B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F9AB3C-DCC9-47D1-B9EB-73DA8A845F1E}" type="parTrans" cxnId="{570CC1A6-4238-4135-9559-DEE82167623B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004A4C-CD5B-4E62-8E9A-A0062A6A85B0}" type="sibTrans" cxnId="{570CC1A6-4238-4135-9559-DEE82167623B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F1F628-705F-4907-B908-FC024451E7A5}">
      <dgm:prSet custT="1"/>
      <dgm:spPr>
        <a:solidFill>
          <a:srgbClr val="007190"/>
        </a:solidFill>
      </dgm:spPr>
      <dgm:t>
        <a:bodyPr/>
        <a:lstStyle/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Maintenance costs from six years ago (excluding inflation, taxes, and other factors).</a:t>
          </a:r>
          <a:endParaRPr lang="pt-B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165EC6-77FD-4EF3-9631-FB052FC506FD}" type="parTrans" cxnId="{A95CDA61-BE3B-48F9-8928-A426157A46D3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3AFF1F-A5E9-407C-80A1-7F5812736494}" type="sibTrans" cxnId="{A95CDA61-BE3B-48F9-8928-A426157A46D3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00C948-F7D9-4FF1-8846-803B06F99A51}">
      <dgm:prSet custT="1"/>
      <dgm:spPr>
        <a:solidFill>
          <a:srgbClr val="007190"/>
        </a:solidFill>
      </dgm:spPr>
      <dgm:t>
        <a:bodyPr/>
        <a:lstStyle/>
        <a:p>
          <a:pPr algn="just"/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Mitigation of potential indirect expenses, including accident-related costs, driver’s meals, lodging, delivery delays, and others.</a:t>
          </a:r>
          <a:endParaRPr lang="pt-BR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9D35D-379E-4412-972E-473E8BB256C0}" type="parTrans" cxnId="{D3FD6C4D-24CB-40FC-B476-D7695EADF4BB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0E20E5-7BA5-4DBF-B8B4-545B41C3329E}" type="sibTrans" cxnId="{D3FD6C4D-24CB-40FC-B476-D7695EADF4BB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ADBD0F-13AA-4A69-9C07-4A8874267290}" type="pres">
      <dgm:prSet presAssocID="{9FE9C5E4-E75C-4181-B505-13A5B55160A0}" presName="theList" presStyleCnt="0">
        <dgm:presLayoutVars>
          <dgm:dir/>
          <dgm:animLvl val="lvl"/>
          <dgm:resizeHandles val="exact"/>
        </dgm:presLayoutVars>
      </dgm:prSet>
      <dgm:spPr/>
    </dgm:pt>
    <dgm:pt modelId="{E0075176-4BFB-4E73-9A80-721D598C9920}" type="pres">
      <dgm:prSet presAssocID="{73E29A55-47A3-47CA-B130-23989FEBF4E8}" presName="compNode" presStyleCnt="0"/>
      <dgm:spPr/>
    </dgm:pt>
    <dgm:pt modelId="{8DB699CD-D95E-4EF0-B538-B1B65BE638B2}" type="pres">
      <dgm:prSet presAssocID="{73E29A55-47A3-47CA-B130-23989FEBF4E8}" presName="aNode" presStyleLbl="bgShp" presStyleIdx="0" presStyleCnt="1" custLinFactNeighborX="-952" custLinFactNeighborY="35382"/>
      <dgm:spPr/>
    </dgm:pt>
    <dgm:pt modelId="{8D8EE0F7-CD3E-4BDC-8C5B-C62D68D2ABA1}" type="pres">
      <dgm:prSet presAssocID="{73E29A55-47A3-47CA-B130-23989FEBF4E8}" presName="textNode" presStyleLbl="bgShp" presStyleIdx="0" presStyleCnt="1"/>
      <dgm:spPr/>
    </dgm:pt>
    <dgm:pt modelId="{155563DB-0791-4ECA-8AB6-D6BB165CA878}" type="pres">
      <dgm:prSet presAssocID="{73E29A55-47A3-47CA-B130-23989FEBF4E8}" presName="compChildNode" presStyleCnt="0"/>
      <dgm:spPr/>
    </dgm:pt>
    <dgm:pt modelId="{A0BBFFDC-201B-46E9-8BC5-EA573023A8B1}" type="pres">
      <dgm:prSet presAssocID="{73E29A55-47A3-47CA-B130-23989FEBF4E8}" presName="theInnerList" presStyleCnt="0"/>
      <dgm:spPr/>
    </dgm:pt>
    <dgm:pt modelId="{B1ABFE1B-79B2-4540-B5E6-61E22343782B}" type="pres">
      <dgm:prSet presAssocID="{B3F31AE4-04EE-4106-8AAC-E482225054F5}" presName="childNode" presStyleLbl="node1" presStyleIdx="0" presStyleCnt="3">
        <dgm:presLayoutVars>
          <dgm:bulletEnabled val="1"/>
        </dgm:presLayoutVars>
      </dgm:prSet>
      <dgm:spPr/>
    </dgm:pt>
    <dgm:pt modelId="{36A009EC-E615-4AA6-B3AD-C0E102A22C0D}" type="pres">
      <dgm:prSet presAssocID="{B3F31AE4-04EE-4106-8AAC-E482225054F5}" presName="aSpace2" presStyleCnt="0"/>
      <dgm:spPr/>
    </dgm:pt>
    <dgm:pt modelId="{A4A14245-A3E5-47EA-81EB-E74745A0F14C}" type="pres">
      <dgm:prSet presAssocID="{0AF1F628-705F-4907-B908-FC024451E7A5}" presName="childNode" presStyleLbl="node1" presStyleIdx="1" presStyleCnt="3">
        <dgm:presLayoutVars>
          <dgm:bulletEnabled val="1"/>
        </dgm:presLayoutVars>
      </dgm:prSet>
      <dgm:spPr/>
    </dgm:pt>
    <dgm:pt modelId="{6DB588DE-1A52-4D1A-B252-FA42FF8B635C}" type="pres">
      <dgm:prSet presAssocID="{0AF1F628-705F-4907-B908-FC024451E7A5}" presName="aSpace2" presStyleCnt="0"/>
      <dgm:spPr/>
    </dgm:pt>
    <dgm:pt modelId="{03DAFDDB-BD22-4192-87C7-1A307BFDF2C0}" type="pres">
      <dgm:prSet presAssocID="{B000C948-F7D9-4FF1-8846-803B06F99A51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6B783338-FFD6-4580-A1DA-BF73DB3A9667}" type="presOf" srcId="{9FE9C5E4-E75C-4181-B505-13A5B55160A0}" destId="{A9ADBD0F-13AA-4A69-9C07-4A8874267290}" srcOrd="0" destOrd="0" presId="urn:microsoft.com/office/officeart/2005/8/layout/lProcess2"/>
    <dgm:cxn modelId="{A95CDA61-BE3B-48F9-8928-A426157A46D3}" srcId="{73E29A55-47A3-47CA-B130-23989FEBF4E8}" destId="{0AF1F628-705F-4907-B908-FC024451E7A5}" srcOrd="1" destOrd="0" parTransId="{B4165EC6-77FD-4EF3-9631-FB052FC506FD}" sibTransId="{533AFF1F-A5E9-407C-80A1-7F5812736494}"/>
    <dgm:cxn modelId="{E12F6B6B-AD45-4945-AE60-63848CF1FEE4}" type="presOf" srcId="{B000C948-F7D9-4FF1-8846-803B06F99A51}" destId="{03DAFDDB-BD22-4192-87C7-1A307BFDF2C0}" srcOrd="0" destOrd="0" presId="urn:microsoft.com/office/officeart/2005/8/layout/lProcess2"/>
    <dgm:cxn modelId="{D3FD6C4D-24CB-40FC-B476-D7695EADF4BB}" srcId="{73E29A55-47A3-47CA-B130-23989FEBF4E8}" destId="{B000C948-F7D9-4FF1-8846-803B06F99A51}" srcOrd="2" destOrd="0" parTransId="{46F9D35D-379E-4412-972E-473E8BB256C0}" sibTransId="{870E20E5-7BA5-4DBF-B8B4-545B41C3329E}"/>
    <dgm:cxn modelId="{43AC4E6D-6C1E-4E59-90E8-20AC0FB31EEB}" type="presOf" srcId="{B3F31AE4-04EE-4106-8AAC-E482225054F5}" destId="{B1ABFE1B-79B2-4540-B5E6-61E22343782B}" srcOrd="0" destOrd="0" presId="urn:microsoft.com/office/officeart/2005/8/layout/lProcess2"/>
    <dgm:cxn modelId="{570CC1A6-4238-4135-9559-DEE82167623B}" srcId="{73E29A55-47A3-47CA-B130-23989FEBF4E8}" destId="{B3F31AE4-04EE-4106-8AAC-E482225054F5}" srcOrd="0" destOrd="0" parTransId="{DDF9AB3C-DCC9-47D1-B9EB-73DA8A845F1E}" sibTransId="{94004A4C-CD5B-4E62-8E9A-A0062A6A85B0}"/>
    <dgm:cxn modelId="{50009AA8-6E7A-461F-8836-CCBF74303A97}" srcId="{9FE9C5E4-E75C-4181-B505-13A5B55160A0}" destId="{73E29A55-47A3-47CA-B130-23989FEBF4E8}" srcOrd="0" destOrd="0" parTransId="{6D2D645A-E74E-4C32-B826-43F5F1CAA26E}" sibTransId="{E9244637-53BC-46CB-9DCB-5513D03DB03C}"/>
    <dgm:cxn modelId="{D4B789CB-9FD8-4022-AF8A-7ADA3F8375AA}" type="presOf" srcId="{0AF1F628-705F-4907-B908-FC024451E7A5}" destId="{A4A14245-A3E5-47EA-81EB-E74745A0F14C}" srcOrd="0" destOrd="0" presId="urn:microsoft.com/office/officeart/2005/8/layout/lProcess2"/>
    <dgm:cxn modelId="{CD716CD7-019E-4686-A08A-CE91698A697E}" type="presOf" srcId="{73E29A55-47A3-47CA-B130-23989FEBF4E8}" destId="{8DB699CD-D95E-4EF0-B538-B1B65BE638B2}" srcOrd="0" destOrd="0" presId="urn:microsoft.com/office/officeart/2005/8/layout/lProcess2"/>
    <dgm:cxn modelId="{C5F3DEDD-C1C4-4F0B-80D2-3D180014D833}" type="presOf" srcId="{73E29A55-47A3-47CA-B130-23989FEBF4E8}" destId="{8D8EE0F7-CD3E-4BDC-8C5B-C62D68D2ABA1}" srcOrd="1" destOrd="0" presId="urn:microsoft.com/office/officeart/2005/8/layout/lProcess2"/>
    <dgm:cxn modelId="{F1B89641-FA02-4292-BBB7-7A891E7C50C2}" type="presParOf" srcId="{A9ADBD0F-13AA-4A69-9C07-4A8874267290}" destId="{E0075176-4BFB-4E73-9A80-721D598C9920}" srcOrd="0" destOrd="0" presId="urn:microsoft.com/office/officeart/2005/8/layout/lProcess2"/>
    <dgm:cxn modelId="{CA6CC383-3F19-4F1C-8DA1-B798AE32BCE3}" type="presParOf" srcId="{E0075176-4BFB-4E73-9A80-721D598C9920}" destId="{8DB699CD-D95E-4EF0-B538-B1B65BE638B2}" srcOrd="0" destOrd="0" presId="urn:microsoft.com/office/officeart/2005/8/layout/lProcess2"/>
    <dgm:cxn modelId="{F88520F1-A64F-413B-BACE-949797D25EE4}" type="presParOf" srcId="{E0075176-4BFB-4E73-9A80-721D598C9920}" destId="{8D8EE0F7-CD3E-4BDC-8C5B-C62D68D2ABA1}" srcOrd="1" destOrd="0" presId="urn:microsoft.com/office/officeart/2005/8/layout/lProcess2"/>
    <dgm:cxn modelId="{444E6595-DBC5-4BD2-AA23-9D0EF77B62B9}" type="presParOf" srcId="{E0075176-4BFB-4E73-9A80-721D598C9920}" destId="{155563DB-0791-4ECA-8AB6-D6BB165CA878}" srcOrd="2" destOrd="0" presId="urn:microsoft.com/office/officeart/2005/8/layout/lProcess2"/>
    <dgm:cxn modelId="{225E60A4-7ACA-4B7F-8DF8-66AEA80CCC2F}" type="presParOf" srcId="{155563DB-0791-4ECA-8AB6-D6BB165CA878}" destId="{A0BBFFDC-201B-46E9-8BC5-EA573023A8B1}" srcOrd="0" destOrd="0" presId="urn:microsoft.com/office/officeart/2005/8/layout/lProcess2"/>
    <dgm:cxn modelId="{2C8AF013-3FBB-4A48-A023-FA130EA075E5}" type="presParOf" srcId="{A0BBFFDC-201B-46E9-8BC5-EA573023A8B1}" destId="{B1ABFE1B-79B2-4540-B5E6-61E22343782B}" srcOrd="0" destOrd="0" presId="urn:microsoft.com/office/officeart/2005/8/layout/lProcess2"/>
    <dgm:cxn modelId="{B6C85C69-A9B4-49BE-B67C-99F9A04DF50E}" type="presParOf" srcId="{A0BBFFDC-201B-46E9-8BC5-EA573023A8B1}" destId="{36A009EC-E615-4AA6-B3AD-C0E102A22C0D}" srcOrd="1" destOrd="0" presId="urn:microsoft.com/office/officeart/2005/8/layout/lProcess2"/>
    <dgm:cxn modelId="{03A6EF85-F62B-4EAC-BED0-4013671F38D9}" type="presParOf" srcId="{A0BBFFDC-201B-46E9-8BC5-EA573023A8B1}" destId="{A4A14245-A3E5-47EA-81EB-E74745A0F14C}" srcOrd="2" destOrd="0" presId="urn:microsoft.com/office/officeart/2005/8/layout/lProcess2"/>
    <dgm:cxn modelId="{E8F82EE3-C6D4-4CC4-9804-DF8E4DCD92F3}" type="presParOf" srcId="{A0BBFFDC-201B-46E9-8BC5-EA573023A8B1}" destId="{6DB588DE-1A52-4D1A-B252-FA42FF8B635C}" srcOrd="3" destOrd="0" presId="urn:microsoft.com/office/officeart/2005/8/layout/lProcess2"/>
    <dgm:cxn modelId="{7D806F0E-514B-4D86-89F5-283A5663453F}" type="presParOf" srcId="{A0BBFFDC-201B-46E9-8BC5-EA573023A8B1}" destId="{03DAFDDB-BD22-4192-87C7-1A307BFDF2C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9C5E4-E75C-4181-B505-13A5B55160A0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E29A55-47A3-47CA-B130-23989FEBF4E8}">
      <dgm:prSet phldrT="[Texto]" custT="1"/>
      <dgm:spPr>
        <a:solidFill>
          <a:srgbClr val="007190"/>
        </a:solidFill>
      </dgm:spPr>
      <dgm:t>
        <a:bodyPr/>
        <a:lstStyle/>
        <a:p>
          <a:pPr algn="ctr"/>
          <a:r>
            <a: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Next Steps:</a:t>
          </a:r>
        </a:p>
      </dgm:t>
    </dgm:pt>
    <dgm:pt modelId="{6D2D645A-E74E-4C32-B826-43F5F1CAA26E}" type="parTrans" cxnId="{50009AA8-6E7A-461F-8836-CCBF74303A97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244637-53BC-46CB-9DCB-5513D03DB03C}" type="sibTrans" cxnId="{50009AA8-6E7A-461F-8836-CCBF74303A97}">
      <dgm:prSet/>
      <dgm:spPr/>
      <dgm:t>
        <a:bodyPr/>
        <a:lstStyle/>
        <a:p>
          <a:endParaRPr lang="pt-BR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B64825-FA44-4F43-AAB7-3FEA7AB3EB49}">
      <dgm:prSet custT="1"/>
      <dgm:spPr>
        <a:solidFill>
          <a:srgbClr val="007190"/>
        </a:solidFill>
      </dgm:spPr>
      <dgm:t>
        <a:bodyPr/>
        <a:lstStyle/>
        <a:p>
          <a:pPr algn="just"/>
          <a:r>
            <a: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Implementation cost of the model.</a:t>
          </a:r>
          <a:endParaRPr lang="pt-BR" sz="2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3C100A-071E-4576-A86F-A5278F023068}" type="parTrans" cxnId="{450E4C8D-F008-46C9-A6DF-DC16DC4AD57D}">
      <dgm:prSet/>
      <dgm:spPr/>
      <dgm:t>
        <a:bodyPr/>
        <a:lstStyle/>
        <a:p>
          <a:endParaRPr lang="pt-BR"/>
        </a:p>
      </dgm:t>
    </dgm:pt>
    <dgm:pt modelId="{2882BDDA-3630-4A19-9CD3-7A23A3410888}" type="sibTrans" cxnId="{450E4C8D-F008-46C9-A6DF-DC16DC4AD57D}">
      <dgm:prSet/>
      <dgm:spPr/>
      <dgm:t>
        <a:bodyPr/>
        <a:lstStyle/>
        <a:p>
          <a:endParaRPr lang="pt-BR"/>
        </a:p>
      </dgm:t>
    </dgm:pt>
    <dgm:pt modelId="{7F9F49F2-E4D2-44ED-8DB6-220C57358DF0}">
      <dgm:prSet custT="1"/>
      <dgm:spPr>
        <a:solidFill>
          <a:srgbClr val="007190"/>
        </a:solidFill>
      </dgm:spPr>
      <dgm:t>
        <a:bodyPr/>
        <a:lstStyle/>
        <a:p>
          <a:pPr algn="just"/>
          <a:r>
            <a: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Comprehensive comparative analysis between current costs (both direct and indirect) and the model's application.</a:t>
          </a:r>
          <a:endParaRPr lang="pt-BR" sz="20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4BCF84-305D-413B-8D11-71FCAC76EA2E}" type="parTrans" cxnId="{AC1DBAA2-3FE9-4277-8281-DF35B3B7FEE5}">
      <dgm:prSet/>
      <dgm:spPr/>
      <dgm:t>
        <a:bodyPr/>
        <a:lstStyle/>
        <a:p>
          <a:endParaRPr lang="pt-BR"/>
        </a:p>
      </dgm:t>
    </dgm:pt>
    <dgm:pt modelId="{E6DB2427-A7DB-4BFB-9972-0F59BCFC814D}" type="sibTrans" cxnId="{AC1DBAA2-3FE9-4277-8281-DF35B3B7FEE5}">
      <dgm:prSet/>
      <dgm:spPr/>
      <dgm:t>
        <a:bodyPr/>
        <a:lstStyle/>
        <a:p>
          <a:endParaRPr lang="pt-BR"/>
        </a:p>
      </dgm:t>
    </dgm:pt>
    <dgm:pt modelId="{A9ADBD0F-13AA-4A69-9C07-4A8874267290}" type="pres">
      <dgm:prSet presAssocID="{9FE9C5E4-E75C-4181-B505-13A5B55160A0}" presName="theList" presStyleCnt="0">
        <dgm:presLayoutVars>
          <dgm:dir/>
          <dgm:animLvl val="lvl"/>
          <dgm:resizeHandles val="exact"/>
        </dgm:presLayoutVars>
      </dgm:prSet>
      <dgm:spPr/>
    </dgm:pt>
    <dgm:pt modelId="{E0075176-4BFB-4E73-9A80-721D598C9920}" type="pres">
      <dgm:prSet presAssocID="{73E29A55-47A3-47CA-B130-23989FEBF4E8}" presName="compNode" presStyleCnt="0"/>
      <dgm:spPr/>
    </dgm:pt>
    <dgm:pt modelId="{8DB699CD-D95E-4EF0-B538-B1B65BE638B2}" type="pres">
      <dgm:prSet presAssocID="{73E29A55-47A3-47CA-B130-23989FEBF4E8}" presName="aNode" presStyleLbl="bgShp" presStyleIdx="0" presStyleCnt="1" custLinFactNeighborX="-952" custLinFactNeighborY="35382"/>
      <dgm:spPr/>
    </dgm:pt>
    <dgm:pt modelId="{8D8EE0F7-CD3E-4BDC-8C5B-C62D68D2ABA1}" type="pres">
      <dgm:prSet presAssocID="{73E29A55-47A3-47CA-B130-23989FEBF4E8}" presName="textNode" presStyleLbl="bgShp" presStyleIdx="0" presStyleCnt="1"/>
      <dgm:spPr/>
    </dgm:pt>
    <dgm:pt modelId="{155563DB-0791-4ECA-8AB6-D6BB165CA878}" type="pres">
      <dgm:prSet presAssocID="{73E29A55-47A3-47CA-B130-23989FEBF4E8}" presName="compChildNode" presStyleCnt="0"/>
      <dgm:spPr/>
    </dgm:pt>
    <dgm:pt modelId="{A0BBFFDC-201B-46E9-8BC5-EA573023A8B1}" type="pres">
      <dgm:prSet presAssocID="{73E29A55-47A3-47CA-B130-23989FEBF4E8}" presName="theInnerList" presStyleCnt="0"/>
      <dgm:spPr/>
    </dgm:pt>
    <dgm:pt modelId="{C37591E0-02BD-471A-A6DE-F421854AF848}" type="pres">
      <dgm:prSet presAssocID="{EEB64825-FA44-4F43-AAB7-3FEA7AB3EB49}" presName="childNode" presStyleLbl="node1" presStyleIdx="0" presStyleCnt="2" custScaleY="29662">
        <dgm:presLayoutVars>
          <dgm:bulletEnabled val="1"/>
        </dgm:presLayoutVars>
      </dgm:prSet>
      <dgm:spPr/>
    </dgm:pt>
    <dgm:pt modelId="{D1FD4A69-3605-42E8-B43E-73D2C12BB5D1}" type="pres">
      <dgm:prSet presAssocID="{EEB64825-FA44-4F43-AAB7-3FEA7AB3EB49}" presName="aSpace2" presStyleCnt="0"/>
      <dgm:spPr/>
    </dgm:pt>
    <dgm:pt modelId="{FEB0DBAA-A200-4016-B65C-CFF7CC9E9415}" type="pres">
      <dgm:prSet presAssocID="{7F9F49F2-E4D2-44ED-8DB6-220C57358DF0}" presName="childNode" presStyleLbl="node1" presStyleIdx="1" presStyleCnt="2" custScaleY="35822">
        <dgm:presLayoutVars>
          <dgm:bulletEnabled val="1"/>
        </dgm:presLayoutVars>
      </dgm:prSet>
      <dgm:spPr/>
    </dgm:pt>
  </dgm:ptLst>
  <dgm:cxnLst>
    <dgm:cxn modelId="{6B783338-FFD6-4580-A1DA-BF73DB3A9667}" type="presOf" srcId="{9FE9C5E4-E75C-4181-B505-13A5B55160A0}" destId="{A9ADBD0F-13AA-4A69-9C07-4A8874267290}" srcOrd="0" destOrd="0" presId="urn:microsoft.com/office/officeart/2005/8/layout/lProcess2"/>
    <dgm:cxn modelId="{34054150-738D-414B-8475-82298075380E}" type="presOf" srcId="{7F9F49F2-E4D2-44ED-8DB6-220C57358DF0}" destId="{FEB0DBAA-A200-4016-B65C-CFF7CC9E9415}" srcOrd="0" destOrd="0" presId="urn:microsoft.com/office/officeart/2005/8/layout/lProcess2"/>
    <dgm:cxn modelId="{450E4C8D-F008-46C9-A6DF-DC16DC4AD57D}" srcId="{73E29A55-47A3-47CA-B130-23989FEBF4E8}" destId="{EEB64825-FA44-4F43-AAB7-3FEA7AB3EB49}" srcOrd="0" destOrd="0" parTransId="{643C100A-071E-4576-A86F-A5278F023068}" sibTransId="{2882BDDA-3630-4A19-9CD3-7A23A3410888}"/>
    <dgm:cxn modelId="{AC1DBAA2-3FE9-4277-8281-DF35B3B7FEE5}" srcId="{73E29A55-47A3-47CA-B130-23989FEBF4E8}" destId="{7F9F49F2-E4D2-44ED-8DB6-220C57358DF0}" srcOrd="1" destOrd="0" parTransId="{BB4BCF84-305D-413B-8D11-71FCAC76EA2E}" sibTransId="{E6DB2427-A7DB-4BFB-9972-0F59BCFC814D}"/>
    <dgm:cxn modelId="{50009AA8-6E7A-461F-8836-CCBF74303A97}" srcId="{9FE9C5E4-E75C-4181-B505-13A5B55160A0}" destId="{73E29A55-47A3-47CA-B130-23989FEBF4E8}" srcOrd="0" destOrd="0" parTransId="{6D2D645A-E74E-4C32-B826-43F5F1CAA26E}" sibTransId="{E9244637-53BC-46CB-9DCB-5513D03DB03C}"/>
    <dgm:cxn modelId="{CD716CD7-019E-4686-A08A-CE91698A697E}" type="presOf" srcId="{73E29A55-47A3-47CA-B130-23989FEBF4E8}" destId="{8DB699CD-D95E-4EF0-B538-B1B65BE638B2}" srcOrd="0" destOrd="0" presId="urn:microsoft.com/office/officeart/2005/8/layout/lProcess2"/>
    <dgm:cxn modelId="{C5F3DEDD-C1C4-4F0B-80D2-3D180014D833}" type="presOf" srcId="{73E29A55-47A3-47CA-B130-23989FEBF4E8}" destId="{8D8EE0F7-CD3E-4BDC-8C5B-C62D68D2ABA1}" srcOrd="1" destOrd="0" presId="urn:microsoft.com/office/officeart/2005/8/layout/lProcess2"/>
    <dgm:cxn modelId="{918DC7FB-DB22-4ACF-B3FE-075D2556D4A1}" type="presOf" srcId="{EEB64825-FA44-4F43-AAB7-3FEA7AB3EB49}" destId="{C37591E0-02BD-471A-A6DE-F421854AF848}" srcOrd="0" destOrd="0" presId="urn:microsoft.com/office/officeart/2005/8/layout/lProcess2"/>
    <dgm:cxn modelId="{F1B89641-FA02-4292-BBB7-7A891E7C50C2}" type="presParOf" srcId="{A9ADBD0F-13AA-4A69-9C07-4A8874267290}" destId="{E0075176-4BFB-4E73-9A80-721D598C9920}" srcOrd="0" destOrd="0" presId="urn:microsoft.com/office/officeart/2005/8/layout/lProcess2"/>
    <dgm:cxn modelId="{CA6CC383-3F19-4F1C-8DA1-B798AE32BCE3}" type="presParOf" srcId="{E0075176-4BFB-4E73-9A80-721D598C9920}" destId="{8DB699CD-D95E-4EF0-B538-B1B65BE638B2}" srcOrd="0" destOrd="0" presId="urn:microsoft.com/office/officeart/2005/8/layout/lProcess2"/>
    <dgm:cxn modelId="{F88520F1-A64F-413B-BACE-949797D25EE4}" type="presParOf" srcId="{E0075176-4BFB-4E73-9A80-721D598C9920}" destId="{8D8EE0F7-CD3E-4BDC-8C5B-C62D68D2ABA1}" srcOrd="1" destOrd="0" presId="urn:microsoft.com/office/officeart/2005/8/layout/lProcess2"/>
    <dgm:cxn modelId="{444E6595-DBC5-4BD2-AA23-9D0EF77B62B9}" type="presParOf" srcId="{E0075176-4BFB-4E73-9A80-721D598C9920}" destId="{155563DB-0791-4ECA-8AB6-D6BB165CA878}" srcOrd="2" destOrd="0" presId="urn:microsoft.com/office/officeart/2005/8/layout/lProcess2"/>
    <dgm:cxn modelId="{225E60A4-7ACA-4B7F-8DF8-66AEA80CCC2F}" type="presParOf" srcId="{155563DB-0791-4ECA-8AB6-D6BB165CA878}" destId="{A0BBFFDC-201B-46E9-8BC5-EA573023A8B1}" srcOrd="0" destOrd="0" presId="urn:microsoft.com/office/officeart/2005/8/layout/lProcess2"/>
    <dgm:cxn modelId="{B14FD32C-1D23-4FF3-851F-F4D44AF48B61}" type="presParOf" srcId="{A0BBFFDC-201B-46E9-8BC5-EA573023A8B1}" destId="{C37591E0-02BD-471A-A6DE-F421854AF848}" srcOrd="0" destOrd="0" presId="urn:microsoft.com/office/officeart/2005/8/layout/lProcess2"/>
    <dgm:cxn modelId="{BFF14515-5DC3-4F90-BB71-E259C66C0D91}" type="presParOf" srcId="{A0BBFFDC-201B-46E9-8BC5-EA573023A8B1}" destId="{D1FD4A69-3605-42E8-B43E-73D2C12BB5D1}" srcOrd="1" destOrd="0" presId="urn:microsoft.com/office/officeart/2005/8/layout/lProcess2"/>
    <dgm:cxn modelId="{3AFB7B7D-0409-418A-AF5B-7856A0498522}" type="presParOf" srcId="{A0BBFFDC-201B-46E9-8BC5-EA573023A8B1}" destId="{FEB0DBAA-A200-4016-B65C-CFF7CC9E941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699CD-D95E-4EF0-B538-B1B65BE638B2}">
      <dsp:nvSpPr>
        <dsp:cNvPr id="0" name=""/>
        <dsp:cNvSpPr/>
      </dsp:nvSpPr>
      <dsp:spPr>
        <a:xfrm>
          <a:off x="0" y="0"/>
          <a:ext cx="8151722" cy="4741556"/>
        </a:xfrm>
        <a:prstGeom prst="roundRect">
          <a:avLst>
            <a:gd name="adj" fmla="val 10000"/>
          </a:avLst>
        </a:prstGeom>
        <a:solidFill>
          <a:srgbClr val="007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Summary:</a:t>
          </a:r>
        </a:p>
      </dsp:txBody>
      <dsp:txXfrm>
        <a:off x="0" y="0"/>
        <a:ext cx="8151722" cy="1422466"/>
      </dsp:txXfrm>
    </dsp:sp>
    <dsp:sp modelId="{B1ABFE1B-79B2-4540-B5E6-61E22343782B}">
      <dsp:nvSpPr>
        <dsp:cNvPr id="0" name=""/>
        <dsp:cNvSpPr/>
      </dsp:nvSpPr>
      <dsp:spPr>
        <a:xfrm>
          <a:off x="815172" y="1422871"/>
          <a:ext cx="6521377" cy="931525"/>
        </a:xfrm>
        <a:prstGeom prst="roundRect">
          <a:avLst>
            <a:gd name="adj" fmla="val 10000"/>
          </a:avLst>
        </a:prstGeom>
        <a:solidFill>
          <a:srgbClr val="0071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The expected cost was $54,000, which our model successfully reduced to $25,375.</a:t>
          </a:r>
          <a:endParaRPr lang="pt-B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2455" y="1450154"/>
        <a:ext cx="6466811" cy="876959"/>
      </dsp:txXfrm>
    </dsp:sp>
    <dsp:sp modelId="{A4A14245-A3E5-47EA-81EB-E74745A0F14C}">
      <dsp:nvSpPr>
        <dsp:cNvPr id="0" name=""/>
        <dsp:cNvSpPr/>
      </dsp:nvSpPr>
      <dsp:spPr>
        <a:xfrm>
          <a:off x="815172" y="2497709"/>
          <a:ext cx="6521377" cy="931525"/>
        </a:xfrm>
        <a:prstGeom prst="roundRect">
          <a:avLst>
            <a:gd name="adj" fmla="val 10000"/>
          </a:avLst>
        </a:prstGeom>
        <a:solidFill>
          <a:srgbClr val="0071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Maintenance costs from six years ago (excluding inflation, taxes, and other factors).</a:t>
          </a:r>
          <a:endParaRPr lang="pt-B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2455" y="2524992"/>
        <a:ext cx="6466811" cy="876959"/>
      </dsp:txXfrm>
    </dsp:sp>
    <dsp:sp modelId="{03DAFDDB-BD22-4192-87C7-1A307BFDF2C0}">
      <dsp:nvSpPr>
        <dsp:cNvPr id="0" name=""/>
        <dsp:cNvSpPr/>
      </dsp:nvSpPr>
      <dsp:spPr>
        <a:xfrm>
          <a:off x="815172" y="3572547"/>
          <a:ext cx="6521377" cy="931525"/>
        </a:xfrm>
        <a:prstGeom prst="roundRect">
          <a:avLst>
            <a:gd name="adj" fmla="val 10000"/>
          </a:avLst>
        </a:prstGeom>
        <a:solidFill>
          <a:srgbClr val="0071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Mitigation of potential indirect expenses, including accident-related costs, driver’s meals, lodging, delivery delays, and others.</a:t>
          </a:r>
          <a:endParaRPr lang="pt-B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2455" y="3599830"/>
        <a:ext cx="6466811" cy="876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699CD-D95E-4EF0-B538-B1B65BE638B2}">
      <dsp:nvSpPr>
        <dsp:cNvPr id="0" name=""/>
        <dsp:cNvSpPr/>
      </dsp:nvSpPr>
      <dsp:spPr>
        <a:xfrm>
          <a:off x="0" y="0"/>
          <a:ext cx="8151722" cy="4741556"/>
        </a:xfrm>
        <a:prstGeom prst="roundRect">
          <a:avLst>
            <a:gd name="adj" fmla="val 10000"/>
          </a:avLst>
        </a:prstGeom>
        <a:solidFill>
          <a:srgbClr val="00719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4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Next Steps:</a:t>
          </a:r>
        </a:p>
      </dsp:txBody>
      <dsp:txXfrm>
        <a:off x="0" y="0"/>
        <a:ext cx="8151722" cy="1422466"/>
      </dsp:txXfrm>
    </dsp:sp>
    <dsp:sp modelId="{C37591E0-02BD-471A-A6DE-F421854AF848}">
      <dsp:nvSpPr>
        <dsp:cNvPr id="0" name=""/>
        <dsp:cNvSpPr/>
      </dsp:nvSpPr>
      <dsp:spPr>
        <a:xfrm>
          <a:off x="815172" y="1717282"/>
          <a:ext cx="6521377" cy="914186"/>
        </a:xfrm>
        <a:prstGeom prst="roundRect">
          <a:avLst>
            <a:gd name="adj" fmla="val 10000"/>
          </a:avLst>
        </a:prstGeom>
        <a:solidFill>
          <a:srgbClr val="0071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Implementation cost of the model.</a:t>
          </a:r>
          <a:endParaRPr lang="pt-BR" sz="2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1948" y="1744058"/>
        <a:ext cx="6467825" cy="860634"/>
      </dsp:txXfrm>
    </dsp:sp>
    <dsp:sp modelId="{FEB0DBAA-A200-4016-B65C-CFF7CC9E9415}">
      <dsp:nvSpPr>
        <dsp:cNvPr id="0" name=""/>
        <dsp:cNvSpPr/>
      </dsp:nvSpPr>
      <dsp:spPr>
        <a:xfrm>
          <a:off x="815172" y="3105624"/>
          <a:ext cx="6521377" cy="1104038"/>
        </a:xfrm>
        <a:prstGeom prst="roundRect">
          <a:avLst>
            <a:gd name="adj" fmla="val 10000"/>
          </a:avLst>
        </a:prstGeom>
        <a:solidFill>
          <a:srgbClr val="0071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Comprehensive comparative analysis between current costs (both direct and indirect) and the model's application.</a:t>
          </a:r>
          <a:endParaRPr lang="pt-BR" sz="20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7508" y="3137960"/>
        <a:ext cx="6456705" cy="1039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04EE4-E025-4A4E-8807-7DFE12119762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CFE4D-4575-4134-BD8D-122F19935F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6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77005-95D8-4A52-B7DB-195A0C5C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1C8DFF-8008-4FAA-928D-08C53D4A4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53F811-097A-48E2-BC76-7C26D5DE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136FB-B8AD-47C6-96BC-20CD4A0317FA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307F7B-ED5A-4C2B-BDFA-ABEA421F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0978E-99E4-4F71-B3F2-733BA370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1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7CAD5-AD0C-45EE-A032-15355990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6D04FC-E9E8-45F9-871F-341619D7A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F1F9EC-1119-42B4-9204-9CC0E386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DA7C-DCBD-4AFF-97C5-4DCF7517FE9F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F6C425-5BBF-473A-B517-8A659581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BF214B-7745-4719-866B-9C8EAED4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7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74CA10-F99E-484E-A08E-3EC6C110B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FC9437-281C-4BC7-A82F-ECCBD3F4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02C73-BC1E-4B83-8572-CCA023EF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D11E-1E4B-41E1-A89D-154B41C27FCA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6D28D4-932C-4361-B864-5F626072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A92843-DFC9-4328-AF1B-2CDC1877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4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DE71E-32D3-43A0-AA53-F97FB1F2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117BA-2556-4739-A093-24261FE5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AFB340-EAF9-4D38-ACCB-D81ED611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76C-D98B-4C51-A776-81418ECB588B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7D022-7AE6-4F39-9B84-D38B5A5E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41CEEF-97EE-4BCC-ABE1-802FC84D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74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C17CD-0673-49F9-8E9E-BB098797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653DB2-8219-4742-B819-CEC4E8CA8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F3822-CC91-471C-9A64-347872AD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D92B-7FA0-453A-A1D5-C871AC39128D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8E7AD-8FD5-4FED-886D-30819040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1839C9-E894-4EBD-8890-1D1F19BA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00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EE22C-38BA-4E07-86AA-AF699C4C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27750-42B4-49A5-B3B2-2989904F3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73C5AF-69F5-4A5B-86B7-E6F9B4AC5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BD77DB-C5A5-47B2-B1A3-2334DB54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842C-0DD5-4060-BB39-1C345E5C254C}" type="datetime1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9BAD01-8296-44E7-ADA5-6AC4A89E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165A2D-FCAC-4A5D-B35B-38813FFE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5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92BC4-7593-4712-8C53-D12EE193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3C90DC-77F5-4198-A112-178798642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25885C-942F-4399-897E-5D3015B9D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11856C-8A2C-4A7A-9227-F34E5E60A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E009286-9906-4E0E-A16D-67EB54B8A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D66570-FFBB-4749-87DF-AD25BA2D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9CAC-30BF-4B0B-8512-69D46B69653B}" type="datetime1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E0EA77-6FAB-40F7-BFE8-E602FC4F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2899521-EDEB-44B0-B94B-B1A2F226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96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9A6F7-1539-4164-8771-05A5D961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85AE23-B81B-4489-835E-41350F31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ABC1-8EF6-4F6E-8100-56A7F49EFFC6}" type="datetime1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720FF1-63BE-44CE-9B61-B9D28CEC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4D9848-086F-4A2B-BCDD-30F2C949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3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831ACF-D2D4-47EB-B2D8-4A839943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E66DB-2707-426A-9EF3-7D655F41665C}" type="datetime1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6BEBA0-D76A-4137-96EF-0360C8AD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7DBE62-0358-4C56-9C30-310E4AD0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18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B61AD-544D-481B-9E95-82FC9929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24E9D-EB58-464D-BA9D-8D1BCCC4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470B49-76B6-4BA8-9173-F4BBE70A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F2121D-C5CA-43EB-89E2-D94B00F6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0874-EA81-43E0-8E51-CC9BAB415C29}" type="datetime1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EE9467-65B6-43DC-B06D-D39504C0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7ED951-D0BC-4BC1-8084-A69D1465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89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D8C06-CF70-4679-AF96-307A11A0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21B2F3-32AB-4B3D-9F55-A517C6CEF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14421E-341A-4A30-B16C-67D198B1F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38BC87-6870-4213-8D52-A4A6DD16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86D2-F8D7-4D6A-B765-F7B9C10AB9AF}" type="datetime1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541DF3-AF36-4519-95D2-4DBBF69B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968AEB-D688-45C7-B0D1-850AE526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15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FF53E-9390-4669-BD96-7FE7B96B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9A1F50-27A3-4D16-90F6-2B53F3489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7ABA78-6C02-4388-A36B-0D5C3C003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B4537-AA27-4738-ABEC-BB4CC7E50667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6EB42-4F21-419A-9C6E-34C8F547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094F1-5062-42FE-AAEE-4B3A00174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0DF3-BE9A-4A93-A3A3-713D2BEE24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25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bix-tech.com?utm_source=bix-tech.com&amp;utm_medium=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DD095-9903-441C-B8DF-BB397854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681" y="2124439"/>
            <a:ext cx="10072638" cy="1878874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800" b="1" dirty="0">
                <a:solidFill>
                  <a:srgbClr val="007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 of Maintenance Planning Optimization</a:t>
            </a:r>
            <a:endParaRPr lang="pt-BR" sz="4800" b="1" dirty="0">
              <a:solidFill>
                <a:srgbClr val="0071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BIX Tech I Custom Tech &amp; Data Solutions for Your Business">
            <a:extLst>
              <a:ext uri="{FF2B5EF4-FFF2-40B4-BE49-F238E27FC236}">
                <a16:creationId xmlns:a16="http://schemas.microsoft.com/office/drawing/2014/main" id="{EAC8551C-C9BB-45B7-8BB2-FAA78E04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1650"/>
            <a:ext cx="1566376" cy="67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D9DB0-8CB5-4DA4-82C9-320B3DAA9F04}"/>
              </a:ext>
            </a:extLst>
          </p:cNvPr>
          <p:cNvSpPr txBox="1"/>
          <p:nvPr/>
        </p:nvSpPr>
        <p:spPr>
          <a:xfrm>
            <a:off x="1059681" y="5525353"/>
            <a:ext cx="230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1200" i="0" dirty="0">
                <a:solidFill>
                  <a:srgbClr val="00719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299 Alhambra Circle, Suite 403</a:t>
            </a:r>
          </a:p>
          <a:p>
            <a:pPr algn="l" fontAlgn="base"/>
            <a:r>
              <a:rPr lang="pt-BR" sz="1200" i="0" dirty="0">
                <a:solidFill>
                  <a:srgbClr val="00719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Coral Gables, Florida 33134</a:t>
            </a:r>
          </a:p>
          <a:p>
            <a:pPr algn="l" fontAlgn="base"/>
            <a:r>
              <a:rPr lang="pt-BR" sz="1200" i="0" dirty="0">
                <a:solidFill>
                  <a:srgbClr val="00719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(786) 388-098</a:t>
            </a:r>
          </a:p>
          <a:p>
            <a:pPr algn="l" fontAlgn="base"/>
            <a:r>
              <a:rPr lang="pt-BR" sz="1200" i="0" u="none" strike="noStrike" dirty="0">
                <a:solidFill>
                  <a:srgbClr val="00719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info@bix-tech.com</a:t>
            </a:r>
            <a:endParaRPr lang="pt-BR" sz="1200" i="0" dirty="0">
              <a:solidFill>
                <a:srgbClr val="00719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3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DD095-9903-441C-B8DF-BB397854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8274" y="3062909"/>
            <a:ext cx="4422176" cy="73218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6000" b="1" dirty="0">
                <a:solidFill>
                  <a:srgbClr val="007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Thank you!</a:t>
            </a:r>
            <a:endParaRPr lang="pt-BR" sz="6000" b="1" dirty="0">
              <a:solidFill>
                <a:srgbClr val="0071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BIX Tech I Custom Tech &amp; Data Solutions for Your Business">
            <a:extLst>
              <a:ext uri="{FF2B5EF4-FFF2-40B4-BE49-F238E27FC236}">
                <a16:creationId xmlns:a16="http://schemas.microsoft.com/office/drawing/2014/main" id="{EAC8551C-C9BB-45B7-8BB2-FAA78E04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50" y="2757494"/>
            <a:ext cx="3106724" cy="134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2824A6-C9B9-4FC0-9645-BA97CB0C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70062-E494-4CE9-9756-C0E38B39BCB9}" type="datetime1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3EFCA-68E1-4F52-AD56-25FC3021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93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8F9AA-B123-45B4-A65B-1633AD2C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76" y="2600826"/>
            <a:ext cx="6266448" cy="1656347"/>
          </a:xfrm>
        </p:spPr>
        <p:txBody>
          <a:bodyPr>
            <a:normAutofit/>
          </a:bodyPr>
          <a:lstStyle/>
          <a:p>
            <a:r>
              <a:rPr lang="pt-BR" sz="6000" b="1" dirty="0">
                <a:solidFill>
                  <a:srgbClr val="007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0E6E94-3815-492F-A082-F79781BD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76C-D98B-4C51-A776-81418ECB588B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EDD9CB-CA20-43CB-9A11-0F598CDC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58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1240910D-7E7F-4C39-AF24-1080F4739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74" y="1147982"/>
            <a:ext cx="9890051" cy="52083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12C3B6-010B-44BF-BC77-DCE96ED2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2462349" cy="50572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007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80E81-E16F-4C96-857B-6B273F14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02EA8-C326-446E-9A4C-2B96E025C4BD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88F36F-253F-4B41-8F47-230B3AE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2</a:t>
            </a:fld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2B9A89-22CB-41F4-AB46-8FC7888D4C2C}"/>
              </a:ext>
            </a:extLst>
          </p:cNvPr>
          <p:cNvSpPr txBox="1"/>
          <p:nvPr/>
        </p:nvSpPr>
        <p:spPr>
          <a:xfrm>
            <a:off x="838200" y="50165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7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last 3 years it has been noticing a large increase in the expenses related to the maintenance of the air system of its vehicles, even though it has been keeping the size of its fleet relatively constant.</a:t>
            </a:r>
            <a:endParaRPr lang="pt-BR" dirty="0">
              <a:solidFill>
                <a:srgbClr val="0071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875480A-02E5-408E-883F-03154C23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75" y="783766"/>
            <a:ext cx="10581649" cy="5572584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7AA0C3-BA32-4C20-BE66-DD41285E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CED7-BCF4-438B-A127-67FF9C053622}" type="datetime1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11D74D7-3AAE-4FEC-A51D-3EFAB196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3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0BA1F6-B1E6-467F-85A1-75521A67FBDE}"/>
              </a:ext>
            </a:extLst>
          </p:cNvPr>
          <p:cNvSpPr txBox="1"/>
          <p:nvPr/>
        </p:nvSpPr>
        <p:spPr>
          <a:xfrm>
            <a:off x="838200" y="383655"/>
            <a:ext cx="1051560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7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cost of maintenance for 2022 using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94638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BA41AF-996D-4409-8A9B-05B5EAB8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76C-D98B-4C51-A776-81418ECB588B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258321-A459-473D-A94A-16E6BD1C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4</a:t>
            </a:fld>
            <a:endParaRPr 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AD794A5-355A-4864-BFBF-D3088490ADA1}"/>
              </a:ext>
            </a:extLst>
          </p:cNvPr>
          <p:cNvGrpSpPr/>
          <p:nvPr/>
        </p:nvGrpSpPr>
        <p:grpSpPr>
          <a:xfrm>
            <a:off x="1521097" y="719666"/>
            <a:ext cx="9149805" cy="5418666"/>
            <a:chOff x="1521097" y="719666"/>
            <a:chExt cx="9149805" cy="5418666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7B994D1B-BA4C-49C8-BD4A-B4066EF17C15}"/>
                </a:ext>
              </a:extLst>
            </p:cNvPr>
            <p:cNvSpPr/>
            <p:nvPr/>
          </p:nvSpPr>
          <p:spPr>
            <a:xfrm>
              <a:off x="1521097" y="719666"/>
              <a:ext cx="7045350" cy="975360"/>
            </a:xfrm>
            <a:custGeom>
              <a:avLst/>
              <a:gdLst>
                <a:gd name="connsiteX0" fmla="*/ 0 w 7045350"/>
                <a:gd name="connsiteY0" fmla="*/ 97536 h 975360"/>
                <a:gd name="connsiteX1" fmla="*/ 97536 w 7045350"/>
                <a:gd name="connsiteY1" fmla="*/ 0 h 975360"/>
                <a:gd name="connsiteX2" fmla="*/ 6947814 w 7045350"/>
                <a:gd name="connsiteY2" fmla="*/ 0 h 975360"/>
                <a:gd name="connsiteX3" fmla="*/ 7045350 w 7045350"/>
                <a:gd name="connsiteY3" fmla="*/ 97536 h 975360"/>
                <a:gd name="connsiteX4" fmla="*/ 7045350 w 7045350"/>
                <a:gd name="connsiteY4" fmla="*/ 877824 h 975360"/>
                <a:gd name="connsiteX5" fmla="*/ 6947814 w 7045350"/>
                <a:gd name="connsiteY5" fmla="*/ 975360 h 975360"/>
                <a:gd name="connsiteX6" fmla="*/ 97536 w 7045350"/>
                <a:gd name="connsiteY6" fmla="*/ 975360 h 975360"/>
                <a:gd name="connsiteX7" fmla="*/ 0 w 7045350"/>
                <a:gd name="connsiteY7" fmla="*/ 877824 h 975360"/>
                <a:gd name="connsiteX8" fmla="*/ 0 w 704535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535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947814" y="0"/>
                  </a:lnTo>
                  <a:cubicBezTo>
                    <a:pt x="7001682" y="0"/>
                    <a:pt x="7045350" y="43668"/>
                    <a:pt x="7045350" y="97536"/>
                  </a:cubicBezTo>
                  <a:lnTo>
                    <a:pt x="7045350" y="877824"/>
                  </a:lnTo>
                  <a:cubicBezTo>
                    <a:pt x="7045350" y="931692"/>
                    <a:pt x="7001682" y="975360"/>
                    <a:pt x="694781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437" tIns="131437" rIns="1240909" bIns="131437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700" b="1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Problem Definition</a:t>
              </a: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8D1BA6A-CA47-4C36-9875-1EC45C642E9C}"/>
                </a:ext>
              </a:extLst>
            </p:cNvPr>
            <p:cNvSpPr/>
            <p:nvPr/>
          </p:nvSpPr>
          <p:spPr>
            <a:xfrm>
              <a:off x="2047209" y="1830492"/>
              <a:ext cx="7177001" cy="975360"/>
            </a:xfrm>
            <a:custGeom>
              <a:avLst/>
              <a:gdLst>
                <a:gd name="connsiteX0" fmla="*/ 0 w 7045350"/>
                <a:gd name="connsiteY0" fmla="*/ 97536 h 975360"/>
                <a:gd name="connsiteX1" fmla="*/ 97536 w 7045350"/>
                <a:gd name="connsiteY1" fmla="*/ 0 h 975360"/>
                <a:gd name="connsiteX2" fmla="*/ 6947814 w 7045350"/>
                <a:gd name="connsiteY2" fmla="*/ 0 h 975360"/>
                <a:gd name="connsiteX3" fmla="*/ 7045350 w 7045350"/>
                <a:gd name="connsiteY3" fmla="*/ 97536 h 975360"/>
                <a:gd name="connsiteX4" fmla="*/ 7045350 w 7045350"/>
                <a:gd name="connsiteY4" fmla="*/ 877824 h 975360"/>
                <a:gd name="connsiteX5" fmla="*/ 6947814 w 7045350"/>
                <a:gd name="connsiteY5" fmla="*/ 975360 h 975360"/>
                <a:gd name="connsiteX6" fmla="*/ 97536 w 7045350"/>
                <a:gd name="connsiteY6" fmla="*/ 975360 h 975360"/>
                <a:gd name="connsiteX7" fmla="*/ 0 w 7045350"/>
                <a:gd name="connsiteY7" fmla="*/ 877824 h 975360"/>
                <a:gd name="connsiteX8" fmla="*/ 0 w 704535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535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947814" y="0"/>
                  </a:lnTo>
                  <a:cubicBezTo>
                    <a:pt x="7001682" y="0"/>
                    <a:pt x="7045350" y="43668"/>
                    <a:pt x="7045350" y="97536"/>
                  </a:cubicBezTo>
                  <a:lnTo>
                    <a:pt x="7045350" y="877824"/>
                  </a:lnTo>
                  <a:cubicBezTo>
                    <a:pt x="7045350" y="931692"/>
                    <a:pt x="7001682" y="975360"/>
                    <a:pt x="694781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437" tIns="131437" rIns="1291535" bIns="131437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700" b="1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Data Analysis and Preprocessing</a:t>
              </a: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5FF8ADB-1381-449C-A030-01DCD5FA160F}"/>
                </a:ext>
              </a:extLst>
            </p:cNvPr>
            <p:cNvSpPr/>
            <p:nvPr/>
          </p:nvSpPr>
          <p:spPr>
            <a:xfrm>
              <a:off x="2573324" y="2941319"/>
              <a:ext cx="7045350" cy="975360"/>
            </a:xfrm>
            <a:custGeom>
              <a:avLst/>
              <a:gdLst>
                <a:gd name="connsiteX0" fmla="*/ 0 w 7045350"/>
                <a:gd name="connsiteY0" fmla="*/ 97536 h 975360"/>
                <a:gd name="connsiteX1" fmla="*/ 97536 w 7045350"/>
                <a:gd name="connsiteY1" fmla="*/ 0 h 975360"/>
                <a:gd name="connsiteX2" fmla="*/ 6947814 w 7045350"/>
                <a:gd name="connsiteY2" fmla="*/ 0 h 975360"/>
                <a:gd name="connsiteX3" fmla="*/ 7045350 w 7045350"/>
                <a:gd name="connsiteY3" fmla="*/ 97536 h 975360"/>
                <a:gd name="connsiteX4" fmla="*/ 7045350 w 7045350"/>
                <a:gd name="connsiteY4" fmla="*/ 877824 h 975360"/>
                <a:gd name="connsiteX5" fmla="*/ 6947814 w 7045350"/>
                <a:gd name="connsiteY5" fmla="*/ 975360 h 975360"/>
                <a:gd name="connsiteX6" fmla="*/ 97536 w 7045350"/>
                <a:gd name="connsiteY6" fmla="*/ 975360 h 975360"/>
                <a:gd name="connsiteX7" fmla="*/ 0 w 7045350"/>
                <a:gd name="connsiteY7" fmla="*/ 877824 h 975360"/>
                <a:gd name="connsiteX8" fmla="*/ 0 w 704535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535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947814" y="0"/>
                  </a:lnTo>
                  <a:cubicBezTo>
                    <a:pt x="7001682" y="0"/>
                    <a:pt x="7045350" y="43668"/>
                    <a:pt x="7045350" y="97536"/>
                  </a:cubicBezTo>
                  <a:lnTo>
                    <a:pt x="7045350" y="877824"/>
                  </a:lnTo>
                  <a:cubicBezTo>
                    <a:pt x="7045350" y="931692"/>
                    <a:pt x="7001682" y="975360"/>
                    <a:pt x="694781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437" tIns="131437" rIns="1291535" bIns="131437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700" b="1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Model Selection</a:t>
              </a: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F3ED9449-CD7D-41B8-988A-A62CCFD434C5}"/>
                </a:ext>
              </a:extLst>
            </p:cNvPr>
            <p:cNvSpPr/>
            <p:nvPr/>
          </p:nvSpPr>
          <p:spPr>
            <a:xfrm>
              <a:off x="3099438" y="4052146"/>
              <a:ext cx="7045350" cy="975360"/>
            </a:xfrm>
            <a:custGeom>
              <a:avLst/>
              <a:gdLst>
                <a:gd name="connsiteX0" fmla="*/ 0 w 7045350"/>
                <a:gd name="connsiteY0" fmla="*/ 97536 h 975360"/>
                <a:gd name="connsiteX1" fmla="*/ 97536 w 7045350"/>
                <a:gd name="connsiteY1" fmla="*/ 0 h 975360"/>
                <a:gd name="connsiteX2" fmla="*/ 6947814 w 7045350"/>
                <a:gd name="connsiteY2" fmla="*/ 0 h 975360"/>
                <a:gd name="connsiteX3" fmla="*/ 7045350 w 7045350"/>
                <a:gd name="connsiteY3" fmla="*/ 97536 h 975360"/>
                <a:gd name="connsiteX4" fmla="*/ 7045350 w 7045350"/>
                <a:gd name="connsiteY4" fmla="*/ 877824 h 975360"/>
                <a:gd name="connsiteX5" fmla="*/ 6947814 w 7045350"/>
                <a:gd name="connsiteY5" fmla="*/ 975360 h 975360"/>
                <a:gd name="connsiteX6" fmla="*/ 97536 w 7045350"/>
                <a:gd name="connsiteY6" fmla="*/ 975360 h 975360"/>
                <a:gd name="connsiteX7" fmla="*/ 0 w 7045350"/>
                <a:gd name="connsiteY7" fmla="*/ 877824 h 975360"/>
                <a:gd name="connsiteX8" fmla="*/ 0 w 704535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535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947814" y="0"/>
                  </a:lnTo>
                  <a:cubicBezTo>
                    <a:pt x="7001682" y="0"/>
                    <a:pt x="7045350" y="43668"/>
                    <a:pt x="7045350" y="97536"/>
                  </a:cubicBezTo>
                  <a:lnTo>
                    <a:pt x="7045350" y="877824"/>
                  </a:lnTo>
                  <a:cubicBezTo>
                    <a:pt x="7045350" y="931692"/>
                    <a:pt x="7001682" y="975360"/>
                    <a:pt x="694781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437" tIns="131437" rIns="1291535" bIns="131437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700" b="1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Model Training</a:t>
              </a: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CF105C9-1198-4431-9E26-7E5768BF5EF1}"/>
                </a:ext>
              </a:extLst>
            </p:cNvPr>
            <p:cNvSpPr/>
            <p:nvPr/>
          </p:nvSpPr>
          <p:spPr>
            <a:xfrm>
              <a:off x="3625552" y="5162972"/>
              <a:ext cx="7045350" cy="975360"/>
            </a:xfrm>
            <a:custGeom>
              <a:avLst/>
              <a:gdLst>
                <a:gd name="connsiteX0" fmla="*/ 0 w 7045350"/>
                <a:gd name="connsiteY0" fmla="*/ 97536 h 975360"/>
                <a:gd name="connsiteX1" fmla="*/ 97536 w 7045350"/>
                <a:gd name="connsiteY1" fmla="*/ 0 h 975360"/>
                <a:gd name="connsiteX2" fmla="*/ 6947814 w 7045350"/>
                <a:gd name="connsiteY2" fmla="*/ 0 h 975360"/>
                <a:gd name="connsiteX3" fmla="*/ 7045350 w 7045350"/>
                <a:gd name="connsiteY3" fmla="*/ 97536 h 975360"/>
                <a:gd name="connsiteX4" fmla="*/ 7045350 w 7045350"/>
                <a:gd name="connsiteY4" fmla="*/ 877824 h 975360"/>
                <a:gd name="connsiteX5" fmla="*/ 6947814 w 7045350"/>
                <a:gd name="connsiteY5" fmla="*/ 975360 h 975360"/>
                <a:gd name="connsiteX6" fmla="*/ 97536 w 7045350"/>
                <a:gd name="connsiteY6" fmla="*/ 975360 h 975360"/>
                <a:gd name="connsiteX7" fmla="*/ 0 w 7045350"/>
                <a:gd name="connsiteY7" fmla="*/ 877824 h 975360"/>
                <a:gd name="connsiteX8" fmla="*/ 0 w 7045350"/>
                <a:gd name="connsiteY8" fmla="*/ 97536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45350" h="975360">
                  <a:moveTo>
                    <a:pt x="0" y="97536"/>
                  </a:moveTo>
                  <a:cubicBezTo>
                    <a:pt x="0" y="43668"/>
                    <a:pt x="43668" y="0"/>
                    <a:pt x="97536" y="0"/>
                  </a:cubicBezTo>
                  <a:lnTo>
                    <a:pt x="6947814" y="0"/>
                  </a:lnTo>
                  <a:cubicBezTo>
                    <a:pt x="7001682" y="0"/>
                    <a:pt x="7045350" y="43668"/>
                    <a:pt x="7045350" y="97536"/>
                  </a:cubicBezTo>
                  <a:lnTo>
                    <a:pt x="7045350" y="877824"/>
                  </a:lnTo>
                  <a:cubicBezTo>
                    <a:pt x="7045350" y="931692"/>
                    <a:pt x="7001682" y="975360"/>
                    <a:pt x="6947814" y="975360"/>
                  </a:cubicBezTo>
                  <a:lnTo>
                    <a:pt x="97536" y="975360"/>
                  </a:lnTo>
                  <a:cubicBezTo>
                    <a:pt x="43668" y="975360"/>
                    <a:pt x="0" y="931692"/>
                    <a:pt x="0" y="877824"/>
                  </a:cubicBezTo>
                  <a:lnTo>
                    <a:pt x="0" y="97536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1437" tIns="131437" rIns="1291535" bIns="131437" numCol="1" spcCol="1270" anchor="ctr" anchorCtr="0">
              <a:noAutofit/>
            </a:bodyPr>
            <a:lstStyle/>
            <a:p>
              <a:pPr marL="0" lvl="0" indent="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700" b="1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Model Evaluation</a:t>
              </a: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0CAF707-FE72-4DBD-A215-DA769F5F564B}"/>
                </a:ext>
              </a:extLst>
            </p:cNvPr>
            <p:cNvSpPr/>
            <p:nvPr/>
          </p:nvSpPr>
          <p:spPr>
            <a:xfrm>
              <a:off x="7935511" y="1488735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solidFill>
              <a:srgbClr val="34454C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746" tIns="38100" rIns="180746" bIns="195011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3000" b="1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B7359A60-97AB-48A3-8590-E1CA8803AE54}"/>
                </a:ext>
              </a:extLst>
            </p:cNvPr>
            <p:cNvSpPr/>
            <p:nvPr/>
          </p:nvSpPr>
          <p:spPr>
            <a:xfrm>
              <a:off x="8458577" y="2604010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solidFill>
              <a:srgbClr val="34454C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746" tIns="38100" rIns="180746" bIns="195011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3000" b="1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3BF318F5-9E7B-42F1-916E-72F10CD7A5E0}"/>
                </a:ext>
              </a:extLst>
            </p:cNvPr>
            <p:cNvSpPr/>
            <p:nvPr/>
          </p:nvSpPr>
          <p:spPr>
            <a:xfrm>
              <a:off x="8984691" y="3707288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solidFill>
              <a:srgbClr val="34454C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746" tIns="38100" rIns="180746" bIns="195011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3000" b="1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E0ADC222-4AD0-4BD2-9893-7C4DAA1BF4F5}"/>
                </a:ext>
              </a:extLst>
            </p:cNvPr>
            <p:cNvSpPr/>
            <p:nvPr/>
          </p:nvSpPr>
          <p:spPr>
            <a:xfrm>
              <a:off x="9510805" y="4820245"/>
              <a:ext cx="633984" cy="633984"/>
            </a:xfrm>
            <a:custGeom>
              <a:avLst/>
              <a:gdLst>
                <a:gd name="connsiteX0" fmla="*/ 0 w 633984"/>
                <a:gd name="connsiteY0" fmla="*/ 348691 h 633984"/>
                <a:gd name="connsiteX1" fmla="*/ 142646 w 633984"/>
                <a:gd name="connsiteY1" fmla="*/ 348691 h 633984"/>
                <a:gd name="connsiteX2" fmla="*/ 142646 w 633984"/>
                <a:gd name="connsiteY2" fmla="*/ 0 h 633984"/>
                <a:gd name="connsiteX3" fmla="*/ 491338 w 633984"/>
                <a:gd name="connsiteY3" fmla="*/ 0 h 633984"/>
                <a:gd name="connsiteX4" fmla="*/ 491338 w 633984"/>
                <a:gd name="connsiteY4" fmla="*/ 348691 h 633984"/>
                <a:gd name="connsiteX5" fmla="*/ 633984 w 633984"/>
                <a:gd name="connsiteY5" fmla="*/ 348691 h 633984"/>
                <a:gd name="connsiteX6" fmla="*/ 316992 w 633984"/>
                <a:gd name="connsiteY6" fmla="*/ 633984 h 633984"/>
                <a:gd name="connsiteX7" fmla="*/ 0 w 633984"/>
                <a:gd name="connsiteY7" fmla="*/ 348691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984" h="633984">
                  <a:moveTo>
                    <a:pt x="0" y="348691"/>
                  </a:moveTo>
                  <a:lnTo>
                    <a:pt x="142646" y="348691"/>
                  </a:lnTo>
                  <a:lnTo>
                    <a:pt x="142646" y="0"/>
                  </a:lnTo>
                  <a:lnTo>
                    <a:pt x="491338" y="0"/>
                  </a:lnTo>
                  <a:lnTo>
                    <a:pt x="491338" y="348691"/>
                  </a:lnTo>
                  <a:lnTo>
                    <a:pt x="633984" y="348691"/>
                  </a:lnTo>
                  <a:lnTo>
                    <a:pt x="316992" y="633984"/>
                  </a:lnTo>
                  <a:lnTo>
                    <a:pt x="0" y="348691"/>
                  </a:lnTo>
                  <a:close/>
                </a:path>
              </a:pathLst>
            </a:custGeom>
            <a:solidFill>
              <a:srgbClr val="34454C"/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0746" tIns="38100" rIns="180746" bIns="195011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pt-BR" sz="3000" b="1" kern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23E7322-7E79-4DF2-8B80-5751CEC9C764}"/>
              </a:ext>
            </a:extLst>
          </p:cNvPr>
          <p:cNvSpPr txBox="1"/>
          <p:nvPr/>
        </p:nvSpPr>
        <p:spPr>
          <a:xfrm>
            <a:off x="1481626" y="136525"/>
            <a:ext cx="4199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7190"/>
                </a:solidFill>
              </a:rPr>
              <a:t>Pipeline for our Solution</a:t>
            </a:r>
          </a:p>
        </p:txBody>
      </p:sp>
    </p:spTree>
    <p:extLst>
      <p:ext uri="{BB962C8B-B14F-4D97-AF65-F5344CB8AC3E}">
        <p14:creationId xmlns:p14="http://schemas.microsoft.com/office/powerpoint/2010/main" val="155832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BF95E-CA54-44CE-9E8D-5FCB483B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76C-D98B-4C51-A776-81418ECB588B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56956E-61F5-41C4-A959-1EC88B62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5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5F0C8C5-879B-4726-AD1F-F5765C43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89" y="1067362"/>
            <a:ext cx="6846621" cy="508186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1BBCB15-698B-4507-81BF-A8B97FA0C6F8}"/>
              </a:ext>
            </a:extLst>
          </p:cNvPr>
          <p:cNvSpPr txBox="1"/>
          <p:nvPr/>
        </p:nvSpPr>
        <p:spPr>
          <a:xfrm>
            <a:off x="1224451" y="337014"/>
            <a:ext cx="4890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007190"/>
                </a:solidFill>
              </a:rPr>
              <a:t>Result obtained by the Model</a:t>
            </a:r>
          </a:p>
        </p:txBody>
      </p:sp>
      <p:sp>
        <p:nvSpPr>
          <p:cNvPr id="2" name="Texto Explicativo: Seta para a Esquerda 1">
            <a:extLst>
              <a:ext uri="{FF2B5EF4-FFF2-40B4-BE49-F238E27FC236}">
                <a16:creationId xmlns:a16="http://schemas.microsoft.com/office/drawing/2014/main" id="{93BC69C6-63EC-4F45-9815-20BD179212F2}"/>
              </a:ext>
            </a:extLst>
          </p:cNvPr>
          <p:cNvSpPr/>
          <p:nvPr/>
        </p:nvSpPr>
        <p:spPr>
          <a:xfrm>
            <a:off x="9641305" y="4570581"/>
            <a:ext cx="1712495" cy="705853"/>
          </a:xfrm>
          <a:prstGeom prst="leftArrowCallout">
            <a:avLst/>
          </a:prstGeom>
          <a:solidFill>
            <a:srgbClr val="007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True Positive</a:t>
            </a:r>
          </a:p>
        </p:txBody>
      </p:sp>
      <p:sp>
        <p:nvSpPr>
          <p:cNvPr id="7" name="Texto Explicativo: Seta para a Esquerda 6">
            <a:extLst>
              <a:ext uri="{FF2B5EF4-FFF2-40B4-BE49-F238E27FC236}">
                <a16:creationId xmlns:a16="http://schemas.microsoft.com/office/drawing/2014/main" id="{C6C46F92-5CB8-477A-A4EC-D2B76C887B05}"/>
              </a:ext>
            </a:extLst>
          </p:cNvPr>
          <p:cNvSpPr/>
          <p:nvPr/>
        </p:nvSpPr>
        <p:spPr>
          <a:xfrm>
            <a:off x="9641305" y="1995822"/>
            <a:ext cx="1712495" cy="705853"/>
          </a:xfrm>
          <a:prstGeom prst="leftArrowCallout">
            <a:avLst/>
          </a:prstGeom>
          <a:solidFill>
            <a:srgbClr val="007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False Positive</a:t>
            </a:r>
          </a:p>
        </p:txBody>
      </p:sp>
      <p:sp>
        <p:nvSpPr>
          <p:cNvPr id="9" name="Texto Explicativo: Seta para a Esquerda 8">
            <a:extLst>
              <a:ext uri="{FF2B5EF4-FFF2-40B4-BE49-F238E27FC236}">
                <a16:creationId xmlns:a16="http://schemas.microsoft.com/office/drawing/2014/main" id="{FD88C1B9-4DE4-4E3F-B4BF-C97826DFC349}"/>
              </a:ext>
            </a:extLst>
          </p:cNvPr>
          <p:cNvSpPr/>
          <p:nvPr/>
        </p:nvSpPr>
        <p:spPr>
          <a:xfrm flipH="1">
            <a:off x="838200" y="4570581"/>
            <a:ext cx="1708485" cy="705853"/>
          </a:xfrm>
          <a:prstGeom prst="leftArrowCallout">
            <a:avLst/>
          </a:prstGeom>
          <a:solidFill>
            <a:srgbClr val="007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False Negative</a:t>
            </a:r>
          </a:p>
        </p:txBody>
      </p:sp>
      <p:sp>
        <p:nvSpPr>
          <p:cNvPr id="10" name="Texto Explicativo: Seta para a Esquerda 9">
            <a:extLst>
              <a:ext uri="{FF2B5EF4-FFF2-40B4-BE49-F238E27FC236}">
                <a16:creationId xmlns:a16="http://schemas.microsoft.com/office/drawing/2014/main" id="{2C003B84-6D7E-417C-AB2D-85DAC6D4A35B}"/>
              </a:ext>
            </a:extLst>
          </p:cNvPr>
          <p:cNvSpPr/>
          <p:nvPr/>
        </p:nvSpPr>
        <p:spPr>
          <a:xfrm flipH="1">
            <a:off x="838200" y="1995822"/>
            <a:ext cx="1708485" cy="705853"/>
          </a:xfrm>
          <a:prstGeom prst="leftArrowCallout">
            <a:avLst/>
          </a:prstGeom>
          <a:solidFill>
            <a:srgbClr val="007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True Negative</a:t>
            </a:r>
          </a:p>
        </p:txBody>
      </p:sp>
    </p:spTree>
    <p:extLst>
      <p:ext uri="{BB962C8B-B14F-4D97-AF65-F5344CB8AC3E}">
        <p14:creationId xmlns:p14="http://schemas.microsoft.com/office/powerpoint/2010/main" val="28001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0BE4E-3AFA-444C-AF81-F3CB75B8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76C-D98B-4C51-A776-81418ECB588B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E436C8-B443-45AF-BDDE-E30DD350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6</a:t>
            </a:fld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A3042E9-5B9D-466B-878B-9244D9342732}"/>
              </a:ext>
            </a:extLst>
          </p:cNvPr>
          <p:cNvGrpSpPr/>
          <p:nvPr/>
        </p:nvGrpSpPr>
        <p:grpSpPr>
          <a:xfrm>
            <a:off x="1746335" y="884324"/>
            <a:ext cx="8699327" cy="4213052"/>
            <a:chOff x="2446548" y="1604274"/>
            <a:chExt cx="7298903" cy="3649451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0D521F1-DE3A-4230-985D-2ED6C7A09C3D}"/>
                </a:ext>
              </a:extLst>
            </p:cNvPr>
            <p:cNvSpPr/>
            <p:nvPr/>
          </p:nvSpPr>
          <p:spPr>
            <a:xfrm>
              <a:off x="2446548" y="1604274"/>
              <a:ext cx="2085401" cy="1042700"/>
            </a:xfrm>
            <a:custGeom>
              <a:avLst/>
              <a:gdLst>
                <a:gd name="connsiteX0" fmla="*/ 0 w 2085401"/>
                <a:gd name="connsiteY0" fmla="*/ 104270 h 1042700"/>
                <a:gd name="connsiteX1" fmla="*/ 104270 w 2085401"/>
                <a:gd name="connsiteY1" fmla="*/ 0 h 1042700"/>
                <a:gd name="connsiteX2" fmla="*/ 1981131 w 2085401"/>
                <a:gd name="connsiteY2" fmla="*/ 0 h 1042700"/>
                <a:gd name="connsiteX3" fmla="*/ 2085401 w 2085401"/>
                <a:gd name="connsiteY3" fmla="*/ 104270 h 1042700"/>
                <a:gd name="connsiteX4" fmla="*/ 2085401 w 2085401"/>
                <a:gd name="connsiteY4" fmla="*/ 938430 h 1042700"/>
                <a:gd name="connsiteX5" fmla="*/ 1981131 w 2085401"/>
                <a:gd name="connsiteY5" fmla="*/ 1042700 h 1042700"/>
                <a:gd name="connsiteX6" fmla="*/ 104270 w 2085401"/>
                <a:gd name="connsiteY6" fmla="*/ 1042700 h 1042700"/>
                <a:gd name="connsiteX7" fmla="*/ 0 w 2085401"/>
                <a:gd name="connsiteY7" fmla="*/ 938430 h 1042700"/>
                <a:gd name="connsiteX8" fmla="*/ 0 w 2085401"/>
                <a:gd name="connsiteY8" fmla="*/ 104270 h 10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5401" h="1042700">
                  <a:moveTo>
                    <a:pt x="0" y="104270"/>
                  </a:moveTo>
                  <a:cubicBezTo>
                    <a:pt x="0" y="46683"/>
                    <a:pt x="46683" y="0"/>
                    <a:pt x="104270" y="0"/>
                  </a:cubicBezTo>
                  <a:lnTo>
                    <a:pt x="1981131" y="0"/>
                  </a:lnTo>
                  <a:cubicBezTo>
                    <a:pt x="2038718" y="0"/>
                    <a:pt x="2085401" y="46683"/>
                    <a:pt x="2085401" y="104270"/>
                  </a:cubicBezTo>
                  <a:lnTo>
                    <a:pt x="2085401" y="938430"/>
                  </a:lnTo>
                  <a:cubicBezTo>
                    <a:pt x="2085401" y="996017"/>
                    <a:pt x="2038718" y="1042700"/>
                    <a:pt x="1981131" y="1042700"/>
                  </a:cubicBezTo>
                  <a:lnTo>
                    <a:pt x="104270" y="1042700"/>
                  </a:lnTo>
                  <a:cubicBezTo>
                    <a:pt x="46683" y="1042700"/>
                    <a:pt x="0" y="996017"/>
                    <a:pt x="0" y="938430"/>
                  </a:cubicBezTo>
                  <a:lnTo>
                    <a:pt x="0" y="104270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640" tIns="55940" rIns="68640" bIns="559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 Positive</a:t>
              </a: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7359E9F8-24EE-438E-838E-A1C9C4317B8D}"/>
                </a:ext>
              </a:extLst>
            </p:cNvPr>
            <p:cNvSpPr/>
            <p:nvPr/>
          </p:nvSpPr>
          <p:spPr>
            <a:xfrm>
              <a:off x="2655088" y="2646974"/>
              <a:ext cx="208540" cy="7820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82025"/>
                  </a:lnTo>
                  <a:lnTo>
                    <a:pt x="208540" y="7820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F4CBAA43-0874-4850-A91A-D3C5FAE6E210}"/>
                </a:ext>
              </a:extLst>
            </p:cNvPr>
            <p:cNvSpPr/>
            <p:nvPr/>
          </p:nvSpPr>
          <p:spPr>
            <a:xfrm>
              <a:off x="2863628" y="2907649"/>
              <a:ext cx="1668320" cy="1042700"/>
            </a:xfrm>
            <a:custGeom>
              <a:avLst/>
              <a:gdLst>
                <a:gd name="connsiteX0" fmla="*/ 0 w 1668320"/>
                <a:gd name="connsiteY0" fmla="*/ 104270 h 1042700"/>
                <a:gd name="connsiteX1" fmla="*/ 104270 w 1668320"/>
                <a:gd name="connsiteY1" fmla="*/ 0 h 1042700"/>
                <a:gd name="connsiteX2" fmla="*/ 1564050 w 1668320"/>
                <a:gd name="connsiteY2" fmla="*/ 0 h 1042700"/>
                <a:gd name="connsiteX3" fmla="*/ 1668320 w 1668320"/>
                <a:gd name="connsiteY3" fmla="*/ 104270 h 1042700"/>
                <a:gd name="connsiteX4" fmla="*/ 1668320 w 1668320"/>
                <a:gd name="connsiteY4" fmla="*/ 938430 h 1042700"/>
                <a:gd name="connsiteX5" fmla="*/ 1564050 w 1668320"/>
                <a:gd name="connsiteY5" fmla="*/ 1042700 h 1042700"/>
                <a:gd name="connsiteX6" fmla="*/ 104270 w 1668320"/>
                <a:gd name="connsiteY6" fmla="*/ 1042700 h 1042700"/>
                <a:gd name="connsiteX7" fmla="*/ 0 w 1668320"/>
                <a:gd name="connsiteY7" fmla="*/ 938430 h 1042700"/>
                <a:gd name="connsiteX8" fmla="*/ 0 w 1668320"/>
                <a:gd name="connsiteY8" fmla="*/ 104270 h 10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320" h="1042700">
                  <a:moveTo>
                    <a:pt x="0" y="104270"/>
                  </a:moveTo>
                  <a:cubicBezTo>
                    <a:pt x="0" y="46683"/>
                    <a:pt x="46683" y="0"/>
                    <a:pt x="104270" y="0"/>
                  </a:cubicBezTo>
                  <a:lnTo>
                    <a:pt x="1564050" y="0"/>
                  </a:lnTo>
                  <a:cubicBezTo>
                    <a:pt x="1621637" y="0"/>
                    <a:pt x="1668320" y="46683"/>
                    <a:pt x="1668320" y="104270"/>
                  </a:cubicBezTo>
                  <a:lnTo>
                    <a:pt x="1668320" y="938430"/>
                  </a:lnTo>
                  <a:cubicBezTo>
                    <a:pt x="1668320" y="996017"/>
                    <a:pt x="1621637" y="1042700"/>
                    <a:pt x="1564050" y="1042700"/>
                  </a:cubicBezTo>
                  <a:lnTo>
                    <a:pt x="104270" y="1042700"/>
                  </a:lnTo>
                  <a:cubicBezTo>
                    <a:pt x="46683" y="1042700"/>
                    <a:pt x="0" y="996017"/>
                    <a:pt x="0" y="938430"/>
                  </a:cubicBezTo>
                  <a:lnTo>
                    <a:pt x="0" y="104270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210" tIns="48320" rIns="57210" bIns="4832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Predicted Result: 365</a:t>
              </a: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5996882-70A0-45C0-A21F-CFA72C2E7A55}"/>
                </a:ext>
              </a:extLst>
            </p:cNvPr>
            <p:cNvSpPr/>
            <p:nvPr/>
          </p:nvSpPr>
          <p:spPr>
            <a:xfrm>
              <a:off x="2655088" y="2646974"/>
              <a:ext cx="208540" cy="20854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85401"/>
                  </a:lnTo>
                  <a:lnTo>
                    <a:pt x="208540" y="20854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0263BA2-83AE-4C52-8865-D5164D04FD29}"/>
                </a:ext>
              </a:extLst>
            </p:cNvPr>
            <p:cNvSpPr/>
            <p:nvPr/>
          </p:nvSpPr>
          <p:spPr>
            <a:xfrm>
              <a:off x="2863628" y="4211025"/>
              <a:ext cx="1668320" cy="1042700"/>
            </a:xfrm>
            <a:custGeom>
              <a:avLst/>
              <a:gdLst>
                <a:gd name="connsiteX0" fmla="*/ 0 w 1668320"/>
                <a:gd name="connsiteY0" fmla="*/ 104270 h 1042700"/>
                <a:gd name="connsiteX1" fmla="*/ 104270 w 1668320"/>
                <a:gd name="connsiteY1" fmla="*/ 0 h 1042700"/>
                <a:gd name="connsiteX2" fmla="*/ 1564050 w 1668320"/>
                <a:gd name="connsiteY2" fmla="*/ 0 h 1042700"/>
                <a:gd name="connsiteX3" fmla="*/ 1668320 w 1668320"/>
                <a:gd name="connsiteY3" fmla="*/ 104270 h 1042700"/>
                <a:gd name="connsiteX4" fmla="*/ 1668320 w 1668320"/>
                <a:gd name="connsiteY4" fmla="*/ 938430 h 1042700"/>
                <a:gd name="connsiteX5" fmla="*/ 1564050 w 1668320"/>
                <a:gd name="connsiteY5" fmla="*/ 1042700 h 1042700"/>
                <a:gd name="connsiteX6" fmla="*/ 104270 w 1668320"/>
                <a:gd name="connsiteY6" fmla="*/ 1042700 h 1042700"/>
                <a:gd name="connsiteX7" fmla="*/ 0 w 1668320"/>
                <a:gd name="connsiteY7" fmla="*/ 938430 h 1042700"/>
                <a:gd name="connsiteX8" fmla="*/ 0 w 1668320"/>
                <a:gd name="connsiteY8" fmla="*/ 104270 h 10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320" h="1042700">
                  <a:moveTo>
                    <a:pt x="0" y="104270"/>
                  </a:moveTo>
                  <a:cubicBezTo>
                    <a:pt x="0" y="46683"/>
                    <a:pt x="46683" y="0"/>
                    <a:pt x="104270" y="0"/>
                  </a:cubicBezTo>
                  <a:lnTo>
                    <a:pt x="1564050" y="0"/>
                  </a:lnTo>
                  <a:cubicBezTo>
                    <a:pt x="1621637" y="0"/>
                    <a:pt x="1668320" y="46683"/>
                    <a:pt x="1668320" y="104270"/>
                  </a:cubicBezTo>
                  <a:lnTo>
                    <a:pt x="1668320" y="938430"/>
                  </a:lnTo>
                  <a:cubicBezTo>
                    <a:pt x="1668320" y="996017"/>
                    <a:pt x="1621637" y="1042700"/>
                    <a:pt x="1564050" y="1042700"/>
                  </a:cubicBezTo>
                  <a:lnTo>
                    <a:pt x="104270" y="1042700"/>
                  </a:lnTo>
                  <a:cubicBezTo>
                    <a:pt x="46683" y="1042700"/>
                    <a:pt x="0" y="996017"/>
                    <a:pt x="0" y="938430"/>
                  </a:cubicBezTo>
                  <a:lnTo>
                    <a:pt x="0" y="104270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210" tIns="48320" rIns="57210" bIns="4832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Cost: $3650</a:t>
              </a: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69267F6A-00B1-4274-89BB-E1D5459043CA}"/>
                </a:ext>
              </a:extLst>
            </p:cNvPr>
            <p:cNvSpPr/>
            <p:nvPr/>
          </p:nvSpPr>
          <p:spPr>
            <a:xfrm>
              <a:off x="5053299" y="1604274"/>
              <a:ext cx="2085401" cy="1042700"/>
            </a:xfrm>
            <a:custGeom>
              <a:avLst/>
              <a:gdLst>
                <a:gd name="connsiteX0" fmla="*/ 0 w 2085401"/>
                <a:gd name="connsiteY0" fmla="*/ 104270 h 1042700"/>
                <a:gd name="connsiteX1" fmla="*/ 104270 w 2085401"/>
                <a:gd name="connsiteY1" fmla="*/ 0 h 1042700"/>
                <a:gd name="connsiteX2" fmla="*/ 1981131 w 2085401"/>
                <a:gd name="connsiteY2" fmla="*/ 0 h 1042700"/>
                <a:gd name="connsiteX3" fmla="*/ 2085401 w 2085401"/>
                <a:gd name="connsiteY3" fmla="*/ 104270 h 1042700"/>
                <a:gd name="connsiteX4" fmla="*/ 2085401 w 2085401"/>
                <a:gd name="connsiteY4" fmla="*/ 938430 h 1042700"/>
                <a:gd name="connsiteX5" fmla="*/ 1981131 w 2085401"/>
                <a:gd name="connsiteY5" fmla="*/ 1042700 h 1042700"/>
                <a:gd name="connsiteX6" fmla="*/ 104270 w 2085401"/>
                <a:gd name="connsiteY6" fmla="*/ 1042700 h 1042700"/>
                <a:gd name="connsiteX7" fmla="*/ 0 w 2085401"/>
                <a:gd name="connsiteY7" fmla="*/ 938430 h 1042700"/>
                <a:gd name="connsiteX8" fmla="*/ 0 w 2085401"/>
                <a:gd name="connsiteY8" fmla="*/ 104270 h 10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5401" h="1042700">
                  <a:moveTo>
                    <a:pt x="0" y="104270"/>
                  </a:moveTo>
                  <a:cubicBezTo>
                    <a:pt x="0" y="46683"/>
                    <a:pt x="46683" y="0"/>
                    <a:pt x="104270" y="0"/>
                  </a:cubicBezTo>
                  <a:lnTo>
                    <a:pt x="1981131" y="0"/>
                  </a:lnTo>
                  <a:cubicBezTo>
                    <a:pt x="2038718" y="0"/>
                    <a:pt x="2085401" y="46683"/>
                    <a:pt x="2085401" y="104270"/>
                  </a:cubicBezTo>
                  <a:lnTo>
                    <a:pt x="2085401" y="938430"/>
                  </a:lnTo>
                  <a:cubicBezTo>
                    <a:pt x="2085401" y="996017"/>
                    <a:pt x="2038718" y="1042700"/>
                    <a:pt x="1981131" y="1042700"/>
                  </a:cubicBezTo>
                  <a:lnTo>
                    <a:pt x="104270" y="1042700"/>
                  </a:lnTo>
                  <a:cubicBezTo>
                    <a:pt x="46683" y="1042700"/>
                    <a:pt x="0" y="996017"/>
                    <a:pt x="0" y="938430"/>
                  </a:cubicBezTo>
                  <a:lnTo>
                    <a:pt x="0" y="104270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640" tIns="55940" rIns="68640" bIns="559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True Positive</a:t>
              </a: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A50AA704-F486-43E8-8527-F95419D56B72}"/>
                </a:ext>
              </a:extLst>
            </p:cNvPr>
            <p:cNvSpPr/>
            <p:nvPr/>
          </p:nvSpPr>
          <p:spPr>
            <a:xfrm>
              <a:off x="5261839" y="2646974"/>
              <a:ext cx="208540" cy="7820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82025"/>
                  </a:lnTo>
                  <a:lnTo>
                    <a:pt x="208540" y="7820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7263284B-248C-4E12-B4A8-78F046D2EBC7}"/>
                </a:ext>
              </a:extLst>
            </p:cNvPr>
            <p:cNvSpPr/>
            <p:nvPr/>
          </p:nvSpPr>
          <p:spPr>
            <a:xfrm>
              <a:off x="5470379" y="2907649"/>
              <a:ext cx="1668320" cy="1042700"/>
            </a:xfrm>
            <a:custGeom>
              <a:avLst/>
              <a:gdLst>
                <a:gd name="connsiteX0" fmla="*/ 0 w 1668320"/>
                <a:gd name="connsiteY0" fmla="*/ 104270 h 1042700"/>
                <a:gd name="connsiteX1" fmla="*/ 104270 w 1668320"/>
                <a:gd name="connsiteY1" fmla="*/ 0 h 1042700"/>
                <a:gd name="connsiteX2" fmla="*/ 1564050 w 1668320"/>
                <a:gd name="connsiteY2" fmla="*/ 0 h 1042700"/>
                <a:gd name="connsiteX3" fmla="*/ 1668320 w 1668320"/>
                <a:gd name="connsiteY3" fmla="*/ 104270 h 1042700"/>
                <a:gd name="connsiteX4" fmla="*/ 1668320 w 1668320"/>
                <a:gd name="connsiteY4" fmla="*/ 938430 h 1042700"/>
                <a:gd name="connsiteX5" fmla="*/ 1564050 w 1668320"/>
                <a:gd name="connsiteY5" fmla="*/ 1042700 h 1042700"/>
                <a:gd name="connsiteX6" fmla="*/ 104270 w 1668320"/>
                <a:gd name="connsiteY6" fmla="*/ 1042700 h 1042700"/>
                <a:gd name="connsiteX7" fmla="*/ 0 w 1668320"/>
                <a:gd name="connsiteY7" fmla="*/ 938430 h 1042700"/>
                <a:gd name="connsiteX8" fmla="*/ 0 w 1668320"/>
                <a:gd name="connsiteY8" fmla="*/ 104270 h 10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320" h="1042700">
                  <a:moveTo>
                    <a:pt x="0" y="104270"/>
                  </a:moveTo>
                  <a:cubicBezTo>
                    <a:pt x="0" y="46683"/>
                    <a:pt x="46683" y="0"/>
                    <a:pt x="104270" y="0"/>
                  </a:cubicBezTo>
                  <a:lnTo>
                    <a:pt x="1564050" y="0"/>
                  </a:lnTo>
                  <a:cubicBezTo>
                    <a:pt x="1621637" y="0"/>
                    <a:pt x="1668320" y="46683"/>
                    <a:pt x="1668320" y="104270"/>
                  </a:cubicBezTo>
                  <a:lnTo>
                    <a:pt x="1668320" y="938430"/>
                  </a:lnTo>
                  <a:cubicBezTo>
                    <a:pt x="1668320" y="996017"/>
                    <a:pt x="1621637" y="1042700"/>
                    <a:pt x="1564050" y="1042700"/>
                  </a:cubicBezTo>
                  <a:lnTo>
                    <a:pt x="104270" y="1042700"/>
                  </a:lnTo>
                  <a:cubicBezTo>
                    <a:pt x="46683" y="1042700"/>
                    <a:pt x="0" y="996017"/>
                    <a:pt x="0" y="938430"/>
                  </a:cubicBezTo>
                  <a:lnTo>
                    <a:pt x="0" y="104270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210" tIns="48320" rIns="57210" bIns="4832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Predicted Result: 349</a:t>
              </a: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5C00FDC5-5651-4752-B2EA-0224FAA5F7B6}"/>
                </a:ext>
              </a:extLst>
            </p:cNvPr>
            <p:cNvSpPr/>
            <p:nvPr/>
          </p:nvSpPr>
          <p:spPr>
            <a:xfrm>
              <a:off x="5261839" y="2646974"/>
              <a:ext cx="208540" cy="20854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85401"/>
                  </a:lnTo>
                  <a:lnTo>
                    <a:pt x="208540" y="20854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E692F5D6-3DB5-48C3-869B-A5CBA758FB20}"/>
                </a:ext>
              </a:extLst>
            </p:cNvPr>
            <p:cNvSpPr/>
            <p:nvPr/>
          </p:nvSpPr>
          <p:spPr>
            <a:xfrm>
              <a:off x="5470379" y="4211025"/>
              <a:ext cx="1668320" cy="1042700"/>
            </a:xfrm>
            <a:custGeom>
              <a:avLst/>
              <a:gdLst>
                <a:gd name="connsiteX0" fmla="*/ 0 w 1668320"/>
                <a:gd name="connsiteY0" fmla="*/ 104270 h 1042700"/>
                <a:gd name="connsiteX1" fmla="*/ 104270 w 1668320"/>
                <a:gd name="connsiteY1" fmla="*/ 0 h 1042700"/>
                <a:gd name="connsiteX2" fmla="*/ 1564050 w 1668320"/>
                <a:gd name="connsiteY2" fmla="*/ 0 h 1042700"/>
                <a:gd name="connsiteX3" fmla="*/ 1668320 w 1668320"/>
                <a:gd name="connsiteY3" fmla="*/ 104270 h 1042700"/>
                <a:gd name="connsiteX4" fmla="*/ 1668320 w 1668320"/>
                <a:gd name="connsiteY4" fmla="*/ 938430 h 1042700"/>
                <a:gd name="connsiteX5" fmla="*/ 1564050 w 1668320"/>
                <a:gd name="connsiteY5" fmla="*/ 1042700 h 1042700"/>
                <a:gd name="connsiteX6" fmla="*/ 104270 w 1668320"/>
                <a:gd name="connsiteY6" fmla="*/ 1042700 h 1042700"/>
                <a:gd name="connsiteX7" fmla="*/ 0 w 1668320"/>
                <a:gd name="connsiteY7" fmla="*/ 938430 h 1042700"/>
                <a:gd name="connsiteX8" fmla="*/ 0 w 1668320"/>
                <a:gd name="connsiteY8" fmla="*/ 104270 h 10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320" h="1042700">
                  <a:moveTo>
                    <a:pt x="0" y="104270"/>
                  </a:moveTo>
                  <a:cubicBezTo>
                    <a:pt x="0" y="46683"/>
                    <a:pt x="46683" y="0"/>
                    <a:pt x="104270" y="0"/>
                  </a:cubicBezTo>
                  <a:lnTo>
                    <a:pt x="1564050" y="0"/>
                  </a:lnTo>
                  <a:cubicBezTo>
                    <a:pt x="1621637" y="0"/>
                    <a:pt x="1668320" y="46683"/>
                    <a:pt x="1668320" y="104270"/>
                  </a:cubicBezTo>
                  <a:lnTo>
                    <a:pt x="1668320" y="938430"/>
                  </a:lnTo>
                  <a:cubicBezTo>
                    <a:pt x="1668320" y="996017"/>
                    <a:pt x="1621637" y="1042700"/>
                    <a:pt x="1564050" y="1042700"/>
                  </a:cubicBezTo>
                  <a:lnTo>
                    <a:pt x="104270" y="1042700"/>
                  </a:lnTo>
                  <a:cubicBezTo>
                    <a:pt x="46683" y="1042700"/>
                    <a:pt x="0" y="996017"/>
                    <a:pt x="0" y="938430"/>
                  </a:cubicBezTo>
                  <a:lnTo>
                    <a:pt x="0" y="104270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210" tIns="48320" rIns="57210" bIns="4832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Cost: $8725</a:t>
              </a: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404764C4-FFF5-4A7A-9A94-DEA9737C46E9}"/>
                </a:ext>
              </a:extLst>
            </p:cNvPr>
            <p:cNvSpPr/>
            <p:nvPr/>
          </p:nvSpPr>
          <p:spPr>
            <a:xfrm>
              <a:off x="7660050" y="1604274"/>
              <a:ext cx="2085401" cy="1042700"/>
            </a:xfrm>
            <a:custGeom>
              <a:avLst/>
              <a:gdLst>
                <a:gd name="connsiteX0" fmla="*/ 0 w 2085401"/>
                <a:gd name="connsiteY0" fmla="*/ 104270 h 1042700"/>
                <a:gd name="connsiteX1" fmla="*/ 104270 w 2085401"/>
                <a:gd name="connsiteY1" fmla="*/ 0 h 1042700"/>
                <a:gd name="connsiteX2" fmla="*/ 1981131 w 2085401"/>
                <a:gd name="connsiteY2" fmla="*/ 0 h 1042700"/>
                <a:gd name="connsiteX3" fmla="*/ 2085401 w 2085401"/>
                <a:gd name="connsiteY3" fmla="*/ 104270 h 1042700"/>
                <a:gd name="connsiteX4" fmla="*/ 2085401 w 2085401"/>
                <a:gd name="connsiteY4" fmla="*/ 938430 h 1042700"/>
                <a:gd name="connsiteX5" fmla="*/ 1981131 w 2085401"/>
                <a:gd name="connsiteY5" fmla="*/ 1042700 h 1042700"/>
                <a:gd name="connsiteX6" fmla="*/ 104270 w 2085401"/>
                <a:gd name="connsiteY6" fmla="*/ 1042700 h 1042700"/>
                <a:gd name="connsiteX7" fmla="*/ 0 w 2085401"/>
                <a:gd name="connsiteY7" fmla="*/ 938430 h 1042700"/>
                <a:gd name="connsiteX8" fmla="*/ 0 w 2085401"/>
                <a:gd name="connsiteY8" fmla="*/ 104270 h 10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5401" h="1042700">
                  <a:moveTo>
                    <a:pt x="0" y="104270"/>
                  </a:moveTo>
                  <a:cubicBezTo>
                    <a:pt x="0" y="46683"/>
                    <a:pt x="46683" y="0"/>
                    <a:pt x="104270" y="0"/>
                  </a:cubicBezTo>
                  <a:lnTo>
                    <a:pt x="1981131" y="0"/>
                  </a:lnTo>
                  <a:cubicBezTo>
                    <a:pt x="2038718" y="0"/>
                    <a:pt x="2085401" y="46683"/>
                    <a:pt x="2085401" y="104270"/>
                  </a:cubicBezTo>
                  <a:lnTo>
                    <a:pt x="2085401" y="938430"/>
                  </a:lnTo>
                  <a:cubicBezTo>
                    <a:pt x="2085401" y="996017"/>
                    <a:pt x="2038718" y="1042700"/>
                    <a:pt x="1981131" y="1042700"/>
                  </a:cubicBezTo>
                  <a:lnTo>
                    <a:pt x="104270" y="1042700"/>
                  </a:lnTo>
                  <a:cubicBezTo>
                    <a:pt x="46683" y="1042700"/>
                    <a:pt x="0" y="996017"/>
                    <a:pt x="0" y="938430"/>
                  </a:cubicBezTo>
                  <a:lnTo>
                    <a:pt x="0" y="104270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640" tIns="55940" rIns="68640" bIns="5594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False Negative</a:t>
              </a: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E357559D-9E08-4A9E-84C3-1F0210BACF2E}"/>
                </a:ext>
              </a:extLst>
            </p:cNvPr>
            <p:cNvSpPr/>
            <p:nvPr/>
          </p:nvSpPr>
          <p:spPr>
            <a:xfrm>
              <a:off x="7868590" y="2646974"/>
              <a:ext cx="208540" cy="7820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82025"/>
                  </a:lnTo>
                  <a:lnTo>
                    <a:pt x="208540" y="78202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BBC3FEC-5DAB-406E-9A4F-7F08807BAAE8}"/>
                </a:ext>
              </a:extLst>
            </p:cNvPr>
            <p:cNvSpPr/>
            <p:nvPr/>
          </p:nvSpPr>
          <p:spPr>
            <a:xfrm>
              <a:off x="8077130" y="2907649"/>
              <a:ext cx="1668320" cy="1042700"/>
            </a:xfrm>
            <a:custGeom>
              <a:avLst/>
              <a:gdLst>
                <a:gd name="connsiteX0" fmla="*/ 0 w 1668320"/>
                <a:gd name="connsiteY0" fmla="*/ 104270 h 1042700"/>
                <a:gd name="connsiteX1" fmla="*/ 104270 w 1668320"/>
                <a:gd name="connsiteY1" fmla="*/ 0 h 1042700"/>
                <a:gd name="connsiteX2" fmla="*/ 1564050 w 1668320"/>
                <a:gd name="connsiteY2" fmla="*/ 0 h 1042700"/>
                <a:gd name="connsiteX3" fmla="*/ 1668320 w 1668320"/>
                <a:gd name="connsiteY3" fmla="*/ 104270 h 1042700"/>
                <a:gd name="connsiteX4" fmla="*/ 1668320 w 1668320"/>
                <a:gd name="connsiteY4" fmla="*/ 938430 h 1042700"/>
                <a:gd name="connsiteX5" fmla="*/ 1564050 w 1668320"/>
                <a:gd name="connsiteY5" fmla="*/ 1042700 h 1042700"/>
                <a:gd name="connsiteX6" fmla="*/ 104270 w 1668320"/>
                <a:gd name="connsiteY6" fmla="*/ 1042700 h 1042700"/>
                <a:gd name="connsiteX7" fmla="*/ 0 w 1668320"/>
                <a:gd name="connsiteY7" fmla="*/ 938430 h 1042700"/>
                <a:gd name="connsiteX8" fmla="*/ 0 w 1668320"/>
                <a:gd name="connsiteY8" fmla="*/ 104270 h 10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320" h="1042700">
                  <a:moveTo>
                    <a:pt x="0" y="104270"/>
                  </a:moveTo>
                  <a:cubicBezTo>
                    <a:pt x="0" y="46683"/>
                    <a:pt x="46683" y="0"/>
                    <a:pt x="104270" y="0"/>
                  </a:cubicBezTo>
                  <a:lnTo>
                    <a:pt x="1564050" y="0"/>
                  </a:lnTo>
                  <a:cubicBezTo>
                    <a:pt x="1621637" y="0"/>
                    <a:pt x="1668320" y="46683"/>
                    <a:pt x="1668320" y="104270"/>
                  </a:cubicBezTo>
                  <a:lnTo>
                    <a:pt x="1668320" y="938430"/>
                  </a:lnTo>
                  <a:cubicBezTo>
                    <a:pt x="1668320" y="996017"/>
                    <a:pt x="1621637" y="1042700"/>
                    <a:pt x="1564050" y="1042700"/>
                  </a:cubicBezTo>
                  <a:lnTo>
                    <a:pt x="104270" y="1042700"/>
                  </a:lnTo>
                  <a:cubicBezTo>
                    <a:pt x="46683" y="1042700"/>
                    <a:pt x="0" y="996017"/>
                    <a:pt x="0" y="938430"/>
                  </a:cubicBezTo>
                  <a:lnTo>
                    <a:pt x="0" y="104270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210" tIns="48320" rIns="57210" bIns="4832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Predicted Result: 26</a:t>
              </a: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60F43492-D3C2-46EE-A846-672F43AFAFA1}"/>
                </a:ext>
              </a:extLst>
            </p:cNvPr>
            <p:cNvSpPr/>
            <p:nvPr/>
          </p:nvSpPr>
          <p:spPr>
            <a:xfrm>
              <a:off x="7868590" y="2646974"/>
              <a:ext cx="208540" cy="208540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085401"/>
                  </a:lnTo>
                  <a:lnTo>
                    <a:pt x="208540" y="2085401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15992572-A07D-4534-A7EA-8295DCB96E1A}"/>
                </a:ext>
              </a:extLst>
            </p:cNvPr>
            <p:cNvSpPr/>
            <p:nvPr/>
          </p:nvSpPr>
          <p:spPr>
            <a:xfrm>
              <a:off x="8077130" y="4211025"/>
              <a:ext cx="1668320" cy="1042700"/>
            </a:xfrm>
            <a:custGeom>
              <a:avLst/>
              <a:gdLst>
                <a:gd name="connsiteX0" fmla="*/ 0 w 1668320"/>
                <a:gd name="connsiteY0" fmla="*/ 104270 h 1042700"/>
                <a:gd name="connsiteX1" fmla="*/ 104270 w 1668320"/>
                <a:gd name="connsiteY1" fmla="*/ 0 h 1042700"/>
                <a:gd name="connsiteX2" fmla="*/ 1564050 w 1668320"/>
                <a:gd name="connsiteY2" fmla="*/ 0 h 1042700"/>
                <a:gd name="connsiteX3" fmla="*/ 1668320 w 1668320"/>
                <a:gd name="connsiteY3" fmla="*/ 104270 h 1042700"/>
                <a:gd name="connsiteX4" fmla="*/ 1668320 w 1668320"/>
                <a:gd name="connsiteY4" fmla="*/ 938430 h 1042700"/>
                <a:gd name="connsiteX5" fmla="*/ 1564050 w 1668320"/>
                <a:gd name="connsiteY5" fmla="*/ 1042700 h 1042700"/>
                <a:gd name="connsiteX6" fmla="*/ 104270 w 1668320"/>
                <a:gd name="connsiteY6" fmla="*/ 1042700 h 1042700"/>
                <a:gd name="connsiteX7" fmla="*/ 0 w 1668320"/>
                <a:gd name="connsiteY7" fmla="*/ 938430 h 1042700"/>
                <a:gd name="connsiteX8" fmla="*/ 0 w 1668320"/>
                <a:gd name="connsiteY8" fmla="*/ 104270 h 104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320" h="1042700">
                  <a:moveTo>
                    <a:pt x="0" y="104270"/>
                  </a:moveTo>
                  <a:cubicBezTo>
                    <a:pt x="0" y="46683"/>
                    <a:pt x="46683" y="0"/>
                    <a:pt x="104270" y="0"/>
                  </a:cubicBezTo>
                  <a:lnTo>
                    <a:pt x="1564050" y="0"/>
                  </a:lnTo>
                  <a:cubicBezTo>
                    <a:pt x="1621637" y="0"/>
                    <a:pt x="1668320" y="46683"/>
                    <a:pt x="1668320" y="104270"/>
                  </a:cubicBezTo>
                  <a:lnTo>
                    <a:pt x="1668320" y="938430"/>
                  </a:lnTo>
                  <a:cubicBezTo>
                    <a:pt x="1668320" y="996017"/>
                    <a:pt x="1621637" y="1042700"/>
                    <a:pt x="1564050" y="1042700"/>
                  </a:cubicBezTo>
                  <a:lnTo>
                    <a:pt x="104270" y="1042700"/>
                  </a:lnTo>
                  <a:cubicBezTo>
                    <a:pt x="46683" y="1042700"/>
                    <a:pt x="0" y="996017"/>
                    <a:pt x="0" y="938430"/>
                  </a:cubicBezTo>
                  <a:lnTo>
                    <a:pt x="0" y="104270"/>
                  </a:lnTo>
                  <a:close/>
                </a:path>
              </a:pathLst>
            </a:custGeom>
            <a:solidFill>
              <a:srgbClr val="00719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210" tIns="48320" rIns="57210" bIns="4832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400" kern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Cost: $13000</a:t>
              </a:r>
            </a:p>
          </p:txBody>
        </p: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2A391F8-634A-46B2-8F1B-98A922ADF565}"/>
              </a:ext>
            </a:extLst>
          </p:cNvPr>
          <p:cNvSpPr txBox="1"/>
          <p:nvPr/>
        </p:nvSpPr>
        <p:spPr>
          <a:xfrm>
            <a:off x="4377131" y="5450456"/>
            <a:ext cx="3437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>
                <a:solidFill>
                  <a:srgbClr val="007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Cost: $25.365</a:t>
            </a:r>
          </a:p>
        </p:txBody>
      </p:sp>
    </p:spTree>
    <p:extLst>
      <p:ext uri="{BB962C8B-B14F-4D97-AF65-F5344CB8AC3E}">
        <p14:creationId xmlns:p14="http://schemas.microsoft.com/office/powerpoint/2010/main" val="344989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36363387-14EC-470D-B07F-A64C044C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07" y="844184"/>
            <a:ext cx="10318184" cy="543383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3F79B1-75F7-4777-B549-B5D470909DCB}"/>
              </a:ext>
            </a:extLst>
          </p:cNvPr>
          <p:cNvSpPr txBox="1"/>
          <p:nvPr/>
        </p:nvSpPr>
        <p:spPr>
          <a:xfrm>
            <a:off x="504824" y="365744"/>
            <a:ext cx="1118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7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 cost of maintenance for 2022 was reduced in $28.625 (53%) </a:t>
            </a:r>
            <a:r>
              <a:rPr lang="pt-BR" sz="1400" b="1" dirty="0">
                <a:solidFill>
                  <a:srgbClr val="00719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(based in our expected cost)</a:t>
            </a:r>
            <a:endParaRPr lang="pt-BR" sz="2000" b="1" dirty="0">
              <a:solidFill>
                <a:srgbClr val="0071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ECABD7-55F6-4450-8D7E-C14EB70E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FD1BB-CA5E-42BC-853F-8A79CC8436D9}" type="datetime1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9573B30-34C0-4BB6-8736-DE6E4A11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4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E545CE-F703-4D74-8A7E-C54092B2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76C-D98B-4C51-A776-81418ECB588B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00F729-313E-4637-9D17-200FCC8A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8</a:t>
            </a:fld>
            <a:endParaRPr lang="pt-BR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C243299-6D6D-47A7-8327-2D04706FD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764819"/>
              </p:ext>
            </p:extLst>
          </p:nvPr>
        </p:nvGraphicFramePr>
        <p:xfrm>
          <a:off x="2020139" y="1058222"/>
          <a:ext cx="8151722" cy="474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E7FD199C-414E-429F-A6ED-09C52F796954}"/>
              </a:ext>
            </a:extLst>
          </p:cNvPr>
          <p:cNvSpPr/>
          <p:nvPr/>
        </p:nvSpPr>
        <p:spPr>
          <a:xfrm>
            <a:off x="2494547" y="2882677"/>
            <a:ext cx="208547" cy="2085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013F0D8-BD0E-43A7-8A23-DC6D44BAC976}"/>
              </a:ext>
            </a:extLst>
          </p:cNvPr>
          <p:cNvSpPr/>
          <p:nvPr/>
        </p:nvSpPr>
        <p:spPr>
          <a:xfrm>
            <a:off x="2494547" y="3933435"/>
            <a:ext cx="208547" cy="2085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C19E539-E4FA-4FBD-A6E3-0BD698C0E2A7}"/>
              </a:ext>
            </a:extLst>
          </p:cNvPr>
          <p:cNvSpPr/>
          <p:nvPr/>
        </p:nvSpPr>
        <p:spPr>
          <a:xfrm>
            <a:off x="2494546" y="4984193"/>
            <a:ext cx="208547" cy="2085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38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913C5-69D5-4382-87E5-07DBDAD2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3B76C-D98B-4C51-A776-81418ECB588B}" type="datetime1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FA0821-92F3-4122-9813-44190714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50DF3-BE9A-4A93-A3A3-713D2BEE240B}" type="slidenum">
              <a:rPr lang="pt-BR" smtClean="0"/>
              <a:t>9</a:t>
            </a:fld>
            <a:endParaRPr lang="pt-BR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269CCA0-9AC6-4E95-BA6D-99E575408F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406155"/>
              </p:ext>
            </p:extLst>
          </p:nvPr>
        </p:nvGraphicFramePr>
        <p:xfrm>
          <a:off x="2020139" y="1058222"/>
          <a:ext cx="8151722" cy="474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Elipse 10">
            <a:extLst>
              <a:ext uri="{FF2B5EF4-FFF2-40B4-BE49-F238E27FC236}">
                <a16:creationId xmlns:a16="http://schemas.microsoft.com/office/drawing/2014/main" id="{D8DC6CC4-A53C-412E-AFFA-503676B601CF}"/>
              </a:ext>
            </a:extLst>
          </p:cNvPr>
          <p:cNvSpPr/>
          <p:nvPr/>
        </p:nvSpPr>
        <p:spPr>
          <a:xfrm>
            <a:off x="2494547" y="3163413"/>
            <a:ext cx="208547" cy="2085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41797AD-750F-40A8-9152-8A629533A75B}"/>
              </a:ext>
            </a:extLst>
          </p:cNvPr>
          <p:cNvSpPr/>
          <p:nvPr/>
        </p:nvSpPr>
        <p:spPr>
          <a:xfrm>
            <a:off x="2494547" y="4639287"/>
            <a:ext cx="208547" cy="2085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78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280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Preliminary Results of Maintenance Planning Optimization</vt:lpstr>
      <vt:lpstr>Overview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| Thank you!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Vitor Ribas</dc:creator>
  <cp:lastModifiedBy>João Vitor Ribas</cp:lastModifiedBy>
  <cp:revision>44</cp:revision>
  <dcterms:created xsi:type="dcterms:W3CDTF">2024-08-24T01:20:53Z</dcterms:created>
  <dcterms:modified xsi:type="dcterms:W3CDTF">2024-08-27T16:44:48Z</dcterms:modified>
</cp:coreProperties>
</file>