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Nunito SemiBold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Ubuntu Medium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EC57FA-85AC-42C6-A3C8-579E1817893B}">
  <a:tblStyle styleId="{91EC57FA-85AC-42C6-A3C8-579E181789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Medium-regular.fntdata"/><Relationship Id="rId20" Type="http://schemas.openxmlformats.org/officeDocument/2006/relationships/slide" Target="slides/slide14.xml"/><Relationship Id="rId42" Type="http://schemas.openxmlformats.org/officeDocument/2006/relationships/font" Target="fonts/UbuntuMedium-italic.fntdata"/><Relationship Id="rId41" Type="http://schemas.openxmlformats.org/officeDocument/2006/relationships/font" Target="fonts/UbuntuMedium-bold.fntdata"/><Relationship Id="rId22" Type="http://schemas.openxmlformats.org/officeDocument/2006/relationships/slide" Target="slides/slide16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5.xml"/><Relationship Id="rId43" Type="http://schemas.openxmlformats.org/officeDocument/2006/relationships/font" Target="fonts/UbuntuMedium-boldItalic.fntdata"/><Relationship Id="rId24" Type="http://schemas.openxmlformats.org/officeDocument/2006/relationships/font" Target="fonts/Ubuntu-regular.fntdata"/><Relationship Id="rId23" Type="http://schemas.openxmlformats.org/officeDocument/2006/relationships/slide" Target="slides/slide17.xml"/><Relationship Id="rId45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NunitoSemiBold-regular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emiBold-boldItalic.fntdata"/><Relationship Id="rId30" Type="http://schemas.openxmlformats.org/officeDocument/2006/relationships/font" Target="fonts/NunitoSemiBold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Nunito-bold.fntdata"/><Relationship Id="rId14" Type="http://schemas.openxmlformats.org/officeDocument/2006/relationships/slide" Target="slides/slide8.xml"/><Relationship Id="rId36" Type="http://schemas.openxmlformats.org/officeDocument/2006/relationships/font" Target="fonts/Nunito-regular.fntdata"/><Relationship Id="rId17" Type="http://schemas.openxmlformats.org/officeDocument/2006/relationships/slide" Target="slides/slide11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02288cb35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02288cb35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02288cb35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02288cb35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02288cb35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02288cb35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02288cb35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02288cb35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02288cb35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02288cb35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02288cb35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02288cb35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02288cb35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02288cb35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4df84ed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4df84ed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02288cb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02288cb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02288cb3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02288cb3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02288cb3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02288cb3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02288cb35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02288cb35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2288cb35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2288cb3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02288cb3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02288cb3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02288cb35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02288cb35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02288cb3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02288cb3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ay2048.co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1613825"/>
            <a:ext cx="6923100" cy="1872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Deep Q-Learning Sample Efficiency and Policy with 2048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824000" y="3486725"/>
            <a:ext cx="2847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By Jamie Voynow</a:t>
            </a:r>
            <a:endParaRPr sz="17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/>
        </p:nvSpPr>
        <p:spPr>
          <a:xfrm>
            <a:off x="2428200" y="193475"/>
            <a:ext cx="42876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Baseline Results</a:t>
            </a:r>
            <a:endParaRPr b="1" sz="4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50" y="1077926"/>
            <a:ext cx="4076399" cy="3148049"/>
          </a:xfrm>
          <a:prstGeom prst="rect">
            <a:avLst/>
          </a:prstGeom>
          <a:noFill/>
          <a:ln cap="flat" cmpd="sng" w="2857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1" name="Google Shape;4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099" y="1809750"/>
            <a:ext cx="3095625" cy="1524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/>
          <p:nvPr>
            <p:ph type="title"/>
          </p:nvPr>
        </p:nvSpPr>
        <p:spPr>
          <a:xfrm>
            <a:off x="1566900" y="114600"/>
            <a:ext cx="5857800" cy="95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DQN Results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graphicFrame>
        <p:nvGraphicFramePr>
          <p:cNvPr id="417" name="Google Shape;417;p23"/>
          <p:cNvGraphicFramePr/>
          <p:nvPr/>
        </p:nvGraphicFramePr>
        <p:xfrm>
          <a:off x="5248375" y="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{91EC57FA-85AC-42C6-A3C8-579E1817893B}</a:tableStyleId>
              </a:tblPr>
              <a:tblGrid>
                <a:gridCol w="1223225"/>
                <a:gridCol w="1223225"/>
                <a:gridCol w="122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Average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Standard Deviation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Training Length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2464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1161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400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2516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1136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405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2543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1144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472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2565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1168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521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2485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1143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499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2512.8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1150.4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7.66 (min)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  <p:pic>
        <p:nvPicPr>
          <p:cNvPr id="418" name="Google Shape;4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2297000"/>
            <a:ext cx="4154267" cy="2430275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9" name="Google Shape;419;p23"/>
          <p:cNvSpPr txBox="1"/>
          <p:nvPr/>
        </p:nvSpPr>
        <p:spPr>
          <a:xfrm>
            <a:off x="1439525" y="1620075"/>
            <a:ext cx="2152500" cy="6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game scores with ε = 0</a:t>
            </a:r>
            <a:endParaRPr sz="13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game scores with ε greedy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 rot="-5400000">
            <a:off x="-127425" y="3365438"/>
            <a:ext cx="726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Score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2033538" y="4726800"/>
            <a:ext cx="964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Iteration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title"/>
          </p:nvPr>
        </p:nvSpPr>
        <p:spPr>
          <a:xfrm>
            <a:off x="1566900" y="114600"/>
            <a:ext cx="5857800" cy="95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DDQN Results</a:t>
            </a:r>
            <a:endParaRPr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427" name="Google Shape;4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2297000"/>
            <a:ext cx="4190125" cy="2430275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28" name="Google Shape;428;p24"/>
          <p:cNvGraphicFramePr/>
          <p:nvPr/>
        </p:nvGraphicFramePr>
        <p:xfrm>
          <a:off x="5248375" y="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{91EC57FA-85AC-42C6-A3C8-579E1817893B}</a:tableStyleId>
              </a:tblPr>
              <a:tblGrid>
                <a:gridCol w="1223225"/>
                <a:gridCol w="1223225"/>
                <a:gridCol w="122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Average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Standard Deviation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Training Length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2792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1031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401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2779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993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514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2548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1161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536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2786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1018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567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2636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1255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558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2708.2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1091.6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8.59 (min)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/>
          <p:nvPr/>
        </p:nvSpPr>
        <p:spPr>
          <a:xfrm>
            <a:off x="1439525" y="1620075"/>
            <a:ext cx="2152500" cy="6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game scores with ε = 0</a:t>
            </a:r>
            <a:endParaRPr sz="13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game scores with ε greedy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 rot="-5400000">
            <a:off x="-127425" y="3365438"/>
            <a:ext cx="726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Score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2033538" y="4726800"/>
            <a:ext cx="964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Iteration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1C75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/>
          <p:nvPr>
            <p:ph type="title"/>
          </p:nvPr>
        </p:nvSpPr>
        <p:spPr>
          <a:xfrm>
            <a:off x="349425" y="370925"/>
            <a:ext cx="61353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 there room for </a:t>
            </a: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improvement</a:t>
            </a: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41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484375" y="2138475"/>
            <a:ext cx="43707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Uniqueness of 2048 environment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Let us look back at our learning curve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8" name="Google Shape;4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100" y="2977100"/>
            <a:ext cx="3404375" cy="19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1C75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title"/>
          </p:nvPr>
        </p:nvSpPr>
        <p:spPr>
          <a:xfrm>
            <a:off x="349425" y="142325"/>
            <a:ext cx="61353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Introducing: Exponential Decay</a:t>
            </a:r>
            <a:endParaRPr sz="41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44" name="Google Shape;4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75" y="2041250"/>
            <a:ext cx="4363149" cy="26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6"/>
          <p:cNvSpPr txBox="1"/>
          <p:nvPr/>
        </p:nvSpPr>
        <p:spPr>
          <a:xfrm>
            <a:off x="5481225" y="1858925"/>
            <a:ext cx="2346600" cy="9552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 = 1</a:t>
            </a:r>
            <a:endParaRPr i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all iterations: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 -= iterations</a:t>
            </a:r>
            <a:r>
              <a:rPr baseline="30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5481225" y="3060950"/>
            <a:ext cx="2513700" cy="810600"/>
          </a:xfrm>
          <a:prstGeom prst="rect">
            <a:avLst/>
          </a:prstGeom>
          <a:solidFill>
            <a:srgbClr val="674EA7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all iterations: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 = 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ε </a:t>
            </a:r>
            <a:r>
              <a:rPr baseline="-25000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min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** iteration</a:t>
            </a:r>
            <a:endParaRPr baseline="30000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1C7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1532300" y="223375"/>
            <a:ext cx="3553500" cy="111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DQN -  Exponential Epsilon Decay</a:t>
            </a:r>
            <a:endParaRPr sz="260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452" name="Google Shape;4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2297000"/>
            <a:ext cx="4190125" cy="2430275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53" name="Google Shape;453;p27"/>
          <p:cNvGraphicFramePr/>
          <p:nvPr/>
        </p:nvGraphicFramePr>
        <p:xfrm>
          <a:off x="5248375" y="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{91EC57FA-85AC-42C6-A3C8-579E1817893B}</a:tableStyleId>
              </a:tblPr>
              <a:tblGrid>
                <a:gridCol w="1223225"/>
                <a:gridCol w="1223225"/>
                <a:gridCol w="122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Average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Standard Deviation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Training Length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2477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1128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542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2567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1155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539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2615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1157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555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2574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1150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606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2480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1134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597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2542</a:t>
                      </a: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.6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1144.8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9.46</a:t>
                      </a: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 (min)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pic>
        <p:nvPicPr>
          <p:cNvPr id="454" name="Google Shape;4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51" y="2297001"/>
            <a:ext cx="4196188" cy="2430275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5" name="Google Shape;4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00" y="2297000"/>
            <a:ext cx="4216233" cy="2430275"/>
          </a:xfrm>
          <a:prstGeom prst="rect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6" name="Google Shape;456;p27"/>
          <p:cNvSpPr txBox="1"/>
          <p:nvPr/>
        </p:nvSpPr>
        <p:spPr>
          <a:xfrm>
            <a:off x="1439525" y="1620075"/>
            <a:ext cx="2152500" cy="6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game scores with ε = 0</a:t>
            </a:r>
            <a:endParaRPr sz="13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game scores with ε greedy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27"/>
          <p:cNvSpPr txBox="1"/>
          <p:nvPr/>
        </p:nvSpPr>
        <p:spPr>
          <a:xfrm rot="-5400000">
            <a:off x="-127425" y="3365438"/>
            <a:ext cx="726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Score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2033538" y="4726800"/>
            <a:ext cx="964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Iteration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51C75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type="title"/>
          </p:nvPr>
        </p:nvSpPr>
        <p:spPr>
          <a:xfrm>
            <a:off x="1532300" y="223375"/>
            <a:ext cx="3553500" cy="111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D</a:t>
            </a:r>
            <a:r>
              <a:rPr lang="en" sz="26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D</a:t>
            </a:r>
            <a:r>
              <a:rPr lang="en" sz="26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QN -  Exponential Epsilon Decay</a:t>
            </a:r>
            <a:endParaRPr sz="260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464" name="Google Shape;4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50" y="2297000"/>
            <a:ext cx="4190125" cy="2430275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65" name="Google Shape;465;p28"/>
          <p:cNvGraphicFramePr/>
          <p:nvPr/>
        </p:nvGraphicFramePr>
        <p:xfrm>
          <a:off x="5248375" y="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{91EC57FA-85AC-42C6-A3C8-579E1817893B}</a:tableStyleId>
              </a:tblPr>
              <a:tblGrid>
                <a:gridCol w="1223225"/>
                <a:gridCol w="1223225"/>
                <a:gridCol w="122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Average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Standard Deviation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Training Length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2760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1014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467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2865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1009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552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2781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991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628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2950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1106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580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2933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1000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608</a:t>
                      </a:r>
                      <a:r>
                        <a:rPr lang="en">
                          <a:solidFill>
                            <a:srgbClr val="D9D9D9"/>
                          </a:solidFill>
                        </a:rPr>
                        <a:t> (s)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2857.8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1024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9.45 </a:t>
                      </a:r>
                      <a:r>
                        <a:rPr b="1" i="1" lang="en">
                          <a:solidFill>
                            <a:srgbClr val="FFFFFF"/>
                          </a:solidFill>
                        </a:rPr>
                        <a:t>(min)</a:t>
                      </a:r>
                      <a:endParaRPr b="1" i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E7C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pic>
        <p:nvPicPr>
          <p:cNvPr id="466" name="Google Shape;4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51" y="2297001"/>
            <a:ext cx="4196188" cy="2430275"/>
          </a:xfrm>
          <a:prstGeom prst="rect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p28"/>
          <p:cNvSpPr txBox="1"/>
          <p:nvPr/>
        </p:nvSpPr>
        <p:spPr>
          <a:xfrm>
            <a:off x="1439525" y="1620075"/>
            <a:ext cx="2152500" cy="60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game scores with ε = 0</a:t>
            </a:r>
            <a:endParaRPr sz="13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game scores with ε greedy</a:t>
            </a:r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28"/>
          <p:cNvSpPr txBox="1"/>
          <p:nvPr/>
        </p:nvSpPr>
        <p:spPr>
          <a:xfrm rot="-5400000">
            <a:off x="-127425" y="3365438"/>
            <a:ext cx="7269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Score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2033538" y="4726800"/>
            <a:ext cx="964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Iteration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/>
        </p:nvSpPr>
        <p:spPr>
          <a:xfrm>
            <a:off x="2428200" y="193475"/>
            <a:ext cx="42876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 b="1" sz="4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75" name="Google Shape;475;p29"/>
          <p:cNvGraphicFramePr/>
          <p:nvPr/>
        </p:nvGraphicFramePr>
        <p:xfrm>
          <a:off x="1673900" y="16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{91EC57FA-85AC-42C6-A3C8-579E1817893B}</a:tableStyleId>
              </a:tblPr>
              <a:tblGrid>
                <a:gridCol w="2521750"/>
                <a:gridCol w="1342375"/>
                <a:gridCol w="179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Average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Standard Deviation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DQN - Linear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ε Decay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2512.8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1150.4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DQN - Exponential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ε Decay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2542.6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1144.8</a:t>
                      </a:r>
                      <a:endParaRPr b="1"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DDQN - Linear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ε Decay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2708.2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1091.6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DDQN - Exponential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ε Decay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2857.8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lt1"/>
                          </a:solidFill>
                        </a:rPr>
                        <a:t>1024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422050" y="0"/>
            <a:ext cx="42999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Motivation</a:t>
            </a:r>
            <a:endParaRPr b="1" sz="43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00" y="978388"/>
            <a:ext cx="2824675" cy="28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400" y="1353337"/>
            <a:ext cx="3463775" cy="243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975" y="978400"/>
            <a:ext cx="1606725" cy="16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3975" y="2710925"/>
            <a:ext cx="1606725" cy="16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4294967295" type="title"/>
          </p:nvPr>
        </p:nvSpPr>
        <p:spPr>
          <a:xfrm>
            <a:off x="424500" y="400325"/>
            <a:ext cx="42999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2048</a:t>
            </a:r>
            <a:endParaRPr b="1" sz="60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272100" y="1826175"/>
            <a:ext cx="42999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-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 “environment” to perform RL </a:t>
            </a: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experiments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-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Contains distinct differences from classical RL environments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-"/>
            </a:pPr>
            <a:r>
              <a:rPr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Let’s Play: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https://play2048.co/</a:t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4">
            <a:alphaModFix/>
          </a:blip>
          <a:srcRect b="6585" l="0" r="0" t="0"/>
          <a:stretch/>
        </p:blipFill>
        <p:spPr>
          <a:xfrm>
            <a:off x="5227375" y="400325"/>
            <a:ext cx="2742575" cy="3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4EA7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349425" y="405325"/>
            <a:ext cx="5772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>
            <p:ph type="title"/>
          </p:nvPr>
        </p:nvSpPr>
        <p:spPr>
          <a:xfrm>
            <a:off x="349425" y="218525"/>
            <a:ext cx="6527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Reinforcement Learning</a:t>
            </a:r>
            <a:endParaRPr b="1" sz="41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" y="2349450"/>
            <a:ext cx="4674975" cy="23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5506875" y="2349450"/>
            <a:ext cx="2362200" cy="1679700"/>
          </a:xfrm>
          <a:prstGeom prst="rect">
            <a:avLst/>
          </a:prstGeom>
          <a:solidFill>
            <a:srgbClr val="8E7CC3"/>
          </a:solidFill>
          <a:ln cap="flat" cmpd="sng" w="19050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Formally defined by: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agent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environment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state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reward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489250" y="1251600"/>
            <a:ext cx="6443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Definition: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“...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software agents ought to take actions in an environment in order to maximize the notion of cumulative reward.”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1B47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2307450" y="125800"/>
            <a:ext cx="6358200" cy="11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Deep Q-Learning (DQN)</a:t>
            </a:r>
            <a:endParaRPr b="1" sz="41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363375" y="3801725"/>
            <a:ext cx="3564000" cy="1090200"/>
          </a:xfrm>
          <a:prstGeom prst="rect">
            <a:avLst/>
          </a:prstGeom>
          <a:solidFill>
            <a:srgbClr val="A64D7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While not game_over: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-Take action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-Save action, reward, state transition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Train on Replay Memory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287175" y="3313875"/>
            <a:ext cx="4025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Repeat for n games for all Iterations</a:t>
            </a:r>
            <a:endParaRPr sz="18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1850250" y="1567438"/>
            <a:ext cx="57585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 SemiBold"/>
              <a:buChar char="-"/>
            </a:pPr>
            <a:r>
              <a:rPr lang="en" sz="19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Replay Memory</a:t>
            </a:r>
            <a:endParaRPr sz="19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 SemiBold"/>
              <a:buChar char="-"/>
            </a:pPr>
            <a:r>
              <a:rPr lang="en" sz="19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Epsilon Greedy Exploration</a:t>
            </a:r>
            <a:endParaRPr sz="19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Nunito SemiBold"/>
              <a:buChar char="-"/>
            </a:pPr>
            <a:r>
              <a:rPr lang="en" sz="19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Bellman Equation</a:t>
            </a:r>
            <a:endParaRPr sz="19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1B47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/>
        </p:nvSpPr>
        <p:spPr>
          <a:xfrm>
            <a:off x="405325" y="293525"/>
            <a:ext cx="32007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Replay Memory</a:t>
            </a:r>
            <a:endParaRPr b="1" sz="4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05325" y="2487900"/>
            <a:ext cx="2152500" cy="782700"/>
          </a:xfrm>
          <a:prstGeom prst="rect">
            <a:avLst/>
          </a:prstGeom>
          <a:solidFill>
            <a:srgbClr val="A64D7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aseline="-2500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</a:t>
            </a:r>
            <a:r>
              <a:rPr baseline="-2500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r</a:t>
            </a:r>
            <a:r>
              <a:rPr baseline="-2500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s</a:t>
            </a:r>
            <a:r>
              <a:rPr baseline="-25000"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224" y="716500"/>
            <a:ext cx="4810526" cy="27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1B47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/>
        </p:nvSpPr>
        <p:spPr>
          <a:xfrm>
            <a:off x="405325" y="293525"/>
            <a:ext cx="79809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Epsilon Greedy Exploration</a:t>
            </a:r>
            <a:endParaRPr b="1" sz="4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0" y="1125850"/>
            <a:ext cx="3913550" cy="20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5850"/>
            <a:ext cx="3123050" cy="16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4572000" y="3011450"/>
            <a:ext cx="1886100" cy="772800"/>
          </a:xfrm>
          <a:prstGeom prst="rect">
            <a:avLst/>
          </a:prstGeom>
          <a:solidFill>
            <a:srgbClr val="A64D7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= 1</a:t>
            </a:r>
            <a:endParaRPr i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or all iterations: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ε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-= iterations</a:t>
            </a:r>
            <a:r>
              <a:rPr baseline="30000"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-1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6701250" y="3005025"/>
            <a:ext cx="1593300" cy="772800"/>
          </a:xfrm>
          <a:prstGeom prst="rect">
            <a:avLst/>
          </a:prstGeom>
          <a:solidFill>
            <a:srgbClr val="A64D79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Note: minimum epsilon used in practice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1B47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284300" y="193475"/>
            <a:ext cx="84933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Bellman </a:t>
            </a:r>
            <a:r>
              <a:rPr b="1" lang="en" sz="4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Equation (how we train)</a:t>
            </a:r>
            <a:endParaRPr b="1" sz="4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4795650" y="1376775"/>
            <a:ext cx="3786300" cy="657000"/>
          </a:xfrm>
          <a:prstGeom prst="rect">
            <a:avLst/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q(s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a) = E[r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+ γ max q*(s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a)]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1663275" y="22246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1663275" y="24916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1663275" y="27587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1663275" y="30257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2402700" y="17340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2402700" y="20011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2402700" y="22681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2402700" y="25352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2402700" y="28022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2402700" y="30693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2402700" y="33363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2402700" y="36034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3142125" y="23364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3142125" y="26034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3142125" y="287052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3142125" y="3137575"/>
            <a:ext cx="209700" cy="223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0"/>
          <p:cNvCxnSpPr>
            <a:stCxn id="334" idx="6"/>
            <a:endCxn id="338" idx="2"/>
          </p:cNvCxnSpPr>
          <p:nvPr/>
        </p:nvCxnSpPr>
        <p:spPr>
          <a:xfrm flipH="1" rot="10800000">
            <a:off x="1872975" y="1845875"/>
            <a:ext cx="529800" cy="49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0"/>
          <p:cNvCxnSpPr>
            <a:stCxn id="335" idx="6"/>
            <a:endCxn id="338" idx="2"/>
          </p:cNvCxnSpPr>
          <p:nvPr/>
        </p:nvCxnSpPr>
        <p:spPr>
          <a:xfrm flipH="1" rot="10800000">
            <a:off x="1872975" y="1845925"/>
            <a:ext cx="529800" cy="75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0"/>
          <p:cNvCxnSpPr>
            <a:stCxn id="336" idx="6"/>
            <a:endCxn id="338" idx="1"/>
          </p:cNvCxnSpPr>
          <p:nvPr/>
        </p:nvCxnSpPr>
        <p:spPr>
          <a:xfrm flipH="1" rot="10800000">
            <a:off x="1872975" y="1766775"/>
            <a:ext cx="560400" cy="110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0"/>
          <p:cNvCxnSpPr>
            <a:stCxn id="336" idx="6"/>
            <a:endCxn id="339" idx="2"/>
          </p:cNvCxnSpPr>
          <p:nvPr/>
        </p:nvCxnSpPr>
        <p:spPr>
          <a:xfrm flipH="1" rot="10800000">
            <a:off x="1872975" y="2112975"/>
            <a:ext cx="529800" cy="75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0"/>
          <p:cNvCxnSpPr>
            <a:stCxn id="335" idx="6"/>
            <a:endCxn id="339" idx="2"/>
          </p:cNvCxnSpPr>
          <p:nvPr/>
        </p:nvCxnSpPr>
        <p:spPr>
          <a:xfrm flipH="1" rot="10800000">
            <a:off x="1872975" y="2112925"/>
            <a:ext cx="529800" cy="49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0"/>
          <p:cNvCxnSpPr>
            <a:stCxn id="337" idx="6"/>
            <a:endCxn id="342" idx="2"/>
          </p:cNvCxnSpPr>
          <p:nvPr/>
        </p:nvCxnSpPr>
        <p:spPr>
          <a:xfrm flipH="1" rot="10800000">
            <a:off x="1872975" y="2914025"/>
            <a:ext cx="529800" cy="22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0"/>
          <p:cNvCxnSpPr>
            <a:stCxn id="335" idx="6"/>
            <a:endCxn id="340" idx="2"/>
          </p:cNvCxnSpPr>
          <p:nvPr/>
        </p:nvCxnSpPr>
        <p:spPr>
          <a:xfrm flipH="1" rot="10800000">
            <a:off x="1872975" y="2379925"/>
            <a:ext cx="529800" cy="22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0"/>
          <p:cNvCxnSpPr>
            <a:stCxn id="336" idx="6"/>
            <a:endCxn id="340" idx="2"/>
          </p:cNvCxnSpPr>
          <p:nvPr/>
        </p:nvCxnSpPr>
        <p:spPr>
          <a:xfrm flipH="1" rot="10800000">
            <a:off x="1872975" y="2379975"/>
            <a:ext cx="529800" cy="49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0"/>
          <p:cNvCxnSpPr>
            <a:stCxn id="337" idx="6"/>
            <a:endCxn id="341" idx="2"/>
          </p:cNvCxnSpPr>
          <p:nvPr/>
        </p:nvCxnSpPr>
        <p:spPr>
          <a:xfrm flipH="1" rot="10800000">
            <a:off x="1872975" y="2647025"/>
            <a:ext cx="529800" cy="49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0"/>
          <p:cNvCxnSpPr>
            <a:stCxn id="335" idx="6"/>
            <a:endCxn id="342" idx="2"/>
          </p:cNvCxnSpPr>
          <p:nvPr/>
        </p:nvCxnSpPr>
        <p:spPr>
          <a:xfrm>
            <a:off x="1872975" y="2603425"/>
            <a:ext cx="529800" cy="3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0"/>
          <p:cNvCxnSpPr>
            <a:stCxn id="337" idx="6"/>
            <a:endCxn id="343" idx="2"/>
          </p:cNvCxnSpPr>
          <p:nvPr/>
        </p:nvCxnSpPr>
        <p:spPr>
          <a:xfrm>
            <a:off x="1872975" y="3137525"/>
            <a:ext cx="529800" cy="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0"/>
          <p:cNvCxnSpPr>
            <a:endCxn id="343" idx="2"/>
          </p:cNvCxnSpPr>
          <p:nvPr/>
        </p:nvCxnSpPr>
        <p:spPr>
          <a:xfrm>
            <a:off x="1872900" y="2336275"/>
            <a:ext cx="529800" cy="84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0"/>
          <p:cNvCxnSpPr>
            <a:stCxn id="335" idx="6"/>
            <a:endCxn id="343" idx="2"/>
          </p:cNvCxnSpPr>
          <p:nvPr/>
        </p:nvCxnSpPr>
        <p:spPr>
          <a:xfrm>
            <a:off x="1872975" y="2603425"/>
            <a:ext cx="529800" cy="57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0"/>
          <p:cNvCxnSpPr>
            <a:stCxn id="337" idx="6"/>
            <a:endCxn id="344" idx="2"/>
          </p:cNvCxnSpPr>
          <p:nvPr/>
        </p:nvCxnSpPr>
        <p:spPr>
          <a:xfrm>
            <a:off x="1872975" y="3137525"/>
            <a:ext cx="529800" cy="3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0"/>
          <p:cNvCxnSpPr>
            <a:endCxn id="344" idx="2"/>
          </p:cNvCxnSpPr>
          <p:nvPr/>
        </p:nvCxnSpPr>
        <p:spPr>
          <a:xfrm>
            <a:off x="1872900" y="2870625"/>
            <a:ext cx="529800" cy="57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0"/>
          <p:cNvCxnSpPr>
            <a:endCxn id="345" idx="2"/>
          </p:cNvCxnSpPr>
          <p:nvPr/>
        </p:nvCxnSpPr>
        <p:spPr>
          <a:xfrm>
            <a:off x="1872900" y="2603375"/>
            <a:ext cx="529800" cy="111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20"/>
          <p:cNvCxnSpPr>
            <a:stCxn id="336" idx="6"/>
            <a:endCxn id="345" idx="2"/>
          </p:cNvCxnSpPr>
          <p:nvPr/>
        </p:nvCxnSpPr>
        <p:spPr>
          <a:xfrm>
            <a:off x="1872975" y="2870475"/>
            <a:ext cx="529800" cy="84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0"/>
          <p:cNvCxnSpPr>
            <a:stCxn id="337" idx="6"/>
            <a:endCxn id="345" idx="2"/>
          </p:cNvCxnSpPr>
          <p:nvPr/>
        </p:nvCxnSpPr>
        <p:spPr>
          <a:xfrm>
            <a:off x="1872975" y="3137525"/>
            <a:ext cx="529800" cy="57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0"/>
          <p:cNvCxnSpPr>
            <a:endCxn id="346" idx="2"/>
          </p:cNvCxnSpPr>
          <p:nvPr/>
        </p:nvCxnSpPr>
        <p:spPr>
          <a:xfrm>
            <a:off x="2612325" y="1845775"/>
            <a:ext cx="529800" cy="60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0"/>
          <p:cNvCxnSpPr>
            <a:stCxn id="338" idx="6"/>
            <a:endCxn id="348" idx="2"/>
          </p:cNvCxnSpPr>
          <p:nvPr/>
        </p:nvCxnSpPr>
        <p:spPr>
          <a:xfrm>
            <a:off x="2612400" y="1845825"/>
            <a:ext cx="529800" cy="1136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0"/>
          <p:cNvCxnSpPr>
            <a:endCxn id="346" idx="2"/>
          </p:cNvCxnSpPr>
          <p:nvPr/>
        </p:nvCxnSpPr>
        <p:spPr>
          <a:xfrm>
            <a:off x="2612325" y="2112775"/>
            <a:ext cx="529800" cy="33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0"/>
          <p:cNvCxnSpPr>
            <a:endCxn id="348" idx="2"/>
          </p:cNvCxnSpPr>
          <p:nvPr/>
        </p:nvCxnSpPr>
        <p:spPr>
          <a:xfrm>
            <a:off x="2612325" y="2112875"/>
            <a:ext cx="529800" cy="86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0"/>
          <p:cNvCxnSpPr>
            <a:endCxn id="346" idx="2"/>
          </p:cNvCxnSpPr>
          <p:nvPr/>
        </p:nvCxnSpPr>
        <p:spPr>
          <a:xfrm>
            <a:off x="2612325" y="2112775"/>
            <a:ext cx="529800" cy="33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0"/>
          <p:cNvCxnSpPr>
            <a:stCxn id="340" idx="6"/>
            <a:endCxn id="349" idx="2"/>
          </p:cNvCxnSpPr>
          <p:nvPr/>
        </p:nvCxnSpPr>
        <p:spPr>
          <a:xfrm>
            <a:off x="2612400" y="2379925"/>
            <a:ext cx="529800" cy="86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0"/>
          <p:cNvCxnSpPr>
            <a:stCxn id="340" idx="6"/>
            <a:endCxn id="347" idx="2"/>
          </p:cNvCxnSpPr>
          <p:nvPr/>
        </p:nvCxnSpPr>
        <p:spPr>
          <a:xfrm>
            <a:off x="2612400" y="2379925"/>
            <a:ext cx="529800" cy="33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0"/>
          <p:cNvCxnSpPr>
            <a:stCxn id="340" idx="6"/>
            <a:endCxn id="346" idx="2"/>
          </p:cNvCxnSpPr>
          <p:nvPr/>
        </p:nvCxnSpPr>
        <p:spPr>
          <a:xfrm>
            <a:off x="2612400" y="2379925"/>
            <a:ext cx="529800" cy="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0"/>
          <p:cNvCxnSpPr>
            <a:stCxn id="341" idx="6"/>
            <a:endCxn id="349" idx="2"/>
          </p:cNvCxnSpPr>
          <p:nvPr/>
        </p:nvCxnSpPr>
        <p:spPr>
          <a:xfrm>
            <a:off x="2612400" y="2646975"/>
            <a:ext cx="529800" cy="60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0"/>
          <p:cNvCxnSpPr>
            <a:stCxn id="341" idx="6"/>
            <a:endCxn id="347" idx="2"/>
          </p:cNvCxnSpPr>
          <p:nvPr/>
        </p:nvCxnSpPr>
        <p:spPr>
          <a:xfrm>
            <a:off x="2612400" y="2646975"/>
            <a:ext cx="529800" cy="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0"/>
          <p:cNvCxnSpPr>
            <a:stCxn id="341" idx="6"/>
            <a:endCxn id="346" idx="2"/>
          </p:cNvCxnSpPr>
          <p:nvPr/>
        </p:nvCxnSpPr>
        <p:spPr>
          <a:xfrm flipH="1" rot="10800000">
            <a:off x="2612400" y="2448075"/>
            <a:ext cx="529800" cy="19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0"/>
          <p:cNvCxnSpPr>
            <a:stCxn id="342" idx="6"/>
            <a:endCxn id="347" idx="2"/>
          </p:cNvCxnSpPr>
          <p:nvPr/>
        </p:nvCxnSpPr>
        <p:spPr>
          <a:xfrm flipH="1" rot="10800000">
            <a:off x="2612400" y="2715125"/>
            <a:ext cx="529800" cy="19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0"/>
          <p:cNvCxnSpPr>
            <a:stCxn id="342" idx="6"/>
            <a:endCxn id="348" idx="2"/>
          </p:cNvCxnSpPr>
          <p:nvPr/>
        </p:nvCxnSpPr>
        <p:spPr>
          <a:xfrm>
            <a:off x="2612400" y="2914025"/>
            <a:ext cx="529800" cy="6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0"/>
          <p:cNvCxnSpPr>
            <a:stCxn id="342" idx="6"/>
            <a:endCxn id="349" idx="2"/>
          </p:cNvCxnSpPr>
          <p:nvPr/>
        </p:nvCxnSpPr>
        <p:spPr>
          <a:xfrm>
            <a:off x="2612400" y="2914025"/>
            <a:ext cx="529800" cy="335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0"/>
          <p:cNvCxnSpPr>
            <a:stCxn id="343" idx="6"/>
            <a:endCxn id="346" idx="2"/>
          </p:cNvCxnSpPr>
          <p:nvPr/>
        </p:nvCxnSpPr>
        <p:spPr>
          <a:xfrm flipH="1" rot="10800000">
            <a:off x="2612400" y="2448175"/>
            <a:ext cx="529800" cy="73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0"/>
          <p:cNvCxnSpPr>
            <a:stCxn id="343" idx="6"/>
            <a:endCxn id="347" idx="2"/>
          </p:cNvCxnSpPr>
          <p:nvPr/>
        </p:nvCxnSpPr>
        <p:spPr>
          <a:xfrm flipH="1" rot="10800000">
            <a:off x="2612400" y="2715175"/>
            <a:ext cx="52980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0"/>
          <p:cNvCxnSpPr>
            <a:stCxn id="343" idx="6"/>
            <a:endCxn id="348" idx="2"/>
          </p:cNvCxnSpPr>
          <p:nvPr/>
        </p:nvCxnSpPr>
        <p:spPr>
          <a:xfrm flipH="1" rot="10800000">
            <a:off x="2612400" y="2982175"/>
            <a:ext cx="529800" cy="19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0"/>
          <p:cNvCxnSpPr>
            <a:endCxn id="349" idx="2"/>
          </p:cNvCxnSpPr>
          <p:nvPr/>
        </p:nvCxnSpPr>
        <p:spPr>
          <a:xfrm>
            <a:off x="2612325" y="3181225"/>
            <a:ext cx="529800" cy="68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0"/>
          <p:cNvCxnSpPr>
            <a:stCxn id="344" idx="6"/>
            <a:endCxn id="346" idx="2"/>
          </p:cNvCxnSpPr>
          <p:nvPr/>
        </p:nvCxnSpPr>
        <p:spPr>
          <a:xfrm flipH="1" rot="10800000">
            <a:off x="2612400" y="2448225"/>
            <a:ext cx="529800" cy="99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0"/>
          <p:cNvCxnSpPr>
            <a:stCxn id="344" idx="6"/>
            <a:endCxn id="348" idx="2"/>
          </p:cNvCxnSpPr>
          <p:nvPr/>
        </p:nvCxnSpPr>
        <p:spPr>
          <a:xfrm flipH="1" rot="10800000">
            <a:off x="2612400" y="2982225"/>
            <a:ext cx="52980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0"/>
          <p:cNvCxnSpPr>
            <a:stCxn id="345" idx="6"/>
            <a:endCxn id="349" idx="2"/>
          </p:cNvCxnSpPr>
          <p:nvPr/>
        </p:nvCxnSpPr>
        <p:spPr>
          <a:xfrm flipH="1" rot="10800000">
            <a:off x="2612400" y="3249275"/>
            <a:ext cx="529800" cy="46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0"/>
          <p:cNvCxnSpPr>
            <a:stCxn id="345" idx="6"/>
            <a:endCxn id="347" idx="2"/>
          </p:cNvCxnSpPr>
          <p:nvPr/>
        </p:nvCxnSpPr>
        <p:spPr>
          <a:xfrm flipH="1" rot="10800000">
            <a:off x="2612400" y="2715275"/>
            <a:ext cx="529800" cy="99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0"/>
          <p:cNvSpPr txBox="1"/>
          <p:nvPr/>
        </p:nvSpPr>
        <p:spPr>
          <a:xfrm>
            <a:off x="402525" y="2358175"/>
            <a:ext cx="1107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State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(s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410375" y="2283025"/>
            <a:ext cx="1747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-&gt; q*(s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-&gt; q*(s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-&gt; q*(s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-&gt; q*(s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</a:t>
            </a:r>
            <a:r>
              <a:rPr baseline="-25000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6101850" y="2386725"/>
            <a:ext cx="2480100" cy="657000"/>
          </a:xfrm>
          <a:prstGeom prst="rect">
            <a:avLst/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Loss = q*(s, a) - q(s, a)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556275" y="1726675"/>
            <a:ext cx="799500" cy="440100"/>
          </a:xfrm>
          <a:prstGeom prst="rect">
            <a:avLst/>
          </a:prstGeom>
          <a:solidFill>
            <a:srgbClr val="4C113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Input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3525025" y="1734075"/>
            <a:ext cx="887700" cy="440100"/>
          </a:xfrm>
          <a:prstGeom prst="rect">
            <a:avLst/>
          </a:prstGeom>
          <a:solidFill>
            <a:srgbClr val="4C113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output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41B47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type="title"/>
          </p:nvPr>
        </p:nvSpPr>
        <p:spPr>
          <a:xfrm>
            <a:off x="349425" y="66125"/>
            <a:ext cx="40215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DQN -&gt; DDQN</a:t>
            </a:r>
            <a:endParaRPr sz="41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349425" y="1740175"/>
            <a:ext cx="3786300" cy="657000"/>
          </a:xfrm>
          <a:prstGeom prst="rect">
            <a:avLst/>
          </a:prstGeom>
          <a:solidFill>
            <a:srgbClr val="A64D7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q(s, a) = E[r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+ γ max q*(s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,a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)]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251575" y="1292225"/>
            <a:ext cx="450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Let’s talk some more about the Bellman Equation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475" y="2397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1"/>
          <p:cNvSpPr txBox="1"/>
          <p:nvPr/>
        </p:nvSpPr>
        <p:spPr>
          <a:xfrm>
            <a:off x="349425" y="2845125"/>
            <a:ext cx="4222500" cy="802800"/>
          </a:xfrm>
          <a:prstGeom prst="rect">
            <a:avLst/>
          </a:prstGeom>
          <a:solidFill>
            <a:srgbClr val="4C113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ef update_network(agent, target):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	target.set_weights(agent.get_weights())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349425" y="3737500"/>
            <a:ext cx="4222500" cy="802800"/>
          </a:xfrm>
          <a:prstGeom prst="rect">
            <a:avLst/>
          </a:prstGeom>
          <a:solidFill>
            <a:srgbClr val="4C113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 iteration % iter_per_update == 0: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	update_network(agent, target)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