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  <p:sldMasterId id="2147483675" r:id="rId2"/>
    <p:sldMasterId id="2147483727" r:id="rId3"/>
    <p:sldMasterId id="2147483737" r:id="rId4"/>
  </p:sldMasterIdLst>
  <p:notesMasterIdLst>
    <p:notesMasterId r:id="rId13"/>
  </p:notesMasterIdLst>
  <p:handoutMasterIdLst>
    <p:handoutMasterId r:id="rId14"/>
  </p:handoutMasterIdLst>
  <p:sldIdLst>
    <p:sldId id="787" r:id="rId5"/>
    <p:sldId id="792" r:id="rId6"/>
    <p:sldId id="793" r:id="rId7"/>
    <p:sldId id="257" r:id="rId8"/>
    <p:sldId id="788" r:id="rId9"/>
    <p:sldId id="794" r:id="rId10"/>
    <p:sldId id="795" r:id="rId11"/>
    <p:sldId id="7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D3461E"/>
    <a:srgbClr val="FFC000"/>
    <a:srgbClr val="0F5156"/>
    <a:srgbClr val="97D6EC"/>
    <a:srgbClr val="D03238"/>
    <a:srgbClr val="00A6B7"/>
    <a:srgbClr val="F7A81B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47"/>
  </p:normalViewPr>
  <p:slideViewPr>
    <p:cSldViewPr snapToGrid="0" snapToObjects="1">
      <p:cViewPr varScale="1">
        <p:scale>
          <a:sx n="129" d="100"/>
          <a:sy n="129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6337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ptional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2608" y="110273"/>
            <a:ext cx="788290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b="1" cap="all" spc="100" dirty="0">
                <a:solidFill>
                  <a:schemeClr val="accent5"/>
                </a:solidFill>
              </a:rPr>
              <a:t>optional Breadcrumb1</a:t>
            </a:r>
            <a:r>
              <a:rPr lang="en-US" sz="900" cap="all" spc="100" dirty="0">
                <a:solidFill>
                  <a:schemeClr val="accent5"/>
                </a:solidFill>
              </a:rPr>
              <a:t> </a:t>
            </a:r>
            <a:r>
              <a:rPr lang="en-US" sz="900" cap="all" spc="100" dirty="0"/>
              <a:t>| Breadcrumb2 | Breadcrumb3 | Breadcrumb4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54222" y="1550020"/>
            <a:ext cx="3661128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597158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2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47813"/>
            <a:ext cx="2293937" cy="4637087"/>
          </a:xfrm>
        </p:spPr>
        <p:txBody>
          <a:bodyPr/>
          <a:lstStyle>
            <a:lvl1pPr marL="0" indent="0">
              <a:buNone/>
              <a:defRPr sz="1400" b="0" i="1" cap="none" spc="0" baseline="0">
                <a:solidFill>
                  <a:schemeClr val="accent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236913" y="1547813"/>
            <a:ext cx="5308600" cy="4637087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4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None/>
              <a:defRPr sz="1100" b="0" i="1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608" y="1550020"/>
            <a:ext cx="7852742" cy="90021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4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6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7117"/>
            <a:ext cx="7853362" cy="109515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71705"/>
            <a:ext cx="7853362" cy="9028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626424"/>
            <a:ext cx="7853362" cy="357179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70275"/>
            <a:ext cx="4173343" cy="43973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70038"/>
            <a:ext cx="3452812" cy="46275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4940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055153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993811"/>
            <a:ext cx="7852741" cy="981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2108200"/>
            <a:ext cx="7853362" cy="409733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 b="0" cap="none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8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7" y="1538288"/>
            <a:ext cx="7852741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939553" y="1538288"/>
            <a:ext cx="3575796" cy="455453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8" y="1538288"/>
            <a:ext cx="3575796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75798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61988" y="1541930"/>
            <a:ext cx="7853362" cy="905435"/>
          </a:xfrm>
        </p:spPr>
        <p:txBody>
          <a:bodyPr/>
          <a:lstStyle>
            <a:lvl1pPr marL="0" indent="0"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1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Font typeface="Arial" charset="0"/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6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71430"/>
            <a:ext cx="7853362" cy="11064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9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This is an optional smaller point size for when you need longer headlines. Please limit to no more than 2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1571705"/>
            <a:ext cx="7853362" cy="6155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308122"/>
            <a:ext cx="7853362" cy="3971504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1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Callout/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236913" y="1547253"/>
            <a:ext cx="5278435" cy="462971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8833" y="1547253"/>
            <a:ext cx="2287350" cy="46370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6pPr marL="0" indent="0">
              <a:buFontTx/>
              <a:buNone/>
              <a:defRPr baseline="0"/>
            </a:lvl6pPr>
            <a:lvl7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600" baseline="0">
                <a:solidFill>
                  <a:schemeClr val="accent2"/>
                </a:solidFill>
              </a:defRPr>
            </a:lvl7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0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70275"/>
            <a:ext cx="4173343" cy="43973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988" y="1587881"/>
            <a:ext cx="3379660" cy="42754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91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4940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162729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2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 S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 baseline="0">
                <a:solidFill>
                  <a:schemeClr val="tx1"/>
                </a:solidFill>
              </a:defRPr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82575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648238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3901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2455" y="73768"/>
            <a:ext cx="1827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latin typeface="Calibri" charset="0"/>
                <a:ea typeface="Calibri" charset="0"/>
                <a:cs typeface="Calibri" charset="0"/>
              </a:rPr>
              <a:t>In partnership with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705225" y="406400"/>
            <a:ext cx="4810125" cy="57277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65760"/>
            <a:ext cx="4810616" cy="5811203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3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2000">
                <a:solidFill>
                  <a:schemeClr val="tx1"/>
                </a:solidFill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072384"/>
            <a:ext cx="4810616" cy="3104579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900" b="0" i="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⏤ SECOND LEVEL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4351" y="0"/>
            <a:ext cx="2943225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04734" y="1590737"/>
            <a:ext cx="4810615" cy="621681"/>
          </a:xfrm>
        </p:spPr>
        <p:txBody>
          <a:bodyPr lIns="0" anchor="b">
            <a:noAutofit/>
          </a:bodyPr>
          <a:lstStyle>
            <a:lvl1pPr>
              <a:defRPr sz="1400">
                <a:solidFill>
                  <a:schemeClr val="tx1"/>
                </a:solidFill>
                <a:latin typeface="Oswald" panose="02000503000000000000" pitchFamily="2" charset="0"/>
              </a:defRPr>
            </a:lvl1pPr>
          </a:lstStyle>
          <a:p>
            <a:r>
              <a:rPr lang="en-US" dirty="0"/>
              <a:t>SUBHEAD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04734" y="2249351"/>
            <a:ext cx="481061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13909" y="5724525"/>
            <a:ext cx="2172191" cy="4714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800" b="0" i="1" cap="none" spc="0" baseline="0">
                <a:solidFill>
                  <a:schemeClr val="bg1"/>
                </a:solidFill>
                <a:latin typeface="+mn-lt"/>
              </a:defRPr>
            </a:lvl1pPr>
            <a:lvl2pPr marL="0">
              <a:lnSpc>
                <a:spcPct val="100000"/>
              </a:lnSpc>
              <a:spcBef>
                <a:spcPts val="2400"/>
              </a:spcBef>
              <a:defRPr sz="900" i="0">
                <a:latin typeface="Oswald" panose="02000503000000000000" pitchFamily="2" charset="0"/>
              </a:defRPr>
            </a:lvl2pPr>
            <a:lvl3pPr marL="11113" indent="0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3pPr>
            <a:lvl4pPr marL="0" indent="0">
              <a:spcBef>
                <a:spcPts val="1800"/>
              </a:spcBef>
              <a:buFontTx/>
              <a:buNone/>
              <a:defRPr sz="1000" cap="none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4pPr>
          </a:lstStyle>
          <a:p>
            <a:pPr lvl="0"/>
            <a:r>
              <a:rPr lang="en-US" dirty="0"/>
              <a:t>Level 1 title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704735" y="406400"/>
            <a:ext cx="4810616" cy="57785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368301"/>
            <a:ext cx="4810125" cy="581183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 i="0" cap="none" spc="0" baseline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0" indent="0">
              <a:lnSpc>
                <a:spcPts val="3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2000">
                <a:solidFill>
                  <a:schemeClr val="bg1"/>
                </a:solidFill>
              </a:defRPr>
            </a:lvl2pPr>
            <a:lvl3pPr>
              <a:spcBef>
                <a:spcPts val="2400"/>
              </a:spcBef>
              <a:defRPr sz="100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lor Divider 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  <a:noFill/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>
      <p:ext uri="{BB962C8B-B14F-4D97-AF65-F5344CB8AC3E}">
        <p14:creationId xmlns:p14="http://schemas.microsoft.com/office/powerpoint/2010/main" val="3634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w Ink Divider">
    <p:bg>
      <p:bgPr>
        <a:pattFill prst="pct5">
          <a:fgClr>
            <a:srgbClr val="97D6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62608" y="758952"/>
            <a:ext cx="7704152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62608" y="4343400"/>
            <a:ext cx="77041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897737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370883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079157" y="1550020"/>
            <a:ext cx="2436192" cy="4626943"/>
          </a:xfrm>
        </p:spPr>
        <p:txBody>
          <a:bodyPr/>
          <a:lstStyle>
            <a:lvl1pPr marL="5080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2110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161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5" r:id="rId2"/>
    <p:sldLayoutId id="2147483716" r:id="rId3"/>
    <p:sldLayoutId id="2147483719" r:id="rId4"/>
    <p:sldLayoutId id="2147483667" r:id="rId5"/>
    <p:sldLayoutId id="2147483699" r:id="rId6"/>
    <p:sldLayoutId id="2147483749" r:id="rId7"/>
    <p:sldLayoutId id="2147483758" r:id="rId8"/>
    <p:sldLayoutId id="2147483750" r:id="rId9"/>
    <p:sldLayoutId id="2147483693" r:id="rId10"/>
    <p:sldLayoutId id="2147483755" r:id="rId11"/>
    <p:sldLayoutId id="2147483670" r:id="rId12"/>
    <p:sldLayoutId id="2147483666" r:id="rId13"/>
    <p:sldLayoutId id="2147483671" r:id="rId14"/>
    <p:sldLayoutId id="2147483672" r:id="rId15"/>
    <p:sldLayoutId id="2147483698" r:id="rId16"/>
    <p:sldLayoutId id="2147483673" r:id="rId17"/>
    <p:sldLayoutId id="2147483674" r:id="rId18"/>
    <p:sldLayoutId id="2147483757" r:id="rId19"/>
    <p:sldLayoutId id="214748372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15938" marR="0" indent="-24447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6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.AppleSystemUIFont" charset="-12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1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</a:t>
            </a:r>
            <a:b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</a:br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Please limit to no more than 2 lines.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696" r:id="rId3"/>
    <p:sldLayoutId id="2147483697" r:id="rId4"/>
    <p:sldLayoutId id="2147483682" r:id="rId5"/>
    <p:sldLayoutId id="2147483695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all" spc="100" baseline="0">
          <a:solidFill>
            <a:schemeClr val="tx1"/>
          </a:solidFill>
          <a:latin typeface="Oswald Light" panose="02000303000000000000" pitchFamily="2" charset="0"/>
          <a:ea typeface="Oswald Light" panose="02000303000000000000" pitchFamily="2" charset="0"/>
          <a:cs typeface="Oswald Light" panose="02000303000000000000" pitchFamily="2" charset="0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2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460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2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charset="0"/>
        <a:buChar char="o"/>
        <a:tabLst/>
        <a:defRPr sz="1200" b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SzPct val="75000"/>
        <a:buFont typeface=".AppleSystemUIFont" charset="-120"/>
        <a:buNone/>
        <a:tabLst/>
        <a:defRPr sz="12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4320" y="-1"/>
            <a:ext cx="2943921" cy="6857999"/>
          </a:xfrm>
          <a:prstGeom prst="rect">
            <a:avLst/>
          </a:prstGeom>
          <a:pattFill prst="pct5">
            <a:fgClr>
              <a:srgbClr val="97D6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59" r:id="rId2"/>
    <p:sldLayoutId id="2147483738" r:id="rId3"/>
    <p:sldLayoutId id="2147483735" r:id="rId4"/>
    <p:sldLayoutId id="2147483739" r:id="rId5"/>
    <p:sldLayoutId id="2147483733" r:id="rId6"/>
    <p:sldLayoutId id="2147483740" r:id="rId7"/>
    <p:sldLayoutId id="2147483741" r:id="rId8"/>
    <p:sldLayoutId id="2147483734" r:id="rId9"/>
    <p:sldLayoutId id="2147483730" r:id="rId10"/>
    <p:sldLayoutId id="2147483731" r:id="rId11"/>
    <p:sldLayoutId id="2147483732" r:id="rId12"/>
    <p:sldLayoutId id="214748373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>
                <a:alpha val="9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 bwMode="auto">
          <a:xfrm>
            <a:off x="0" y="11875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b="0" dirty="0"/>
              <a:t>Third level is a nested bullet</a:t>
            </a:r>
            <a:endParaRPr lang="en-US" dirty="0"/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43" r:id="rId3"/>
    <p:sldLayoutId id="2147483744" r:id="rId4"/>
    <p:sldLayoutId id="214748374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/>
        <a:buNone/>
        <a:tabLst/>
        <a:defRPr sz="14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900" i="1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Dating with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9" y="1578595"/>
            <a:ext cx="5201272" cy="4626943"/>
          </a:xfrm>
        </p:spPr>
        <p:txBody>
          <a:bodyPr/>
          <a:lstStyle/>
          <a:p>
            <a:pPr lvl="3"/>
            <a:r>
              <a:rPr lang="en-US" dirty="0" smtClean="0"/>
              <a:t>Predicting Attractiveness</a:t>
            </a:r>
            <a:endParaRPr lang="en-US" dirty="0"/>
          </a:p>
          <a:p>
            <a:r>
              <a:rPr lang="en-US" dirty="0" smtClean="0"/>
              <a:t>Dating in today’s world can be challenging due to </a:t>
            </a:r>
            <a:r>
              <a:rPr lang="en-US" dirty="0" smtClean="0"/>
              <a:t>vast amount of options </a:t>
            </a:r>
            <a:r>
              <a:rPr lang="en-US" dirty="0" smtClean="0"/>
              <a:t>to meet people and the busy work and social schedules of singles. To be successful, people must be attracted to their dates and </a:t>
            </a:r>
            <a:r>
              <a:rPr lang="en-US" dirty="0" smtClean="0"/>
              <a:t>most </a:t>
            </a:r>
            <a:r>
              <a:rPr lang="en-US" dirty="0" smtClean="0"/>
              <a:t>people need to have a face to face date with someone before determining if they are attracted to them. In addition, </a:t>
            </a:r>
            <a:r>
              <a:rPr lang="en-US" dirty="0" smtClean="0"/>
              <a:t>attraction can be based on more than physical appearance or online photo.</a:t>
            </a:r>
            <a:endParaRPr lang="en-US" dirty="0" smtClean="0"/>
          </a:p>
          <a:p>
            <a:r>
              <a:rPr lang="en-US" b="1" dirty="0" smtClean="0"/>
              <a:t>Can we predict someone’s attractiveness without photos? </a:t>
            </a:r>
            <a:r>
              <a:rPr lang="en-US" dirty="0" smtClean="0"/>
              <a:t>Is their attractiveness linked to their self-perception, social habits, and attitude about dating?  Does it differ for males and females?</a:t>
            </a:r>
            <a:endParaRPr lang="en-US" dirty="0"/>
          </a:p>
        </p:txBody>
      </p:sp>
      <p:pic>
        <p:nvPicPr>
          <p:cNvPr id="6" name="Picture Placeholder 20">
            <a:extLst>
              <a:ext uri="{FF2B5EF4-FFF2-40B4-BE49-F238E27FC236}">
                <a16:creationId xmlns:a16="http://schemas.microsoft.com/office/drawing/2014/main" xmlns="" id="{A91C787E-76C4-4A89-8CC3-D97A5C036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4" r="19408"/>
          <a:stretch/>
        </p:blipFill>
        <p:spPr>
          <a:xfrm>
            <a:off x="6109607" y="1299487"/>
            <a:ext cx="2602652" cy="5002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730" y="5906765"/>
            <a:ext cx="5051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Source: https</a:t>
            </a:r>
            <a:r>
              <a:rPr lang="en-US" sz="1200" dirty="0"/>
              <a:t>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annavictoria</a:t>
            </a:r>
            <a:r>
              <a:rPr lang="en-US" sz="1200" dirty="0"/>
              <a:t>/speed-dating-experiment</a:t>
            </a:r>
          </a:p>
        </p:txBody>
      </p:sp>
    </p:spTree>
    <p:extLst>
      <p:ext uri="{BB962C8B-B14F-4D97-AF65-F5344CB8AC3E}">
        <p14:creationId xmlns:p14="http://schemas.microsoft.com/office/powerpoint/2010/main" val="37048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8" y="1411237"/>
            <a:ext cx="7852741" cy="3156661"/>
          </a:xfrm>
        </p:spPr>
        <p:txBody>
          <a:bodyPr/>
          <a:lstStyle/>
          <a:p>
            <a:pPr lvl="3"/>
            <a:r>
              <a:rPr lang="en-US" dirty="0" smtClean="0"/>
              <a:t>Speed Dating Experiment</a:t>
            </a:r>
            <a:endParaRPr lang="en-US" dirty="0"/>
          </a:p>
          <a:p>
            <a:pPr lvl="4"/>
            <a:r>
              <a:rPr lang="en-US" dirty="0" smtClean="0"/>
              <a:t>Columbia University conducted a speed dating experiment consisting of 8378 dates over 21 Dating Events</a:t>
            </a:r>
            <a:r>
              <a:rPr lang="en-US" dirty="0"/>
              <a:t>. Each Subject goes on 4-minute “dates” with 5 </a:t>
            </a:r>
            <a:r>
              <a:rPr lang="mr-IN" dirty="0"/>
              <a:t>–</a:t>
            </a:r>
            <a:r>
              <a:rPr lang="en-US" dirty="0"/>
              <a:t> 21 Partners in a local bar </a:t>
            </a:r>
            <a:r>
              <a:rPr lang="en-US" dirty="0" smtClean="0"/>
              <a:t>setting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534 Unique Participants. 271 Males. 263 Females. </a:t>
            </a:r>
          </a:p>
          <a:p>
            <a:r>
              <a:rPr lang="en-US" dirty="0" smtClean="0"/>
              <a:t>Prior to event, Subjects rate themselves from 1-10 in 5 categories:</a:t>
            </a:r>
          </a:p>
          <a:p>
            <a:pPr lvl="1"/>
            <a:r>
              <a:rPr lang="en-US" dirty="0" smtClean="0"/>
              <a:t>Attractive, Sincere, Fun</a:t>
            </a:r>
            <a:r>
              <a:rPr lang="en-US" dirty="0"/>
              <a:t>, </a:t>
            </a:r>
            <a:r>
              <a:rPr lang="en-US" dirty="0" smtClean="0"/>
              <a:t>Intelligent, and Ambitious</a:t>
            </a:r>
          </a:p>
          <a:p>
            <a:r>
              <a:rPr lang="en-US" dirty="0" smtClean="0"/>
              <a:t>Each Subject also indicates their social habits and outlook:</a:t>
            </a:r>
          </a:p>
          <a:p>
            <a:pPr lvl="2"/>
            <a:r>
              <a:rPr lang="en-US" dirty="0" smtClean="0"/>
              <a:t>Dating Frequency, Going out Frequency, Expected Happiness from Event, and Dating Goals</a:t>
            </a:r>
          </a:p>
          <a:p>
            <a:r>
              <a:rPr lang="en-US" dirty="0" smtClean="0"/>
              <a:t>At end of each date, in addition to </a:t>
            </a:r>
            <a:r>
              <a:rPr lang="en-US" dirty="0" smtClean="0"/>
              <a:t>deciding date/not date again, </a:t>
            </a:r>
            <a:r>
              <a:rPr lang="en-US" dirty="0" smtClean="0"/>
              <a:t>Partner rates them 1-10 on </a:t>
            </a:r>
            <a:r>
              <a:rPr lang="en-US" b="1" dirty="0" smtClean="0"/>
              <a:t>attractiveness</a:t>
            </a:r>
            <a:r>
              <a:rPr lang="en-US" dirty="0" smtClean="0"/>
              <a:t>.</a:t>
            </a:r>
            <a:endParaRPr lang="en-US" dirty="0"/>
          </a:p>
          <a:p>
            <a:pPr lvl="5"/>
            <a:endParaRPr lang="en-US" dirty="0" smtClean="0"/>
          </a:p>
          <a:p>
            <a:pPr lvl="5"/>
            <a:endParaRPr lang="en-US" dirty="0"/>
          </a:p>
        </p:txBody>
      </p:sp>
      <p:pic>
        <p:nvPicPr>
          <p:cNvPr id="8" name="Picture 7" descr="Screen Shot 2017-10-04 at 11.02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27" y="4317238"/>
            <a:ext cx="2946229" cy="19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mr-IN" dirty="0" smtClean="0"/>
              <a:t>–</a:t>
            </a:r>
            <a:r>
              <a:rPr lang="en-US" dirty="0" smtClean="0"/>
              <a:t> Self-Perception </a:t>
            </a:r>
            <a:r>
              <a:rPr lang="en-US" dirty="0" err="1" smtClean="0"/>
              <a:t>vs</a:t>
            </a:r>
            <a:r>
              <a:rPr lang="en-US" dirty="0" smtClean="0"/>
              <a:t> Attractiveness (F)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73997" y="4817396"/>
            <a:ext cx="6888885" cy="744807"/>
          </a:xfrm>
        </p:spPr>
        <p:txBody>
          <a:bodyPr/>
          <a:lstStyle/>
          <a:p>
            <a:pPr lvl="3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Conclusions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Not much of correlation of </a:t>
            </a:r>
            <a:r>
              <a:rPr lang="en-US" dirty="0" err="1" smtClean="0"/>
              <a:t>a</a:t>
            </a:r>
            <a:r>
              <a:rPr lang="en-US" dirty="0" err="1" smtClean="0"/>
              <a:t>ttr_o</a:t>
            </a:r>
            <a:r>
              <a:rPr lang="en-US" dirty="0" smtClean="0"/>
              <a:t> with self perception for Females</a:t>
            </a:r>
            <a:endParaRPr lang="en-US" dirty="0"/>
          </a:p>
          <a:p>
            <a:r>
              <a:rPr lang="en-US" dirty="0" smtClean="0"/>
              <a:t>No correlation with social or outlook features (not shown) 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98259" y="1684338"/>
            <a:ext cx="0" cy="4368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Screen Shot 2017-10-04 at 11.1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" y="1388005"/>
            <a:ext cx="3449834" cy="3429391"/>
          </a:xfrm>
          <a:prstGeom prst="rect">
            <a:avLst/>
          </a:prstGeom>
        </p:spPr>
      </p:pic>
      <p:pic>
        <p:nvPicPr>
          <p:cNvPr id="7" name="Picture 6" descr="Screen Shot 2017-10-04 at 11.19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59" y="1388005"/>
            <a:ext cx="452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7-10-04 at 11.16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32" y="1466847"/>
            <a:ext cx="4521200" cy="325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mr-IN" dirty="0" smtClean="0"/>
              <a:t>–</a:t>
            </a:r>
            <a:r>
              <a:rPr lang="en-US" dirty="0" smtClean="0"/>
              <a:t> Self-Perception </a:t>
            </a:r>
            <a:r>
              <a:rPr lang="en-US" dirty="0" err="1" smtClean="0"/>
              <a:t>vs</a:t>
            </a:r>
            <a:r>
              <a:rPr lang="en-US" dirty="0" smtClean="0"/>
              <a:t> Attractiveness (M)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73997" y="4817396"/>
            <a:ext cx="6888885" cy="744807"/>
          </a:xfrm>
        </p:spPr>
        <p:txBody>
          <a:bodyPr/>
          <a:lstStyle/>
          <a:p>
            <a:pPr lvl="3"/>
            <a:r>
              <a:rPr lang="en-US" dirty="0" smtClean="0"/>
              <a:t>Conclusions</a:t>
            </a:r>
            <a:endParaRPr lang="en-US" dirty="0"/>
          </a:p>
          <a:p>
            <a:r>
              <a:rPr lang="en-US" dirty="0" smtClean="0"/>
              <a:t>Slight correlation of </a:t>
            </a:r>
            <a:r>
              <a:rPr lang="en-US" dirty="0" err="1" smtClean="0"/>
              <a:t>a</a:t>
            </a:r>
            <a:r>
              <a:rPr lang="en-US" dirty="0" err="1" smtClean="0"/>
              <a:t>ttr_o</a:t>
            </a:r>
            <a:r>
              <a:rPr lang="en-US" dirty="0" smtClean="0"/>
              <a:t> with attr3_1 and fun3_1 and amb3_1 for Males</a:t>
            </a:r>
            <a:endParaRPr lang="en-US" dirty="0"/>
          </a:p>
          <a:p>
            <a:r>
              <a:rPr lang="en-US" dirty="0" smtClean="0"/>
              <a:t>No correlation with social or outlook features (not shown) 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98259" y="1684338"/>
            <a:ext cx="0" cy="4368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Frame 12"/>
          <p:cNvSpPr/>
          <p:nvPr/>
        </p:nvSpPr>
        <p:spPr>
          <a:xfrm>
            <a:off x="5247647" y="1466847"/>
            <a:ext cx="748257" cy="748190"/>
          </a:xfrm>
          <a:prstGeom prst="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276296" y="1466847"/>
            <a:ext cx="748257" cy="748190"/>
          </a:xfrm>
          <a:prstGeom prst="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7462882" y="1466847"/>
            <a:ext cx="748257" cy="748190"/>
          </a:xfrm>
          <a:prstGeom prst="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 descr="Screen Shot 2017-10-04 at 11.17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4" y="1309332"/>
            <a:ext cx="3555638" cy="35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decision Trees (Classifier)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8" y="1578595"/>
            <a:ext cx="7852741" cy="587219"/>
          </a:xfrm>
        </p:spPr>
        <p:txBody>
          <a:bodyPr/>
          <a:lstStyle/>
          <a:p>
            <a:pPr lvl="4">
              <a:spcBef>
                <a:spcPts val="600"/>
              </a:spcBef>
            </a:pPr>
            <a:r>
              <a:rPr lang="en-US" dirty="0" smtClean="0"/>
              <a:t>Decision Tree could provide insight into importance of features and attractiveness (</a:t>
            </a:r>
            <a:r>
              <a:rPr lang="en-US" dirty="0" err="1" smtClean="0"/>
              <a:t>Gini</a:t>
            </a:r>
            <a:r>
              <a:rPr lang="en-US" dirty="0" smtClean="0"/>
              <a:t> Scores) and could reveal subconscious decision making process (Tree)</a:t>
            </a:r>
            <a:endParaRPr lang="en-US" dirty="0"/>
          </a:p>
        </p:txBody>
      </p:sp>
      <p:pic>
        <p:nvPicPr>
          <p:cNvPr id="2" name="Picture 1" descr="Screen Shot 2017-10-04 at 11.4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2121406"/>
            <a:ext cx="3623140" cy="4174887"/>
          </a:xfrm>
          <a:prstGeom prst="rect">
            <a:avLst/>
          </a:prstGeom>
        </p:spPr>
      </p:pic>
      <p:pic>
        <p:nvPicPr>
          <p:cNvPr id="3" name="Picture 2" descr="Screen Shot 2017-10-04 at 11.42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6" y="3916054"/>
            <a:ext cx="2635632" cy="1772235"/>
          </a:xfrm>
          <a:prstGeom prst="rect">
            <a:avLst/>
          </a:prstGeom>
        </p:spPr>
      </p:pic>
      <p:pic>
        <p:nvPicPr>
          <p:cNvPr id="6" name="Picture 5" descr="Screen Shot 2017-10-04 at 11.43.1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00" y="2121406"/>
            <a:ext cx="3975117" cy="1794648"/>
          </a:xfrm>
          <a:prstGeom prst="rect">
            <a:avLst/>
          </a:prstGeom>
        </p:spPr>
      </p:pic>
      <p:pic>
        <p:nvPicPr>
          <p:cNvPr id="8" name="Picture 7" descr="Screen Shot 2017-10-04 at 11.44.3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6" y="3916054"/>
            <a:ext cx="1257306" cy="200026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662608" y="3916054"/>
            <a:ext cx="981589" cy="218682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755373" y="3389176"/>
            <a:ext cx="981589" cy="218682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Screen Shot 2017-10-04 at 11.47.0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20" y="5560500"/>
            <a:ext cx="1308076" cy="7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7-10-04 at 11.4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427266"/>
            <a:ext cx="3770536" cy="4489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decision Trees (Classifier)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rame 9"/>
          <p:cNvSpPr/>
          <p:nvPr/>
        </p:nvSpPr>
        <p:spPr>
          <a:xfrm>
            <a:off x="662608" y="3391807"/>
            <a:ext cx="981589" cy="218682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Screen Shot 2017-10-04 at 11.49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44" y="3610489"/>
            <a:ext cx="3098868" cy="2068438"/>
          </a:xfrm>
          <a:prstGeom prst="rect">
            <a:avLst/>
          </a:prstGeom>
        </p:spPr>
      </p:pic>
      <p:pic>
        <p:nvPicPr>
          <p:cNvPr id="16" name="Picture 15" descr="Screen Shot 2017-10-04 at 11.50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08" y="1547409"/>
            <a:ext cx="4231100" cy="1949440"/>
          </a:xfrm>
          <a:prstGeom prst="rect">
            <a:avLst/>
          </a:prstGeom>
        </p:spPr>
      </p:pic>
      <p:pic>
        <p:nvPicPr>
          <p:cNvPr id="17" name="Picture 16" descr="Screen Shot 2017-10-04 at 11.51.0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12" y="3610489"/>
            <a:ext cx="1366272" cy="2127037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4568308" y="2939339"/>
            <a:ext cx="981589" cy="218682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decision Trees (Classifier)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7-10-04 at 12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" y="1565294"/>
            <a:ext cx="3530378" cy="1672284"/>
          </a:xfrm>
          <a:prstGeom prst="rect">
            <a:avLst/>
          </a:prstGeom>
        </p:spPr>
      </p:pic>
      <p:pic>
        <p:nvPicPr>
          <p:cNvPr id="5" name="Picture 4" descr="tre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60" y="1565294"/>
            <a:ext cx="4662355" cy="2253203"/>
          </a:xfrm>
          <a:prstGeom prst="rect">
            <a:avLst/>
          </a:prstGeom>
        </p:spPr>
      </p:pic>
      <p:pic>
        <p:nvPicPr>
          <p:cNvPr id="11" name="Picture 10" descr="Screen Shot 2017-10-04 at 12.14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" y="4065822"/>
            <a:ext cx="3891492" cy="21818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3210" y="5148729"/>
            <a:ext cx="3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Guys: Go out and date more often!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spcBef>
                <a:spcPts val="600"/>
              </a:spcBef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Decision Trees not very accurate in predicting attractiveness based on questionnaire.</a:t>
            </a:r>
          </a:p>
          <a:p>
            <a:r>
              <a:rPr lang="en-US" dirty="0" smtClean="0"/>
              <a:t>Tried Binary Classification (&gt;7). No better prediction accuracy. </a:t>
            </a:r>
          </a:p>
          <a:p>
            <a:r>
              <a:rPr lang="en-US" dirty="0" smtClean="0"/>
              <a:t>Tried Logistic Regression and Random Forest Classifiers. No better prediction accuracy .</a:t>
            </a:r>
          </a:p>
          <a:p>
            <a:r>
              <a:rPr lang="en-US" dirty="0" smtClean="0"/>
              <a:t>Confounders probably play a greater role in predicting attractiveness. May depend on partner’s attributes and preferences.</a:t>
            </a:r>
          </a:p>
          <a:p>
            <a:r>
              <a:rPr lang="en-US" dirty="0" smtClean="0"/>
              <a:t>Maybe photos do matter.  Download Tinder. Go out more. Date more.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3447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al Standard" id="{D93F66B6-6256-B64E-9F5B-0919935CCA17}" vid="{F5EB05A6-DC00-F746-B1C4-C7961082EFE4}"/>
    </a:ext>
  </a:extLst>
</a:theme>
</file>

<file path=ppt/theme/theme2.xml><?xml version="1.0" encoding="utf-8"?>
<a:theme xmlns:a="http://schemas.openxmlformats.org/drawingml/2006/main" name="SF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al Standard" id="{D93F66B6-6256-B64E-9F5B-0919935CCA17}" vid="{549658A6-33F5-8C4C-9135-5832E92798C7}"/>
    </a:ext>
  </a:extLst>
</a:theme>
</file>

<file path=ppt/theme/theme3.xml><?xml version="1.0" encoding="utf-8"?>
<a:theme xmlns:a="http://schemas.openxmlformats.org/drawingml/2006/main" name="LI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al Standard" id="{D93F66B6-6256-B64E-9F5B-0919935CCA17}" vid="{4708D369-7FA0-CB4E-AFBC-9BF72F5873A8}"/>
    </a:ext>
  </a:extLst>
</a:theme>
</file>

<file path=ppt/theme/theme4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al Standard" id="{D93F66B6-6256-B64E-9F5B-0919935CCA17}" vid="{C2F1988A-FCE7-E347-9BA3-5A8246DC30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Standard</Template>
  <TotalTime>190</TotalTime>
  <Words>467</Words>
  <Application>Microsoft Macintosh PowerPoint</Application>
  <PresentationFormat>On-screen Show (4:3)</PresentationFormat>
  <Paragraphs>48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Master</vt:lpstr>
      <vt:lpstr>SF Master</vt:lpstr>
      <vt:lpstr>LI Master</vt:lpstr>
      <vt:lpstr>FC Master</vt:lpstr>
      <vt:lpstr>Dating with Data Science</vt:lpstr>
      <vt:lpstr>The DataSet</vt:lpstr>
      <vt:lpstr>EDA – Self-Perception vs Attractiveness (F)</vt:lpstr>
      <vt:lpstr>EDA – Self-Perception vs Attractiveness (M)</vt:lpstr>
      <vt:lpstr>Modeling – decision Trees (Classifier)</vt:lpstr>
      <vt:lpstr>Modeling – decision Trees (Classifier)</vt:lpstr>
      <vt:lpstr>Modeling – decision Trees (Classifier)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or beast?</dc:title>
  <dc:creator>Papa, Joseph [USA]</dc:creator>
  <cp:lastModifiedBy>J</cp:lastModifiedBy>
  <cp:revision>18</cp:revision>
  <dcterms:created xsi:type="dcterms:W3CDTF">2017-10-03T21:22:26Z</dcterms:created>
  <dcterms:modified xsi:type="dcterms:W3CDTF">2017-10-04T16:26:17Z</dcterms:modified>
</cp:coreProperties>
</file>