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rot="20284200">
            <a:off x="8007751" y="5242643"/>
            <a:ext cx="2391657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1" name="Imagem 104_0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3" name="Imagem 104_1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5" name="Imagem 104_2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7" name="Imagem 104_3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9" name="Imagem 104_4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500"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r>
              <a:rPr lang="pt-BR" sz="52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28575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1" name="Imagem 104_5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3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4300" b="0" strike="noStrike" spc="-1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4300" b="0" strike="noStrike" spc="-1" dirty="0">
              <a:ln w="28575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3" name="Imagem 104_6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5" name="Imagem 2" descr="Desenho de animal com corpo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4061160" y="1814040"/>
            <a:ext cx="1104480" cy="2173680"/>
          </a:xfrm>
          <a:prstGeom prst="rect">
            <a:avLst/>
          </a:prstGeom>
          <a:ln>
            <a:noFill/>
          </a:ln>
        </p:spPr>
      </p:pic>
      <p:pic>
        <p:nvPicPr>
          <p:cNvPr id="156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8970840" y="2008800"/>
            <a:ext cx="1220400" cy="1978920"/>
          </a:xfrm>
          <a:prstGeom prst="rect">
            <a:avLst/>
          </a:prstGeom>
          <a:ln>
            <a:noFill/>
          </a:ln>
        </p:spPr>
      </p:pic>
      <p:pic>
        <p:nvPicPr>
          <p:cNvPr id="157" name="Imagem 6" descr="Desenho de um cachorro&#10;&#10;Descrição gerada automaticamente com confiança média"/>
          <p:cNvPicPr/>
          <p:nvPr/>
        </p:nvPicPr>
        <p:blipFill>
          <a:blip r:embed="rId5"/>
          <a:stretch/>
        </p:blipFill>
        <p:spPr>
          <a:xfrm>
            <a:off x="3840120" y="4728960"/>
            <a:ext cx="1325520" cy="1752840"/>
          </a:xfrm>
          <a:prstGeom prst="rect">
            <a:avLst/>
          </a:prstGeom>
          <a:ln>
            <a:noFill/>
          </a:ln>
        </p:spPr>
      </p:pic>
      <p:pic>
        <p:nvPicPr>
          <p:cNvPr id="158" name="Imagem 8"/>
          <p:cNvPicPr/>
          <p:nvPr/>
        </p:nvPicPr>
        <p:blipFill>
          <a:blip r:embed="rId6"/>
          <a:stretch/>
        </p:blipFill>
        <p:spPr>
          <a:xfrm>
            <a:off x="9081360" y="5286240"/>
            <a:ext cx="999720" cy="121572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 rot="20910600" flipH="1">
            <a:off x="981000" y="186264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 rot="20910600" flipH="1">
            <a:off x="6111720" y="18604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 rot="20910600" flipH="1">
            <a:off x="98100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20910600" flipH="1">
            <a:off x="611172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18080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151, #W: 875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78, W: 705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629568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194, #W: 758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55, W: 597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118080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120, #W: 293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63, W: 217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630936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179, #W: 726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60, W: 607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355680"/>
            <a:ext cx="10075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68" name="Imagem 2" descr="Desenho de personagem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10452600" y="1845720"/>
            <a:ext cx="1740600" cy="1740600"/>
          </a:xfrm>
          <a:prstGeom prst="rect">
            <a:avLst/>
          </a:prstGeom>
          <a:ln>
            <a:noFill/>
          </a:ln>
        </p:spPr>
      </p:pic>
      <p:pic>
        <p:nvPicPr>
          <p:cNvPr id="169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2826000" y="4795200"/>
            <a:ext cx="1038240" cy="1926360"/>
          </a:xfrm>
          <a:prstGeom prst="rect">
            <a:avLst/>
          </a:prstGeom>
          <a:ln>
            <a:noFill/>
          </a:ln>
        </p:spPr>
      </p:pic>
      <p:pic>
        <p:nvPicPr>
          <p:cNvPr id="170" name="Imagem 8" descr="Desenho de personagem de desenho animado&#10;&#10;Descrição gerada automaticamente com confiança média"/>
          <p:cNvPicPr/>
          <p:nvPr/>
        </p:nvPicPr>
        <p:blipFill>
          <a:blip r:embed="rId5"/>
          <a:stretch/>
        </p:blipFill>
        <p:spPr>
          <a:xfrm>
            <a:off x="2615760" y="1763280"/>
            <a:ext cx="1458720" cy="1905480"/>
          </a:xfrm>
          <a:prstGeom prst="rect">
            <a:avLst/>
          </a:prstGeom>
          <a:ln>
            <a:noFill/>
          </a:ln>
        </p:spPr>
      </p:pic>
      <p:sp>
        <p:nvSpPr>
          <p:cNvPr id="171" name="Line 2"/>
          <p:cNvSpPr/>
          <p:nvPr/>
        </p:nvSpPr>
        <p:spPr>
          <a:xfrm>
            <a:off x="4074840" y="2715840"/>
            <a:ext cx="63777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3"/>
          <p:cNvSpPr/>
          <p:nvPr/>
        </p:nvSpPr>
        <p:spPr>
          <a:xfrm>
            <a:off x="4074840" y="2715840"/>
            <a:ext cx="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"/>
          <p:cNvSpPr/>
          <p:nvPr/>
        </p:nvSpPr>
        <p:spPr>
          <a:xfrm>
            <a:off x="4074840" y="5758560"/>
            <a:ext cx="6441480" cy="6516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5"/>
          <p:cNvSpPr/>
          <p:nvPr/>
        </p:nvSpPr>
        <p:spPr>
          <a:xfrm flipV="1">
            <a:off x="4074840" y="2715840"/>
            <a:ext cx="6377760" cy="304272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6"/>
          <p:cNvSpPr/>
          <p:nvPr/>
        </p:nvSpPr>
        <p:spPr>
          <a:xfrm>
            <a:off x="10452600" y="2715840"/>
            <a:ext cx="0" cy="316980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7"/>
          <p:cNvSpPr/>
          <p:nvPr/>
        </p:nvSpPr>
        <p:spPr>
          <a:xfrm>
            <a:off x="4074840" y="2715840"/>
            <a:ext cx="637776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2568600" y="39398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721.5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629760" y="20660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523.5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598080" y="5917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393.5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0580400" y="400860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360.5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4592520" y="3586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550.5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8603640" y="364752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628.5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402120" y="2186280"/>
            <a:ext cx="200268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GRAUS: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Mô: #882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138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Cê: #825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133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Ma: #670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137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Ca: #682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126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374400"/>
            <a:ext cx="1051596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Amigos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9080" y="1927080"/>
            <a:ext cx="9416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Franjinha: Cebolinha, Cascão, Magali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Marina:     Mônica, Cebolinha, Denise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Denise:     Mônica, Magali, Carminha Frufru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Xaveco:    Cebolinha, Magali, Mônica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Bidu:         Franjinha, Mônica, Cebolinha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Morte:     Mônica, Magali, Cascão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720" y="442080"/>
            <a:ext cx="11471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84480" y="4317480"/>
            <a:ext cx="6022800" cy="20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  <a:ea typeface="DejaVu Sans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17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8880" cy="2297520"/>
          </a:xfrm>
          <a:prstGeom prst="rect">
            <a:avLst/>
          </a:prstGeom>
          <a:ln>
            <a:noFill/>
          </a:ln>
        </p:spPr>
      </p:pic>
      <p:pic>
        <p:nvPicPr>
          <p:cNvPr id="118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600" cy="10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228320" y="1825560"/>
            <a:ext cx="9287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-&gt; #tdm_35 Índia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088360" y="2119320"/>
            <a:ext cx="66913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TRAIÇÃO NO LIMOEIRO: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Seu Souza (pai da Mônica) possui mais proximidade com Mônica, Dona Luísa e Sansão.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Enquanto Dona Luísa, é mais próxima da Mônica, Magali e Seu Antenor (Pai do Cascão) 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90" name="Imagem 2" descr="Desenho de personagem de desenho animado&#10;&#10;Descrição gerada automaticamente"/>
          <p:cNvPicPr/>
          <p:nvPr/>
        </p:nvPicPr>
        <p:blipFill>
          <a:blip r:embed="rId3"/>
          <a:stretch/>
        </p:blipFill>
        <p:spPr>
          <a:xfrm>
            <a:off x="10324503" y="2119320"/>
            <a:ext cx="1642068" cy="2291331"/>
          </a:xfrm>
          <a:prstGeom prst="rect">
            <a:avLst/>
          </a:prstGeom>
          <a:ln>
            <a:noFill/>
          </a:ln>
        </p:spPr>
      </p:pic>
      <p:pic>
        <p:nvPicPr>
          <p:cNvPr id="191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8779680" y="376036"/>
            <a:ext cx="1544823" cy="1524741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DD93A30-132E-453F-BD4B-6816FF07B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80" y="4709567"/>
            <a:ext cx="2167650" cy="1760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  <a:endParaRPr lang="pt-BR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Ainda existem problemas acerca da interpretação de relações, quando personagens estão: em pensamento, flashbacks ou possibilidades de futuro, conversando só por telefone ou narrando a história, entre outros.</a:t>
            </a:r>
            <a:endParaRPr lang="pt-BR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Tentou-se entrar em contato com a Maurício de Sousa Produções por vários meios sociais, no entanto em nenhuma deles se obteve algum retorno.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Compartilhar esse banco de dados com todas as informações que coletamos publicamente, além de visualizações interativas das redes formadas</a:t>
            </a:r>
            <a:endParaRPr lang="pt-BR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97480" y="2457360"/>
            <a:ext cx="3198240" cy="19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762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762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76520" y="168300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Rede composta por dados retirados de:</a:t>
            </a: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20 Edições da Turma da Mônica Clássica, 1ª Série da Panini, Nº20 à Nº39</a:t>
            </a: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10 Edições da Turma da Mônica Jovem, 1ª Série da Panini, Nº01 à Nº10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Nós: Personagens</a:t>
            </a:r>
            <a:endParaRPr lang="pt-BR" sz="2800" b="0" strike="noStrike" spc="-1" dirty="0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Arestas: Relação de aparecer numa mesma página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76520" y="175680"/>
            <a:ext cx="2088720" cy="17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2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160" cy="435060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4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160" cy="435060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6" name="Imagem 4"/>
          <p:cNvPicPr/>
          <p:nvPr/>
        </p:nvPicPr>
        <p:blipFill>
          <a:blip r:embed="rId3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8" name="Imagem 4_0"/>
          <p:cNvPicPr/>
          <p:nvPr/>
        </p:nvPicPr>
        <p:blipFill>
          <a:blip r:embed="rId3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7652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712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Nós: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#2024 (1901)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240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29688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Arestas: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#14042 (13343)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1876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41664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 Médio: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#13.87 (14.04)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15.63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943092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 Máximo: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#882 (882)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138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76192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Densidade: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#0.0069 (0.0074)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0.0654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5777640" y="4374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79336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Distância Média: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#2.98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2.78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8640720" y="16812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Pontes: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#38 (35)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15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39" name="Imagem 104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576</Words>
  <Application>Microsoft Office PowerPoint</Application>
  <PresentationFormat>Personalizar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Cooper Black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12</cp:revision>
  <dcterms:created xsi:type="dcterms:W3CDTF">2021-09-01T07:22:11Z</dcterms:created>
  <dcterms:modified xsi:type="dcterms:W3CDTF">2021-09-03T15:39:59Z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