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jpeg" ContentType="image/jpeg"/>
  <Override PartName="/ppt/media/image22.png" ContentType="image/png"/>
  <Override PartName="/ppt/media/image21.jpeg" ContentType="image/jpeg"/>
  <Override PartName="/ppt/media/image36.gif" ContentType="image/gif"/>
  <Override PartName="/ppt/media/image20.png" ContentType="image/png"/>
  <Override PartName="/ppt/media/image18.png" ContentType="image/png"/>
  <Override PartName="/ppt/media/image6.jpeg" ContentType="image/jpeg"/>
  <Override PartName="/ppt/media/image15.jpeg" ContentType="image/jpeg"/>
  <Override PartName="/ppt/media/image14.png" ContentType="image/png"/>
  <Override PartName="/ppt/media/image10.jpeg" ContentType="image/jpeg"/>
  <Override PartName="/ppt/media/image13.jpeg" ContentType="image/jpeg"/>
  <Override PartName="/ppt/media/image29.jpeg" ContentType="image/jpeg"/>
  <Override PartName="/ppt/media/image30.png" ContentType="image/png"/>
  <Override PartName="/ppt/media/image8.jpeg" ContentType="image/jpeg"/>
  <Override PartName="/ppt/media/image39.jpeg" ContentType="image/jpeg"/>
  <Override PartName="/ppt/media/image9.png" ContentType="image/png"/>
  <Override PartName="/ppt/media/image28.png" ContentType="image/png"/>
  <Override PartName="/ppt/media/image38.jpeg" ContentType="image/jpeg"/>
  <Override PartName="/ppt/media/image19.jpeg" ContentType="image/jpeg"/>
  <Override PartName="/ppt/media/image7.png" ContentType="image/png"/>
  <Override PartName="/ppt/media/image34.jpeg" ContentType="image/jpeg"/>
  <Override PartName="/ppt/media/image37.png" ContentType="image/png"/>
  <Override PartName="/ppt/media/image32.jpeg" ContentType="image/jpeg"/>
  <Override PartName="/ppt/media/image35.png" ContentType="image/png"/>
  <Override PartName="/ppt/media/image5.jpeg" ContentType="image/jpeg"/>
  <Override PartName="/ppt/media/image12.jpeg" ContentType="image/jpeg"/>
  <Override PartName="/ppt/media/image4.png" ContentType="image/png"/>
  <Override PartName="/ppt/media/image27.jpeg" ContentType="image/jpeg"/>
  <Override PartName="/ppt/media/image11.png" ContentType="image/png"/>
  <Override PartName="/ppt/media/hdphoto1.wdp" ContentType="image/vnd.ms-photo"/>
  <Override PartName="/ppt/media/image16.png" ContentType="image/png"/>
  <Override PartName="/ppt/media/image33.png" ContentType="image/png"/>
  <Override PartName="/ppt/media/image3.png" ContentType="image/png"/>
  <Override PartName="/ppt/media/image17.jpeg" ContentType="image/jpeg"/>
  <Override PartName="/ppt/media/image26.png" ContentType="image/png"/>
  <Override PartName="/ppt/media/image2.png" ContentType="image/png"/>
  <Override PartName="/ppt/media/image25.jpeg" ContentType="image/jpeg"/>
  <Override PartName="/ppt/media/image31.png" ContentType="image/png"/>
  <Override PartName="/ppt/media/image1.png" ContentType="image/png"/>
  <Override PartName="/ppt/media/image2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q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í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C2D7B08-0B42-4FF8-A0AD-C8D7F3721A92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01/09/21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E0C7CC-F19F-4C20-A84E-004881A583C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33FDDB9-4136-4E7E-8A23-07F3AF524567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01/09/21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3BFAA4-A963-41D4-B5FE-7321682B20D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jpe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image" Target="../media/image36.gif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20284200">
            <a:off x="7952040" y="5253840"/>
            <a:ext cx="2508480" cy="11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ffff00"/>
                </a:solidFill>
                <a:latin typeface="Cooper Black"/>
                <a:ea typeface="BatangChe"/>
              </a:rPr>
              <a:t>em...</a:t>
            </a:r>
            <a:endParaRPr b="0" lang="pt-BR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de Pesos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de Pesos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6000"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dos Coeficientes de Clustering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6000"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dos Coeficientes de Clustering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de Grau – Comparação com um grafo de Erdös-Rénye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de Grau – Comparação com um grafo de Erdös-Rénye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Maiores Hubs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221280" y="1697040"/>
            <a:ext cx="2682720" cy="4350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413280" y="1697040"/>
            <a:ext cx="2682720" cy="43509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4"/>
          <a:stretch/>
        </p:blipFill>
        <p:spPr>
          <a:xfrm>
            <a:off x="6245280" y="1872000"/>
            <a:ext cx="2682720" cy="43509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5"/>
          <a:stretch/>
        </p:blipFill>
        <p:spPr>
          <a:xfrm>
            <a:off x="9053280" y="2952000"/>
            <a:ext cx="2034720" cy="330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Melhores Amigos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04000" y="1584000"/>
            <a:ext cx="3528000" cy="21952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9504000" y="1872000"/>
            <a:ext cx="2047680" cy="28573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7272000" y="1894680"/>
            <a:ext cx="2047680" cy="28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Caminhos mais longos 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0" y="182556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Curiosidades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0" y="182556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59640" y="442080"/>
            <a:ext cx="1147356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ffff00"/>
                </a:solidFill>
                <a:latin typeface="Cooper Black"/>
                <a:ea typeface="BatangChe"/>
              </a:rPr>
              <a:t>Rede de Personagens da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84480" y="4317480"/>
            <a:ext cx="602316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oper Black"/>
              </a:rPr>
              <a:t>Igor Patrício Michels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oper Black"/>
              </a:rPr>
              <a:t>João Vinícius Primaki Prado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oper Black"/>
              </a:rPr>
              <a:t>Prof: Alberto Paccanaro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oper Black"/>
              </a:rPr>
              <a:t>Escola de Matemática Aplicada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oper Black"/>
              </a:rPr>
              <a:t>Fundação Getúlio Vargas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oper Black"/>
              </a:rPr>
              <a:t>01 de Setembro de 2021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85" name="Imagem 10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colorTemp="11200"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56440" y="1830600"/>
            <a:ext cx="5079240" cy="2297880"/>
          </a:xfrm>
          <a:prstGeom prst="rect">
            <a:avLst/>
          </a:prstGeom>
          <a:ln>
            <a:noFill/>
          </a:ln>
        </p:spPr>
      </p:pic>
      <p:pic>
        <p:nvPicPr>
          <p:cNvPr id="86" name="Imagem 12" descr=""/>
          <p:cNvPicPr/>
          <p:nvPr/>
        </p:nvPicPr>
        <p:blipFill>
          <a:blip r:embed="rId4"/>
          <a:stretch/>
        </p:blipFill>
        <p:spPr>
          <a:xfrm>
            <a:off x="9668520" y="5781600"/>
            <a:ext cx="2523960" cy="107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676520" y="168300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oper Black"/>
              </a:rPr>
              <a:t>Rede composta por dados retirados de: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oper Black"/>
              </a:rPr>
              <a:t>20 Edições da Turma da Mônica Clássica, 1ª Série da Panini, Nº20 à Nº39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oper Black"/>
              </a:rPr>
              <a:t>10 Edições da Turma da Mônica Jovem, 1ª Série da Panini, Nº01 à Nº10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oper Black"/>
              </a:rPr>
              <a:t>Nós: Personagens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oper Black"/>
              </a:rPr>
              <a:t>Arestas: Relação de aparecer numa mesma página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76520" y="175680"/>
            <a:ext cx="2089080" cy="1737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Rede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Rede Geral (#)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Espaço Reservado para Conteúdo 4" descr=""/>
          <p:cNvPicPr/>
          <p:nvPr/>
        </p:nvPicPr>
        <p:blipFill>
          <a:blip r:embed="rId2"/>
          <a:stretch/>
        </p:blipFill>
        <p:spPr>
          <a:xfrm>
            <a:off x="1994400" y="1886760"/>
            <a:ext cx="6527520" cy="4350960"/>
          </a:xfrm>
          <a:prstGeom prst="rect">
            <a:avLst/>
          </a:prstGeom>
          <a:ln cap="sq" w="38160">
            <a:solidFill>
              <a:schemeClr val="accent1">
                <a:lumMod val="75000"/>
              </a:schemeClr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Maior Componente Conexa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Espaço Reservado para Conteúdo 6" descr=""/>
          <p:cNvPicPr/>
          <p:nvPr/>
        </p:nvPicPr>
        <p:blipFill>
          <a:blip r:embed="rId2"/>
          <a:stretch/>
        </p:blipFill>
        <p:spPr>
          <a:xfrm>
            <a:off x="1994400" y="1900440"/>
            <a:ext cx="6527520" cy="4350960"/>
          </a:xfrm>
          <a:prstGeom prst="rect">
            <a:avLst/>
          </a:prstGeom>
          <a:ln cap="sq" w="38160">
            <a:solidFill>
              <a:schemeClr val="accent1">
                <a:lumMod val="75000"/>
              </a:schemeClr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Espaço Reservado para Conteúdo 10" descr=""/>
          <p:cNvPicPr/>
          <p:nvPr/>
        </p:nvPicPr>
        <p:blipFill>
          <a:blip r:embed="rId2"/>
          <a:stretch/>
        </p:blipFill>
        <p:spPr>
          <a:xfrm>
            <a:off x="1994400" y="1918800"/>
            <a:ext cx="6527520" cy="4350960"/>
          </a:xfrm>
          <a:prstGeom prst="rect">
            <a:avLst/>
          </a:prstGeom>
          <a:ln cap="sq" w="38160">
            <a:solidFill>
              <a:schemeClr val="accent1">
                <a:lumMod val="75000"/>
              </a:schemeClr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67652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6600" spc="-1" strike="noStrike">
                <a:solidFill>
                  <a:srgbClr val="ffff00"/>
                </a:solidFill>
                <a:latin typeface="Cooper Black"/>
                <a:ea typeface="BatangChe"/>
              </a:rPr>
              <a:t>Estatísticas</a:t>
            </a:r>
            <a:endParaRPr b="0" lang="pt-B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7712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Nº de Nós: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#2022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241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29688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Nº de Arestas: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#14041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1886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41664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Grau Médio: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#13.88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15.65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943092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Grau Máximo: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#882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139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276192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Densidade: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#0.0069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0.0652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5777640" y="4374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Diâmetro: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#10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9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879336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Distância Média: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#2.91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2.74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8640720" y="16812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Nº de Pontes: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#38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14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de Graus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6000" spc="-1" strike="noStrike">
                <a:solidFill>
                  <a:srgbClr val="ffff00"/>
                </a:solidFill>
                <a:latin typeface="Cooper Black"/>
                <a:ea typeface="BatangChe"/>
              </a:rPr>
              <a:t>Distribuição de Graus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LibreOffice/6.4.7.2$Linux_X86_64 LibreOffice_project/40$Build-2</Application>
  <Words>152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2021-09-01T07:22:11Z</dcterms:created>
  <dc:creator>João Vinícius Primaki Prado</dc:creator>
  <dc:description/>
  <dc:language>pt-BR</dc:language>
  <cp:lastModifiedBy/>
  <dcterms:modified xsi:type="dcterms:W3CDTF">2021-09-01T12:43:13Z</dcterms:modified>
  <cp:revision>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