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jpeg" ContentType="image/jpeg"/>
  <Override PartName="/ppt/media/image22.png" ContentType="image/png"/>
  <Override PartName="/ppt/media/image21.jpeg" ContentType="image/jpeg"/>
  <Override PartName="/ppt/media/image20.png" ContentType="image/png"/>
  <Override PartName="/ppt/media/image36.jpeg" ContentType="image/jpeg"/>
  <Override PartName="/ppt/media/image18.png" ContentType="image/png"/>
  <Override PartName="/ppt/media/image6.jpeg" ContentType="image/jpeg"/>
  <Override PartName="/ppt/media/image15.jpeg" ContentType="image/jpeg"/>
  <Override PartName="/ppt/media/image14.jpeg" ContentType="image/jpeg"/>
  <Override PartName="/ppt/media/image41.jpeg" ContentType="image/jpeg"/>
  <Override PartName="/ppt/media/image24.png" ContentType="image/png"/>
  <Override PartName="/ppt/media/image1.png" ContentType="image/png"/>
  <Override PartName="/ppt/media/image25.jpeg" ContentType="image/jpeg"/>
  <Override PartName="/ppt/media/image2.png" ContentType="image/png"/>
  <Override PartName="/ppt/media/image32.png" ContentType="image/png"/>
  <Override PartName="/ppt/media/image26.png" ContentType="image/png"/>
  <Override PartName="/ppt/media/image17.jpeg" ContentType="image/jpeg"/>
  <Override PartName="/ppt/media/image3.png" ContentType="image/png"/>
  <Override PartName="/ppt/media/image33.png" ContentType="image/png"/>
  <Override PartName="/ppt/media/image30.png" ContentType="image/png"/>
  <Override PartName="/ppt/media/image29.jpeg" ContentType="image/jpeg"/>
  <Override PartName="/ppt/media/image10.jpeg" ContentType="image/jpeg"/>
  <Override PartName="/ppt/media/image28.png" ContentType="image/png"/>
  <Override PartName="/ppt/media/image31.jpeg" ContentType="image/jpeg"/>
  <Override PartName="/ppt/media/image42.jpeg" ContentType="image/jpeg"/>
  <Override PartName="/ppt/media/image19.jpeg" ContentType="image/jpeg"/>
  <Override PartName="/ppt/media/image43.gif" ContentType="image/gif"/>
  <Override PartName="/ppt/media/image40.jpeg" ContentType="image/jpeg"/>
  <Override PartName="/ppt/media/image44.jpeg" ContentType="image/jpeg"/>
  <Override PartName="/ppt/media/image13.png" ContentType="image/png"/>
  <Override PartName="/ppt/media/image35.png" ContentType="image/png"/>
  <Override PartName="/ppt/media/image5.jpeg" ContentType="image/jpeg"/>
  <Override PartName="/ppt/media/image45.jpeg" ContentType="image/jpeg"/>
  <Override PartName="/ppt/media/image46.jpeg" ContentType="image/jpeg"/>
  <Override PartName="/ppt/media/image47.jpeg" ContentType="image/jpeg"/>
  <Override PartName="/ppt/media/image34.png" ContentType="image/png"/>
  <Override PartName="/ppt/media/image12.jpeg" ContentType="image/jpeg"/>
  <Override PartName="/ppt/media/image4.png" ContentType="image/png"/>
  <Override PartName="/ppt/media/image9.png" ContentType="image/png"/>
  <Override PartName="/ppt/media/image39.png" ContentType="image/png"/>
  <Override PartName="/ppt/media/image37.png" ContentType="image/png"/>
  <Override PartName="/ppt/media/image7.png" ContentType="image/png"/>
  <Override PartName="/ppt/media/image8.jpeg" ContentType="image/jpeg"/>
  <Override PartName="/ppt/media/image38.png" ContentType="image/png"/>
  <Override PartName="/ppt/media/image27.jpeg" ContentType="image/jpeg"/>
  <Override PartName="/ppt/media/image11.png" ContentType="image/png"/>
  <Override PartName="/ppt/media/hdphoto1.wdp" ContentType="image/vnd.ms-photo"/>
  <Override PartName="/ppt/media/image16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o formato do texto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editar 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formato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texto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image" Target="../media/image43.gif"/><Relationship Id="rId3" Type="http://schemas.openxmlformats.org/officeDocument/2006/relationships/image" Target="../media/image44.jpe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 rot="20284200">
            <a:off x="7950960" y="5248440"/>
            <a:ext cx="25052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7200" spc="-1" strike="noStrike">
                <a:solidFill>
                  <a:srgbClr val="ffff00"/>
                </a:solidFill>
                <a:latin typeface="Cooper Black"/>
                <a:ea typeface="BatangChe"/>
              </a:rPr>
              <a:t>em...</a:t>
            </a:r>
            <a:endParaRPr b="0" lang="pt-BR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Distribuição de Graus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141" name="Imagem 104_0" descr=""/>
          <p:cNvPicPr/>
          <p:nvPr/>
        </p:nvPicPr>
        <p:blipFill>
          <a:blip r:embed="rId2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D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i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s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t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r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i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b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u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i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ç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ã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o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 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d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e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 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P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e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s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o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s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 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(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#</a:t>
            </a: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)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143" name="Imagem 104_1" descr=""/>
          <p:cNvPicPr/>
          <p:nvPr/>
        </p:nvPicPr>
        <p:blipFill>
          <a:blip r:embed="rId2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Distribuição de Pesos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145" name="Imagem 104_2" descr=""/>
          <p:cNvPicPr/>
          <p:nvPr/>
        </p:nvPicPr>
        <p:blipFill>
          <a:blip r:embed="rId2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C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o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e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f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i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c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i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e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n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t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e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s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 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d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e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 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C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l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u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s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t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e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r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i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n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g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 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(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#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)</a:t>
            </a:r>
            <a:endParaRPr b="0" lang="pt-BR" sz="5200" spc="-1" strike="noStrike">
              <a:latin typeface="Arial"/>
            </a:endParaRPr>
          </a:p>
        </p:txBody>
      </p:sp>
      <p:pic>
        <p:nvPicPr>
          <p:cNvPr id="147" name="Imagem 104_3" descr=""/>
          <p:cNvPicPr/>
          <p:nvPr/>
        </p:nvPicPr>
        <p:blipFill>
          <a:blip r:embed="rId2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Coeficientes de Clustering</a:t>
            </a:r>
            <a:endParaRPr b="0" lang="pt-BR" sz="5200" spc="-1" strike="noStrike">
              <a:latin typeface="Arial"/>
            </a:endParaRPr>
          </a:p>
        </p:txBody>
      </p:sp>
      <p:pic>
        <p:nvPicPr>
          <p:cNvPr id="149" name="Imagem 104_4" descr=""/>
          <p:cNvPicPr/>
          <p:nvPr/>
        </p:nvPicPr>
        <p:blipFill>
          <a:blip r:embed="rId2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3000"/>
          </a:bodyPr>
          <a:p>
            <a:pPr>
              <a:lnSpc>
                <a:spcPct val="90000"/>
              </a:lnSpc>
            </a:pP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C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o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m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p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a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r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a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ç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ã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o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 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c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o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m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 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E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r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d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ö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s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-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R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é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n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y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e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 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(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#</a:t>
            </a: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)</a:t>
            </a:r>
            <a:endParaRPr b="0" lang="pt-BR" sz="5200" spc="-1" strike="noStrike">
              <a:latin typeface="Arial"/>
            </a:endParaRPr>
          </a:p>
        </p:txBody>
      </p:sp>
      <p:pic>
        <p:nvPicPr>
          <p:cNvPr id="151" name="Imagem 104_5" descr=""/>
          <p:cNvPicPr/>
          <p:nvPr/>
        </p:nvPicPr>
        <p:blipFill>
          <a:blip r:embed="rId2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5200" spc="-1" strike="noStrike">
                <a:solidFill>
                  <a:srgbClr val="ffff00"/>
                </a:solidFill>
                <a:latin typeface="Cooper Black"/>
                <a:ea typeface="BatangChe"/>
              </a:rPr>
              <a:t>Comparação com Erdös-Rénye</a:t>
            </a:r>
            <a:endParaRPr b="0" lang="pt-BR" sz="5200" spc="-1" strike="noStrike">
              <a:latin typeface="Arial"/>
            </a:endParaRPr>
          </a:p>
        </p:txBody>
      </p:sp>
      <p:pic>
        <p:nvPicPr>
          <p:cNvPr id="153" name="Imagem 104_6" descr=""/>
          <p:cNvPicPr/>
          <p:nvPr/>
        </p:nvPicPr>
        <p:blipFill>
          <a:blip r:embed="rId2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35568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Maiores Hubs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155" name="Imagem 2" descr="Desenho de animal com corpo de desenho animado&#10;&#10;Descrição gerada automaticamente com confiança média"/>
          <p:cNvPicPr/>
          <p:nvPr/>
        </p:nvPicPr>
        <p:blipFill>
          <a:blip r:embed="rId2"/>
          <a:stretch/>
        </p:blipFill>
        <p:spPr>
          <a:xfrm>
            <a:off x="4061160" y="1814040"/>
            <a:ext cx="1104480" cy="2173680"/>
          </a:xfrm>
          <a:prstGeom prst="rect">
            <a:avLst/>
          </a:prstGeom>
          <a:ln>
            <a:noFill/>
          </a:ln>
        </p:spPr>
      </p:pic>
      <p:pic>
        <p:nvPicPr>
          <p:cNvPr id="156" name="Imagem 4" descr="Desenho de personagem de desenho animado&#10;&#10;Descrição gerada automaticamente com confiança média"/>
          <p:cNvPicPr/>
          <p:nvPr/>
        </p:nvPicPr>
        <p:blipFill>
          <a:blip r:embed="rId3"/>
          <a:stretch/>
        </p:blipFill>
        <p:spPr>
          <a:xfrm>
            <a:off x="8970840" y="2008800"/>
            <a:ext cx="1220400" cy="1978920"/>
          </a:xfrm>
          <a:prstGeom prst="rect">
            <a:avLst/>
          </a:prstGeom>
          <a:ln>
            <a:noFill/>
          </a:ln>
        </p:spPr>
      </p:pic>
      <p:pic>
        <p:nvPicPr>
          <p:cNvPr id="157" name="Imagem 6" descr="Desenho de um cachorro&#10;&#10;Descrição gerada automaticamente com confiança média"/>
          <p:cNvPicPr/>
          <p:nvPr/>
        </p:nvPicPr>
        <p:blipFill>
          <a:blip r:embed="rId4"/>
          <a:stretch/>
        </p:blipFill>
        <p:spPr>
          <a:xfrm>
            <a:off x="3840120" y="4728960"/>
            <a:ext cx="1325520" cy="1752840"/>
          </a:xfrm>
          <a:prstGeom prst="rect">
            <a:avLst/>
          </a:prstGeom>
          <a:ln>
            <a:noFill/>
          </a:ln>
        </p:spPr>
      </p:pic>
      <p:pic>
        <p:nvPicPr>
          <p:cNvPr id="158" name="Imagem 8" descr=""/>
          <p:cNvPicPr/>
          <p:nvPr/>
        </p:nvPicPr>
        <p:blipFill>
          <a:blip r:embed="rId5"/>
          <a:stretch/>
        </p:blipFill>
        <p:spPr>
          <a:xfrm>
            <a:off x="9081360" y="5286240"/>
            <a:ext cx="999720" cy="121572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 flipH="1" rot="20910600">
            <a:off x="981000" y="1862640"/>
            <a:ext cx="2698560" cy="187488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3"/>
          <p:cNvSpPr/>
          <p:nvPr/>
        </p:nvSpPr>
        <p:spPr>
          <a:xfrm flipH="1" rot="20910600">
            <a:off x="6111720" y="1860480"/>
            <a:ext cx="2698560" cy="187488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4"/>
          <p:cNvSpPr/>
          <p:nvPr/>
        </p:nvSpPr>
        <p:spPr>
          <a:xfrm flipH="1" rot="20910600">
            <a:off x="981000" y="4376880"/>
            <a:ext cx="2698560" cy="187488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5"/>
          <p:cNvSpPr/>
          <p:nvPr/>
        </p:nvSpPr>
        <p:spPr>
          <a:xfrm flipH="1" rot="20910600">
            <a:off x="6111720" y="4376880"/>
            <a:ext cx="2698560" cy="187488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6"/>
          <p:cNvSpPr/>
          <p:nvPr/>
        </p:nvSpPr>
        <p:spPr>
          <a:xfrm>
            <a:off x="1180800" y="2475000"/>
            <a:ext cx="20934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#D: 151, #W: 875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D: 78, W: 705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6295680" y="2475000"/>
            <a:ext cx="20934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#D: 194, #W: 758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D: 55, W: 597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1180800" y="4991400"/>
            <a:ext cx="20934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#D: 120, #W: 293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D: 63, W: 217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6" name="CustomShape 9"/>
          <p:cNvSpPr/>
          <p:nvPr/>
        </p:nvSpPr>
        <p:spPr>
          <a:xfrm>
            <a:off x="6309360" y="4991400"/>
            <a:ext cx="20934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#D: 179, #W: 726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D: 60, W: 607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355680"/>
            <a:ext cx="100756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Protagonistas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168" name="Imagem 2" descr="Desenho de personagem de desenho animado&#10;&#10;Descrição gerada automaticamente com confiança média"/>
          <p:cNvPicPr/>
          <p:nvPr/>
        </p:nvPicPr>
        <p:blipFill>
          <a:blip r:embed="rId2"/>
          <a:stretch/>
        </p:blipFill>
        <p:spPr>
          <a:xfrm>
            <a:off x="10452600" y="1845720"/>
            <a:ext cx="1740600" cy="1740600"/>
          </a:xfrm>
          <a:prstGeom prst="rect">
            <a:avLst/>
          </a:prstGeom>
          <a:ln>
            <a:noFill/>
          </a:ln>
        </p:spPr>
      </p:pic>
      <p:pic>
        <p:nvPicPr>
          <p:cNvPr id="169" name="Imagem 4" descr="Desenho de personagem de desenho animado&#10;&#10;Descrição gerada automaticamente com confiança média"/>
          <p:cNvPicPr/>
          <p:nvPr/>
        </p:nvPicPr>
        <p:blipFill>
          <a:blip r:embed="rId3"/>
          <a:stretch/>
        </p:blipFill>
        <p:spPr>
          <a:xfrm>
            <a:off x="2826000" y="4795200"/>
            <a:ext cx="1038240" cy="1926360"/>
          </a:xfrm>
          <a:prstGeom prst="rect">
            <a:avLst/>
          </a:prstGeom>
          <a:ln>
            <a:noFill/>
          </a:ln>
        </p:spPr>
      </p:pic>
      <p:pic>
        <p:nvPicPr>
          <p:cNvPr id="170" name="Imagem 8" descr="Desenho de personagem de desenho animado&#10;&#10;Descrição gerada automaticamente com confiança média"/>
          <p:cNvPicPr/>
          <p:nvPr/>
        </p:nvPicPr>
        <p:blipFill>
          <a:blip r:embed="rId4"/>
          <a:stretch/>
        </p:blipFill>
        <p:spPr>
          <a:xfrm>
            <a:off x="2615760" y="1763280"/>
            <a:ext cx="1458720" cy="1905480"/>
          </a:xfrm>
          <a:prstGeom prst="rect">
            <a:avLst/>
          </a:prstGeom>
          <a:ln>
            <a:noFill/>
          </a:ln>
        </p:spPr>
      </p:pic>
      <p:sp>
        <p:nvSpPr>
          <p:cNvPr id="171" name="Line 2"/>
          <p:cNvSpPr/>
          <p:nvPr/>
        </p:nvSpPr>
        <p:spPr>
          <a:xfrm>
            <a:off x="4074840" y="2715840"/>
            <a:ext cx="637776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Line 3"/>
          <p:cNvSpPr/>
          <p:nvPr/>
        </p:nvSpPr>
        <p:spPr>
          <a:xfrm>
            <a:off x="4074840" y="2715840"/>
            <a:ext cx="0" cy="310788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4"/>
          <p:cNvSpPr/>
          <p:nvPr/>
        </p:nvSpPr>
        <p:spPr>
          <a:xfrm>
            <a:off x="4074840" y="5758560"/>
            <a:ext cx="6441480" cy="6516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Line 5"/>
          <p:cNvSpPr/>
          <p:nvPr/>
        </p:nvSpPr>
        <p:spPr>
          <a:xfrm flipV="1">
            <a:off x="4074840" y="2715840"/>
            <a:ext cx="6377760" cy="304272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Line 6"/>
          <p:cNvSpPr/>
          <p:nvPr/>
        </p:nvSpPr>
        <p:spPr>
          <a:xfrm>
            <a:off x="10452600" y="2715840"/>
            <a:ext cx="0" cy="316980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Line 7"/>
          <p:cNvSpPr/>
          <p:nvPr/>
        </p:nvSpPr>
        <p:spPr>
          <a:xfrm>
            <a:off x="4074840" y="2715840"/>
            <a:ext cx="6377760" cy="310788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8"/>
          <p:cNvSpPr/>
          <p:nvPr/>
        </p:nvSpPr>
        <p:spPr>
          <a:xfrm>
            <a:off x="2568600" y="3939840"/>
            <a:ext cx="1330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omic Sans MS"/>
                <a:ea typeface="DejaVu Sans"/>
              </a:rPr>
              <a:t>721.5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6629760" y="2066040"/>
            <a:ext cx="1330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omic Sans MS"/>
                <a:ea typeface="DejaVu Sans"/>
              </a:rPr>
              <a:t>523.5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9" name="CustomShape 10"/>
          <p:cNvSpPr/>
          <p:nvPr/>
        </p:nvSpPr>
        <p:spPr>
          <a:xfrm>
            <a:off x="6598080" y="5917680"/>
            <a:ext cx="1330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omic Sans MS"/>
                <a:ea typeface="DejaVu Sans"/>
              </a:rPr>
              <a:t>393.5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0" name="CustomShape 11"/>
          <p:cNvSpPr/>
          <p:nvPr/>
        </p:nvSpPr>
        <p:spPr>
          <a:xfrm>
            <a:off x="10580400" y="4008600"/>
            <a:ext cx="1330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omic Sans MS"/>
                <a:ea typeface="DejaVu Sans"/>
              </a:rPr>
              <a:t>360.5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1" name="CustomShape 12"/>
          <p:cNvSpPr/>
          <p:nvPr/>
        </p:nvSpPr>
        <p:spPr>
          <a:xfrm>
            <a:off x="4592520" y="3586680"/>
            <a:ext cx="1330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omic Sans MS"/>
                <a:ea typeface="DejaVu Sans"/>
              </a:rPr>
              <a:t>550.5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2" name="CustomShape 13"/>
          <p:cNvSpPr/>
          <p:nvPr/>
        </p:nvSpPr>
        <p:spPr>
          <a:xfrm>
            <a:off x="8603640" y="3647520"/>
            <a:ext cx="1330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omic Sans MS"/>
                <a:ea typeface="DejaVu Sans"/>
              </a:rPr>
              <a:t>628.5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3" name="CustomShape 14"/>
          <p:cNvSpPr/>
          <p:nvPr/>
        </p:nvSpPr>
        <p:spPr>
          <a:xfrm>
            <a:off x="402120" y="2186280"/>
            <a:ext cx="2002680" cy="39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GRAUS: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Mô: #882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     </a:t>
            </a:r>
            <a:r>
              <a:rPr b="0" lang="pt-BR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138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Cê: #825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     </a:t>
            </a:r>
            <a:r>
              <a:rPr b="0" lang="pt-BR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133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Ma: #670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     </a:t>
            </a:r>
            <a:r>
              <a:rPr b="0" lang="pt-BR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137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Ca: #682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         </a:t>
            </a:r>
            <a:r>
              <a:rPr b="0" lang="pt-BR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126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0" y="374400"/>
            <a:ext cx="1051596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Melhores Amigos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099080" y="1927080"/>
            <a:ext cx="9416880" cy="435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Franjinha: Cebolinha, Cascão, Magali</a:t>
            </a:r>
            <a:endParaRPr b="0" lang="pt-BR" sz="3600" spc="-1" strike="noStrike"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Marina:     Mônica, Cebolinha, Denise</a:t>
            </a:r>
            <a:endParaRPr b="0" lang="pt-BR" sz="3600" spc="-1" strike="noStrike"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Denise:     Mônica, Magali, Carminha Frufru</a:t>
            </a:r>
            <a:endParaRPr b="0" lang="pt-BR" sz="3600" spc="-1" strike="noStrike"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Xaveco:    Cebolinha, Magali, Mônica</a:t>
            </a:r>
            <a:endParaRPr b="0" lang="pt-BR" sz="3600" spc="-1" strike="noStrike"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Bidu:         Franjinha, Mônica, Cebolinha</a:t>
            </a:r>
            <a:endParaRPr b="0" lang="pt-BR" sz="3600" spc="-1" strike="noStrike"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Morte:     Mônica, Magali, Cascão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720" y="442080"/>
            <a:ext cx="114710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7200" spc="-1" strike="noStrike">
                <a:solidFill>
                  <a:srgbClr val="ffff00"/>
                </a:solidFill>
                <a:latin typeface="Cooper Black"/>
                <a:ea typeface="BatangChe"/>
              </a:rPr>
              <a:t>Rede de Personagens da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084480" y="4317480"/>
            <a:ext cx="6022800" cy="20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oper Black"/>
                <a:ea typeface="DejaVu Sans"/>
              </a:rPr>
              <a:t>Igor Patrício Michels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oper Black"/>
                <a:ea typeface="DejaVu Sans"/>
              </a:rPr>
              <a:t>João Vinícius Primaki Prado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oper Black"/>
                <a:ea typeface="DejaVu Sans"/>
              </a:rPr>
              <a:t>Prof: Alberto Paccanaro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oper Black"/>
                <a:ea typeface="DejaVu Sans"/>
              </a:rPr>
              <a:t>Escola de Matemática Aplicada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oper Black"/>
                <a:ea typeface="DejaVu Sans"/>
              </a:rPr>
              <a:t>Fundação Getúlio Vargas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oper Black"/>
                <a:ea typeface="DejaVu Sans"/>
              </a:rPr>
              <a:t>01 de Setembro de 2021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117" name="Imagem 10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556440" y="1830600"/>
            <a:ext cx="5078880" cy="2297520"/>
          </a:xfrm>
          <a:prstGeom prst="rect">
            <a:avLst/>
          </a:prstGeom>
          <a:ln>
            <a:noFill/>
          </a:ln>
        </p:spPr>
      </p:pic>
      <p:pic>
        <p:nvPicPr>
          <p:cNvPr id="118" name="Imagem 12" descr=""/>
          <p:cNvPicPr/>
          <p:nvPr/>
        </p:nvPicPr>
        <p:blipFill>
          <a:blip r:embed="rId4"/>
          <a:stretch/>
        </p:blipFill>
        <p:spPr>
          <a:xfrm>
            <a:off x="9668520" y="5781600"/>
            <a:ext cx="2523600" cy="107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35568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Caminho mais longo 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228320" y="1825560"/>
            <a:ext cx="9287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Verinha -&gt; Rolo -&gt; Tina -&gt; Maurício de Sousa -&gt; Cascão -&gt; Irmãs Cebolinhas -&gt; Chico Bento -&gt; Onça -&gt; Papa-Capim -&gt; Pajé </a:t>
            </a:r>
            <a:r>
              <a:rPr b="0" lang="pt-BR" sz="3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-&gt; #tdm_35 Índia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677240" y="35568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Curiosidades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2088360" y="2119320"/>
            <a:ext cx="66913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omic Sans MS"/>
                <a:ea typeface="DejaVu Sans"/>
              </a:rPr>
              <a:t>TRAIÇÃO NO LIMOEIRO: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omic Sans MS"/>
                <a:ea typeface="DejaVu Sans"/>
              </a:rPr>
              <a:t>Seu Souza (pai da Mônica) possui mais proximidade com Mônica, Dona Luísa e Sansão.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omic Sans MS"/>
                <a:ea typeface="DejaVu Sans"/>
              </a:rPr>
              <a:t>Enquanto Dona Luísa, é mais próxima da Mônica, Magali e Seu Antenor (Pai do Cascão) 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90" name="Imagem 2" descr="Desenho de personagem de desenho animado&#10;&#10;Descrição gerada automaticamente"/>
          <p:cNvPicPr/>
          <p:nvPr/>
        </p:nvPicPr>
        <p:blipFill>
          <a:blip r:embed="rId2"/>
          <a:stretch/>
        </p:blipFill>
        <p:spPr>
          <a:xfrm>
            <a:off x="9272160" y="3429000"/>
            <a:ext cx="2047680" cy="2857320"/>
          </a:xfrm>
          <a:prstGeom prst="rect">
            <a:avLst/>
          </a:prstGeom>
          <a:ln>
            <a:noFill/>
          </a:ln>
        </p:spPr>
      </p:pic>
      <p:pic>
        <p:nvPicPr>
          <p:cNvPr id="191" name="Imagem 4" descr="Desenho de personagem de desenho animado&#10;&#10;Descrição gerada automaticamente com confiança média"/>
          <p:cNvPicPr/>
          <p:nvPr/>
        </p:nvPicPr>
        <p:blipFill>
          <a:blip r:embed="rId3"/>
          <a:stretch/>
        </p:blipFill>
        <p:spPr>
          <a:xfrm>
            <a:off x="9188280" y="587160"/>
            <a:ext cx="2215440" cy="2186640"/>
          </a:xfrm>
          <a:prstGeom prst="rect">
            <a:avLst/>
          </a:prstGeom>
          <a:ln cap="sq" w="38160">
            <a:solidFill>
              <a:srgbClr val="000000"/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677240" y="35568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Problemas ocorridos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677240" y="1861920"/>
            <a:ext cx="95616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omic Sans MS"/>
                <a:ea typeface="DejaVu Sans"/>
              </a:rPr>
              <a:t>Grande parte de algumas incoerências ou falta de relações que nós como fãs, sabemos que está faltando, vem do fato da amostra apesar de possuir 30 gibis, ainda sim é pequena comparada aos mais de 60 anos de Turma da Mônica.</a:t>
            </a:r>
            <a:endParaRPr b="0" lang="pt-BR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omic Sans MS"/>
                <a:ea typeface="DejaVu Sans"/>
              </a:rPr>
              <a:t>Ainda existem problemas acerca da interpretação de relações, quando personagens estão: em pensamento, flashbacks ou possibilidades de futuro, conversando só por telefone ou narrando a história, entre outros.</a:t>
            </a:r>
            <a:endParaRPr b="0" lang="pt-BR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Tentou-se entrar em contato com a Maurício de Sousa Produções por vários meios sociais, no entanto em nenhuma deles se obteve algum retorno.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677240" y="35568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Objetivos futuros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677240" y="1861920"/>
            <a:ext cx="95616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Compartilhar esse banco de dados com todas as informações que coletamos publicamente, além de visualizações interativas das redes formadas</a:t>
            </a:r>
            <a:endParaRPr b="0" lang="pt-BR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Criar um site para que fãs pudessem fazer o mesmo processo que fizemos, para assim tentar resolver o problema de falta de uma amostra significativa e poder obter resultados mais coerentes com toda a história da Turma da Mônica.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497480" y="2457360"/>
            <a:ext cx="3198240" cy="19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11500" spc="-1" strike="noStrike">
                <a:solidFill>
                  <a:srgbClr val="ffff00"/>
                </a:solidFill>
                <a:latin typeface="Cooper Black"/>
                <a:ea typeface="BatangChe"/>
              </a:rPr>
              <a:t>FIM</a:t>
            </a:r>
            <a:endParaRPr b="0" lang="pt-BR" sz="1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676520" y="1683000"/>
            <a:ext cx="105159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oper Black"/>
                <a:ea typeface="DejaVu Sans"/>
              </a:rPr>
              <a:t>Rede composta por dados retirados de: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oper Black"/>
                <a:ea typeface="DejaVu Sans"/>
              </a:rPr>
              <a:t>20 Edições da Turma da Mônica Clássica, 1ª Série da Panini, Nº20 à Nº39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oper Black"/>
                <a:ea typeface="DejaVu Sans"/>
              </a:rPr>
              <a:t>10 Edições da Turma da Mônica Jovem, 1ª Série da Panini, Nº01 à Nº10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oper Black"/>
                <a:ea typeface="DejaVu Sans"/>
              </a:rPr>
              <a:t>Nós: Personagens</a:t>
            </a:r>
            <a:endParaRPr b="0" lang="pt-BR" sz="2800" spc="-1" strike="noStrike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oper Black"/>
                <a:ea typeface="DejaVu Sans"/>
              </a:rPr>
              <a:t>Arestas: Relação de aparecer numa mesma página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676520" y="175680"/>
            <a:ext cx="2088720" cy="17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Rede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39312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Rede Geral (#)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122" name="Espaço Reservado para Conteúdo 4" descr=""/>
          <p:cNvPicPr/>
          <p:nvPr/>
        </p:nvPicPr>
        <p:blipFill>
          <a:blip r:embed="rId2"/>
          <a:stretch/>
        </p:blipFill>
        <p:spPr>
          <a:xfrm>
            <a:off x="1994400" y="1886760"/>
            <a:ext cx="6527160" cy="4350600"/>
          </a:xfrm>
          <a:prstGeom prst="rect">
            <a:avLst/>
          </a:prstGeom>
          <a:ln cap="sq" w="38160">
            <a:solidFill>
              <a:schemeClr val="accent1">
                <a:lumMod val="75000"/>
              </a:schemeClr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39312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Maior Componente Conexa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124" name="Espaço Reservado para Conteúdo 6" descr=""/>
          <p:cNvPicPr/>
          <p:nvPr/>
        </p:nvPicPr>
        <p:blipFill>
          <a:blip r:embed="rId2"/>
          <a:stretch/>
        </p:blipFill>
        <p:spPr>
          <a:xfrm>
            <a:off x="1994400" y="1900440"/>
            <a:ext cx="6527160" cy="4350600"/>
          </a:xfrm>
          <a:prstGeom prst="rect">
            <a:avLst/>
          </a:prstGeom>
          <a:ln cap="sq" w="38160">
            <a:solidFill>
              <a:schemeClr val="accent1">
                <a:lumMod val="75000"/>
              </a:schemeClr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39312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Rede sem Figurantes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126" name="Imagem 4" descr=""/>
          <p:cNvPicPr/>
          <p:nvPr/>
        </p:nvPicPr>
        <p:blipFill>
          <a:blip r:embed="rId2"/>
          <a:stretch/>
        </p:blipFill>
        <p:spPr>
          <a:xfrm>
            <a:off x="3020760" y="1718280"/>
            <a:ext cx="4474800" cy="4702320"/>
          </a:xfrm>
          <a:prstGeom prst="rect">
            <a:avLst/>
          </a:prstGeom>
          <a:ln cap="sq" w="38160">
            <a:solidFill>
              <a:schemeClr val="accent1">
                <a:lumMod val="75000"/>
              </a:schemeClr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39312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Rede sem Figurantes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128" name="Imagem 4_0" descr=""/>
          <p:cNvPicPr/>
          <p:nvPr/>
        </p:nvPicPr>
        <p:blipFill>
          <a:blip r:embed="rId2"/>
          <a:stretch/>
        </p:blipFill>
        <p:spPr>
          <a:xfrm>
            <a:off x="3020760" y="1718280"/>
            <a:ext cx="4474800" cy="4702320"/>
          </a:xfrm>
          <a:prstGeom prst="rect">
            <a:avLst/>
          </a:prstGeom>
          <a:ln cap="sq" w="38160">
            <a:solidFill>
              <a:schemeClr val="accent1">
                <a:lumMod val="75000"/>
              </a:schemeClr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676520" y="35568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6600" spc="-1" strike="noStrike">
                <a:solidFill>
                  <a:srgbClr val="ffff00"/>
                </a:solidFill>
                <a:latin typeface="Cooper Black"/>
                <a:ea typeface="BatangChe"/>
              </a:rPr>
              <a:t>Estatísticas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77120" y="179136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Nº de Nós: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#2024 (1901)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240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296880" y="214128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Nº de Arestas: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#14042 (13343)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1876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6416640" y="179136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Grau Médio: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#13.87 (14.04)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15.63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9430920" y="214128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Grau Máximo: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#882 (882)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138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2761920" y="465120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Densidade: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#0.0069 (0.0074)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0.0654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5777640" y="437436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Diâmetro: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#10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9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8793360" y="465120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Distância Média: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#2.98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2.78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CustomShape 9"/>
          <p:cNvSpPr/>
          <p:nvPr/>
        </p:nvSpPr>
        <p:spPr>
          <a:xfrm>
            <a:off x="8640720" y="16812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Nº de Pontes: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#38 (35)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15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Distribuição de Graus (#)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139" name="Imagem 104" descr=""/>
          <p:cNvPicPr/>
          <p:nvPr/>
        </p:nvPicPr>
        <p:blipFill>
          <a:blip r:embed="rId2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Application>LibreOffice/6.4.7.2$Linux_X86_64 LibreOffice_project/40$Build-2</Application>
  <Words>573</Words>
  <Paragraphs>100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2021-09-01T07:22:11Z</dcterms:created>
  <dc:creator>João Vinícius Primaki Prado</dc:creator>
  <dc:description/>
  <dc:language>pt-BR</dc:language>
  <cp:lastModifiedBy/>
  <dcterms:modified xsi:type="dcterms:W3CDTF">2021-09-03T10:50:00Z</dcterms:modified>
  <cp:revision>10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