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7" r:id="rId24"/>
    <p:sldId id="278" r:id="rId25"/>
  </p:sldIdLst>
  <p:sldSz cx="12193588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C2D7B08-0B42-4FF8-A0AD-C8D7F3721A92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01/09/2021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E0C7CC-F19F-4C20-A84E-004881A583C9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33FDDB9-4136-4E7E-8A23-07F3AF524567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01/09/2021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3BFAA4-A963-41D4-B5FE-7321682B20D1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0284200">
            <a:off x="8008997" y="5248036"/>
            <a:ext cx="2394565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em...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Imagem 110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 (#)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m 112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</a:pPr>
            <a:r>
              <a:rPr lang="pt-BR" sz="54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4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endParaRPr lang="pt-BR" sz="54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2762" y="365040"/>
            <a:ext cx="117400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(#) Comparação com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Imagem 116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Comparação com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magem 118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Maiores Hubs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animal com corpo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788E56A-3FFB-47DF-B9FB-73E0EDC17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91" y="1814005"/>
            <a:ext cx="1104920" cy="2174033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55F8E4A-A061-4C32-9F6F-4EFF2BE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93" y="2008890"/>
            <a:ext cx="1220672" cy="1979148"/>
          </a:xfrm>
          <a:prstGeom prst="rect">
            <a:avLst/>
          </a:prstGeom>
        </p:spPr>
      </p:pic>
      <p:pic>
        <p:nvPicPr>
          <p:cNvPr id="7" name="Imagem 6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AC6C8BE0-8259-4A89-BA1D-5F6DAEFB4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2" y="4728900"/>
            <a:ext cx="1325819" cy="1753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1AF80C-0AEF-492A-B12F-175B280AE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263" y="5286101"/>
            <a:ext cx="999932" cy="1216219"/>
          </a:xfrm>
          <a:prstGeom prst="rect">
            <a:avLst/>
          </a:prstGeom>
        </p:spPr>
      </p:pic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5CE59EC0-3E97-4028-A7E4-5154FE21FC09}"/>
              </a:ext>
            </a:extLst>
          </p:cNvPr>
          <p:cNvSpPr/>
          <p:nvPr/>
        </p:nvSpPr>
        <p:spPr>
          <a:xfrm rot="20910315" flipH="1">
            <a:off x="981607" y="1862783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Balão de Pensamento: Nuvem 16">
            <a:extLst>
              <a:ext uri="{FF2B5EF4-FFF2-40B4-BE49-F238E27FC236}">
                <a16:creationId xmlns:a16="http://schemas.microsoft.com/office/drawing/2014/main" id="{02E6A112-4238-43E0-9F3C-DEAF76CE7D6C}"/>
              </a:ext>
            </a:extLst>
          </p:cNvPr>
          <p:cNvSpPr/>
          <p:nvPr/>
        </p:nvSpPr>
        <p:spPr>
          <a:xfrm rot="20910315" flipH="1">
            <a:off x="6112308" y="186059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Balão de Pensamento: Nuvem 17">
            <a:extLst>
              <a:ext uri="{FF2B5EF4-FFF2-40B4-BE49-F238E27FC236}">
                <a16:creationId xmlns:a16="http://schemas.microsoft.com/office/drawing/2014/main" id="{686B086F-670E-47D2-BC62-709EA62D3627}"/>
              </a:ext>
            </a:extLst>
          </p:cNvPr>
          <p:cNvSpPr/>
          <p:nvPr/>
        </p:nvSpPr>
        <p:spPr>
          <a:xfrm rot="20910315" flipH="1">
            <a:off x="981606" y="4377065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Balão de Pensamento: Nuvem 18">
            <a:extLst>
              <a:ext uri="{FF2B5EF4-FFF2-40B4-BE49-F238E27FC236}">
                <a16:creationId xmlns:a16="http://schemas.microsoft.com/office/drawing/2014/main" id="{3551B729-361E-4138-9B90-7A5905FD65A6}"/>
              </a:ext>
            </a:extLst>
          </p:cNvPr>
          <p:cNvSpPr/>
          <p:nvPr/>
        </p:nvSpPr>
        <p:spPr>
          <a:xfrm rot="20910315" flipH="1">
            <a:off x="6112307" y="437706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91F65-0B38-4FF2-A6D5-45CE66007B6F}"/>
              </a:ext>
            </a:extLst>
          </p:cNvPr>
          <p:cNvSpPr txBox="1"/>
          <p:nvPr/>
        </p:nvSpPr>
        <p:spPr>
          <a:xfrm>
            <a:off x="1180730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151, #W: 875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78, W: 705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8E2F2C-EA63-4B48-B71C-E50FFFE5FD64}"/>
              </a:ext>
            </a:extLst>
          </p:cNvPr>
          <p:cNvSpPr txBox="1"/>
          <p:nvPr/>
        </p:nvSpPr>
        <p:spPr>
          <a:xfrm>
            <a:off x="6295748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194, #W: 758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55, W: 597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78AF37-56BA-4099-8C46-E703A993CE6C}"/>
              </a:ext>
            </a:extLst>
          </p:cNvPr>
          <p:cNvSpPr txBox="1"/>
          <p:nvPr/>
        </p:nvSpPr>
        <p:spPr>
          <a:xfrm>
            <a:off x="1180730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120, #W: 293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63, W: 217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271B3B-8EF8-49BA-BC4F-519475742136}"/>
              </a:ext>
            </a:extLst>
          </p:cNvPr>
          <p:cNvSpPr txBox="1"/>
          <p:nvPr/>
        </p:nvSpPr>
        <p:spPr>
          <a:xfrm>
            <a:off x="6309391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179, #W: 726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60, W: 607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355680"/>
            <a:ext cx="10076155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Protagonistas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461CEBF-D1F4-4494-84AE-F82A29AE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671" y="1845644"/>
            <a:ext cx="1740917" cy="1740917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C7C6D26-C9B6-4A08-BAE4-83CDCC17F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3" y="4795301"/>
            <a:ext cx="1038570" cy="1926622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DB21FAF-07C7-484F-9A4E-2BB89FA18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84" y="1763241"/>
            <a:ext cx="1459068" cy="1905721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7FEF0C1-C66E-43F6-9814-6676EA45E49B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074852" y="2716102"/>
            <a:ext cx="6377819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FF59DAB-2C34-466C-963A-AE2A2C6B481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0" cy="3107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4F38618-D8AA-4367-830E-7839FA005719}"/>
              </a:ext>
            </a:extLst>
          </p:cNvPr>
          <p:cNvCxnSpPr>
            <a:cxnSpLocks/>
          </p:cNvCxnSpPr>
          <p:nvPr/>
        </p:nvCxnSpPr>
        <p:spPr>
          <a:xfrm>
            <a:off x="4074851" y="5758612"/>
            <a:ext cx="6441469" cy="651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6A5F3DF-7A31-4D83-B031-46F962005D1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074851" y="2716103"/>
            <a:ext cx="6377820" cy="30425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541EEF-8120-49BA-A15D-CA5F7E7E5C3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0452670" y="2716103"/>
            <a:ext cx="1" cy="31697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508792B-A5F0-4DC5-88D0-12EDAB1AB05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6377818" cy="30425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F6EFED-0D06-4189-840D-F460E8CED72C}"/>
              </a:ext>
            </a:extLst>
          </p:cNvPr>
          <p:cNvSpPr txBox="1"/>
          <p:nvPr/>
        </p:nvSpPr>
        <p:spPr>
          <a:xfrm>
            <a:off x="2568657" y="3939744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721.5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365FB74-8B69-4BCC-9B82-85B0149F0457}"/>
              </a:ext>
            </a:extLst>
          </p:cNvPr>
          <p:cNvSpPr txBox="1"/>
          <p:nvPr/>
        </p:nvSpPr>
        <p:spPr>
          <a:xfrm>
            <a:off x="6629915" y="2066188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523.5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4373D45-83B2-4947-8921-BE83B084EF8B}"/>
              </a:ext>
            </a:extLst>
          </p:cNvPr>
          <p:cNvSpPr txBox="1"/>
          <p:nvPr/>
        </p:nvSpPr>
        <p:spPr>
          <a:xfrm>
            <a:off x="6598091" y="5917545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393.5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068AC4-5289-46A9-B861-F72310C318EE}"/>
              </a:ext>
            </a:extLst>
          </p:cNvPr>
          <p:cNvSpPr txBox="1"/>
          <p:nvPr/>
        </p:nvSpPr>
        <p:spPr>
          <a:xfrm>
            <a:off x="10580400" y="400861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360.5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254EE7C-9AEF-4344-B388-B49AA0B4969C}"/>
              </a:ext>
            </a:extLst>
          </p:cNvPr>
          <p:cNvSpPr txBox="1"/>
          <p:nvPr/>
        </p:nvSpPr>
        <p:spPr>
          <a:xfrm>
            <a:off x="4592490" y="358656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550.5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9CCE49E-6F60-4C30-A208-B307F81BDCB4}"/>
              </a:ext>
            </a:extLst>
          </p:cNvPr>
          <p:cNvSpPr txBox="1"/>
          <p:nvPr/>
        </p:nvSpPr>
        <p:spPr>
          <a:xfrm>
            <a:off x="8603693" y="3647536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628.5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00FC583-7AD0-4F40-9E6E-F5A784787C55}"/>
              </a:ext>
            </a:extLst>
          </p:cNvPr>
          <p:cNvSpPr txBox="1"/>
          <p:nvPr/>
        </p:nvSpPr>
        <p:spPr>
          <a:xfrm>
            <a:off x="401988" y="2186177"/>
            <a:ext cx="2003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mic Sans MS" panose="030F0702030302020204" pitchFamily="66" charset="0"/>
              </a:rPr>
              <a:t>GRAUS: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Mô</a:t>
            </a:r>
            <a:r>
              <a:rPr lang="pt-BR" sz="2800" dirty="0">
                <a:latin typeface="Comic Sans MS" panose="030F0702030302020204" pitchFamily="66" charset="0"/>
              </a:rPr>
              <a:t>: #882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138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Cê</a:t>
            </a:r>
            <a:r>
              <a:rPr lang="pt-BR" sz="2800" dirty="0">
                <a:latin typeface="Comic Sans MS" panose="030F0702030302020204" pitchFamily="66" charset="0"/>
              </a:rPr>
              <a:t>: #825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133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Ma</a:t>
            </a:r>
            <a:r>
              <a:rPr lang="pt-BR" sz="2800" dirty="0">
                <a:latin typeface="Comic Sans MS" panose="030F0702030302020204" pitchFamily="66" charset="0"/>
              </a:rPr>
              <a:t>: #670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137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Ca: #682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126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7264-1C7E-46D9-9997-0F0434FF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276"/>
            <a:ext cx="10516320" cy="1325160"/>
          </a:xfrm>
        </p:spPr>
        <p:txBody>
          <a:bodyPr/>
          <a:lstStyle/>
          <a:p>
            <a:pPr algn="r"/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Melhores Amigos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E93D3-4BBE-42F2-AD83-0123995368E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9127" y="1927160"/>
            <a:ext cx="9417193" cy="4350960"/>
          </a:xfrm>
        </p:spPr>
        <p:txBody>
          <a:bodyPr/>
          <a:lstStyle/>
          <a:p>
            <a:pPr algn="just"/>
            <a:r>
              <a:rPr lang="pt-BR" sz="3600" dirty="0">
                <a:latin typeface="Comic Sans MS" panose="030F0702030302020204" pitchFamily="66" charset="0"/>
              </a:rPr>
              <a:t>Franjinha: Cebolinha, Cascão, Magali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Marina:     Mônica, Cebolinha, Denise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Denise:     Mônica, Magali, Carminha Frufru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Xaveco:    Cebolinha, Magali, Mônica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Bidu:         Franjinha, Mônica, Cebolinha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Morte:     Mônica, Magali, Cascão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27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Caminho mais longo 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228436" y="1825560"/>
            <a:ext cx="9287884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36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sz="3600" spc="-1" dirty="0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pt-BR" sz="3600" b="0" strike="noStrike" spc="-1" dirty="0">
                <a:solidFill>
                  <a:srgbClr val="000000"/>
                </a:solidFill>
                <a:latin typeface="Calibri"/>
              </a:rPr>
              <a:t>Verinha -&gt; Rolo -&gt; Tina -&gt; Maurício de Sousa -&gt; Cascão -&gt; Irmãs Cebolinhas -&gt; Chico Bento -&gt; Onça -&gt; Papa-Capim -&gt; Pajé </a:t>
            </a:r>
            <a:r>
              <a:rPr lang="pt-BR" sz="3600" b="0" u="sng" strike="noStrike" spc="-1" dirty="0">
                <a:solidFill>
                  <a:srgbClr val="000000"/>
                </a:solidFill>
                <a:latin typeface="Calibri"/>
              </a:rPr>
              <a:t>-&gt; #tdm_35 Índia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59640" y="442080"/>
            <a:ext cx="1147356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/>
                <a:ea typeface="BatangChe"/>
              </a:rPr>
              <a:t>Rede de Personagens da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84480" y="4317480"/>
            <a:ext cx="602316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Igor Patrício Michels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João Vinícius Primaki Prado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Prof: Alberto Paccanaro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Escola de Matemática Aplicada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Fundação Getúlio Vargas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01 de Setembro de 2021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85" name="Imagem 10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56440" y="1830600"/>
            <a:ext cx="5079240" cy="2297880"/>
          </a:xfrm>
          <a:prstGeom prst="rect">
            <a:avLst/>
          </a:prstGeom>
          <a:ln>
            <a:noFill/>
          </a:ln>
        </p:spPr>
      </p:pic>
      <p:pic>
        <p:nvPicPr>
          <p:cNvPr id="86" name="Imagem 12"/>
          <p:cNvPicPr/>
          <p:nvPr/>
        </p:nvPicPr>
        <p:blipFill>
          <a:blip r:embed="rId5"/>
          <a:stretch/>
        </p:blipFill>
        <p:spPr>
          <a:xfrm>
            <a:off x="9668520" y="5781600"/>
            <a:ext cx="2523960" cy="10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Curiosidades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088219" y="2119466"/>
            <a:ext cx="6691797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TRAIÇÃO NO LIMOEIRO: </a:t>
            </a:r>
            <a:endParaRPr lang="pt-BR" sz="3200" spc="-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Seu Souza (pai da Mônica) possui mais proximidade com Mônica, Dona Luísa e Sansão.</a:t>
            </a:r>
          </a:p>
          <a:p>
            <a:r>
              <a:rPr lang="pt-BR" sz="32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Enquanto Dona Luísa, é mais próxima da Mônica, Magali e Seu Antenor (Pai do Cascão)</a:t>
            </a:r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F8E795C-6196-4058-A924-A3F515B2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31" y="3429000"/>
            <a:ext cx="2047875" cy="2857500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33D7D70-EC6E-46ED-B1BF-8A77ACC78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51" y="587261"/>
            <a:ext cx="2215636" cy="2187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Problemas ocorridos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77268" y="1862014"/>
            <a:ext cx="956186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Grande parte de algumas incoerências ou falta de relações que nós como fãs, sabemos que está faltando, vem do fato da amostra apesar de possuir 30 gibis, ainda sim é pequena comparada aos mais de 60 anos de Turma da Mônica.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Ainda existem problemas acerca da interpretação de relações, quando personagens estão: em pensamento, flashbacks ou possibilidades de futuro, falando só por telefone ou narrando a história, entre outros.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Tentou-se entrar em contato com a Maurício de Sousa Produções por vários meios sociais, no entanto em nenhuma deles se obteve algum retorno.</a:t>
            </a:r>
          </a:p>
        </p:txBody>
      </p:sp>
    </p:spTree>
    <p:extLst>
      <p:ext uri="{BB962C8B-B14F-4D97-AF65-F5344CB8AC3E}">
        <p14:creationId xmlns:p14="http://schemas.microsoft.com/office/powerpoint/2010/main" val="409076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Objetivos futuros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77268" y="1862014"/>
            <a:ext cx="956186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Compartilhar esse banco de dados com todas as informações que coletamos publicamente, além de visualizações interativas das redes formadas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Criar um site para que fãs pudessem fazer o mesmo processo que fizemos, para assim tentar resolver o problema de falta de uma amostra significativa e poder obter resultados mais coerentes com toda a história da Turma da Mônica.</a:t>
            </a:r>
          </a:p>
        </p:txBody>
      </p:sp>
    </p:spTree>
    <p:extLst>
      <p:ext uri="{BB962C8B-B14F-4D97-AF65-F5344CB8AC3E}">
        <p14:creationId xmlns:p14="http://schemas.microsoft.com/office/powerpoint/2010/main" val="25650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497577" y="2457408"/>
            <a:ext cx="3198433" cy="1943184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500" b="0" strike="noStrike" spc="-1" dirty="0">
                <a:ln w="5715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FIM</a:t>
            </a:r>
            <a:endParaRPr lang="pt-BR" sz="11500" b="0" strike="noStrike" spc="-1" dirty="0">
              <a:ln w="5715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3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676520" y="168300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Rede composta por dados retirados de: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20 Edições da Turma da Mônica Clássica, 1ª Série da Panini, Nº20 à Nº39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10 Edições da Turma da Mônica Jovem, 1ª Série da Panini, Nº01 à Nº10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Nós: Personagens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Arestas: Relação de aparecer numa mesma página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76520" y="175680"/>
            <a:ext cx="2089080" cy="1737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Geral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Espaço Reservado para Conteúdo 4"/>
          <p:cNvPicPr/>
          <p:nvPr/>
        </p:nvPicPr>
        <p:blipFill>
          <a:blip r:embed="rId3"/>
          <a:stretch/>
        </p:blipFill>
        <p:spPr>
          <a:xfrm>
            <a:off x="1994400" y="188676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 Componente Conexa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Espaço Reservado para Conteúdo 6"/>
          <p:cNvPicPr/>
          <p:nvPr/>
        </p:nvPicPr>
        <p:blipFill>
          <a:blip r:embed="rId3"/>
          <a:stretch/>
        </p:blipFill>
        <p:spPr>
          <a:xfrm>
            <a:off x="1994400" y="190044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Espaço Reservado para Conteúdo 10"/>
          <p:cNvPicPr/>
          <p:nvPr/>
        </p:nvPicPr>
        <p:blipFill>
          <a:blip r:embed="rId3"/>
          <a:stretch/>
        </p:blipFill>
        <p:spPr>
          <a:xfrm>
            <a:off x="1994400" y="191880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7652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6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Estatísticas</a:t>
            </a:r>
            <a:endParaRPr lang="pt-BR" sz="66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7712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Nós: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#2024 (1901)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240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29688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Arestas: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#14042 (13343)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1876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41664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Médio: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#13.87 (14.04)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15.63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43092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Máximo: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#882 (882)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138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276192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Densidade: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#0.0069 (0.0074)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0.0654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5777640" y="4374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Diâmetro: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#10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879336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Distância Média: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#2.98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2.78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8640720" y="16812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Pontes: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#38 (35)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Graus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m 104"/>
          <p:cNvPicPr/>
          <p:nvPr/>
        </p:nvPicPr>
        <p:blipFill>
          <a:blip r:embed="rId3"/>
          <a:stretch/>
        </p:blipFill>
        <p:spPr>
          <a:xfrm>
            <a:off x="367110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77268" y="347284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de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Graus</a:t>
            </a:r>
          </a:p>
        </p:txBody>
      </p:sp>
      <p:pic>
        <p:nvPicPr>
          <p:cNvPr id="107" name="Imagem 106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573</Words>
  <Application>Microsoft Office PowerPoint</Application>
  <PresentationFormat>Personalizar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Cooper Black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Melhores Amigos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João Vinícius Primaki Prado</dc:creator>
  <dc:description/>
  <cp:lastModifiedBy>João Vinícius Primaki Prado</cp:lastModifiedBy>
  <cp:revision>4</cp:revision>
  <dcterms:created xsi:type="dcterms:W3CDTF">2021-09-01T07:22:11Z</dcterms:created>
  <dcterms:modified xsi:type="dcterms:W3CDTF">2021-09-01T17:44:26Z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