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3588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96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g"/><Relationship Id="rId4" Type="http://schemas.openxmlformats.org/officeDocument/2006/relationships/image" Target="../media/image2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rot="20284200">
            <a:off x="8007751" y="5242643"/>
            <a:ext cx="2391657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em...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Graus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41" name="Imagem 104_0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43" name="Imagem 104_1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Pesos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45" name="Imagem 104_2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 (#)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47" name="Imagem 104_3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Coeficientes de </a:t>
            </a:r>
            <a:r>
              <a:rPr lang="pt-BR" sz="5200" b="0" strike="noStrike" spc="-1" dirty="0" err="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Clustering</a:t>
            </a:r>
            <a:endParaRPr lang="pt-BR" sz="52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49" name="Imagem 104_4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500"/>
          </a:bodyPr>
          <a:lstStyle/>
          <a:p>
            <a:pPr>
              <a:lnSpc>
                <a:spcPct val="90000"/>
              </a:lnSpc>
            </a:pPr>
            <a:r>
              <a:rPr lang="pt-BR" sz="5200" b="0" strike="noStrike" spc="-1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Comparação com </a:t>
            </a:r>
            <a:r>
              <a:rPr lang="pt-BR" sz="5200" b="0" strike="noStrike" spc="-1" dirty="0" err="1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r>
              <a:rPr lang="pt-BR" sz="5200" b="0" strike="noStrike" spc="-1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 (#)</a:t>
            </a:r>
            <a:endParaRPr lang="pt-BR" sz="5200" b="0" strike="noStrike" spc="-1" dirty="0">
              <a:ln w="28575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51" name="Imagem 104_5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300" b="0" strike="noStrike" spc="-1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Comparação com </a:t>
            </a:r>
            <a:r>
              <a:rPr lang="pt-BR" sz="4300" b="0" strike="noStrike" spc="-1" dirty="0" err="1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Erdös-Rénye</a:t>
            </a:r>
            <a:endParaRPr lang="pt-BR" sz="4300" b="0" strike="noStrike" spc="-1" dirty="0">
              <a:ln w="28575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53" name="Imagem 104_6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Maiores Hubs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55" name="Imagem 2" descr="Desenho de animal com corpo de desenho animad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4061160" y="1814040"/>
            <a:ext cx="1104480" cy="2173680"/>
          </a:xfrm>
          <a:prstGeom prst="rect">
            <a:avLst/>
          </a:prstGeom>
          <a:ln>
            <a:noFill/>
          </a:ln>
        </p:spPr>
      </p:pic>
      <p:pic>
        <p:nvPicPr>
          <p:cNvPr id="156" name="Imagem 4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8970840" y="2008800"/>
            <a:ext cx="1220400" cy="1978920"/>
          </a:xfrm>
          <a:prstGeom prst="rect">
            <a:avLst/>
          </a:prstGeom>
          <a:ln>
            <a:noFill/>
          </a:ln>
        </p:spPr>
      </p:pic>
      <p:pic>
        <p:nvPicPr>
          <p:cNvPr id="157" name="Imagem 6" descr="Desenho de um cachorro&#10;&#10;Descrição gerada automaticamente com confiança média"/>
          <p:cNvPicPr/>
          <p:nvPr/>
        </p:nvPicPr>
        <p:blipFill>
          <a:blip r:embed="rId5"/>
          <a:stretch/>
        </p:blipFill>
        <p:spPr>
          <a:xfrm>
            <a:off x="3840120" y="4728960"/>
            <a:ext cx="1325520" cy="1752840"/>
          </a:xfrm>
          <a:prstGeom prst="rect">
            <a:avLst/>
          </a:prstGeom>
          <a:ln>
            <a:noFill/>
          </a:ln>
        </p:spPr>
      </p:pic>
      <p:pic>
        <p:nvPicPr>
          <p:cNvPr id="158" name="Imagem 8"/>
          <p:cNvPicPr/>
          <p:nvPr/>
        </p:nvPicPr>
        <p:blipFill>
          <a:blip r:embed="rId6"/>
          <a:stretch/>
        </p:blipFill>
        <p:spPr>
          <a:xfrm>
            <a:off x="9081360" y="5286240"/>
            <a:ext cx="999720" cy="121572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 rot="20910600" flipH="1">
            <a:off x="981000" y="186264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"/>
          <p:cNvSpPr/>
          <p:nvPr/>
        </p:nvSpPr>
        <p:spPr>
          <a:xfrm rot="20910600" flipH="1">
            <a:off x="6111720" y="186048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 rot="20910600" flipH="1">
            <a:off x="981000" y="437688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 rot="20910600" flipH="1">
            <a:off x="6111720" y="4376880"/>
            <a:ext cx="2698560" cy="187488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1180800" y="24750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#D: 151, #W: 875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D: 78, W: 705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4" name="CustomShape 7"/>
          <p:cNvSpPr/>
          <p:nvPr/>
        </p:nvSpPr>
        <p:spPr>
          <a:xfrm>
            <a:off x="6295680" y="24750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#D: 194, #W: 758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D: 55, W: 597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1180800" y="49914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#D: 120, #W: 293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D: 63, W: 217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6309360" y="4991400"/>
            <a:ext cx="20934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#D: 179, #W: 726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D: 60, W: 607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355680"/>
            <a:ext cx="100756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Protagonistas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68" name="Imagem 2" descr="Desenho de personagem de desenho animado&#10;&#10;Descrição gerada automaticamente com confiança média"/>
          <p:cNvPicPr/>
          <p:nvPr/>
        </p:nvPicPr>
        <p:blipFill>
          <a:blip r:embed="rId3"/>
          <a:stretch/>
        </p:blipFill>
        <p:spPr>
          <a:xfrm>
            <a:off x="10452600" y="1845720"/>
            <a:ext cx="1740600" cy="1740600"/>
          </a:xfrm>
          <a:prstGeom prst="rect">
            <a:avLst/>
          </a:prstGeom>
          <a:ln>
            <a:noFill/>
          </a:ln>
        </p:spPr>
      </p:pic>
      <p:pic>
        <p:nvPicPr>
          <p:cNvPr id="169" name="Imagem 4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2826000" y="4795200"/>
            <a:ext cx="1038240" cy="1926360"/>
          </a:xfrm>
          <a:prstGeom prst="rect">
            <a:avLst/>
          </a:prstGeom>
          <a:ln>
            <a:noFill/>
          </a:ln>
        </p:spPr>
      </p:pic>
      <p:pic>
        <p:nvPicPr>
          <p:cNvPr id="170" name="Imagem 8" descr="Desenho de personagem de desenho animado&#10;&#10;Descrição gerada automaticamente com confiança média"/>
          <p:cNvPicPr/>
          <p:nvPr/>
        </p:nvPicPr>
        <p:blipFill>
          <a:blip r:embed="rId5"/>
          <a:stretch/>
        </p:blipFill>
        <p:spPr>
          <a:xfrm>
            <a:off x="2615760" y="1763280"/>
            <a:ext cx="1458720" cy="1905480"/>
          </a:xfrm>
          <a:prstGeom prst="rect">
            <a:avLst/>
          </a:prstGeom>
          <a:ln>
            <a:noFill/>
          </a:ln>
        </p:spPr>
      </p:pic>
      <p:sp>
        <p:nvSpPr>
          <p:cNvPr id="171" name="Line 2"/>
          <p:cNvSpPr/>
          <p:nvPr/>
        </p:nvSpPr>
        <p:spPr>
          <a:xfrm>
            <a:off x="4074840" y="2715840"/>
            <a:ext cx="6377760" cy="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3"/>
          <p:cNvSpPr/>
          <p:nvPr/>
        </p:nvSpPr>
        <p:spPr>
          <a:xfrm>
            <a:off x="4074840" y="2715840"/>
            <a:ext cx="0" cy="31078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4"/>
          <p:cNvSpPr/>
          <p:nvPr/>
        </p:nvSpPr>
        <p:spPr>
          <a:xfrm>
            <a:off x="4074840" y="5758560"/>
            <a:ext cx="6441480" cy="6516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5"/>
          <p:cNvSpPr/>
          <p:nvPr/>
        </p:nvSpPr>
        <p:spPr>
          <a:xfrm flipV="1">
            <a:off x="4074840" y="2715840"/>
            <a:ext cx="6377760" cy="304272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6"/>
          <p:cNvSpPr/>
          <p:nvPr/>
        </p:nvSpPr>
        <p:spPr>
          <a:xfrm>
            <a:off x="10452600" y="2715840"/>
            <a:ext cx="0" cy="316980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7"/>
          <p:cNvSpPr/>
          <p:nvPr/>
        </p:nvSpPr>
        <p:spPr>
          <a:xfrm>
            <a:off x="4074840" y="2715840"/>
            <a:ext cx="6377760" cy="3107880"/>
          </a:xfrm>
          <a:prstGeom prst="line">
            <a:avLst/>
          </a:prstGeom>
          <a:ln w="7632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"/>
          <p:cNvSpPr/>
          <p:nvPr/>
        </p:nvSpPr>
        <p:spPr>
          <a:xfrm>
            <a:off x="2568600" y="393984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721.5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6629760" y="206604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523.5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6598080" y="591768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393.5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0" name="CustomShape 11"/>
          <p:cNvSpPr/>
          <p:nvPr/>
        </p:nvSpPr>
        <p:spPr>
          <a:xfrm>
            <a:off x="10580400" y="400860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360.5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1" name="CustomShape 12"/>
          <p:cNvSpPr/>
          <p:nvPr/>
        </p:nvSpPr>
        <p:spPr>
          <a:xfrm>
            <a:off x="4592520" y="358668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550.5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2" name="CustomShape 13"/>
          <p:cNvSpPr/>
          <p:nvPr/>
        </p:nvSpPr>
        <p:spPr>
          <a:xfrm>
            <a:off x="8603640" y="3647520"/>
            <a:ext cx="13309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628.5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3" name="CustomShape 14"/>
          <p:cNvSpPr/>
          <p:nvPr/>
        </p:nvSpPr>
        <p:spPr>
          <a:xfrm>
            <a:off x="402120" y="2186280"/>
            <a:ext cx="2002680" cy="39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GRAUS: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Mô: #882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         138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Cê: #825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         133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Ma: #670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         137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Ca: #682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         126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0" y="374400"/>
            <a:ext cx="1051596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Melhores</a:t>
            </a:r>
            <a:r>
              <a:rPr lang="pt-BR" sz="6000" b="0" strike="noStrike" spc="-1" dirty="0">
                <a:solidFill>
                  <a:srgbClr val="FFFF00"/>
                </a:solidFill>
                <a:latin typeface="Cooper Black"/>
                <a:ea typeface="BatangChe"/>
              </a:rPr>
              <a:t> </a:t>
            </a: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Amigos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1099080" y="1927080"/>
            <a:ext cx="941688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Franjinha: Cebolinha, Cascão, Magali</a:t>
            </a:r>
            <a:endParaRPr lang="pt-BR" sz="3600" b="0" strike="noStrike" spc="-1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Marina:     Mônica, Cebolinha, Denise</a:t>
            </a:r>
            <a:endParaRPr lang="pt-BR" sz="3600" b="0" strike="noStrike" spc="-1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Denise:     Mônica, Magali, Carminha Frufru</a:t>
            </a:r>
            <a:endParaRPr lang="pt-BR" sz="3600" b="0" strike="noStrike" spc="-1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Xaveco:    Cebolinha, Magali, Mônica</a:t>
            </a:r>
            <a:endParaRPr lang="pt-BR" sz="3600" b="0" strike="noStrike" spc="-1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Bidu:         Franjinha, Mônica, Cebolinha</a:t>
            </a:r>
            <a:endParaRPr lang="pt-BR" sz="3600" b="0" strike="noStrike" spc="-1">
              <a:latin typeface="Arial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Morte:     Mônica, Magali, Cascão</a:t>
            </a:r>
            <a:endParaRPr lang="pt-BR" sz="3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720" y="442080"/>
            <a:ext cx="114710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72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ooper Black"/>
                <a:ea typeface="BatangChe"/>
              </a:rPr>
              <a:t>Rede de Personagens da</a:t>
            </a:r>
            <a:endParaRPr lang="pt-BR" sz="7200" b="0" strike="noStrike" spc="-1" dirty="0">
              <a:ln w="3810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084480" y="4317480"/>
            <a:ext cx="6022800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Igor Patrício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ooper Black"/>
                <a:ea typeface="DejaVu Sans"/>
              </a:rPr>
              <a:t>Michels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João Vinícius Primaki Prado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Prof: Alberto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ooper Black"/>
                <a:ea typeface="DejaVu Sans"/>
              </a:rPr>
              <a:t>Paccanaro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Escola de Matemática Aplicada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Fundação Getúlio Vargas</a:t>
            </a:r>
            <a:endParaRPr lang="pt-BR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03 de Setembro de 2021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117" name="Imagem 10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56440" y="1830600"/>
            <a:ext cx="5078880" cy="2297520"/>
          </a:xfrm>
          <a:prstGeom prst="rect">
            <a:avLst/>
          </a:prstGeom>
          <a:ln>
            <a:noFill/>
          </a:ln>
        </p:spPr>
      </p:pic>
      <p:pic>
        <p:nvPicPr>
          <p:cNvPr id="118" name="Imagem 12"/>
          <p:cNvPicPr/>
          <p:nvPr/>
        </p:nvPicPr>
        <p:blipFill>
          <a:blip r:embed="rId5"/>
          <a:stretch/>
        </p:blipFill>
        <p:spPr>
          <a:xfrm>
            <a:off x="9668520" y="5781600"/>
            <a:ext cx="2523600" cy="107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Caminho mais longo 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228320" y="1825560"/>
            <a:ext cx="9287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Verinha -&gt; Rolo -&gt; Tina -&gt; Maurício de Sousa -&gt; Cascão -&gt; Irmãs Cebolinhas -&gt; Chico Bento -&gt; Onça -&gt; Papa-Capim -&gt; Pajé </a:t>
            </a:r>
            <a:r>
              <a:rPr lang="pt-BR" sz="36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-&gt; #tdm_35 Índia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67724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Curiosidades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088360" y="2119320"/>
            <a:ext cx="66913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TRAIÇÃO NO LIMOEIRO: 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Seu Souza (pai da Mônica) possui mais proximidade com Mônica, Dona Luísa e Sansão.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Enquanto Dona Luísa, é mais próxima da Mônica, Magali e Seu Antenor (Pai do Cascão) 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190" name="Imagem 2" descr="Desenho de personagem de desenho animado&#10;&#10;Descrição gerada automaticamente"/>
          <p:cNvPicPr/>
          <p:nvPr/>
        </p:nvPicPr>
        <p:blipFill>
          <a:blip r:embed="rId3"/>
          <a:stretch/>
        </p:blipFill>
        <p:spPr>
          <a:xfrm>
            <a:off x="10324503" y="2119320"/>
            <a:ext cx="1642068" cy="2291331"/>
          </a:xfrm>
          <a:prstGeom prst="rect">
            <a:avLst/>
          </a:prstGeom>
          <a:ln>
            <a:noFill/>
          </a:ln>
        </p:spPr>
      </p:pic>
      <p:pic>
        <p:nvPicPr>
          <p:cNvPr id="191" name="Imagem 4" descr="Desenho de personagem de desenho animado&#10;&#10;Descrição gerada automaticamente com confiança média"/>
          <p:cNvPicPr/>
          <p:nvPr/>
        </p:nvPicPr>
        <p:blipFill>
          <a:blip r:embed="rId4"/>
          <a:stretch/>
        </p:blipFill>
        <p:spPr>
          <a:xfrm>
            <a:off x="8779680" y="376036"/>
            <a:ext cx="1544823" cy="1524741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DD93A30-132E-453F-BD4B-6816FF07B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80" y="4709567"/>
            <a:ext cx="2167650" cy="1760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67724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Problemas ocorridos</a:t>
            </a:r>
            <a:endParaRPr lang="pt-BR" sz="6000" b="0" strike="noStrike" spc="-1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677240" y="1861920"/>
            <a:ext cx="95616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Grande parte de algumas incoerências ou falta de relações que nós como fãs, sabemos que está faltando, vem do fato da amostra apesar de possuir 30 gibis, ainda sim é pequena comparada aos mais de 60 anos de Turma da Mônica.</a:t>
            </a:r>
            <a:endParaRPr lang="pt-BR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Ainda existem problemas acerca da interpretação de relações, quando personagens estão: em pensamento, flashbacks ou possibilidades de futuro, conversando só por telefone ou narrando a história, entre outros.</a:t>
            </a:r>
            <a:endParaRPr lang="pt-BR" sz="24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Tentou-se entrar em contato com a Maurício de Sousa Produções por vários meios sociais, no entanto em nenhuma deles se obteve algum retorno.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67724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Objetivos futuros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677240" y="1861920"/>
            <a:ext cx="95616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Compartilhar esse banco de dados com todas as informações que coletamos publicamente, além de visualizações interativas das redes formadas</a:t>
            </a:r>
            <a:endParaRPr lang="pt-BR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Criar um site para que fãs pudessem fazer o mesmo processo que fizemos, para assim tentar resolver o problema de falta de uma amostra significativa e poder obter resultados mais coerentes com toda a história da Turma da Mônica.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497480" y="2457360"/>
            <a:ext cx="3198240" cy="19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500" b="0" strike="noStrike" spc="-1" dirty="0">
                <a:ln w="762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FIM</a:t>
            </a:r>
            <a:endParaRPr lang="pt-BR" sz="11500" b="0" strike="noStrike" spc="-1" dirty="0">
              <a:ln w="762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BAA2F6-76AE-4375-96C7-57AFCEF37501}"/>
              </a:ext>
            </a:extLst>
          </p:cNvPr>
          <p:cNvSpPr txBox="1"/>
          <p:nvPr/>
        </p:nvSpPr>
        <p:spPr>
          <a:xfrm>
            <a:off x="2405849" y="6249880"/>
            <a:ext cx="966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mic Sans MS" panose="030F0702030302020204" pitchFamily="66" charset="0"/>
              </a:rPr>
              <a:t>Referência: https://github.com/jvprimakipr/TDM_TMJ_Network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76520" y="1683000"/>
            <a:ext cx="105159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Rede composta por dados retirados de:</a:t>
            </a:r>
            <a:endParaRPr lang="pt-BR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20 Edições da Turma da Mônica Clássica, 1ª Série da Panini, Nº20 à Nº39</a:t>
            </a:r>
            <a:endParaRPr lang="pt-BR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10 Edições da Turma da Mônica Jovem, 1ª Série da Panini, Nº01 à Nº10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pt-BR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Nós: Personagens</a:t>
            </a:r>
            <a:endParaRPr lang="pt-BR" sz="2800" b="0" strike="noStrike" spc="-1" dirty="0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ooper Black"/>
                <a:ea typeface="DejaVu Sans"/>
              </a:rPr>
              <a:t>Arestas: Relação de aparecer numa mesma página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676520" y="175680"/>
            <a:ext cx="2088720" cy="17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Geral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22" name="Espaço Reservado para Conteúdo 4"/>
          <p:cNvPicPr/>
          <p:nvPr/>
        </p:nvPicPr>
        <p:blipFill>
          <a:blip r:embed="rId3"/>
          <a:stretch/>
        </p:blipFill>
        <p:spPr>
          <a:xfrm>
            <a:off x="1994400" y="1886760"/>
            <a:ext cx="6527160" cy="435060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Maior Componente Conexa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24" name="Espaço Reservado para Conteúdo 6"/>
          <p:cNvPicPr/>
          <p:nvPr/>
        </p:nvPicPr>
        <p:blipFill>
          <a:blip r:embed="rId3"/>
          <a:stretch/>
        </p:blipFill>
        <p:spPr>
          <a:xfrm>
            <a:off x="1994400" y="1900440"/>
            <a:ext cx="6527160" cy="435060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26" name="Imagem 4"/>
          <p:cNvPicPr/>
          <p:nvPr/>
        </p:nvPicPr>
        <p:blipFill>
          <a:blip r:embed="rId3"/>
          <a:stretch/>
        </p:blipFill>
        <p:spPr>
          <a:xfrm>
            <a:off x="3020760" y="1718280"/>
            <a:ext cx="4474800" cy="470232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39312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Rede sem Figurantes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28" name="Imagem 4_0"/>
          <p:cNvPicPr/>
          <p:nvPr/>
        </p:nvPicPr>
        <p:blipFill>
          <a:blip r:embed="rId3"/>
          <a:stretch/>
        </p:blipFill>
        <p:spPr>
          <a:xfrm>
            <a:off x="3020760" y="1718280"/>
            <a:ext cx="4474800" cy="4702320"/>
          </a:xfrm>
          <a:prstGeom prst="rect">
            <a:avLst/>
          </a:prstGeom>
          <a:ln w="38160" cap="sq">
            <a:solidFill>
              <a:schemeClr val="accent1">
                <a:lumMod val="75000"/>
              </a:schemeClr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76520" y="35568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6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Estatísticas</a:t>
            </a:r>
            <a:endParaRPr lang="pt-BR" sz="66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77120" y="179136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Nº de Nós: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#2024 (1901)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240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296880" y="214128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Nº de Arestas: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#14042 (13343)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1876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416640" y="179136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Grau Médio: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#13.87 (14.04)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15.63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9430920" y="214128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Grau Máximo: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#882 (882)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138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2761920" y="465120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Densidade: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#0.0069 (0.0074)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0.0654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5777640" y="437436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Diâmetro: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#10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9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8793360" y="465120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Distância Média: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#2.98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2.78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8640720" y="168120"/>
            <a:ext cx="2584080" cy="177192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Nº de Pontes: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#38 (35)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omic Sans MS"/>
                <a:ea typeface="DejaVu Sans"/>
              </a:rPr>
              <a:t>15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676520" y="365040"/>
            <a:ext cx="1051596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6000" b="0" strike="noStrike" spc="-1" dirty="0">
                <a:ln w="38100">
                  <a:solidFill>
                    <a:schemeClr val="tx1"/>
                  </a:solidFill>
                </a:ln>
                <a:solidFill>
                  <a:srgbClr val="FFFF00"/>
                </a:solidFill>
                <a:latin typeface="Cooper Black"/>
                <a:ea typeface="BatangChe"/>
              </a:rPr>
              <a:t>Distribuição de Graus (#)</a:t>
            </a:r>
            <a:endParaRPr lang="pt-BR" sz="6000" b="0" strike="noStrike" spc="-1" dirty="0">
              <a:ln w="38100">
                <a:solidFill>
                  <a:schemeClr val="tx1"/>
                </a:solidFill>
              </a:ln>
              <a:latin typeface="Arial"/>
            </a:endParaRPr>
          </a:p>
        </p:txBody>
      </p:sp>
      <p:pic>
        <p:nvPicPr>
          <p:cNvPr id="139" name="Imagem 104"/>
          <p:cNvPicPr/>
          <p:nvPr/>
        </p:nvPicPr>
        <p:blipFill>
          <a:blip r:embed="rId3"/>
          <a:stretch/>
        </p:blipFill>
        <p:spPr>
          <a:xfrm>
            <a:off x="2232000" y="849600"/>
            <a:ext cx="9648000" cy="64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591</Words>
  <Application>Microsoft Office PowerPoint</Application>
  <PresentationFormat>Personalizar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Comic Sans MS</vt:lpstr>
      <vt:lpstr>Cooper Black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João Vinícius Primaki Prado</dc:creator>
  <dc:description/>
  <cp:lastModifiedBy>João Vinícius Primaki Prado</cp:lastModifiedBy>
  <cp:revision>14</cp:revision>
  <dcterms:created xsi:type="dcterms:W3CDTF">2021-09-01T07:22:11Z</dcterms:created>
  <dcterms:modified xsi:type="dcterms:W3CDTF">2021-09-03T19:09:37Z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