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4" r:id="rId22"/>
  </p:sldIdLst>
  <p:sldSz cx="12193588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C2D7B08-0B42-4FF8-A0AD-C8D7F3721A92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01/09/2021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CE0C7CC-F19F-4C20-A84E-004881A583C9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os estilos de texto Mestres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33FDDB9-4136-4E7E-8A23-07F3AF524567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01/09/2021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B3BFAA4-A963-41D4-B5FE-7321682B20D1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rot="20284200">
            <a:off x="8008997" y="5248036"/>
            <a:ext cx="2394565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7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em...</a:t>
            </a:r>
            <a:endParaRPr lang="pt-BR" sz="72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Pesos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Imagem 108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Pesos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Imagem 110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Coeficientes de </a:t>
            </a:r>
            <a:r>
              <a:rPr lang="pt-BR" sz="52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Clustering</a:t>
            </a: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 (#)</a:t>
            </a:r>
            <a:endParaRPr lang="pt-BR" sz="52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Imagem 112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6000"/>
          </a:bodyPr>
          <a:lstStyle/>
          <a:p>
            <a:pPr>
              <a:lnSpc>
                <a:spcPct val="90000"/>
              </a:lnSpc>
            </a:pPr>
            <a:r>
              <a:rPr lang="pt-BR" sz="54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Coeficientes de </a:t>
            </a:r>
            <a:r>
              <a:rPr lang="pt-BR" sz="54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Clustering</a:t>
            </a:r>
            <a:endParaRPr lang="pt-BR" sz="54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Imagem 114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2762" y="365040"/>
            <a:ext cx="117400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(#) Comparação com </a:t>
            </a:r>
            <a:r>
              <a:rPr lang="pt-BR" sz="52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Erdös-Rénye</a:t>
            </a:r>
            <a:endParaRPr lang="pt-BR" sz="52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Imagem 116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Comparação com </a:t>
            </a:r>
            <a:r>
              <a:rPr lang="pt-BR" sz="52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Erdös-Rénye</a:t>
            </a:r>
            <a:endParaRPr lang="pt-BR" sz="52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Imagem 118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Maiores Hubs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 descr="Desenho de animal com corpo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788E56A-3FFB-47DF-B9FB-73E0EDC17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91" y="1814005"/>
            <a:ext cx="1104920" cy="2174033"/>
          </a:xfrm>
          <a:prstGeom prst="rect">
            <a:avLst/>
          </a:prstGeom>
        </p:spPr>
      </p:pic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55F8E4A-A061-4C32-9F6F-4EFF2BE1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893" y="2008890"/>
            <a:ext cx="1220672" cy="1979148"/>
          </a:xfrm>
          <a:prstGeom prst="rect">
            <a:avLst/>
          </a:prstGeom>
        </p:spPr>
      </p:pic>
      <p:pic>
        <p:nvPicPr>
          <p:cNvPr id="7" name="Imagem 6" descr="Desenho de um cachorro&#10;&#10;Descrição gerada automaticamente com confiança média">
            <a:extLst>
              <a:ext uri="{FF2B5EF4-FFF2-40B4-BE49-F238E27FC236}">
                <a16:creationId xmlns:a16="http://schemas.microsoft.com/office/drawing/2014/main" id="{AC6C8BE0-8259-4A89-BA1D-5F6DAEFB4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92" y="4728900"/>
            <a:ext cx="1325819" cy="17530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21AF80C-0AEF-492A-B12F-175B280AE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1263" y="5286101"/>
            <a:ext cx="999932" cy="1216219"/>
          </a:xfrm>
          <a:prstGeom prst="rect">
            <a:avLst/>
          </a:prstGeom>
        </p:spPr>
      </p:pic>
      <p:sp>
        <p:nvSpPr>
          <p:cNvPr id="11" name="Balão de Pensamento: Nuvem 10">
            <a:extLst>
              <a:ext uri="{FF2B5EF4-FFF2-40B4-BE49-F238E27FC236}">
                <a16:creationId xmlns:a16="http://schemas.microsoft.com/office/drawing/2014/main" id="{5CE59EC0-3E97-4028-A7E4-5154FE21FC09}"/>
              </a:ext>
            </a:extLst>
          </p:cNvPr>
          <p:cNvSpPr/>
          <p:nvPr/>
        </p:nvSpPr>
        <p:spPr>
          <a:xfrm rot="20910315" flipH="1">
            <a:off x="981607" y="1862783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Balão de Pensamento: Nuvem 16">
            <a:extLst>
              <a:ext uri="{FF2B5EF4-FFF2-40B4-BE49-F238E27FC236}">
                <a16:creationId xmlns:a16="http://schemas.microsoft.com/office/drawing/2014/main" id="{02E6A112-4238-43E0-9F3C-DEAF76CE7D6C}"/>
              </a:ext>
            </a:extLst>
          </p:cNvPr>
          <p:cNvSpPr/>
          <p:nvPr/>
        </p:nvSpPr>
        <p:spPr>
          <a:xfrm rot="20910315" flipH="1">
            <a:off x="6112308" y="1860594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Balão de Pensamento: Nuvem 17">
            <a:extLst>
              <a:ext uri="{FF2B5EF4-FFF2-40B4-BE49-F238E27FC236}">
                <a16:creationId xmlns:a16="http://schemas.microsoft.com/office/drawing/2014/main" id="{686B086F-670E-47D2-BC62-709EA62D3627}"/>
              </a:ext>
            </a:extLst>
          </p:cNvPr>
          <p:cNvSpPr/>
          <p:nvPr/>
        </p:nvSpPr>
        <p:spPr>
          <a:xfrm rot="20910315" flipH="1">
            <a:off x="981606" y="4377065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Balão de Pensamento: Nuvem 18">
            <a:extLst>
              <a:ext uri="{FF2B5EF4-FFF2-40B4-BE49-F238E27FC236}">
                <a16:creationId xmlns:a16="http://schemas.microsoft.com/office/drawing/2014/main" id="{3551B729-361E-4138-9B90-7A5905FD65A6}"/>
              </a:ext>
            </a:extLst>
          </p:cNvPr>
          <p:cNvSpPr/>
          <p:nvPr/>
        </p:nvSpPr>
        <p:spPr>
          <a:xfrm rot="20910315" flipH="1">
            <a:off x="6112307" y="4377064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091F65-0B38-4FF2-A6D5-45CE66007B6F}"/>
              </a:ext>
            </a:extLst>
          </p:cNvPr>
          <p:cNvSpPr txBox="1"/>
          <p:nvPr/>
        </p:nvSpPr>
        <p:spPr>
          <a:xfrm>
            <a:off x="1180730" y="247500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151, #W: 875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78, W: 705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68E2F2C-EA63-4B48-B71C-E50FFFE5FD64}"/>
              </a:ext>
            </a:extLst>
          </p:cNvPr>
          <p:cNvSpPr txBox="1"/>
          <p:nvPr/>
        </p:nvSpPr>
        <p:spPr>
          <a:xfrm>
            <a:off x="6295748" y="247500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194, #W: 758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55, W: 597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A78AF37-56BA-4099-8C46-E703A993CE6C}"/>
              </a:ext>
            </a:extLst>
          </p:cNvPr>
          <p:cNvSpPr txBox="1"/>
          <p:nvPr/>
        </p:nvSpPr>
        <p:spPr>
          <a:xfrm>
            <a:off x="1180730" y="499147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120, #W: 293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63, W: 217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271B3B-8EF8-49BA-BC4F-519475742136}"/>
              </a:ext>
            </a:extLst>
          </p:cNvPr>
          <p:cNvSpPr txBox="1"/>
          <p:nvPr/>
        </p:nvSpPr>
        <p:spPr>
          <a:xfrm>
            <a:off x="6309391" y="499147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179, #W: 726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60, W: 607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355680"/>
            <a:ext cx="10076155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Protagonistas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461CEBF-D1F4-4494-84AE-F82A29AEA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671" y="1845644"/>
            <a:ext cx="1740917" cy="1740917"/>
          </a:xfrm>
          <a:prstGeom prst="rect">
            <a:avLst/>
          </a:prstGeom>
        </p:spPr>
      </p:pic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C7C6D26-C9B6-4A08-BAE4-83CDCC17F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3" y="4795301"/>
            <a:ext cx="1038570" cy="1926622"/>
          </a:xfrm>
          <a:prstGeom prst="rect">
            <a:avLst/>
          </a:prstGeom>
        </p:spPr>
      </p:pic>
      <p:pic>
        <p:nvPicPr>
          <p:cNvPr id="9" name="Imagem 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DB21FAF-07C7-484F-9A4E-2BB89FA18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84" y="1763241"/>
            <a:ext cx="1459068" cy="1905721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7FEF0C1-C66E-43F6-9814-6676EA45E49B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4074852" y="2716102"/>
            <a:ext cx="6377819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FF59DAB-2C34-466C-963A-AE2A2C6B481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74852" y="2716102"/>
            <a:ext cx="0" cy="31076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4F38618-D8AA-4367-830E-7839FA005719}"/>
              </a:ext>
            </a:extLst>
          </p:cNvPr>
          <p:cNvCxnSpPr>
            <a:cxnSpLocks/>
          </p:cNvCxnSpPr>
          <p:nvPr/>
        </p:nvCxnSpPr>
        <p:spPr>
          <a:xfrm>
            <a:off x="4074851" y="5758612"/>
            <a:ext cx="6441469" cy="651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6A5F3DF-7A31-4D83-B031-46F962005D1A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074851" y="2716103"/>
            <a:ext cx="6377820" cy="30425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541EEF-8120-49BA-A15D-CA5F7E7E5C3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0452670" y="2716103"/>
            <a:ext cx="1" cy="31697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508792B-A5F0-4DC5-88D0-12EDAB1AB05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74852" y="2716102"/>
            <a:ext cx="6377818" cy="30425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3F6EFED-0D06-4189-840D-F460E8CED72C}"/>
              </a:ext>
            </a:extLst>
          </p:cNvPr>
          <p:cNvSpPr txBox="1"/>
          <p:nvPr/>
        </p:nvSpPr>
        <p:spPr>
          <a:xfrm>
            <a:off x="2568657" y="3939744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721.5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365FB74-8B69-4BCC-9B82-85B0149F0457}"/>
              </a:ext>
            </a:extLst>
          </p:cNvPr>
          <p:cNvSpPr txBox="1"/>
          <p:nvPr/>
        </p:nvSpPr>
        <p:spPr>
          <a:xfrm>
            <a:off x="6629915" y="2066188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523.5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4373D45-83B2-4947-8921-BE83B084EF8B}"/>
              </a:ext>
            </a:extLst>
          </p:cNvPr>
          <p:cNvSpPr txBox="1"/>
          <p:nvPr/>
        </p:nvSpPr>
        <p:spPr>
          <a:xfrm>
            <a:off x="6598091" y="5917545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393.5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F068AC4-5289-46A9-B861-F72310C318EE}"/>
              </a:ext>
            </a:extLst>
          </p:cNvPr>
          <p:cNvSpPr txBox="1"/>
          <p:nvPr/>
        </p:nvSpPr>
        <p:spPr>
          <a:xfrm>
            <a:off x="10580400" y="4008611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360.5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254EE7C-9AEF-4344-B388-B49AA0B4969C}"/>
              </a:ext>
            </a:extLst>
          </p:cNvPr>
          <p:cNvSpPr txBox="1"/>
          <p:nvPr/>
        </p:nvSpPr>
        <p:spPr>
          <a:xfrm>
            <a:off x="4592490" y="3586561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550.5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9CCE49E-6F60-4C30-A208-B307F81BDCB4}"/>
              </a:ext>
            </a:extLst>
          </p:cNvPr>
          <p:cNvSpPr txBox="1"/>
          <p:nvPr/>
        </p:nvSpPr>
        <p:spPr>
          <a:xfrm>
            <a:off x="8603693" y="3647536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628.5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00FC583-7AD0-4F40-9E6E-F5A784787C55}"/>
              </a:ext>
            </a:extLst>
          </p:cNvPr>
          <p:cNvSpPr txBox="1"/>
          <p:nvPr/>
        </p:nvSpPr>
        <p:spPr>
          <a:xfrm>
            <a:off x="401988" y="2186177"/>
            <a:ext cx="20031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mic Sans MS" panose="030F0702030302020204" pitchFamily="66" charset="0"/>
              </a:rPr>
              <a:t>GRAUS:</a:t>
            </a:r>
          </a:p>
          <a:p>
            <a:r>
              <a:rPr lang="pt-BR" sz="2800" dirty="0" err="1">
                <a:latin typeface="Comic Sans MS" panose="030F0702030302020204" pitchFamily="66" charset="0"/>
              </a:rPr>
              <a:t>Mô</a:t>
            </a:r>
            <a:r>
              <a:rPr lang="pt-BR" sz="2800" dirty="0">
                <a:latin typeface="Comic Sans MS" panose="030F0702030302020204" pitchFamily="66" charset="0"/>
              </a:rPr>
              <a:t>: #882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138</a:t>
            </a:r>
          </a:p>
          <a:p>
            <a:r>
              <a:rPr lang="pt-BR" sz="2800" dirty="0" err="1">
                <a:latin typeface="Comic Sans MS" panose="030F0702030302020204" pitchFamily="66" charset="0"/>
              </a:rPr>
              <a:t>Cê</a:t>
            </a:r>
            <a:r>
              <a:rPr lang="pt-BR" sz="2800" dirty="0">
                <a:latin typeface="Comic Sans MS" panose="030F0702030302020204" pitchFamily="66" charset="0"/>
              </a:rPr>
              <a:t>: #825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133</a:t>
            </a:r>
          </a:p>
          <a:p>
            <a:r>
              <a:rPr lang="pt-BR" sz="2800" dirty="0" err="1">
                <a:latin typeface="Comic Sans MS" panose="030F0702030302020204" pitchFamily="66" charset="0"/>
              </a:rPr>
              <a:t>Ma</a:t>
            </a:r>
            <a:r>
              <a:rPr lang="pt-BR" sz="2800" dirty="0">
                <a:latin typeface="Comic Sans MS" panose="030F0702030302020204" pitchFamily="66" charset="0"/>
              </a:rPr>
              <a:t>: #670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137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Ca: #682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126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7264-1C7E-46D9-9997-0F0434FF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276"/>
            <a:ext cx="10516320" cy="1325160"/>
          </a:xfrm>
        </p:spPr>
        <p:txBody>
          <a:bodyPr/>
          <a:lstStyle/>
          <a:p>
            <a:pPr algn="r"/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Melhores Amigos</a:t>
            </a:r>
            <a:endParaRPr lang="pt-B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E93D3-4BBE-42F2-AD83-0123995368E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99127" y="1927160"/>
            <a:ext cx="9417193" cy="4350960"/>
          </a:xfrm>
        </p:spPr>
        <p:txBody>
          <a:bodyPr/>
          <a:lstStyle/>
          <a:p>
            <a:pPr algn="just"/>
            <a:r>
              <a:rPr lang="pt-BR" sz="3600" dirty="0">
                <a:latin typeface="Comic Sans MS" panose="030F0702030302020204" pitchFamily="66" charset="0"/>
              </a:rPr>
              <a:t>Franjinha: Cebolinha, Cascão, Magali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Marina:     Mônica, Cebolinha, Denise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Denise:     Mônica, Magali, Carminha Frufru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Xaveco:    Cebolinha, Magali, Mônica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Bidu:         Franjinha, Mônica, Cebolinha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Morte:     Mônica, Magali, Cascão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27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Caminho mais longo 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228436" y="1825560"/>
            <a:ext cx="9287884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pt-BR" sz="36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pt-BR" sz="3600" spc="-1" dirty="0">
              <a:solidFill>
                <a:srgbClr val="000000"/>
              </a:solidFill>
              <a:latin typeface="Calibri"/>
            </a:endParaRPr>
          </a:p>
          <a:p>
            <a:pPr algn="just"/>
            <a:r>
              <a:rPr lang="pt-BR" sz="3600" b="0" strike="noStrike" spc="-1" dirty="0">
                <a:solidFill>
                  <a:srgbClr val="000000"/>
                </a:solidFill>
                <a:latin typeface="Calibri"/>
              </a:rPr>
              <a:t>Verinha -&gt; Rolo -&gt; Tina -&gt; Maurício de Souza -&gt; Cascão -&gt; Irmãs Cebolinhas -&gt; Chico Bento -&gt; Onça -&gt; Papa-Capim -&gt; Pajé </a:t>
            </a:r>
            <a:r>
              <a:rPr lang="pt-BR" sz="3600" b="0" u="sng" strike="noStrike" spc="-1" dirty="0">
                <a:solidFill>
                  <a:srgbClr val="000000"/>
                </a:solidFill>
                <a:latin typeface="Calibri"/>
              </a:rPr>
              <a:t>-&gt; #tdm_35 Índia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59640" y="442080"/>
            <a:ext cx="11473560" cy="11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7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oper Black"/>
                <a:ea typeface="BatangChe"/>
              </a:rPr>
              <a:t>Rede de Personagens da</a:t>
            </a:r>
            <a:endParaRPr lang="pt-BR" sz="7200" b="0" strike="noStrike" spc="-1" dirty="0">
              <a:ln w="3810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84480" y="4317480"/>
            <a:ext cx="6023160" cy="20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</a:rPr>
              <a:t>Igor Patrício Michels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</a:rPr>
              <a:t>João Vinícius Primaki Prado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</a:rPr>
              <a:t>Prof: Alberto Paccanaro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</a:rPr>
              <a:t>Escola de Matemática Aplicada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</a:rPr>
              <a:t>Fundação Getúlio Vargas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</a:rPr>
              <a:t>01 de Setembro de 2021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85" name="Imagem 10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56440" y="1830600"/>
            <a:ext cx="5079240" cy="2297880"/>
          </a:xfrm>
          <a:prstGeom prst="rect">
            <a:avLst/>
          </a:prstGeom>
          <a:ln>
            <a:noFill/>
          </a:ln>
        </p:spPr>
      </p:pic>
      <p:pic>
        <p:nvPicPr>
          <p:cNvPr id="86" name="Imagem 12"/>
          <p:cNvPicPr/>
          <p:nvPr/>
        </p:nvPicPr>
        <p:blipFill>
          <a:blip r:embed="rId5"/>
          <a:stretch/>
        </p:blipFill>
        <p:spPr>
          <a:xfrm>
            <a:off x="9668520" y="5781600"/>
            <a:ext cx="2523960" cy="107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677268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Curiosidades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677268" y="1816324"/>
            <a:ext cx="105163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676520" y="1683000"/>
            <a:ext cx="105163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Rede composta por dados retirados de: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20 Edições da Turma da Mônica Clássica, 1ª Série da Panini, Nº20 à Nº39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10 Edições da Turma da Mônica Jovem, 1ª Série da Panini, Nº01 à Nº10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Nós: Personagens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Arestas: Relação de aparecer numa mesma página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676520" y="175680"/>
            <a:ext cx="2089080" cy="1737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 Geral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Espaço Reservado para Conteúdo 4"/>
          <p:cNvPicPr/>
          <p:nvPr/>
        </p:nvPicPr>
        <p:blipFill>
          <a:blip r:embed="rId3"/>
          <a:stretch/>
        </p:blipFill>
        <p:spPr>
          <a:xfrm>
            <a:off x="1994400" y="1886760"/>
            <a:ext cx="6527520" cy="435096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Maior Componente Conexa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Espaço Reservado para Conteúdo 6"/>
          <p:cNvPicPr/>
          <p:nvPr/>
        </p:nvPicPr>
        <p:blipFill>
          <a:blip r:embed="rId3"/>
          <a:stretch/>
        </p:blipFill>
        <p:spPr>
          <a:xfrm>
            <a:off x="1994400" y="1900440"/>
            <a:ext cx="6527520" cy="435096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 sem Figurantes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Espaço Reservado para Conteúdo 10"/>
          <p:cNvPicPr/>
          <p:nvPr/>
        </p:nvPicPr>
        <p:blipFill>
          <a:blip r:embed="rId3"/>
          <a:stretch/>
        </p:blipFill>
        <p:spPr>
          <a:xfrm>
            <a:off x="1994400" y="1918800"/>
            <a:ext cx="6527520" cy="435096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67652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6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Estatísticas</a:t>
            </a:r>
            <a:endParaRPr lang="pt-BR" sz="66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77120" y="1791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Nº de Nós: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#2024 (1901)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240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296880" y="214128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Nº de Arestas: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#14042 (13343)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1876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6416640" y="1791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Grau Médio: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#13.87 (14.04)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15.63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9430920" y="214128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Grau Máximo: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#882 (882)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138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2761920" y="465120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Densidade: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#0.0069 (0.0074)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0.0654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5777640" y="4374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</a:rPr>
              <a:t>Diâmetro: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</a:rPr>
              <a:t>#10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</a:rPr>
              <a:t>9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8793360" y="465120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Distância Média: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#2.98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2.78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8640720" y="16812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Nº de Pontes: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#38 (35)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15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Graus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Imagem 104"/>
          <p:cNvPicPr/>
          <p:nvPr/>
        </p:nvPicPr>
        <p:blipFill>
          <a:blip r:embed="rId3"/>
          <a:stretch/>
        </p:blipFill>
        <p:spPr>
          <a:xfrm>
            <a:off x="367110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677268" y="347284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</a:t>
            </a:r>
            <a:r>
              <a:rPr lang="pt-BR" sz="6000" b="0" strike="noStrike" spc="-1" dirty="0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lang="pt-BR" sz="6000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de</a:t>
            </a:r>
            <a:r>
              <a:rPr lang="pt-BR" sz="6000" b="0" strike="noStrike" spc="-1" dirty="0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lang="pt-BR" sz="6000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Graus</a:t>
            </a:r>
          </a:p>
        </p:txBody>
      </p:sp>
      <p:pic>
        <p:nvPicPr>
          <p:cNvPr id="107" name="Imagem 106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362</Words>
  <Application>Microsoft Office PowerPoint</Application>
  <PresentationFormat>Personalizar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Comic Sans MS</vt:lpstr>
      <vt:lpstr>Cooper Black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Melhores Amigos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João Vinícius Primaki Prado</dc:creator>
  <dc:description/>
  <cp:lastModifiedBy>João Vinícius Primaki Prado</cp:lastModifiedBy>
  <cp:revision>3</cp:revision>
  <dcterms:created xsi:type="dcterms:W3CDTF">2021-09-01T07:22:11Z</dcterms:created>
  <dcterms:modified xsi:type="dcterms:W3CDTF">2021-09-01T17:19:38Z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