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  <p:sldMasterId id="2147483720" r:id="rId4"/>
  </p:sldMasterIdLst>
  <p:notesMasterIdLst>
    <p:notesMasterId r:id="rId47"/>
  </p:notesMasterIdLst>
  <p:sldIdLst>
    <p:sldId id="349" r:id="rId5"/>
    <p:sldId id="532" r:id="rId6"/>
    <p:sldId id="533" r:id="rId7"/>
    <p:sldId id="534" r:id="rId8"/>
    <p:sldId id="350" r:id="rId9"/>
    <p:sldId id="555" r:id="rId10"/>
    <p:sldId id="591" r:id="rId11"/>
    <p:sldId id="592" r:id="rId12"/>
    <p:sldId id="593" r:id="rId13"/>
    <p:sldId id="594" r:id="rId14"/>
    <p:sldId id="595" r:id="rId15"/>
    <p:sldId id="596" r:id="rId16"/>
    <p:sldId id="597" r:id="rId17"/>
    <p:sldId id="598" r:id="rId18"/>
    <p:sldId id="599" r:id="rId19"/>
    <p:sldId id="600" r:id="rId20"/>
    <p:sldId id="601" r:id="rId21"/>
    <p:sldId id="602" r:id="rId22"/>
    <p:sldId id="603" r:id="rId23"/>
    <p:sldId id="567" r:id="rId24"/>
    <p:sldId id="568" r:id="rId25"/>
    <p:sldId id="569" r:id="rId26"/>
    <p:sldId id="570" r:id="rId27"/>
    <p:sldId id="571" r:id="rId28"/>
    <p:sldId id="575" r:id="rId29"/>
    <p:sldId id="618" r:id="rId30"/>
    <p:sldId id="619" r:id="rId31"/>
    <p:sldId id="620" r:id="rId32"/>
    <p:sldId id="604" r:id="rId33"/>
    <p:sldId id="605" r:id="rId34"/>
    <p:sldId id="606" r:id="rId35"/>
    <p:sldId id="607" r:id="rId36"/>
    <p:sldId id="608" r:id="rId37"/>
    <p:sldId id="609" r:id="rId38"/>
    <p:sldId id="610" r:id="rId39"/>
    <p:sldId id="611" r:id="rId40"/>
    <p:sldId id="612" r:id="rId41"/>
    <p:sldId id="613" r:id="rId42"/>
    <p:sldId id="614" r:id="rId43"/>
    <p:sldId id="615" r:id="rId44"/>
    <p:sldId id="616" r:id="rId45"/>
    <p:sldId id="617" r:id="rId4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24D924-D024-41D4-99CB-EDE122DDF180}" v="1" dt="2022-05-04T10:08:54.8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82" autoAdjust="0"/>
    <p:restoredTop sz="94660"/>
  </p:normalViewPr>
  <p:slideViewPr>
    <p:cSldViewPr>
      <p:cViewPr varScale="1">
        <p:scale>
          <a:sx n="93" d="100"/>
          <a:sy n="93" d="100"/>
        </p:scale>
        <p:origin x="228" y="66"/>
      </p:cViewPr>
      <p:guideLst>
        <p:guide orient="horz" pos="1933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Xiscatti" userId="5c0e04cb1fef5d0a" providerId="LiveId" clId="{7017EFD7-6C5A-46C9-A241-1A6DD1131D46}"/>
    <pc:docChg chg="modSld">
      <pc:chgData name="Luciano Xiscatti" userId="5c0e04cb1fef5d0a" providerId="LiveId" clId="{7017EFD7-6C5A-46C9-A241-1A6DD1131D46}" dt="2019-03-31T17:42:36.682" v="11" actId="20577"/>
      <pc:docMkLst>
        <pc:docMk/>
      </pc:docMkLst>
      <pc:sldChg chg="modSp">
        <pc:chgData name="Luciano Xiscatti" userId="5c0e04cb1fef5d0a" providerId="LiveId" clId="{7017EFD7-6C5A-46C9-A241-1A6DD1131D46}" dt="2019-03-31T17:42:36.682" v="11" actId="20577"/>
        <pc:sldMkLst>
          <pc:docMk/>
          <pc:sldMk cId="0" sldId="370"/>
        </pc:sldMkLst>
        <pc:spChg chg="mod">
          <ac:chgData name="Luciano Xiscatti" userId="5c0e04cb1fef5d0a" providerId="LiveId" clId="{7017EFD7-6C5A-46C9-A241-1A6DD1131D46}" dt="2019-03-31T17:42:36.682" v="11" actId="20577"/>
          <ac:spMkLst>
            <pc:docMk/>
            <pc:sldMk cId="0" sldId="370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9FA0B4E-B1A2-44B2-AE47-714C67BB411C}" type="datetimeFigureOut">
              <a:rPr lang="pt-BR"/>
              <a:pPr>
                <a:defRPr/>
              </a:pPr>
              <a:t>04/05/2022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F5A9AA-0173-430F-A2F6-54B2D1351BB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060293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50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20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43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208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/>
              <a:t>Editar estilos de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863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Editar estilos de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115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Editar estilos de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Editar estilos de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930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/>
              <a:t>Editar estilos de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/>
              <a:t>Editar estilos de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Editar estilos de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69497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355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5866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Editar estilos de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/>
              <a:t>Editar estilos de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4381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575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Editar estilos de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3439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Editar estilos de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196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Editar estilos de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985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3726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4282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610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0982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738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5492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42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0487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5798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2739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6931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9788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1577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5802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5994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2397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170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27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6406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592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1061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573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6534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50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93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51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48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13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6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51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20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02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8F24C2-D815-444A-9116-A294D99F6C9F}" type="datetimeFigureOut">
              <a:rPr lang="pt-BR" smtClean="0"/>
              <a:pPr/>
              <a:t>04/05/2022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78FC5D-3672-4085-9B56-612000BF2267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62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Relationship Id="rId4" Type="http://schemas.openxmlformats.org/officeDocument/2006/relationships/image" Target="http://www.laercio.com.br/cursos_web/MONTAGEM-2001/mont-14/hard-026.jp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http://www.laercio.com.br/cursos_web/MONTAGEM-2001/mont-14/hard-029.jpg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jpeg"/><Relationship Id="rId5" Type="http://schemas.openxmlformats.org/officeDocument/2006/relationships/image" Target="http://www.laercio.com.br/cursos_web/MONTAGEM-2001/mont-14/hard-028.jpg" TargetMode="Externa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13" Type="http://schemas.openxmlformats.org/officeDocument/2006/relationships/image" Target="../media/image55.jpeg"/><Relationship Id="rId3" Type="http://schemas.openxmlformats.org/officeDocument/2006/relationships/image" Target="../media/image44.jpeg"/><Relationship Id="rId7" Type="http://schemas.openxmlformats.org/officeDocument/2006/relationships/image" Target="../media/image52.jpeg"/><Relationship Id="rId12" Type="http://schemas.openxmlformats.org/officeDocument/2006/relationships/image" Target="../media/image48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8.jpeg"/><Relationship Id="rId11" Type="http://schemas.openxmlformats.org/officeDocument/2006/relationships/image" Target="../media/image32.jpeg"/><Relationship Id="rId5" Type="http://schemas.openxmlformats.org/officeDocument/2006/relationships/image" Target="../media/image51.jpeg"/><Relationship Id="rId10" Type="http://schemas.openxmlformats.org/officeDocument/2006/relationships/image" Target="../media/image54.jpeg"/><Relationship Id="rId4" Type="http://schemas.openxmlformats.org/officeDocument/2006/relationships/image" Target="../media/image50.jpeg"/><Relationship Id="rId9" Type="http://schemas.openxmlformats.org/officeDocument/2006/relationships/image" Target="../media/image5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395536" y="3429000"/>
            <a:ext cx="7376864" cy="2592388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pt-BR" sz="3200" dirty="0"/>
              <a:t>Fundamentos de Estrutura de Computadores</a:t>
            </a:r>
          </a:p>
          <a:p>
            <a:pPr>
              <a:buFont typeface="Arial" charset="0"/>
              <a:buNone/>
              <a:defRPr/>
            </a:pPr>
            <a:r>
              <a:rPr lang="pt-BR" sz="3200" dirty="0"/>
              <a:t>Prof. Xis</a:t>
            </a:r>
          </a:p>
          <a:p>
            <a:pPr>
              <a:buFont typeface="Arial" charset="0"/>
              <a:buNone/>
              <a:defRPr/>
            </a:pP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2483768" y="6165304"/>
            <a:ext cx="29523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defRPr/>
            </a:pPr>
            <a:r>
              <a:rPr lang="pt-BR" sz="3200" dirty="0">
                <a:solidFill>
                  <a:srgbClr val="FFFFFF"/>
                </a:solidFill>
                <a:latin typeface="Tw Cen MT"/>
              </a:rPr>
              <a:t>PC e Energia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Dentro do computador -&gt; corrente contínua (DC)</a:t>
            </a:r>
          </a:p>
          <a:p>
            <a:r>
              <a:rPr lang="pt-BR" dirty="0"/>
              <a:t>Baixas voltagens</a:t>
            </a:r>
          </a:p>
          <a:p>
            <a:r>
              <a:rPr lang="pt-BR" dirty="0"/>
              <a:t>Sistemas digitais utilizam como base o sistema binário de dois estados</a:t>
            </a:r>
          </a:p>
          <a:p>
            <a:r>
              <a:rPr lang="pt-BR" dirty="0"/>
              <a:t>Bits 0 e 1 no meio elétrico serão:</a:t>
            </a:r>
          </a:p>
          <a:p>
            <a:pPr lvl="1"/>
            <a:r>
              <a:rPr lang="pt-BR" dirty="0"/>
              <a:t>0 volts para o binário 0</a:t>
            </a:r>
          </a:p>
          <a:p>
            <a:pPr lvl="1"/>
            <a:r>
              <a:rPr lang="pt-BR" dirty="0"/>
              <a:t>+5 volts para o binário 1</a:t>
            </a:r>
          </a:p>
          <a:p>
            <a:r>
              <a:rPr lang="pt-BR" dirty="0"/>
              <a:t>Formar letras comandos e palavras -&gt; agrupamento de bits formando os bytes, que são formados agrupando 8 bits.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305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 de alimentação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Projetada para transformar tensões comuns da rede elétrica em níveis compatíveis da CPU</a:t>
            </a:r>
          </a:p>
          <a:p>
            <a:r>
              <a:rPr lang="pt-BR" dirty="0"/>
              <a:t>Filtrar ruídos e estabilizar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67544" y="3717032"/>
          <a:ext cx="8229600" cy="1760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Arial Black" panose="020B0A04020102020204" pitchFamily="34" charset="0"/>
                        </a:rPr>
                        <a:t>Tensão Nominal</a:t>
                      </a:r>
                      <a:endParaRPr lang="pt-BR" sz="12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 Black" panose="020B0A04020102020204" pitchFamily="34" charset="0"/>
                        </a:rPr>
                        <a:t>Fio</a:t>
                      </a:r>
                      <a:endParaRPr lang="pt-BR" sz="12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 Black" panose="020B0A04020102020204" pitchFamily="34" charset="0"/>
                        </a:rPr>
                        <a:t>Tensão mínima</a:t>
                      </a:r>
                      <a:endParaRPr lang="pt-BR" sz="12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 Black" panose="020B0A04020102020204" pitchFamily="34" charset="0"/>
                        </a:rPr>
                        <a:t>Tensão máxima</a:t>
                      </a:r>
                      <a:endParaRPr lang="pt-BR" sz="12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Arial Black" panose="020B0A04020102020204" pitchFamily="34" charset="0"/>
                        </a:rPr>
                        <a:t>+5 V</a:t>
                      </a:r>
                      <a:endParaRPr lang="pt-BR" sz="12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Arial Black" panose="020B0A04020102020204" pitchFamily="34" charset="0"/>
                        </a:rPr>
                        <a:t>Vermelho</a:t>
                      </a:r>
                      <a:endParaRPr lang="pt-BR" sz="12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 Black" panose="020B0A04020102020204" pitchFamily="34" charset="0"/>
                        </a:rPr>
                        <a:t>4,75 V</a:t>
                      </a:r>
                      <a:endParaRPr lang="pt-BR" sz="12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 Black" panose="020B0A04020102020204" pitchFamily="34" charset="0"/>
                        </a:rPr>
                        <a:t>5,25 V</a:t>
                      </a:r>
                      <a:endParaRPr lang="pt-BR" sz="12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 Black" panose="020B0A04020102020204" pitchFamily="34" charset="0"/>
                        </a:rPr>
                        <a:t>-5 V</a:t>
                      </a:r>
                      <a:endParaRPr lang="pt-BR" sz="12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Arial Black" panose="020B0A04020102020204" pitchFamily="34" charset="0"/>
                        </a:rPr>
                        <a:t>Branco</a:t>
                      </a:r>
                      <a:endParaRPr lang="pt-BR" sz="12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 Black" panose="020B0A04020102020204" pitchFamily="34" charset="0"/>
                        </a:rPr>
                        <a:t>-4,75 V</a:t>
                      </a:r>
                      <a:endParaRPr lang="pt-BR" sz="12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 Black" panose="020B0A04020102020204" pitchFamily="34" charset="0"/>
                        </a:rPr>
                        <a:t>-5,25 V</a:t>
                      </a:r>
                      <a:endParaRPr lang="pt-BR" sz="12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 Black" panose="020B0A04020102020204" pitchFamily="34" charset="0"/>
                        </a:rPr>
                        <a:t>+12 V</a:t>
                      </a:r>
                      <a:endParaRPr lang="pt-BR" sz="12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Arial Black" panose="020B0A04020102020204" pitchFamily="34" charset="0"/>
                        </a:rPr>
                        <a:t>Amarelo</a:t>
                      </a:r>
                      <a:endParaRPr lang="pt-BR" sz="12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 Black" panose="020B0A04020102020204" pitchFamily="34" charset="0"/>
                        </a:rPr>
                        <a:t>11,4 V</a:t>
                      </a:r>
                      <a:endParaRPr lang="pt-BR" sz="12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 Black" panose="020B0A04020102020204" pitchFamily="34" charset="0"/>
                        </a:rPr>
                        <a:t>12,6 V</a:t>
                      </a:r>
                      <a:endParaRPr lang="pt-BR" sz="12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 Black" panose="020B0A04020102020204" pitchFamily="34" charset="0"/>
                        </a:rPr>
                        <a:t>-12 V</a:t>
                      </a:r>
                      <a:endParaRPr lang="pt-BR" sz="12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Arial Black" panose="020B0A04020102020204" pitchFamily="34" charset="0"/>
                        </a:rPr>
                        <a:t>Azul</a:t>
                      </a:r>
                      <a:endParaRPr lang="pt-BR" sz="12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Arial Black" panose="020B0A04020102020204" pitchFamily="34" charset="0"/>
                        </a:rPr>
                        <a:t>-11,4 V</a:t>
                      </a:r>
                      <a:endParaRPr lang="pt-BR" sz="12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 Black" panose="020B0A04020102020204" pitchFamily="34" charset="0"/>
                        </a:rPr>
                        <a:t>-12,6 V</a:t>
                      </a:r>
                      <a:endParaRPr lang="pt-BR" sz="12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 Black" panose="020B0A04020102020204" pitchFamily="34" charset="0"/>
                        </a:rPr>
                        <a:t>+3,3 V (*)</a:t>
                      </a:r>
                      <a:endParaRPr lang="pt-BR" sz="12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Arial Black" panose="020B0A04020102020204" pitchFamily="34" charset="0"/>
                        </a:rPr>
                        <a:t>Laranja</a:t>
                      </a:r>
                      <a:endParaRPr lang="pt-BR" sz="12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Arial Black" panose="020B0A04020102020204" pitchFamily="34" charset="0"/>
                        </a:rPr>
                        <a:t>3,135 V</a:t>
                      </a:r>
                      <a:endParaRPr lang="pt-BR" sz="12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Arial Black" panose="020B0A04020102020204" pitchFamily="34" charset="0"/>
                        </a:rPr>
                        <a:t>3,465 V</a:t>
                      </a:r>
                      <a:endParaRPr lang="pt-BR" sz="12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31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84328"/>
            <a:ext cx="8094194" cy="5270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654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2952328" cy="192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040"/>
            <a:ext cx="6577734" cy="1892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628800"/>
            <a:ext cx="6610115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996555"/>
            <a:ext cx="5576887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898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5582324" cy="111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65831"/>
            <a:ext cx="18288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07395"/>
            <a:ext cx="14954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32"/>
            <a:ext cx="334327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 descr="imagevie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60"/>
          <a:stretch>
            <a:fillRect/>
          </a:stretch>
        </p:blipFill>
        <p:spPr bwMode="auto">
          <a:xfrm>
            <a:off x="7092280" y="2708920"/>
            <a:ext cx="1983507" cy="130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216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Estabilizadores e </a:t>
            </a:r>
            <a:r>
              <a:rPr lang="pt-BR" dirty="0" err="1"/>
              <a:t>No-break</a:t>
            </a:r>
            <a:endParaRPr lang="pt-B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4256299" cy="312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16832"/>
            <a:ext cx="3444539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34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ESD (Eletricidade Estática)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95536" y="1700808"/>
            <a:ext cx="8229600" cy="4929411"/>
          </a:xfrm>
        </p:spPr>
        <p:txBody>
          <a:bodyPr>
            <a:normAutofit fontScale="47500" lnSpcReduction="20000"/>
          </a:bodyPr>
          <a:lstStyle/>
          <a:p>
            <a:r>
              <a:rPr lang="pt-BR" sz="3300" dirty="0"/>
              <a:t>Elétrons podem se desprender de um núcleo e irem para outro</a:t>
            </a:r>
          </a:p>
          <a:p>
            <a:r>
              <a:rPr lang="pt-BR" sz="3300" dirty="0"/>
              <a:t>Elétrons desprendidos que permanecem em um lugar, sem movimento e com carga negativa são chamados eletricidade estática</a:t>
            </a:r>
          </a:p>
          <a:p>
            <a:r>
              <a:rPr lang="pt-BR" sz="3300" dirty="0"/>
              <a:t>Se esses elétrons estáticos tiverem a oportunidade de passar para um condutor, isso pode gerar uma descarga eletrostática (ESD)</a:t>
            </a:r>
          </a:p>
          <a:p>
            <a:r>
              <a:rPr lang="pt-BR" sz="3300" dirty="0"/>
              <a:t>Inofensiva para as pessoas, cria sérios problemas em equipamentos eletrônicos sensíveis</a:t>
            </a:r>
          </a:p>
          <a:p>
            <a:r>
              <a:rPr lang="pt-BR" sz="3300" dirty="0"/>
              <a:t>Quando um computador recebe uma ESD, o resultado pode ser desastroso</a:t>
            </a:r>
          </a:p>
          <a:p>
            <a:r>
              <a:rPr lang="pt-BR" sz="3300" dirty="0"/>
              <a:t>A descarga estática pode danificar aleatoriamente chips e/ou dados do computador</a:t>
            </a:r>
          </a:p>
          <a:p>
            <a:r>
              <a:rPr lang="pt-BR" sz="3300" dirty="0"/>
              <a:t>Um dos motivos de usarmos o “terceiro” fio na tomada quando ligamos um computador é justamente proteger o computador contra uma descarga eletrostática que poderia queimar vários componentes</a:t>
            </a:r>
          </a:p>
          <a:p>
            <a:r>
              <a:rPr lang="pt-BR" sz="3300" dirty="0"/>
              <a:t>Quando temos o aterramento, damos aos elétrons um caminho condutor extra, diferente do seu corpo, para que fluam para a terra</a:t>
            </a:r>
          </a:p>
          <a:p>
            <a:r>
              <a:rPr lang="pt-BR" sz="3300" dirty="0"/>
              <a:t>O fio de aterramento está conectado a todas as peças metálicas expostas do equipamento. As </a:t>
            </a:r>
            <a:r>
              <a:rPr lang="pt-BR" sz="3300" dirty="0" err="1"/>
              <a:t>placas-mãe</a:t>
            </a:r>
            <a:r>
              <a:rPr lang="pt-BR" sz="3300" dirty="0"/>
              <a:t> e os circuitos do equipamento de computação são eletricamente conectados ao chassis, e isso também os conecta ao fio terra de segurança, que é usado para dissipar a eletricidade estática e proteger os componentes do PC.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24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Descargas eletrostáticas podem causar dois tipos de falhas: </a:t>
            </a:r>
            <a:r>
              <a:rPr lang="pt-BR" i="1" dirty="0"/>
              <a:t>catastróficas</a:t>
            </a:r>
            <a:r>
              <a:rPr lang="pt-BR" dirty="0"/>
              <a:t> e </a:t>
            </a:r>
            <a:r>
              <a:rPr lang="pt-BR" i="1" dirty="0"/>
              <a:t>latentes</a:t>
            </a:r>
            <a:r>
              <a:rPr lang="pt-BR" dirty="0"/>
              <a:t>. </a:t>
            </a:r>
          </a:p>
          <a:p>
            <a:r>
              <a:rPr lang="pt-BR" dirty="0"/>
              <a:t>As falhas catastróficas -&gt; fáceis de serem percebidas. A placa, chip, memórias ou disco rígido simplesmente não funcionam, mesmo quando novos. Talvez tenha queimado. Não funcionam. Se for nova e tiver garantia, pode-se recorrer a loja para a troca</a:t>
            </a:r>
          </a:p>
          <a:p>
            <a:r>
              <a:rPr lang="pt-BR" dirty="0"/>
              <a:t>As falhas latentes são bem piores. O equipamento funciona aparentemente bem, mas depois de alguns meses, semanas ou até dias, a falha é manifestada, de forma permanente ou intermitente, e muitas vezes de difícil diagnóstico.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503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712968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8195" name="Picture 3" descr="http://www.laercio.com.br/cursos_web/MONTAGEM-2001/mont-14/hard-026.jpg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3933056"/>
            <a:ext cx="610734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116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9217" name="Picture 1" descr="kitcampo2-gran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3096344" cy="216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76672"/>
            <a:ext cx="28384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 descr="http://www.laercio.com.br/cursos_web/MONTAGEM-2001/mont-14/hard-028.jpg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66" y="2668907"/>
            <a:ext cx="4560734" cy="197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laercio.com.br/cursos_web/MONTAGEM-2001/mont-14/hard-029.jpg"/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66" y="4652278"/>
            <a:ext cx="527683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1838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57200" y="2295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10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Conceitos Importantes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606925"/>
        </p:xfrm>
        <a:graphic>
          <a:graphicData uri="http://schemas.openxmlformats.org/drawingml/2006/table">
            <a:tbl>
              <a:tblPr/>
              <a:tblGrid>
                <a:gridCol w="236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8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30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Hardware</a:t>
                      </a:r>
                    </a:p>
                  </a:txBody>
                  <a:tcPr marL="90593" marR="90593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É a parte física do computador, as peças.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 popular: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“É o que a gente chuta !!”( não pode )</a:t>
                      </a:r>
                    </a:p>
                  </a:txBody>
                  <a:tcPr marL="90593" marR="90593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38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Software</a:t>
                      </a:r>
                    </a:p>
                  </a:txBody>
                  <a:tcPr marL="90593" marR="90593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sym typeface="Symbol" pitchFamily="18" charset="2"/>
                        </a:rPr>
                        <a:t>E a parte lógica definida em códigos.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sym typeface="Symbol" pitchFamily="18" charset="2"/>
                        </a:rPr>
                        <a:t>“ É o que a gente xinga !!” ( que feio )</a:t>
                      </a:r>
                    </a:p>
                  </a:txBody>
                  <a:tcPr marL="90593" marR="90593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115632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PC (</a:t>
            </a:r>
            <a:r>
              <a:rPr lang="pt-BR" dirty="0" err="1"/>
              <a:t>Personal</a:t>
            </a:r>
            <a:r>
              <a:rPr lang="pt-BR" dirty="0"/>
              <a:t> Computer)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222167" cy="420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2192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 e Finalidade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9552" y="1600200"/>
            <a:ext cx="8226496" cy="4781128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Final dos anos 70</a:t>
            </a:r>
          </a:p>
          <a:p>
            <a:r>
              <a:rPr lang="pt-BR" dirty="0"/>
              <a:t>Computadores -&gt; grandes e caros</a:t>
            </a:r>
          </a:p>
          <a:p>
            <a:r>
              <a:rPr lang="pt-BR" dirty="0"/>
              <a:t>Grande número de usuários - </a:t>
            </a:r>
            <a:r>
              <a:rPr lang="pt-BR" i="1" dirty="0"/>
              <a:t>terminais de vídeo com </a:t>
            </a:r>
            <a:r>
              <a:rPr lang="pt-BR" dirty="0"/>
              <a:t>monitor e teclado</a:t>
            </a:r>
          </a:p>
          <a:p>
            <a:r>
              <a:rPr lang="pt-BR" dirty="0"/>
              <a:t>Atender apenas um usuário</a:t>
            </a:r>
          </a:p>
          <a:p>
            <a:r>
              <a:rPr lang="pt-BR" dirty="0"/>
              <a:t>Início dos anos 80 -&gt; IBM -&gt;  IBM </a:t>
            </a:r>
            <a:r>
              <a:rPr lang="pt-BR" dirty="0" err="1"/>
              <a:t>Personal</a:t>
            </a:r>
            <a:r>
              <a:rPr lang="pt-BR" dirty="0"/>
              <a:t> Computer, ou IBM PC</a:t>
            </a:r>
          </a:p>
          <a:p>
            <a:r>
              <a:rPr lang="pt-BR" dirty="0"/>
              <a:t>Maior parte dos computadores pessoais são “descendentes” do antigo IBM PC</a:t>
            </a:r>
          </a:p>
          <a:p>
            <a:r>
              <a:rPr lang="pt-BR" dirty="0"/>
              <a:t>Os </a:t>
            </a:r>
            <a:r>
              <a:rPr lang="pt-BR" dirty="0" err="1"/>
              <a:t>PC´s</a:t>
            </a:r>
            <a:r>
              <a:rPr lang="pt-BR" dirty="0"/>
              <a:t> atuais -&gt; muito mais avançados que os usados naquela época</a:t>
            </a:r>
          </a:p>
          <a:p>
            <a:r>
              <a:rPr lang="pt-BR" dirty="0"/>
              <a:t>Capacidade quase 2000 vezes maior </a:t>
            </a:r>
          </a:p>
          <a:p>
            <a:r>
              <a:rPr lang="pt-BR" dirty="0"/>
              <a:t>Formado pelo </a:t>
            </a:r>
            <a:r>
              <a:rPr lang="pt-BR" i="1" dirty="0"/>
              <a:t>gabinete</a:t>
            </a:r>
            <a:r>
              <a:rPr lang="pt-BR" dirty="0"/>
              <a:t> e os circuitos e dispositivos existentes no seu interior.</a:t>
            </a:r>
          </a:p>
          <a:p>
            <a:r>
              <a:rPr lang="pt-BR" dirty="0"/>
              <a:t>Outras partes como monitor, teclado, mouse, impressora e caixas de som são chamados </a:t>
            </a:r>
            <a:r>
              <a:rPr lang="pt-BR" i="1" dirty="0"/>
              <a:t>periféricos</a:t>
            </a:r>
            <a:r>
              <a:rPr lang="pt-BR" dirty="0"/>
              <a:t> do computador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709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 e Finalidade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9" b="2319"/>
          <a:stretch/>
        </p:blipFill>
        <p:spPr bwMode="auto">
          <a:xfrm>
            <a:off x="1115616" y="1772816"/>
            <a:ext cx="6696744" cy="448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216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913856" cy="4545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8157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6172200" cy="648072"/>
          </a:xfrm>
        </p:spPr>
        <p:txBody>
          <a:bodyPr>
            <a:normAutofit fontScale="90000"/>
          </a:bodyPr>
          <a:lstStyle/>
          <a:p>
            <a:r>
              <a:rPr lang="pt-BR" dirty="0"/>
              <a:t>O PC e seu 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23528" y="1700808"/>
            <a:ext cx="7334572" cy="4752527"/>
          </a:xfrm>
        </p:spPr>
        <p:txBody>
          <a:bodyPr>
            <a:normAutofit/>
          </a:bodyPr>
          <a:lstStyle/>
          <a:p>
            <a:r>
              <a:rPr lang="pt-BR" dirty="0"/>
              <a:t>Computadores trabalham com programas</a:t>
            </a:r>
          </a:p>
          <a:p>
            <a:r>
              <a:rPr lang="pt-BR" dirty="0"/>
              <a:t>Programas são baseados em linguagens de computador</a:t>
            </a:r>
          </a:p>
          <a:p>
            <a:r>
              <a:rPr lang="pt-BR" dirty="0"/>
              <a:t>Formados por um sistema conhecido apenas pelos computadores que é o sistema binário</a:t>
            </a:r>
          </a:p>
          <a:p>
            <a:r>
              <a:rPr lang="pt-BR" dirty="0"/>
              <a:t>A partir dos bytes podemos formar as palavras ou conjuntos de números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9773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404664"/>
            <a:ext cx="6172200" cy="637580"/>
          </a:xfrm>
        </p:spPr>
        <p:txBody>
          <a:bodyPr>
            <a:normAutofit fontScale="90000"/>
          </a:bodyPr>
          <a:lstStyle/>
          <a:p>
            <a:r>
              <a:rPr lang="pt-BR" dirty="0"/>
              <a:t>O Fluxo de 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1560" y="1646802"/>
            <a:ext cx="7046540" cy="4878541"/>
          </a:xfrm>
        </p:spPr>
        <p:txBody>
          <a:bodyPr>
            <a:normAutofit fontScale="32500" lnSpcReduction="20000"/>
          </a:bodyPr>
          <a:lstStyle/>
          <a:p>
            <a:r>
              <a:rPr lang="pt-BR" sz="5500" dirty="0"/>
              <a:t>Informações e energia elétrica estão em constante fluxo em um PC</a:t>
            </a:r>
          </a:p>
          <a:p>
            <a:r>
              <a:rPr lang="pt-BR" sz="5500" dirty="0"/>
              <a:t>Todos os vários dispositivos dentro da unidade de sistema ligados uns aos outros</a:t>
            </a:r>
          </a:p>
          <a:p>
            <a:r>
              <a:rPr lang="pt-BR" sz="5500" dirty="0"/>
              <a:t>Comunicam-se entre si</a:t>
            </a:r>
          </a:p>
          <a:p>
            <a:pPr lvl="0"/>
            <a:r>
              <a:rPr lang="pt-BR" sz="5500" i="1" dirty="0"/>
              <a:t>Instruções de inicialização (boot)</a:t>
            </a:r>
            <a:r>
              <a:rPr lang="pt-BR" sz="5500" dirty="0"/>
              <a:t> - armazenadas na ROM </a:t>
            </a:r>
          </a:p>
          <a:p>
            <a:pPr lvl="0"/>
            <a:r>
              <a:rPr lang="pt-BR" sz="5500" i="1" dirty="0"/>
              <a:t>Aplicativos de software </a:t>
            </a:r>
            <a:r>
              <a:rPr lang="pt-BR" sz="5500" dirty="0"/>
              <a:t>- armazenados na RAM depois de serem carregados </a:t>
            </a:r>
          </a:p>
          <a:p>
            <a:pPr lvl="0"/>
            <a:r>
              <a:rPr lang="pt-BR" sz="5500" i="1" dirty="0"/>
              <a:t>RAM</a:t>
            </a:r>
            <a:r>
              <a:rPr lang="pt-BR" sz="5500" dirty="0"/>
              <a:t> e </a:t>
            </a:r>
            <a:r>
              <a:rPr lang="pt-BR" sz="5500" i="1" dirty="0"/>
              <a:t>ROM</a:t>
            </a:r>
            <a:r>
              <a:rPr lang="pt-BR" sz="5500" dirty="0"/>
              <a:t> - constantemente em comunicação com a CPU através do barramento  </a:t>
            </a:r>
          </a:p>
          <a:p>
            <a:pPr lvl="0"/>
            <a:r>
              <a:rPr lang="pt-BR" sz="5500" i="1" dirty="0"/>
              <a:t>Informações sobre o aplicativo</a:t>
            </a:r>
            <a:r>
              <a:rPr lang="pt-BR" sz="5500" dirty="0"/>
              <a:t> - armazenadas na RAM enquanto os aplicativos estão sendo usados </a:t>
            </a:r>
          </a:p>
          <a:p>
            <a:pPr lvl="0"/>
            <a:r>
              <a:rPr lang="pt-BR" sz="5500" i="1" dirty="0"/>
              <a:t>Informações salvas</a:t>
            </a:r>
            <a:r>
              <a:rPr lang="pt-BR" sz="5500" dirty="0"/>
              <a:t> - movem-se da RAM para alguma forma de dispositivo de armazenamento </a:t>
            </a:r>
          </a:p>
          <a:p>
            <a:pPr lvl="0"/>
            <a:r>
              <a:rPr lang="pt-BR" sz="5500" i="1" dirty="0"/>
              <a:t>Informações exportadas</a:t>
            </a:r>
            <a:r>
              <a:rPr lang="pt-BR" sz="5500" dirty="0"/>
              <a:t> - movem-se da RAM e da CPU, através do barramento e dos slots de expansão, para a impressora, para a placa de vídeo, para a placa de som ou para a placa de rede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21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Boot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887344" cy="4925144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Boot é um termo em inglês utilizado para fazer referência ao processo de inicialização de um computador, o qual acontece no momento em que você pressiona o botão “Ligar” da máquina até o total carregamento do sistema operacional instalado. O boot só é considerado completo quando o SO pode ser utilizado por uma pessoa.</a:t>
            </a:r>
            <a:endParaRPr lang="en-US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275" y="2204864"/>
            <a:ext cx="4512725" cy="338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31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Boot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319392" cy="5069160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O boot do sistema tem basicamente duas funções iniciando com o BIOS (Basic Input Output System)</a:t>
            </a:r>
          </a:p>
          <a:p>
            <a:r>
              <a:rPr lang="pt-BR" dirty="0"/>
              <a:t>1) POST - que significa Power </a:t>
            </a:r>
            <a:r>
              <a:rPr lang="pt-BR" dirty="0" err="1"/>
              <a:t>On</a:t>
            </a:r>
            <a:r>
              <a:rPr lang="pt-BR" dirty="0"/>
              <a:t> Self Test. Trata-se do teste de toda a parte de hardware (placas, memórias, HD, drives etc.) do computador. Após ligar a máquina, um som característico é emitido (um “bip”). Este aviso sonoro é o POST anunciando que está tudo certo para prosseguir com a inicialização.</a:t>
            </a:r>
          </a:p>
          <a:p>
            <a:r>
              <a:rPr lang="pt-BR" dirty="0"/>
              <a:t>2) A segunda tarefa do boot é carregar os arquivos necessários para o carregamento do sistema operacional. Os itens são colocados na memória RAM e a tela inicial característica de cada sistema é exibida. A partir daí, o SO assume o comando do computador e dos periféricos como o mouse, teclado e outros recursos utilizados pelos aplicativos.</a:t>
            </a:r>
          </a:p>
          <a:p>
            <a:r>
              <a:rPr lang="pt-BR" dirty="0"/>
              <a:t>Setup – Configuração dos componentes de hardware</a:t>
            </a:r>
            <a:br>
              <a:rPr lang="pt-BR" dirty="0"/>
            </a:br>
            <a:endParaRPr lang="en-US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4" y="1600200"/>
            <a:ext cx="3537734" cy="240617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011" y="4006378"/>
            <a:ext cx="3526037" cy="264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72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s.m.a.r.t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Significa</a:t>
            </a:r>
            <a:r>
              <a:rPr lang="en-US" dirty="0"/>
              <a:t> Self-Monitoring, Analysis, and Reporting Technology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204864"/>
            <a:ext cx="5853175" cy="227153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12648" y="4534287"/>
            <a:ext cx="7703768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pt-BR" sz="2900" dirty="0">
                <a:latin typeface="+mn-lt"/>
              </a:rPr>
              <a:t>Pode ser usado para monitorar a integridade do disco rígido, detectar e relatar falhas iminentes no disco rígido e minimizar o risco de desligamento inesperado do sistema e perda de dados</a:t>
            </a:r>
          </a:p>
        </p:txBody>
      </p:sp>
    </p:spTree>
    <p:extLst>
      <p:ext uri="{BB962C8B-B14F-4D97-AF65-F5344CB8AC3E}">
        <p14:creationId xmlns:p14="http://schemas.microsoft.com/office/powerpoint/2010/main" val="4040991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EA734A7-28E4-422D-B01B-6592E4788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PT" dirty="0"/>
              <a:t>Componentes de Hardware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809DE13-49B1-47A5-A852-B46EE257C6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36295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PT" sz="2800" b="1" dirty="0"/>
              <a:t>Componentes físicos: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PT" sz="2800" dirty="0"/>
              <a:t>Unidade Central de Processamento (CPU)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PT" sz="2800" dirty="0"/>
              <a:t>Unidade de processamento gráfico (Placa gráfica)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PT" sz="2800" dirty="0"/>
              <a:t>Memórias (RAM e ROM)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PT" sz="2800" dirty="0"/>
              <a:t>Dispositivos de entrada (input) de dados ou informação – teclado, mouse, scanner…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PT" sz="2800" dirty="0"/>
              <a:t>Dispositivos de saída (output) de dados ou informação – monitor, altofalantes, impressora, projetor…</a:t>
            </a:r>
          </a:p>
        </p:txBody>
      </p:sp>
    </p:spTree>
    <p:extLst>
      <p:ext uri="{BB962C8B-B14F-4D97-AF65-F5344CB8AC3E}">
        <p14:creationId xmlns:p14="http://schemas.microsoft.com/office/powerpoint/2010/main" val="52930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Conceitos Importantes (cont.)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144962"/>
        </p:xfrm>
        <a:graphic>
          <a:graphicData uri="http://schemas.openxmlformats.org/drawingml/2006/table">
            <a:tbl>
              <a:tblPr/>
              <a:tblGrid>
                <a:gridCol w="236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8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12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Hardware</a:t>
                      </a:r>
                    </a:p>
                  </a:txBody>
                  <a:tcPr marL="89167" marR="89167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Executa as tarefas, mas alguém tem que mandar nele !!</a:t>
                      </a:r>
                    </a:p>
                  </a:txBody>
                  <a:tcPr marL="89167" marR="89167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36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Software</a:t>
                      </a:r>
                    </a:p>
                  </a:txBody>
                  <a:tcPr marL="89167" marR="89167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Contém os códigos que definem o que deve ser feito; mas é lógico, não é físico ... </a:t>
                      </a:r>
                    </a:p>
                  </a:txBody>
                  <a:tcPr marL="89167" marR="89167" marT="46796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115632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110FB0F-0798-4633-BD55-0D09ECC20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PT" sz="4000" dirty="0"/>
              <a:t>CPU – Unidade Central de Processamento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37E8BB5-A225-4FA1-A222-FE241A21CF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2708920"/>
            <a:ext cx="8229600" cy="3968750"/>
          </a:xfrm>
        </p:spPr>
        <p:txBody>
          <a:bodyPr/>
          <a:lstStyle/>
          <a:p>
            <a:pPr eaLnBrk="1" hangingPunct="1">
              <a:defRPr/>
            </a:pPr>
            <a:endParaRPr lang="pt-PT" dirty="0"/>
          </a:p>
          <a:p>
            <a:pPr eaLnBrk="1" hangingPunct="1">
              <a:defRPr/>
            </a:pPr>
            <a:r>
              <a:rPr lang="pt-PT" dirty="0"/>
              <a:t>É o componente principal de um computador, responsável por todo o funcionamento do sistema informático</a:t>
            </a:r>
          </a:p>
          <a:p>
            <a:pPr eaLnBrk="1" hangingPunct="1">
              <a:defRPr/>
            </a:pPr>
            <a:r>
              <a:rPr lang="pt-PT" dirty="0"/>
              <a:t>O tipo de CPU determina a velocidade com que o computador recebe, trata e transmite os dados</a:t>
            </a:r>
          </a:p>
        </p:txBody>
      </p:sp>
      <p:pic>
        <p:nvPicPr>
          <p:cNvPr id="7172" name="Picture 4" descr="CPU">
            <a:extLst>
              <a:ext uri="{FF2B5EF4-FFF2-40B4-BE49-F238E27FC236}">
                <a16:creationId xmlns:a16="http://schemas.microsoft.com/office/drawing/2014/main" id="{96A97E30-5C75-43D6-9CEB-B21CF514E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56792"/>
            <a:ext cx="20891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to 2"/>
          <p:cNvCxnSpPr/>
          <p:nvPr/>
        </p:nvCxnSpPr>
        <p:spPr>
          <a:xfrm>
            <a:off x="5508104" y="1556792"/>
            <a:ext cx="3168352" cy="1584176"/>
          </a:xfrm>
          <a:prstGeom prst="line">
            <a:avLst/>
          </a:prstGeom>
          <a:ln w="635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V="1">
            <a:off x="5436096" y="1556794"/>
            <a:ext cx="3329952" cy="1584174"/>
          </a:xfrm>
          <a:prstGeom prst="line">
            <a:avLst/>
          </a:prstGeom>
          <a:ln w="635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916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2937D4E-8928-4DDF-8B7F-B69C5684A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PT" dirty="0"/>
              <a:t>Chipset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0FFBA63-4643-434E-BEDC-6C9CCE7576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/>
          <a:lstStyle/>
          <a:p>
            <a:pPr eaLnBrk="1" hangingPunct="1">
              <a:defRPr/>
            </a:pPr>
            <a:r>
              <a:rPr lang="pt-PT" dirty="0"/>
              <a:t>Constituído por vários circuitos integrados – faz a gestão das ligações entre o processador, a memória, a unidade de processamento gráfico e os vários controladores periféricos.  </a:t>
            </a:r>
          </a:p>
        </p:txBody>
      </p:sp>
      <p:pic>
        <p:nvPicPr>
          <p:cNvPr id="8196" name="Picture 4" descr="chips">
            <a:extLst>
              <a:ext uri="{FF2B5EF4-FFF2-40B4-BE49-F238E27FC236}">
                <a16:creationId xmlns:a16="http://schemas.microsoft.com/office/drawing/2014/main" id="{5B0A5332-ADE3-47F6-A023-6D12D781D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620713"/>
            <a:ext cx="1800225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049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BBE46CA-D77D-4576-A60C-9EF4D1E11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PT" dirty="0"/>
              <a:t>Memórias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CBD9BF9-5E71-4D91-B49D-627C43C5CA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PT" dirty="0"/>
              <a:t>São constituídas por chips (ou microchips) onde são armazenadas as instruções do software com que o computador funciona, assim como os dados que nós introduzimos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PT" dirty="0"/>
              <a:t>Há dois tipos de memórias: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PT" dirty="0"/>
              <a:t>Memória RAM – memória de acesso aleatório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PT" dirty="0"/>
              <a:t>Memória ROM – memória apenas de leitura </a:t>
            </a:r>
          </a:p>
          <a:p>
            <a:pPr eaLnBrk="1" hangingPunct="1">
              <a:lnSpc>
                <a:spcPct val="90000"/>
              </a:lnSpc>
              <a:defRPr/>
            </a:pPr>
            <a:endParaRPr lang="pt-PT" dirty="0"/>
          </a:p>
          <a:p>
            <a:pPr eaLnBrk="1" hangingPunct="1">
              <a:lnSpc>
                <a:spcPct val="90000"/>
              </a:lnSpc>
              <a:defRPr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40396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61E4C66-66F3-42F8-8354-0632D7D8B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PT" dirty="0"/>
              <a:t>Memória RAM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095A950-5A70-4750-9CCE-A291C2894F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endParaRPr lang="pt-PT" dirty="0"/>
          </a:p>
          <a:p>
            <a:pPr eaLnBrk="1" hangingPunct="1">
              <a:defRPr/>
            </a:pPr>
            <a:endParaRPr lang="pt-PT" dirty="0"/>
          </a:p>
          <a:p>
            <a:pPr eaLnBrk="1" hangingPunct="1">
              <a:defRPr/>
            </a:pPr>
            <a:r>
              <a:rPr lang="pt-PT" dirty="0"/>
              <a:t>Constituída por vários conjuntos de chips</a:t>
            </a:r>
          </a:p>
          <a:p>
            <a:pPr eaLnBrk="1" hangingPunct="1">
              <a:defRPr/>
            </a:pPr>
            <a:r>
              <a:rPr lang="pt-PT" dirty="0"/>
              <a:t>É a memória principal do computador</a:t>
            </a:r>
          </a:p>
          <a:p>
            <a:pPr eaLnBrk="1" hangingPunct="1">
              <a:defRPr/>
            </a:pPr>
            <a:r>
              <a:rPr lang="pt-PT" dirty="0"/>
              <a:t>Permite gravar, ler e apagar informações</a:t>
            </a:r>
          </a:p>
          <a:p>
            <a:pPr eaLnBrk="1" hangingPunct="1">
              <a:defRPr/>
            </a:pPr>
            <a:r>
              <a:rPr lang="pt-PT" dirty="0"/>
              <a:t>Quanto maior for a memória RAM, melhor é o desempenho do computador</a:t>
            </a:r>
          </a:p>
          <a:p>
            <a:pPr eaLnBrk="1" hangingPunct="1">
              <a:defRPr/>
            </a:pPr>
            <a:r>
              <a:rPr lang="pt-PT" dirty="0"/>
              <a:t>Atualmente a maioria dos PC’s dispõe de Gigabytes de memória RAM</a:t>
            </a:r>
          </a:p>
        </p:txBody>
      </p:sp>
      <p:pic>
        <p:nvPicPr>
          <p:cNvPr id="10244" name="Picture 4" descr="RAM">
            <a:extLst>
              <a:ext uri="{FF2B5EF4-FFF2-40B4-BE49-F238E27FC236}">
                <a16:creationId xmlns:a16="http://schemas.microsoft.com/office/drawing/2014/main" id="{EFC8BADE-EF2C-4F53-8CC2-AE032D4E7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8"/>
          <a:stretch>
            <a:fillRect/>
          </a:stretch>
        </p:blipFill>
        <p:spPr bwMode="auto">
          <a:xfrm>
            <a:off x="6227763" y="260350"/>
            <a:ext cx="2449512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163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CDAC9AE-1044-4DC9-8F87-428EFBFE0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PT" dirty="0"/>
              <a:t>Memória ROM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A487BC9-9671-498E-8CA4-1596C6C4CC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PT" dirty="0"/>
              <a:t>É de carácter permanente que permite ao computador o desempenho de funções básicas </a:t>
            </a:r>
          </a:p>
          <a:p>
            <a:pPr eaLnBrk="1" hangingPunct="1">
              <a:defRPr/>
            </a:pPr>
            <a:r>
              <a:rPr lang="pt-PT" dirty="0"/>
              <a:t>É apenas de leitura</a:t>
            </a:r>
          </a:p>
          <a:p>
            <a:pPr eaLnBrk="1" hangingPunct="1">
              <a:defRPr/>
            </a:pPr>
            <a:r>
              <a:rPr lang="pt-PT" dirty="0"/>
              <a:t>Por norma, o utilizador não tem acesso direto a ela; permanece ativa mesmo depois de desligarmos o computador</a:t>
            </a:r>
          </a:p>
        </p:txBody>
      </p:sp>
    </p:spTree>
    <p:extLst>
      <p:ext uri="{BB962C8B-B14F-4D97-AF65-F5344CB8AC3E}">
        <p14:creationId xmlns:p14="http://schemas.microsoft.com/office/powerpoint/2010/main" val="2287851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6E50E62-4F01-4BAE-9030-70581AC2C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PT" dirty="0"/>
              <a:t>Outros tipos de memória</a:t>
            </a:r>
          </a:p>
        </p:txBody>
      </p:sp>
      <p:pic>
        <p:nvPicPr>
          <p:cNvPr id="12292" name="Picture 6" descr="disquete">
            <a:extLst>
              <a:ext uri="{FF2B5EF4-FFF2-40B4-BE49-F238E27FC236}">
                <a16:creationId xmlns:a16="http://schemas.microsoft.com/office/drawing/2014/main" id="{16D52B46-D792-4DAA-A75C-E80C127993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11638" y="2781300"/>
            <a:ext cx="1252537" cy="1316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5" descr="CD">
            <a:extLst>
              <a:ext uri="{FF2B5EF4-FFF2-40B4-BE49-F238E27FC236}">
                <a16:creationId xmlns:a16="http://schemas.microsoft.com/office/drawing/2014/main" id="{995E8C43-2293-4451-83E0-868E8619B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636838"/>
            <a:ext cx="172878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7" descr="pendrive">
            <a:extLst>
              <a:ext uri="{FF2B5EF4-FFF2-40B4-BE49-F238E27FC236}">
                <a16:creationId xmlns:a16="http://schemas.microsoft.com/office/drawing/2014/main" id="{EBDE5313-A78D-404D-BF04-C25EFD397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708275"/>
            <a:ext cx="10477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Rectangle 8">
            <a:extLst>
              <a:ext uri="{FF2B5EF4-FFF2-40B4-BE49-F238E27FC236}">
                <a16:creationId xmlns:a16="http://schemas.microsoft.com/office/drawing/2014/main" id="{50E159E0-6A52-4E59-A238-0C51D92D2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508500"/>
            <a:ext cx="22320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pt-PT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Cd-ROM</a:t>
            </a:r>
            <a:br>
              <a:rPr lang="pt-PT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pt-PT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DVD</a:t>
            </a:r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6CCA263C-EA00-4319-BFFF-A2CBC96DF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508500"/>
            <a:ext cx="251936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pt-PT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Disquete</a:t>
            </a:r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0B0AF199-6F48-4DFF-8FB4-61C798FC4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4437063"/>
            <a:ext cx="223202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pt-PT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Pen Drivre</a:t>
            </a:r>
          </a:p>
        </p:txBody>
      </p:sp>
    </p:spTree>
    <p:extLst>
      <p:ext uri="{BB962C8B-B14F-4D97-AF65-F5344CB8AC3E}">
        <p14:creationId xmlns:p14="http://schemas.microsoft.com/office/powerpoint/2010/main" val="2510504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8C2197D-5D87-4EEA-98BA-732776F64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332656"/>
            <a:ext cx="7272808" cy="5997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PT" sz="4000" dirty="0"/>
              <a:t>Placa Principal </a:t>
            </a:r>
            <a:br>
              <a:rPr lang="pt-PT" sz="4000" dirty="0"/>
            </a:br>
            <a:r>
              <a:rPr lang="pt-PT" sz="4000" dirty="0"/>
              <a:t>(Motherboard)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51E0BA4-19C1-42CD-A7DA-4C54D2AC99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686800" cy="5048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PT" sz="2400" dirty="0"/>
              <a:t>É a maior placa do computador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PT" sz="2400" dirty="0"/>
              <a:t>Contém um grande número de circuitos eletrônicos impressos, responsáveis pela circulação dos dados entre os diferentes componentes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PT" sz="2400" dirty="0"/>
              <a:t>Os componentes essenciais da motherboard são: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pt-PT" sz="1800" dirty="0"/>
              <a:t>o processador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pt-PT" sz="1800" dirty="0"/>
              <a:t>o chipset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pt-PT" sz="1800" dirty="0"/>
              <a:t>as memórias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PT" sz="2400" dirty="0"/>
              <a:t>Possui slots (encaixes) de expansão e uma imensidade de circuitos integrados, transístores e cablagens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PT" sz="2400" dirty="0"/>
              <a:t>É na motherboard que se encaixam outras placas: de som, de vídeo, de rede…</a:t>
            </a:r>
          </a:p>
        </p:txBody>
      </p:sp>
      <p:pic>
        <p:nvPicPr>
          <p:cNvPr id="13316" name="Picture 5" descr="motherboard">
            <a:extLst>
              <a:ext uri="{FF2B5EF4-FFF2-40B4-BE49-F238E27FC236}">
                <a16:creationId xmlns:a16="http://schemas.microsoft.com/office/drawing/2014/main" id="{CDD18709-DDF2-425D-8DC2-5580FA9F4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FFD"/>
              </a:clrFrom>
              <a:clrTo>
                <a:srgbClr val="FB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74613"/>
            <a:ext cx="2843212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850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841B823-1370-4492-8E22-C97E238A4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5257800" cy="1103313"/>
          </a:xfrm>
        </p:spPr>
        <p:txBody>
          <a:bodyPr/>
          <a:lstStyle/>
          <a:p>
            <a:pPr algn="l" eaLnBrk="1" hangingPunct="1">
              <a:defRPr/>
            </a:pPr>
            <a:r>
              <a:rPr lang="pt-PT" dirty="0"/>
              <a:t>O barramento (bus)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03D1B83-D964-4E2A-B751-57AC956FB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16832"/>
            <a:ext cx="8153400" cy="4495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pt-PT" sz="2800" dirty="0"/>
          </a:p>
          <a:p>
            <a:pPr>
              <a:lnSpc>
                <a:spcPct val="80000"/>
              </a:lnSpc>
              <a:defRPr/>
            </a:pPr>
            <a:r>
              <a:rPr lang="pt-PT" sz="2800" dirty="0"/>
              <a:t>	São verdadeiros caminhos de dados armazenados que permitem o transporte e troca de informação entre os vários componentes de um computador (processador, memórias…)</a:t>
            </a:r>
          </a:p>
          <a:p>
            <a:pPr>
              <a:lnSpc>
                <a:spcPct val="80000"/>
              </a:lnSpc>
              <a:defRPr/>
            </a:pPr>
            <a:r>
              <a:rPr lang="pt-PT" sz="2800" dirty="0"/>
              <a:t>	O Bus é como uma auto-estrada com muitas faixas: quantas mais faixas houver, mais rápida é a transmissão de dados.</a:t>
            </a:r>
          </a:p>
          <a:p>
            <a:pPr>
              <a:lnSpc>
                <a:spcPct val="80000"/>
              </a:lnSpc>
              <a:defRPr/>
            </a:pPr>
            <a:r>
              <a:rPr lang="pt-PT" sz="2800" dirty="0"/>
              <a:t>	Os tipos de Bus mais antigos eram de 8 bits (8 faixas). Atualmente os Pc’s vêm equipados com barramento de 64 bits</a:t>
            </a:r>
          </a:p>
          <a:p>
            <a:pPr marL="0" indent="0" eaLnBrk="1" hangingPunct="1">
              <a:lnSpc>
                <a:spcPct val="80000"/>
              </a:lnSpc>
              <a:defRPr/>
            </a:pPr>
            <a:endParaRPr lang="pt-PT" sz="2800" dirty="0"/>
          </a:p>
        </p:txBody>
      </p:sp>
      <p:pic>
        <p:nvPicPr>
          <p:cNvPr id="14340" name="Picture 4" descr="motherboard">
            <a:extLst>
              <a:ext uri="{FF2B5EF4-FFF2-40B4-BE49-F238E27FC236}">
                <a16:creationId xmlns:a16="http://schemas.microsoft.com/office/drawing/2014/main" id="{93413921-E9CE-4D59-96E9-1E5B6AAF4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FFD"/>
              </a:clrFrom>
              <a:clrTo>
                <a:srgbClr val="FB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74613"/>
            <a:ext cx="2843212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Line 5">
            <a:extLst>
              <a:ext uri="{FF2B5EF4-FFF2-40B4-BE49-F238E27FC236}">
                <a16:creationId xmlns:a16="http://schemas.microsoft.com/office/drawing/2014/main" id="{8322171C-152E-41BE-83CB-36CE95A54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4047" y="1124744"/>
            <a:ext cx="2447677" cy="50403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226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01F05E06-7D4A-4EB7-B70F-48558BD116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73238"/>
            <a:ext cx="8362950" cy="1584325"/>
          </a:xfrm>
        </p:spPr>
        <p:txBody>
          <a:bodyPr/>
          <a:lstStyle/>
          <a:p>
            <a:pPr eaLnBrk="1" hangingPunct="1">
              <a:defRPr/>
            </a:pPr>
            <a:r>
              <a:rPr lang="pt-PT" dirty="0"/>
              <a:t>São dispositivos / periféricos que permite ao computador “comunicar-se” com o exterior. </a:t>
            </a:r>
          </a:p>
        </p:txBody>
      </p:sp>
      <p:pic>
        <p:nvPicPr>
          <p:cNvPr id="15363" name="Picture 4" descr="camera de video">
            <a:extLst>
              <a:ext uri="{FF2B5EF4-FFF2-40B4-BE49-F238E27FC236}">
                <a16:creationId xmlns:a16="http://schemas.microsoft.com/office/drawing/2014/main" id="{5A52299E-B48C-4A6F-AFB5-35C21B9A6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5661025"/>
            <a:ext cx="13049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5" descr="teclado">
            <a:extLst>
              <a:ext uri="{FF2B5EF4-FFF2-40B4-BE49-F238E27FC236}">
                <a16:creationId xmlns:a16="http://schemas.microsoft.com/office/drawing/2014/main" id="{7DACE38B-E816-4D24-BCD0-337B46AE2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3284538"/>
            <a:ext cx="14287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6" descr="scaner">
            <a:extLst>
              <a:ext uri="{FF2B5EF4-FFF2-40B4-BE49-F238E27FC236}">
                <a16:creationId xmlns:a16="http://schemas.microsoft.com/office/drawing/2014/main" id="{3D62F4C1-FC5F-429F-9B15-48D3A17A0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292600"/>
            <a:ext cx="10191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7" descr="maqdigital">
            <a:extLst>
              <a:ext uri="{FF2B5EF4-FFF2-40B4-BE49-F238E27FC236}">
                <a16:creationId xmlns:a16="http://schemas.microsoft.com/office/drawing/2014/main" id="{7B5789D8-0C2A-45F5-BABB-37827D082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5445125"/>
            <a:ext cx="9906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3" name="Rectangle 9">
            <a:extLst>
              <a:ext uri="{FF2B5EF4-FFF2-40B4-BE49-F238E27FC236}">
                <a16:creationId xmlns:a16="http://schemas.microsoft.com/office/drawing/2014/main" id="{E8955FA2-5F23-4DDA-AB7E-8B7819BF5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3328988"/>
            <a:ext cx="4943475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pt-PT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Dispositivos de entrada:</a:t>
            </a:r>
          </a:p>
          <a:p>
            <a:pPr marL="1600200" lvl="3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pt-PT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Teclado</a:t>
            </a:r>
          </a:p>
          <a:p>
            <a:pPr marL="1600200" lvl="3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endParaRPr lang="pt-PT" sz="5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1600200" lvl="3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endParaRPr lang="pt-PT" sz="5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1600200" lvl="3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pt-PT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Mouse</a:t>
            </a:r>
          </a:p>
          <a:p>
            <a:pPr marL="1600200" lvl="3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endParaRPr lang="pt-PT" sz="5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1600200" lvl="3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endParaRPr lang="pt-PT" sz="5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1600200" lvl="3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pt-PT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Scanner</a:t>
            </a:r>
          </a:p>
          <a:p>
            <a:pPr marL="1600200" lvl="3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endParaRPr lang="pt-PT" sz="5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1600200" lvl="3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endParaRPr lang="pt-PT" sz="5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1600200" lvl="3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pt-PT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Microfone</a:t>
            </a:r>
          </a:p>
          <a:p>
            <a:pPr marL="1600200" lvl="3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endParaRPr lang="pt-PT" sz="5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1600200" lvl="3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pt-PT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Câmera digital</a:t>
            </a:r>
          </a:p>
          <a:p>
            <a:pPr marL="1600200" lvl="3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pt-PT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  <a:p>
            <a:pPr marL="1600200" lvl="3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endParaRPr lang="pt-PT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1600200" lvl="3" indent="-228600">
              <a:defRPr/>
            </a:pPr>
            <a:endParaRPr lang="pt-PT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5368" name="Picture 10" descr="images">
            <a:extLst>
              <a:ext uri="{FF2B5EF4-FFF2-40B4-BE49-F238E27FC236}">
                <a16:creationId xmlns:a16="http://schemas.microsoft.com/office/drawing/2014/main" id="{6D6DF57F-9F32-44A8-B703-F40D8270D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8608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1" descr="micro">
            <a:extLst>
              <a:ext uri="{FF2B5EF4-FFF2-40B4-BE49-F238E27FC236}">
                <a16:creationId xmlns:a16="http://schemas.microsoft.com/office/drawing/2014/main" id="{BCB89785-BBC8-447F-8DE5-41D28E7C7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4365625"/>
            <a:ext cx="10858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2" descr="webcam">
            <a:extLst>
              <a:ext uri="{FF2B5EF4-FFF2-40B4-BE49-F238E27FC236}">
                <a16:creationId xmlns:a16="http://schemas.microsoft.com/office/drawing/2014/main" id="{48B3542E-089F-4A7C-B085-6FF822762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5445125"/>
            <a:ext cx="14287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D5E666B8-4B6A-495B-ADA9-CBFE2C651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3400"/>
            <a:ext cx="82296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pt-PT" sz="3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Dispositivos de entrada e saída de dados</a:t>
            </a:r>
          </a:p>
        </p:txBody>
      </p:sp>
    </p:spTree>
    <p:extLst>
      <p:ext uri="{BB962C8B-B14F-4D97-AF65-F5344CB8AC3E}">
        <p14:creationId xmlns:p14="http://schemas.microsoft.com/office/powerpoint/2010/main" val="3234151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E90FB18-4B7F-4108-A285-04D9308A6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PT" sz="3600" dirty="0"/>
              <a:t>Dispositivos de entrada e saída de dados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B288799-9BEC-4EE5-BE87-26126755F7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392363"/>
            <a:ext cx="7354888" cy="4465637"/>
          </a:xfrm>
        </p:spPr>
        <p:txBody>
          <a:bodyPr/>
          <a:lstStyle/>
          <a:p>
            <a:pPr lvl="1" eaLnBrk="1" hangingPunct="1">
              <a:defRPr/>
            </a:pPr>
            <a:r>
              <a:rPr lang="pt-PT" dirty="0"/>
              <a:t>Dispositivos de saída:</a:t>
            </a:r>
          </a:p>
          <a:p>
            <a:pPr lvl="3" eaLnBrk="1" hangingPunct="1">
              <a:defRPr/>
            </a:pPr>
            <a:r>
              <a:rPr lang="pt-PT" dirty="0"/>
              <a:t>Monitores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endParaRPr lang="pt-PT" sz="500" dirty="0"/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endParaRPr lang="pt-PT" sz="500" dirty="0"/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endParaRPr lang="pt-PT" sz="500" dirty="0"/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endParaRPr lang="pt-PT" sz="500" dirty="0"/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endParaRPr lang="pt-PT" sz="500" dirty="0"/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endParaRPr lang="pt-PT" sz="500" dirty="0"/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endParaRPr lang="pt-PT" sz="500" dirty="0"/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endParaRPr lang="pt-PT" sz="500" dirty="0"/>
          </a:p>
          <a:p>
            <a:pPr lvl="3" eaLnBrk="1" hangingPunct="1">
              <a:defRPr/>
            </a:pPr>
            <a:r>
              <a:rPr lang="pt-PT" dirty="0"/>
              <a:t>Impressoras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endParaRPr lang="pt-PT" sz="500" dirty="0"/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endParaRPr lang="pt-PT" sz="500" dirty="0"/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endParaRPr lang="pt-PT" sz="500" dirty="0"/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endParaRPr lang="pt-PT" sz="500" dirty="0"/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endParaRPr lang="pt-PT" sz="500" dirty="0"/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endParaRPr lang="pt-PT" sz="500" dirty="0"/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endParaRPr lang="pt-PT" sz="500" dirty="0"/>
          </a:p>
          <a:p>
            <a:pPr lvl="3" eaLnBrk="1" hangingPunct="1">
              <a:defRPr/>
            </a:pPr>
            <a:r>
              <a:rPr lang="pt-PT" dirty="0"/>
              <a:t>projector multimédia (de vídeo e de imagem)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endParaRPr lang="pt-PT" sz="500" dirty="0"/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endParaRPr lang="pt-PT" sz="500" dirty="0"/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endParaRPr lang="pt-PT" sz="500" dirty="0"/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endParaRPr lang="pt-PT" sz="500" dirty="0"/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endParaRPr lang="pt-PT" sz="500" dirty="0"/>
          </a:p>
          <a:p>
            <a:pPr lvl="3" eaLnBrk="1" hangingPunct="1">
              <a:defRPr/>
            </a:pPr>
            <a:r>
              <a:rPr lang="pt-PT" dirty="0"/>
              <a:t>…		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endParaRPr lang="pt-PT" dirty="0"/>
          </a:p>
        </p:txBody>
      </p:sp>
      <p:pic>
        <p:nvPicPr>
          <p:cNvPr id="16388" name="Picture 4" descr="monitor">
            <a:extLst>
              <a:ext uri="{FF2B5EF4-FFF2-40B4-BE49-F238E27FC236}">
                <a16:creationId xmlns:a16="http://schemas.microsoft.com/office/drawing/2014/main" id="{1858E859-6744-4D9E-A52C-4E27286F5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4FAFA"/>
              </a:clrFrom>
              <a:clrTo>
                <a:srgbClr val="F4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430463"/>
            <a:ext cx="14097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impressora">
            <a:extLst>
              <a:ext uri="{FF2B5EF4-FFF2-40B4-BE49-F238E27FC236}">
                <a16:creationId xmlns:a16="http://schemas.microsoft.com/office/drawing/2014/main" id="{3F644C77-A615-4D74-AFDE-F650EBD12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3727450"/>
            <a:ext cx="13620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 descr="datashow">
            <a:extLst>
              <a:ext uri="{FF2B5EF4-FFF2-40B4-BE49-F238E27FC236}">
                <a16:creationId xmlns:a16="http://schemas.microsoft.com/office/drawing/2014/main" id="{FD3DC15C-9DDD-4809-BAAB-200BA7870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824413"/>
            <a:ext cx="1331912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12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Idéia !! </a:t>
            </a:r>
          </a:p>
        </p:txBody>
      </p:sp>
      <p:sp>
        <p:nvSpPr>
          <p:cNvPr id="6148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altLang="pt-BR"/>
          </a:p>
          <a:p>
            <a:pPr algn="ctr"/>
            <a:r>
              <a:rPr lang="pt-BR" altLang="pt-BR" sz="4800"/>
              <a:t>Hardware + Software</a:t>
            </a:r>
          </a:p>
          <a:p>
            <a:endParaRPr lang="pt-BR" altLang="pt-BR"/>
          </a:p>
        </p:txBody>
      </p:sp>
      <p:pic>
        <p:nvPicPr>
          <p:cNvPr id="6147" name="Picture 14" descr="C:\Users\Luciano Xiscatti\AppData\Local\Microsoft\Windows\Temporary Internet Files\Content.IE5\Z2H6UVUX\MC90022933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0"/>
            <a:ext cx="6254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15" descr="C:\Program Files (x86)\Microsoft Office\MEDIA\CAGCAT10\j023465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852936"/>
            <a:ext cx="3529012" cy="343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15632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CE17400-9DC0-4736-8F63-F0C99AA8F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PT" sz="3600" dirty="0"/>
              <a:t>Dispositivos de entrada e saída de dados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9204A6A-EEEA-427C-B33A-70281C1218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6562725" cy="3895725"/>
          </a:xfrm>
        </p:spPr>
        <p:txBody>
          <a:bodyPr/>
          <a:lstStyle/>
          <a:p>
            <a:pPr lvl="1" eaLnBrk="1" hangingPunct="1">
              <a:defRPr/>
            </a:pPr>
            <a:r>
              <a:rPr lang="pt-PT"/>
              <a:t>Dispositivos de entrada e saída: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pt-PT" sz="50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pt-PT" sz="500"/>
          </a:p>
          <a:p>
            <a:pPr lvl="3" eaLnBrk="1" hangingPunct="1">
              <a:defRPr/>
            </a:pPr>
            <a:r>
              <a:rPr lang="pt-PT"/>
              <a:t>Drives de disquetes, de CD-ROM, de DVD; USB Flash memory 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endParaRPr lang="pt-PT"/>
          </a:p>
          <a:p>
            <a:pPr lvl="3" eaLnBrk="1" hangingPunct="1">
              <a:defRPr/>
            </a:pPr>
            <a:r>
              <a:rPr lang="pt-PT"/>
              <a:t>Placas de som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endParaRPr lang="pt-PT"/>
          </a:p>
          <a:p>
            <a:pPr lvl="3" eaLnBrk="1" hangingPunct="1">
              <a:defRPr/>
            </a:pPr>
            <a:r>
              <a:rPr lang="pt-PT"/>
              <a:t>Placas de rede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endParaRPr lang="pt-PT"/>
          </a:p>
          <a:p>
            <a:pPr lvl="3" eaLnBrk="1" hangingPunct="1">
              <a:defRPr/>
            </a:pPr>
            <a:r>
              <a:rPr lang="pt-PT"/>
              <a:t>Modems</a:t>
            </a:r>
          </a:p>
        </p:txBody>
      </p:sp>
    </p:spTree>
    <p:extLst>
      <p:ext uri="{BB962C8B-B14F-4D97-AF65-F5344CB8AC3E}">
        <p14:creationId xmlns:p14="http://schemas.microsoft.com/office/powerpoint/2010/main" val="3273156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B4AE2D4-16F9-4A93-80CC-CE515E7D8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PT" sz="4000" dirty="0"/>
              <a:t>Principais componentes de um sistema informático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F5FDEC6-5A5F-4258-8600-EA2F06F961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2197100"/>
            <a:ext cx="1882775" cy="130333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PT" sz="2000" kern="1200" dirty="0"/>
              <a:t>Dispositivos de entrada – teclado, mouse, scanner…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E25EC14A-B66D-40B4-A4E6-B604D6CE5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300" y="2197100"/>
            <a:ext cx="1882775" cy="1303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pt-PT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Dispositivos de saída – monitor, altofalantes, impressora, projetor…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1176ADA8-BD48-449A-ADC4-C1A94FE6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133600"/>
            <a:ext cx="4032250" cy="172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pt-PT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Computador (unidade central de processamento motherboard, chipset, memórias primárias: RAM, ROM, cache)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AE305868-CBAA-42BA-9610-90AF08612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918" y="4438650"/>
            <a:ext cx="4032250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SzPct val="65000"/>
              <a:defRPr/>
            </a:pPr>
            <a:r>
              <a:rPr lang="pt-PT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Dispositivos de armazenamento (periféricos de entrada e saída – disco rígido, drives de disquetes, de CD-Rom, de DVD, …)</a:t>
            </a:r>
          </a:p>
        </p:txBody>
      </p:sp>
      <p:sp>
        <p:nvSpPr>
          <p:cNvPr id="18439" name="AutoShape 8">
            <a:extLst>
              <a:ext uri="{FF2B5EF4-FFF2-40B4-BE49-F238E27FC236}">
                <a16:creationId xmlns:a16="http://schemas.microsoft.com/office/drawing/2014/main" id="{1B2BE11D-1BC1-4EAD-9486-98BC555E1A1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620044" y="2636044"/>
            <a:ext cx="1295400" cy="43338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40" name="AutoShape 9">
            <a:extLst>
              <a:ext uri="{FF2B5EF4-FFF2-40B4-BE49-F238E27FC236}">
                <a16:creationId xmlns:a16="http://schemas.microsoft.com/office/drawing/2014/main" id="{4CDABF5E-AF61-4982-9F00-7EA6FD1F5F5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371432" y="2636044"/>
            <a:ext cx="1295400" cy="4333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41" name="AutoShape 10">
            <a:extLst>
              <a:ext uri="{FF2B5EF4-FFF2-40B4-BE49-F238E27FC236}">
                <a16:creationId xmlns:a16="http://schemas.microsoft.com/office/drawing/2014/main" id="{9CCE40A1-7EDE-4F1F-A91F-BE155A5DD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4005263"/>
            <a:ext cx="1295400" cy="4333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hlink"/>
              </a:buClr>
              <a:buSzPct val="65000"/>
            </a:pPr>
            <a:endParaRPr lang="pt-BR" altLang="pt-BR"/>
          </a:p>
        </p:txBody>
      </p:sp>
      <p:sp>
        <p:nvSpPr>
          <p:cNvPr id="18442" name="AutoShape 11">
            <a:extLst>
              <a:ext uri="{FF2B5EF4-FFF2-40B4-BE49-F238E27FC236}">
                <a16:creationId xmlns:a16="http://schemas.microsoft.com/office/drawing/2014/main" id="{2B250678-29DB-403E-98C0-8F98E395B71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859338" y="3860800"/>
            <a:ext cx="1295400" cy="43338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315654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drivedisquetes">
            <a:extLst>
              <a:ext uri="{FF2B5EF4-FFF2-40B4-BE49-F238E27FC236}">
                <a16:creationId xmlns:a16="http://schemas.microsoft.com/office/drawing/2014/main" id="{17234753-5453-48EA-A123-613BB2A69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628775"/>
            <a:ext cx="1171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9" descr="micro">
            <a:extLst>
              <a:ext uri="{FF2B5EF4-FFF2-40B4-BE49-F238E27FC236}">
                <a16:creationId xmlns:a16="http://schemas.microsoft.com/office/drawing/2014/main" id="{7C49FF07-0913-4033-9671-43918DFA9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65625"/>
            <a:ext cx="10858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10" descr="microchip">
            <a:extLst>
              <a:ext uri="{FF2B5EF4-FFF2-40B4-BE49-F238E27FC236}">
                <a16:creationId xmlns:a16="http://schemas.microsoft.com/office/drawing/2014/main" id="{845A6B3C-4729-4E3A-AB1F-61ACCD619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076700"/>
            <a:ext cx="10001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11" descr="modem">
            <a:extLst>
              <a:ext uri="{FF2B5EF4-FFF2-40B4-BE49-F238E27FC236}">
                <a16:creationId xmlns:a16="http://schemas.microsoft.com/office/drawing/2014/main" id="{991C50B3-6DBD-4EA6-8F7F-ABF3BF746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868863"/>
            <a:ext cx="11049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13" descr="motherboard">
            <a:extLst>
              <a:ext uri="{FF2B5EF4-FFF2-40B4-BE49-F238E27FC236}">
                <a16:creationId xmlns:a16="http://schemas.microsoft.com/office/drawing/2014/main" id="{CA1B731D-D6C3-41A5-A2BF-77E7C3F74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BFFFD"/>
              </a:clrFrom>
              <a:clrTo>
                <a:srgbClr val="FB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628775"/>
            <a:ext cx="13620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16" descr="portatil">
            <a:extLst>
              <a:ext uri="{FF2B5EF4-FFF2-40B4-BE49-F238E27FC236}">
                <a16:creationId xmlns:a16="http://schemas.microsoft.com/office/drawing/2014/main" id="{CAE59439-0CA2-4BA4-81FB-801AED2C4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60350"/>
            <a:ext cx="12382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18" descr="scaner">
            <a:extLst>
              <a:ext uri="{FF2B5EF4-FFF2-40B4-BE49-F238E27FC236}">
                <a16:creationId xmlns:a16="http://schemas.microsoft.com/office/drawing/2014/main" id="{6AE1BA27-D339-4A39-A9CF-CF5BAAD03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3933825"/>
            <a:ext cx="10191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24" descr="colunas">
            <a:extLst>
              <a:ext uri="{FF2B5EF4-FFF2-40B4-BE49-F238E27FC236}">
                <a16:creationId xmlns:a16="http://schemas.microsoft.com/office/drawing/2014/main" id="{B5DB04F3-43C3-41FD-AE64-A2EA93ABB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565400"/>
            <a:ext cx="9620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25" descr="comp de bolso">
            <a:extLst>
              <a:ext uri="{FF2B5EF4-FFF2-40B4-BE49-F238E27FC236}">
                <a16:creationId xmlns:a16="http://schemas.microsoft.com/office/drawing/2014/main" id="{3D6EF175-71B7-4708-B974-B9792939E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852738"/>
            <a:ext cx="7810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26" descr="CPU">
            <a:extLst>
              <a:ext uri="{FF2B5EF4-FFF2-40B4-BE49-F238E27FC236}">
                <a16:creationId xmlns:a16="http://schemas.microsoft.com/office/drawing/2014/main" id="{FD40533A-06C0-4057-B118-ECC853615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84313"/>
            <a:ext cx="12287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27" descr="datashow">
            <a:extLst>
              <a:ext uri="{FF2B5EF4-FFF2-40B4-BE49-F238E27FC236}">
                <a16:creationId xmlns:a16="http://schemas.microsoft.com/office/drawing/2014/main" id="{383C7F62-2A4E-4F26-B650-841447220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484313"/>
            <a:ext cx="10572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29" descr="drive cd">
            <a:extLst>
              <a:ext uri="{FF2B5EF4-FFF2-40B4-BE49-F238E27FC236}">
                <a16:creationId xmlns:a16="http://schemas.microsoft.com/office/drawing/2014/main" id="{5BA96435-B70F-46A1-A73B-980E1AB6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12875"/>
            <a:ext cx="1209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13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Agenda da Aula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altLang="pt-BR" dirty="0"/>
              <a:t>Conceitos Importantes</a:t>
            </a:r>
          </a:p>
          <a:p>
            <a:r>
              <a:rPr lang="pt-BR" altLang="pt-BR" dirty="0"/>
              <a:t>hardware</a:t>
            </a:r>
          </a:p>
          <a:p>
            <a:r>
              <a:rPr lang="pt-BR" altLang="pt-BR" dirty="0"/>
              <a:t>Resumo da Aula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Componentes de hardware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pt-BR" altLang="pt-BR"/>
              <a:t>Processador</a:t>
            </a:r>
          </a:p>
          <a:p>
            <a:pPr lvl="1">
              <a:buFontTx/>
              <a:buChar char="-"/>
            </a:pPr>
            <a:r>
              <a:rPr lang="pt-BR" altLang="pt-BR"/>
              <a:t>Memórias</a:t>
            </a:r>
          </a:p>
          <a:p>
            <a:pPr lvl="1">
              <a:buFontTx/>
              <a:buChar char="-"/>
            </a:pPr>
            <a:r>
              <a:rPr lang="pt-BR" altLang="pt-BR"/>
              <a:t>Disco Rígido</a:t>
            </a:r>
          </a:p>
          <a:p>
            <a:pPr lvl="1">
              <a:buFontTx/>
              <a:buChar char="-"/>
            </a:pPr>
            <a:r>
              <a:rPr lang="pt-BR" altLang="pt-BR"/>
              <a:t>Placa-mãe</a:t>
            </a:r>
          </a:p>
          <a:p>
            <a:pPr lvl="1">
              <a:buFontTx/>
              <a:buChar char="-"/>
            </a:pPr>
            <a:r>
              <a:rPr lang="pt-BR" altLang="pt-BR"/>
              <a:t>Interfaces</a:t>
            </a:r>
          </a:p>
          <a:p>
            <a:pPr lvl="1">
              <a:buFontTx/>
              <a:buChar char="-"/>
            </a:pPr>
            <a:r>
              <a:rPr lang="pt-BR" altLang="pt-BR"/>
              <a:t>Periféricos</a:t>
            </a:r>
          </a:p>
          <a:p>
            <a:pPr lvl="1">
              <a:buFontTx/>
              <a:buChar char="-"/>
            </a:pPr>
            <a:r>
              <a:rPr lang="pt-BR" altLang="pt-BR"/>
              <a:t>Fonte</a:t>
            </a:r>
          </a:p>
          <a:p>
            <a:pPr lvl="1">
              <a:buFontTx/>
              <a:buChar char="-"/>
            </a:pPr>
            <a:r>
              <a:rPr lang="pt-BR" altLang="pt-BR"/>
              <a:t>Gabinete</a:t>
            </a:r>
          </a:p>
          <a:p>
            <a:pPr lvl="1">
              <a:buFontTx/>
              <a:buChar char="-"/>
            </a:pPr>
            <a:r>
              <a:rPr lang="pt-BR" altLang="pt-BR"/>
              <a:t>monitor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Energia elétrica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Dispositivo elétrico</a:t>
            </a:r>
          </a:p>
          <a:p>
            <a:r>
              <a:rPr lang="pt-BR" dirty="0"/>
              <a:t>Fornece energia para os componentes -&gt; fonte de alimentação</a:t>
            </a:r>
          </a:p>
          <a:p>
            <a:r>
              <a:rPr lang="pt-BR" dirty="0"/>
              <a:t>Converte em tensão contínua (DC) a tensão alternada (AC) fornecida pela rede elétrica</a:t>
            </a:r>
          </a:p>
          <a:p>
            <a:r>
              <a:rPr lang="pt-BR" dirty="0"/>
              <a:t>Fonte de alimentação converte os 110V ou 220V alternados da rede elétrica para as tensões contínuas utilizadas pelos componentes eletrônicos do computador, que são: +3,3V, +5V, +12V, -5V e -12V</a:t>
            </a:r>
          </a:p>
          <a:p>
            <a:r>
              <a:rPr lang="pt-BR" dirty="0"/>
              <a:t>Fonte de alimentação também participa do processo de refrigeração, facilitando a circulação de ar dentro do gabinete</a:t>
            </a:r>
          </a:p>
        </p:txBody>
      </p:sp>
    </p:spTree>
    <p:extLst>
      <p:ext uri="{BB962C8B-B14F-4D97-AF65-F5344CB8AC3E}">
        <p14:creationId xmlns:p14="http://schemas.microsoft.com/office/powerpoint/2010/main" val="362043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480720" cy="487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05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60883067"/>
              </p:ext>
            </p:extLst>
          </p:nvPr>
        </p:nvGraphicFramePr>
        <p:xfrm>
          <a:off x="467543" y="476672"/>
          <a:ext cx="7920880" cy="52565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6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 Black" panose="020B0A04020102020204" pitchFamily="34" charset="0"/>
                        </a:rPr>
                        <a:t>Tipo de Aparelho</a:t>
                      </a:r>
                      <a:endParaRPr lang="pt-BR" sz="11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 Black" panose="020B0A04020102020204" pitchFamily="34" charset="0"/>
                        </a:rPr>
                        <a:t>Potência Média (watts)</a:t>
                      </a:r>
                      <a:endParaRPr lang="pt-BR" sz="11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 Black" panose="020B0A04020102020204" pitchFamily="34" charset="0"/>
                        </a:rPr>
                        <a:t>Dias de uso por mês</a:t>
                      </a:r>
                      <a:endParaRPr lang="pt-BR" sz="11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 Black" panose="020B0A04020102020204" pitchFamily="34" charset="0"/>
                        </a:rPr>
                        <a:t>Tempo médio de uso (dia)</a:t>
                      </a:r>
                      <a:endParaRPr lang="pt-BR" sz="11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 Black" panose="020B0A04020102020204" pitchFamily="34" charset="0"/>
                        </a:rPr>
                        <a:t>Consumo médio mensal (kWh)</a:t>
                      </a:r>
                      <a:endParaRPr lang="pt-BR" sz="11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 Black" panose="020B0A04020102020204" pitchFamily="34" charset="0"/>
                        </a:rPr>
                        <a:t>Geladeira de uma porta</a:t>
                      </a:r>
                      <a:endParaRPr lang="pt-BR" sz="11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 Black" panose="020B0A04020102020204" pitchFamily="34" charset="0"/>
                        </a:rPr>
                        <a:t>200</a:t>
                      </a:r>
                      <a:endParaRPr lang="pt-BR" sz="11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 Black" panose="020B0A04020102020204" pitchFamily="34" charset="0"/>
                        </a:rPr>
                        <a:t>30</a:t>
                      </a:r>
                      <a:endParaRPr lang="pt-BR" sz="11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 Black" panose="020B0A04020102020204" pitchFamily="34" charset="0"/>
                        </a:rPr>
                        <a:t>10h*</a:t>
                      </a:r>
                      <a:endParaRPr lang="pt-BR" sz="11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 Black" panose="020B0A04020102020204" pitchFamily="34" charset="0"/>
                        </a:rPr>
                        <a:t>60</a:t>
                      </a:r>
                      <a:endParaRPr lang="pt-BR" sz="11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 Black" panose="020B0A04020102020204" pitchFamily="34" charset="0"/>
                        </a:rPr>
                        <a:t>Chuveiro</a:t>
                      </a:r>
                      <a:endParaRPr lang="pt-BR" sz="11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 Black" panose="020B0A04020102020204" pitchFamily="34" charset="0"/>
                        </a:rPr>
                        <a:t>3500</a:t>
                      </a:r>
                      <a:endParaRPr lang="pt-BR" sz="11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 Black" panose="020B0A04020102020204" pitchFamily="34" charset="0"/>
                        </a:rPr>
                        <a:t>30</a:t>
                      </a:r>
                      <a:endParaRPr lang="pt-BR" sz="11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 Black" panose="020B0A04020102020204" pitchFamily="34" charset="0"/>
                        </a:rPr>
                        <a:t>40min**</a:t>
                      </a:r>
                      <a:endParaRPr lang="pt-BR" sz="11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 Black" panose="020B0A04020102020204" pitchFamily="34" charset="0"/>
                        </a:rPr>
                        <a:t>70</a:t>
                      </a:r>
                      <a:endParaRPr lang="pt-BR" sz="11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 Black" panose="020B0A04020102020204" pitchFamily="34" charset="0"/>
                        </a:rPr>
                        <a:t>Torneira Elétrica</a:t>
                      </a:r>
                      <a:endParaRPr lang="pt-BR" sz="11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 Black" panose="020B0A04020102020204" pitchFamily="34" charset="0"/>
                        </a:rPr>
                        <a:t>3500</a:t>
                      </a:r>
                      <a:endParaRPr lang="pt-BR" sz="11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 Black" panose="020B0A04020102020204" pitchFamily="34" charset="0"/>
                        </a:rPr>
                        <a:t>30</a:t>
                      </a:r>
                      <a:endParaRPr lang="pt-BR" sz="11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 Black" panose="020B0A04020102020204" pitchFamily="34" charset="0"/>
                        </a:rPr>
                        <a:t>30min*</a:t>
                      </a:r>
                      <a:endParaRPr lang="pt-BR" sz="11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 Black" panose="020B0A04020102020204" pitchFamily="34" charset="0"/>
                        </a:rPr>
                        <a:t>52,5</a:t>
                      </a:r>
                      <a:endParaRPr lang="pt-BR" sz="11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7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 Black" panose="020B0A04020102020204" pitchFamily="34" charset="0"/>
                        </a:rPr>
                        <a:t>Ventilador</a:t>
                      </a:r>
                      <a:endParaRPr lang="pt-BR" sz="11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 Black" panose="020B0A04020102020204" pitchFamily="34" charset="0"/>
                        </a:rPr>
                        <a:t>100</a:t>
                      </a:r>
                      <a:endParaRPr lang="pt-BR" sz="11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 Black" panose="020B0A04020102020204" pitchFamily="34" charset="0"/>
                        </a:rPr>
                        <a:t>30</a:t>
                      </a:r>
                      <a:endParaRPr lang="pt-BR" sz="11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 Black" panose="020B0A04020102020204" pitchFamily="34" charset="0"/>
                        </a:rPr>
                        <a:t>8h</a:t>
                      </a:r>
                      <a:endParaRPr lang="pt-BR" sz="11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 Black" panose="020B0A04020102020204" pitchFamily="34" charset="0"/>
                        </a:rPr>
                        <a:t>24</a:t>
                      </a:r>
                      <a:endParaRPr lang="pt-BR" sz="11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7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 Black" panose="020B0A04020102020204" pitchFamily="34" charset="0"/>
                        </a:rPr>
                        <a:t>Lâmpada</a:t>
                      </a:r>
                      <a:endParaRPr lang="pt-BR" sz="11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 Black" panose="020B0A04020102020204" pitchFamily="34" charset="0"/>
                        </a:rPr>
                        <a:t>100</a:t>
                      </a:r>
                      <a:endParaRPr lang="pt-BR" sz="11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 Black" panose="020B0A04020102020204" pitchFamily="34" charset="0"/>
                        </a:rPr>
                        <a:t>30</a:t>
                      </a:r>
                      <a:endParaRPr lang="pt-BR" sz="11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 Black" panose="020B0A04020102020204" pitchFamily="34" charset="0"/>
                        </a:rPr>
                        <a:t>5h</a:t>
                      </a:r>
                      <a:endParaRPr lang="pt-BR" sz="11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 Black" panose="020B0A04020102020204" pitchFamily="34" charset="0"/>
                        </a:rPr>
                        <a:t>15</a:t>
                      </a:r>
                      <a:endParaRPr lang="pt-BR" sz="11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 Black" panose="020B0A04020102020204" pitchFamily="34" charset="0"/>
                        </a:rPr>
                        <a:t>TV em cores de 50 polegadas</a:t>
                      </a:r>
                      <a:endParaRPr lang="pt-BR" sz="11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 Black" panose="020B0A04020102020204" pitchFamily="34" charset="0"/>
                        </a:rPr>
                        <a:t>90</a:t>
                      </a:r>
                      <a:endParaRPr lang="pt-BR" sz="11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 Black" panose="020B0A04020102020204" pitchFamily="34" charset="0"/>
                        </a:rPr>
                        <a:t>30</a:t>
                      </a:r>
                      <a:endParaRPr lang="pt-BR" sz="11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 Black" panose="020B0A04020102020204" pitchFamily="34" charset="0"/>
                        </a:rPr>
                        <a:t>5h</a:t>
                      </a:r>
                      <a:endParaRPr lang="pt-BR" sz="11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 Black" panose="020B0A04020102020204" pitchFamily="34" charset="0"/>
                        </a:rPr>
                        <a:t>13,5</a:t>
                      </a:r>
                      <a:endParaRPr lang="pt-BR" sz="11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7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 Black" panose="020B0A04020102020204" pitchFamily="34" charset="0"/>
                        </a:rPr>
                        <a:t>Forno de </a:t>
                      </a:r>
                      <a:r>
                        <a:rPr lang="pt-BR" sz="1100" dirty="0" err="1">
                          <a:effectLst/>
                          <a:latin typeface="Arial Black" panose="020B0A04020102020204" pitchFamily="34" charset="0"/>
                        </a:rPr>
                        <a:t>Microondas</a:t>
                      </a:r>
                      <a:endParaRPr lang="pt-BR" sz="11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 Black" panose="020B0A04020102020204" pitchFamily="34" charset="0"/>
                        </a:rPr>
                        <a:t>1300</a:t>
                      </a:r>
                      <a:endParaRPr lang="pt-BR" sz="11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 Black" panose="020B0A04020102020204" pitchFamily="34" charset="0"/>
                        </a:rPr>
                        <a:t>30</a:t>
                      </a:r>
                      <a:endParaRPr lang="pt-BR" sz="11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 Black" panose="020B0A04020102020204" pitchFamily="34" charset="0"/>
                        </a:rPr>
                        <a:t>20min</a:t>
                      </a:r>
                      <a:endParaRPr lang="pt-BR" sz="11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 Black" panose="020B0A04020102020204" pitchFamily="34" charset="0"/>
                        </a:rPr>
                        <a:t>13</a:t>
                      </a:r>
                      <a:endParaRPr lang="pt-BR" sz="11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7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 Black" panose="020B0A04020102020204" pitchFamily="34" charset="0"/>
                        </a:rPr>
                        <a:t>Lavadora de roupa</a:t>
                      </a:r>
                      <a:endParaRPr lang="pt-BR" sz="11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 Black" panose="020B0A04020102020204" pitchFamily="34" charset="0"/>
                        </a:rPr>
                        <a:t>1500</a:t>
                      </a:r>
                      <a:endParaRPr lang="pt-BR" sz="11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 Black" panose="020B0A04020102020204" pitchFamily="34" charset="0"/>
                        </a:rPr>
                        <a:t>12</a:t>
                      </a:r>
                      <a:endParaRPr lang="pt-BR" sz="11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 Black" panose="020B0A04020102020204" pitchFamily="34" charset="0"/>
                        </a:rPr>
                        <a:t>12</a:t>
                      </a:r>
                      <a:endParaRPr lang="pt-BR" sz="11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 Black" panose="020B0A04020102020204" pitchFamily="34" charset="0"/>
                        </a:rPr>
                        <a:t>9</a:t>
                      </a:r>
                      <a:endParaRPr lang="pt-BR" sz="11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7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 Black" panose="020B0A04020102020204" pitchFamily="34" charset="0"/>
                        </a:rPr>
                        <a:t>Aparelho de som</a:t>
                      </a:r>
                      <a:endParaRPr lang="pt-BR" sz="11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 Black" panose="020B0A04020102020204" pitchFamily="34" charset="0"/>
                        </a:rPr>
                        <a:t>20</a:t>
                      </a:r>
                      <a:endParaRPr lang="pt-BR" sz="11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 Black" panose="020B0A04020102020204" pitchFamily="34" charset="0"/>
                        </a:rPr>
                        <a:t>30</a:t>
                      </a:r>
                      <a:endParaRPr lang="pt-BR" sz="11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 Black" panose="020B0A04020102020204" pitchFamily="34" charset="0"/>
                        </a:rPr>
                        <a:t>4h</a:t>
                      </a:r>
                      <a:endParaRPr lang="pt-BR" sz="11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 Black" panose="020B0A04020102020204" pitchFamily="34" charset="0"/>
                        </a:rPr>
                        <a:t>2,4</a:t>
                      </a:r>
                      <a:endParaRPr lang="pt-BR" sz="11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269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 Black" panose="020B0A04020102020204" pitchFamily="34" charset="0"/>
                        </a:rPr>
                        <a:t>Computador com impressora e estabilizador</a:t>
                      </a:r>
                      <a:endParaRPr lang="pt-BR" sz="11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 Black" panose="020B0A04020102020204" pitchFamily="34" charset="0"/>
                        </a:rPr>
                        <a:t>250</a:t>
                      </a:r>
                      <a:endParaRPr lang="pt-BR" sz="11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 Black" panose="020B0A04020102020204" pitchFamily="34" charset="0"/>
                        </a:rPr>
                        <a:t>30</a:t>
                      </a:r>
                      <a:endParaRPr lang="pt-BR" sz="11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Arial Black" panose="020B0A04020102020204" pitchFamily="34" charset="0"/>
                        </a:rPr>
                        <a:t>3h</a:t>
                      </a:r>
                      <a:endParaRPr lang="pt-BR" sz="110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Arial Black" panose="020B0A04020102020204" pitchFamily="34" charset="0"/>
                        </a:rPr>
                        <a:t>22,5</a:t>
                      </a:r>
                      <a:endParaRPr lang="pt-BR" sz="1100" dirty="0">
                        <a:effectLst/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23748" marR="23748" marT="23748" marB="2374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32040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ASC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SCO" id="{5281C6DF-19DA-495C-BAF4-1EDE505EA788}" vid="{0CDB98FD-0DAB-4895-A358-0844DF786418}"/>
    </a:ext>
  </a:extLst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4279</TotalTime>
  <Words>1904</Words>
  <Application>Microsoft Office PowerPoint</Application>
  <PresentationFormat>Apresentação na tela (4:3)</PresentationFormat>
  <Paragraphs>296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42</vt:i4>
      </vt:variant>
    </vt:vector>
  </HeadingPairs>
  <TitlesOfParts>
    <vt:vector size="54" baseType="lpstr">
      <vt:lpstr>Arial</vt:lpstr>
      <vt:lpstr>Arial Black</vt:lpstr>
      <vt:lpstr>Calibri</vt:lpstr>
      <vt:lpstr>Calibri Light</vt:lpstr>
      <vt:lpstr>Tahoma</vt:lpstr>
      <vt:lpstr>Tw Cen MT</vt:lpstr>
      <vt:lpstr>Wingdings</vt:lpstr>
      <vt:lpstr>Wingdings 2</vt:lpstr>
      <vt:lpstr>Tema do Office</vt:lpstr>
      <vt:lpstr>VASCO</vt:lpstr>
      <vt:lpstr>1_Tema do Office</vt:lpstr>
      <vt:lpstr>Retrospectiva</vt:lpstr>
      <vt:lpstr>Apresentação do PowerPoint</vt:lpstr>
      <vt:lpstr>Conceitos Importantes</vt:lpstr>
      <vt:lpstr>Conceitos Importantes (cont.)</vt:lpstr>
      <vt:lpstr>Idéia !! </vt:lpstr>
      <vt:lpstr>Agenda da Aula</vt:lpstr>
      <vt:lpstr>Componentes de hardware</vt:lpstr>
      <vt:lpstr>Energia elétrica</vt:lpstr>
      <vt:lpstr>Apresentação do PowerPoint</vt:lpstr>
      <vt:lpstr>Apresentação do PowerPoint</vt:lpstr>
      <vt:lpstr>Apresentação do PowerPoint</vt:lpstr>
      <vt:lpstr>Fonte de alimentação</vt:lpstr>
      <vt:lpstr>Apresentação do PowerPoint</vt:lpstr>
      <vt:lpstr>Apresentação do PowerPoint</vt:lpstr>
      <vt:lpstr>Apresentação do PowerPoint</vt:lpstr>
      <vt:lpstr>Estabilizadores e No-break</vt:lpstr>
      <vt:lpstr>ESD (Eletricidade Estática)</vt:lpstr>
      <vt:lpstr>Apresentação do PowerPoint</vt:lpstr>
      <vt:lpstr>Apresentação do PowerPoint</vt:lpstr>
      <vt:lpstr> </vt:lpstr>
      <vt:lpstr>O PC (Personal Computer)</vt:lpstr>
      <vt:lpstr>Histórico e Finalidade</vt:lpstr>
      <vt:lpstr>Histórico e Finalidade</vt:lpstr>
      <vt:lpstr>Apresentação do PowerPoint</vt:lpstr>
      <vt:lpstr>O PC e seu funcionamento</vt:lpstr>
      <vt:lpstr>O Fluxo de funcionamento</vt:lpstr>
      <vt:lpstr>Boot</vt:lpstr>
      <vt:lpstr>Boot</vt:lpstr>
      <vt:lpstr>s.m.a.r.t</vt:lpstr>
      <vt:lpstr>Componentes de Hardware</vt:lpstr>
      <vt:lpstr>CPU – Unidade Central de Processamento</vt:lpstr>
      <vt:lpstr>Chipset</vt:lpstr>
      <vt:lpstr>Memórias</vt:lpstr>
      <vt:lpstr>Memória RAM</vt:lpstr>
      <vt:lpstr>Memória ROM</vt:lpstr>
      <vt:lpstr>Outros tipos de memória</vt:lpstr>
      <vt:lpstr>Placa Principal  (Motherboard)</vt:lpstr>
      <vt:lpstr>O barramento (bus)</vt:lpstr>
      <vt:lpstr>Apresentação do PowerPoint</vt:lpstr>
      <vt:lpstr>Dispositivos de entrada e saída de dados</vt:lpstr>
      <vt:lpstr>Dispositivos de entrada e saída de dados</vt:lpstr>
      <vt:lpstr>Principais componentes de um sistema informático</vt:lpstr>
      <vt:lpstr>Apresentação do PowerPoint</vt:lpstr>
    </vt:vector>
  </TitlesOfParts>
  <Company>Grupo Positivo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22559</dc:creator>
  <cp:lastModifiedBy>Luciano Xiscatti</cp:lastModifiedBy>
  <cp:revision>556</cp:revision>
  <dcterms:created xsi:type="dcterms:W3CDTF">2008-12-15T17:11:31Z</dcterms:created>
  <dcterms:modified xsi:type="dcterms:W3CDTF">2022-05-04T10:09:03Z</dcterms:modified>
</cp:coreProperties>
</file>