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notesSlides/notesSlide1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notesSlides/notesSlide12.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notesSlides/notesSlide13.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0" r:id="rId5"/>
    <p:sldId id="277" r:id="rId6"/>
    <p:sldId id="259" r:id="rId7"/>
    <p:sldId id="280" r:id="rId8"/>
    <p:sldId id="261" r:id="rId9"/>
    <p:sldId id="263" r:id="rId10"/>
    <p:sldId id="266" r:id="rId11"/>
    <p:sldId id="268" r:id="rId12"/>
    <p:sldId id="274" r:id="rId13"/>
    <p:sldId id="275" r:id="rId14"/>
    <p:sldId id="269" r:id="rId15"/>
    <p:sldId id="279" r:id="rId16"/>
    <p:sldId id="273" r:id="rId17"/>
    <p:sldId id="264" r:id="rId18"/>
    <p:sldId id="276" r:id="rId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1933"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84740"/>
  </p:normalViewPr>
  <p:slideViewPr>
    <p:cSldViewPr snapToGrid="0">
      <p:cViewPr varScale="1">
        <p:scale>
          <a:sx n="116" d="100"/>
          <a:sy n="116" d="100"/>
        </p:scale>
        <p:origin x="1332" y="96"/>
      </p:cViewPr>
      <p:guideLst>
        <p:guide orient="horz" pos="193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727141346024501E-2"/>
          <c:y val="1.5293630916922801E-2"/>
          <c:w val="0.941578181547431"/>
          <c:h val="0.82370722173780597"/>
        </c:manualLayout>
      </c:layout>
      <c:barChart>
        <c:barDir val="col"/>
        <c:grouping val="clustered"/>
        <c:varyColors val="0"/>
        <c:ser>
          <c:idx val="0"/>
          <c:order val="0"/>
          <c:tx>
            <c:strRef>
              <c:f>Sheet1!$C$4</c:f>
              <c:strCache>
                <c:ptCount val="1"/>
                <c:pt idx="0">
                  <c:v>AverageTotalTime/s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Sheet1!$A$5:$B$18</c:f>
              <c:strCache>
                <c:ptCount val="14"/>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pt idx="12">
                  <c:v>SIM_HASH</c:v>
                </c:pt>
                <c:pt idx="13">
                  <c:v>NONE</c:v>
                </c:pt>
              </c:strCache>
            </c:strRef>
          </c:cat>
          <c:val>
            <c:numRef>
              <c:f>Sheet1!$C$5:$C$18</c:f>
              <c:numCache>
                <c:formatCode>General</c:formatCode>
                <c:ptCount val="14"/>
                <c:pt idx="0">
                  <c:v>28.4</c:v>
                </c:pt>
                <c:pt idx="1">
                  <c:v>28</c:v>
                </c:pt>
                <c:pt idx="2">
                  <c:v>28.5</c:v>
                </c:pt>
                <c:pt idx="3">
                  <c:v>28</c:v>
                </c:pt>
                <c:pt idx="4">
                  <c:v>35.200000000000003</c:v>
                </c:pt>
                <c:pt idx="5">
                  <c:v>29.7</c:v>
                </c:pt>
                <c:pt idx="6">
                  <c:v>29.6</c:v>
                </c:pt>
                <c:pt idx="7">
                  <c:v>28.5</c:v>
                </c:pt>
                <c:pt idx="8">
                  <c:v>28.8</c:v>
                </c:pt>
                <c:pt idx="9">
                  <c:v>28.6</c:v>
                </c:pt>
                <c:pt idx="10">
                  <c:v>27.9</c:v>
                </c:pt>
                <c:pt idx="11">
                  <c:v>28.4</c:v>
                </c:pt>
                <c:pt idx="12">
                  <c:v>29.5</c:v>
                </c:pt>
                <c:pt idx="13">
                  <c:v>29</c:v>
                </c:pt>
              </c:numCache>
            </c:numRef>
          </c:val>
          <c:extLst>
            <c:ext xmlns:c16="http://schemas.microsoft.com/office/drawing/2014/chart" uri="{C3380CC4-5D6E-409C-BE32-E72D297353CC}">
              <c16:uniqueId val="{00000000-E1B9-4887-A172-FA68CB645A0D}"/>
            </c:ext>
          </c:extLst>
        </c:ser>
        <c:dLbls>
          <c:dLblPos val="outEnd"/>
          <c:showLegendKey val="0"/>
          <c:showVal val="1"/>
          <c:showCatName val="0"/>
          <c:showSerName val="0"/>
          <c:showPercent val="0"/>
          <c:showBubbleSize val="0"/>
        </c:dLbls>
        <c:gapWidth val="219"/>
        <c:overlap val="-27"/>
        <c:axId val="-854207424"/>
        <c:axId val="-854205104"/>
      </c:barChart>
      <c:catAx>
        <c:axId val="-854207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54205104"/>
        <c:crosses val="autoZero"/>
        <c:auto val="1"/>
        <c:lblAlgn val="ctr"/>
        <c:lblOffset val="100"/>
        <c:noMultiLvlLbl val="0"/>
      </c:catAx>
      <c:valAx>
        <c:axId val="-854205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54207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Average Total Times/s</a:t>
            </a:r>
            <a:endParaRPr lang="zh-CN"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spPr>
            <a:solidFill>
              <a:schemeClr val="accent1"/>
            </a:solidFill>
            <a:ln>
              <a:noFill/>
            </a:ln>
            <a:effectLst/>
          </c:spPr>
          <c:invertIfNegative val="0"/>
          <c:dLbls>
            <c:dLbl>
              <c:idx val="4"/>
              <c:tx>
                <c:rich>
                  <a:bodyPr/>
                  <a:lstStyle/>
                  <a:p>
                    <a:r>
                      <a:rPr lang="en-US" altLang="zh-CN"/>
                      <a:t>Overtime</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E83-4407-A51B-435BE074347B}"/>
                </c:ext>
              </c:extLst>
            </c:dLbl>
            <c:dLbl>
              <c:idx val="11"/>
              <c:tx>
                <c:rich>
                  <a:bodyPr/>
                  <a:lstStyle/>
                  <a:p>
                    <a:r>
                      <a:rPr lang="en-US" altLang="zh-CN"/>
                      <a:t>Overtime</a:t>
                    </a:r>
                    <a:endParaRPr lang="en-US" altLang="zh-CN"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E83-4407-A51B-435BE074347B}"/>
                </c:ext>
              </c:extLst>
            </c:dLbl>
            <c:dLbl>
              <c:idx val="13"/>
              <c:tx>
                <c:rich>
                  <a:bodyPr/>
                  <a:lstStyle/>
                  <a:p>
                    <a:r>
                      <a:rPr lang="en-US" altLang="zh-CN"/>
                      <a:t>Overtime</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E83-4407-A51B-435BE074347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Sheet1!$A$3:$A$16</c:f>
              <c:strCache>
                <c:ptCount val="14"/>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pt idx="12">
                  <c:v>SIM_HASH</c:v>
                </c:pt>
                <c:pt idx="13">
                  <c:v>NONE</c:v>
                </c:pt>
              </c:strCache>
            </c:strRef>
          </c:cat>
          <c:val>
            <c:numRef>
              <c:f>Sheet1!$V$3:$V$16</c:f>
              <c:numCache>
                <c:formatCode>#,##0.00_);[Red]\(#,##0.00\)</c:formatCode>
                <c:ptCount val="14"/>
                <c:pt idx="0">
                  <c:v>44.353310100000002</c:v>
                </c:pt>
                <c:pt idx="1">
                  <c:v>40.973892700000007</c:v>
                </c:pt>
                <c:pt idx="2">
                  <c:v>39.629184200000005</c:v>
                </c:pt>
                <c:pt idx="3">
                  <c:v>39.129234799999999</c:v>
                </c:pt>
                <c:pt idx="4">
                  <c:v>300</c:v>
                </c:pt>
                <c:pt idx="5">
                  <c:v>249.20063580000001</c:v>
                </c:pt>
                <c:pt idx="6">
                  <c:v>186.35281119999999</c:v>
                </c:pt>
                <c:pt idx="7">
                  <c:v>67.036387599999998</c:v>
                </c:pt>
                <c:pt idx="8">
                  <c:v>53.357165199999997</c:v>
                </c:pt>
                <c:pt idx="9">
                  <c:v>98.175474199999996</c:v>
                </c:pt>
                <c:pt idx="10">
                  <c:v>83.025219333333339</c:v>
                </c:pt>
                <c:pt idx="11">
                  <c:v>300</c:v>
                </c:pt>
                <c:pt idx="12">
                  <c:v>101.5579841</c:v>
                </c:pt>
                <c:pt idx="13">
                  <c:v>300</c:v>
                </c:pt>
              </c:numCache>
            </c:numRef>
          </c:val>
          <c:extLst>
            <c:ext xmlns:c16="http://schemas.microsoft.com/office/drawing/2014/chart" uri="{C3380CC4-5D6E-409C-BE32-E72D297353CC}">
              <c16:uniqueId val="{00000000-5E83-4407-A51B-435BE074347B}"/>
            </c:ext>
          </c:extLst>
        </c:ser>
        <c:dLbls>
          <c:showLegendKey val="0"/>
          <c:showVal val="0"/>
          <c:showCatName val="0"/>
          <c:showSerName val="0"/>
          <c:showPercent val="0"/>
          <c:showBubbleSize val="0"/>
        </c:dLbls>
        <c:gapWidth val="219"/>
        <c:overlap val="-27"/>
        <c:axId val="1047239935"/>
        <c:axId val="1047242431"/>
      </c:barChart>
      <c:catAx>
        <c:axId val="104723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047242431"/>
        <c:crosses val="autoZero"/>
        <c:auto val="1"/>
        <c:lblAlgn val="ctr"/>
        <c:lblOffset val="100"/>
        <c:noMultiLvlLbl val="0"/>
      </c:catAx>
      <c:valAx>
        <c:axId val="1047242431"/>
        <c:scaling>
          <c:orientation val="minMax"/>
          <c:max val="300"/>
        </c:scaling>
        <c:delete val="0"/>
        <c:axPos val="l"/>
        <c:majorGridlines>
          <c:spPr>
            <a:ln w="9525" cap="flat" cmpd="sng" algn="ctr">
              <a:solidFill>
                <a:schemeClr val="tx1">
                  <a:lumMod val="15000"/>
                  <a:lumOff val="85000"/>
                </a:schemeClr>
              </a:solidFill>
              <a:round/>
            </a:ln>
            <a:effectLst/>
          </c:spPr>
        </c:majorGridlines>
        <c:numFmt formatCode="#,##0.00_);[Red]\(#,##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0472399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Normalized</a:t>
            </a:r>
            <a:r>
              <a:rPr lang="en-US" altLang="zh-CN" baseline="0" dirty="0"/>
              <a:t> Distribution and Throughput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Sheet1!$J$2</c:f>
              <c:strCache>
                <c:ptCount val="1"/>
                <c:pt idx="0">
                  <c:v>Normalized Distribution</c:v>
                </c:pt>
              </c:strCache>
            </c:strRef>
          </c:tx>
          <c:spPr>
            <a:solidFill>
              <a:schemeClr val="accent1"/>
            </a:solidFill>
            <a:ln>
              <a:noFill/>
            </a:ln>
            <a:effectLst/>
          </c:spPr>
          <c:invertIfNegative val="0"/>
          <c:dLbls>
            <c:dLbl>
              <c:idx val="4"/>
              <c:tx>
                <c:rich>
                  <a:bodyPr/>
                  <a:lstStyle/>
                  <a:p>
                    <a:r>
                      <a:rPr lang="en-US" altLang="zh-CN"/>
                      <a:t>N/A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3DD-4F90-961E-F1085C09D394}"/>
                </c:ext>
              </c:extLst>
            </c:dLbl>
            <c:dLbl>
              <c:idx val="11"/>
              <c:layout>
                <c:manualLayout>
                  <c:x val="-1.1316737570639539E-16"/>
                  <c:y val="9.2592592592592587E-3"/>
                </c:manualLayout>
              </c:layout>
              <c:tx>
                <c:rich>
                  <a:bodyPr/>
                  <a:lstStyle/>
                  <a:p>
                    <a:r>
                      <a:rPr lang="en-US" altLang="zh-CN" dirty="0"/>
                      <a:t>N/A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3DD-4F90-961E-F1085C09D394}"/>
                </c:ext>
              </c:extLst>
            </c:dLbl>
            <c:dLbl>
              <c:idx val="13"/>
              <c:tx>
                <c:rich>
                  <a:bodyPr/>
                  <a:lstStyle/>
                  <a:p>
                    <a:r>
                      <a:rPr lang="en-US" altLang="zh-CN"/>
                      <a:t>N/A</a:t>
                    </a:r>
                  </a:p>
                  <a:p>
                    <a:endParaRPr lang="en-US" altLang="zh-CN"/>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3DD-4F90-961E-F1085C09D39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Sheet1!$A$3:$A$16</c:f>
              <c:strCache>
                <c:ptCount val="14"/>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pt idx="12">
                  <c:v>SIM_HASH</c:v>
                </c:pt>
                <c:pt idx="13">
                  <c:v>NONE</c:v>
                </c:pt>
              </c:strCache>
            </c:strRef>
          </c:cat>
          <c:val>
            <c:numRef>
              <c:f>Sheet1!$J$3:$J$16</c:f>
              <c:numCache>
                <c:formatCode>0.00_ </c:formatCode>
                <c:ptCount val="14"/>
                <c:pt idx="0">
                  <c:v>0.7348656347493695</c:v>
                </c:pt>
                <c:pt idx="1">
                  <c:v>1.0000000007089431</c:v>
                </c:pt>
                <c:pt idx="2">
                  <c:v>0.89072794633179619</c:v>
                </c:pt>
                <c:pt idx="3">
                  <c:v>0</c:v>
                </c:pt>
                <c:pt idx="4">
                  <c:v>0</c:v>
                </c:pt>
                <c:pt idx="5">
                  <c:v>0.66743231114268853</c:v>
                </c:pt>
                <c:pt idx="6">
                  <c:v>0.69906006497174211</c:v>
                </c:pt>
                <c:pt idx="7">
                  <c:v>0.52051176690979051</c:v>
                </c:pt>
                <c:pt idx="8">
                  <c:v>0.98098337357167431</c:v>
                </c:pt>
                <c:pt idx="9">
                  <c:v>3.6466145946576502E-3</c:v>
                </c:pt>
                <c:pt idx="10">
                  <c:v>1.2037841447096701E-3</c:v>
                </c:pt>
                <c:pt idx="11">
                  <c:v>0</c:v>
                </c:pt>
                <c:pt idx="12">
                  <c:v>0.18856263230860806</c:v>
                </c:pt>
                <c:pt idx="13">
                  <c:v>0</c:v>
                </c:pt>
              </c:numCache>
            </c:numRef>
          </c:val>
          <c:extLst>
            <c:ext xmlns:c16="http://schemas.microsoft.com/office/drawing/2014/chart" uri="{C3380CC4-5D6E-409C-BE32-E72D297353CC}">
              <c16:uniqueId val="{00000000-C3DD-4F90-961E-F1085C09D394}"/>
            </c:ext>
          </c:extLst>
        </c:ser>
        <c:ser>
          <c:idx val="1"/>
          <c:order val="1"/>
          <c:tx>
            <c:strRef>
              <c:f>Sheet1!$U$2</c:f>
              <c:strCache>
                <c:ptCount val="1"/>
                <c:pt idx="0">
                  <c:v>Normalized Throughput</c:v>
                </c:pt>
              </c:strCache>
            </c:strRef>
          </c:tx>
          <c:spPr>
            <a:solidFill>
              <a:srgbClr val="FFC000"/>
            </a:solidFill>
            <a:ln>
              <a:noFill/>
            </a:ln>
            <a:effectLst/>
          </c:spPr>
          <c:invertIfNegative val="0"/>
          <c:dLbls>
            <c:dLbl>
              <c:idx val="4"/>
              <c:tx>
                <c:rich>
                  <a:bodyPr/>
                  <a:lstStyle/>
                  <a:p>
                    <a:fld id="{A101EB09-9114-4DEA-92AD-DF5F34AE3326}" type="VALUE">
                      <a:rPr lang="en-US" altLang="zh-CN" smtClean="0"/>
                      <a:pPr/>
                      <a:t>[WERT]</a:t>
                    </a:fld>
                    <a:endParaRPr lang="en-US" altLang="zh-CN" dirty="0"/>
                  </a:p>
                  <a:p>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C3DD-4F90-961E-F1085C09D394}"/>
                </c:ext>
              </c:extLst>
            </c:dLbl>
            <c:dLbl>
              <c:idx val="13"/>
              <c:tx>
                <c:rich>
                  <a:bodyPr/>
                  <a:lstStyle/>
                  <a:p>
                    <a:r>
                      <a:rPr lang="en-US" altLang="zh-CN"/>
                      <a:t>Infinite</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3DD-4F90-961E-F1085C09D39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Sheet1!$A$3:$A$16</c:f>
              <c:strCache>
                <c:ptCount val="14"/>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pt idx="12">
                  <c:v>SIM_HASH</c:v>
                </c:pt>
                <c:pt idx="13">
                  <c:v>NONE</c:v>
                </c:pt>
              </c:strCache>
            </c:strRef>
          </c:cat>
          <c:val>
            <c:numRef>
              <c:f>Sheet1!$U$3:$U$16</c:f>
              <c:numCache>
                <c:formatCode>0.00_ </c:formatCode>
                <c:ptCount val="14"/>
                <c:pt idx="0">
                  <c:v>0.30324400564174903</c:v>
                </c:pt>
                <c:pt idx="1">
                  <c:v>0.61636107193229905</c:v>
                </c:pt>
                <c:pt idx="2">
                  <c:v>0.5599435825105783</c:v>
                </c:pt>
                <c:pt idx="3">
                  <c:v>0.35119887165021163</c:v>
                </c:pt>
                <c:pt idx="4">
                  <c:v>0</c:v>
                </c:pt>
                <c:pt idx="5">
                  <c:v>7.0521861777150911E-3</c:v>
                </c:pt>
                <c:pt idx="6">
                  <c:v>5.500705218617772E-2</c:v>
                </c:pt>
                <c:pt idx="7">
                  <c:v>5.2186177715091681E-2</c:v>
                </c:pt>
                <c:pt idx="8">
                  <c:v>0.12834978843441466</c:v>
                </c:pt>
                <c:pt idx="9">
                  <c:v>9.7320169252468253E-2</c:v>
                </c:pt>
                <c:pt idx="10">
                  <c:v>0.77997179125528915</c:v>
                </c:pt>
                <c:pt idx="11">
                  <c:v>1</c:v>
                </c:pt>
                <c:pt idx="12">
                  <c:v>2E-3</c:v>
                </c:pt>
                <c:pt idx="13">
                  <c:v>0</c:v>
                </c:pt>
              </c:numCache>
            </c:numRef>
          </c:val>
          <c:extLst>
            <c:ext xmlns:c16="http://schemas.microsoft.com/office/drawing/2014/chart" uri="{C3380CC4-5D6E-409C-BE32-E72D297353CC}">
              <c16:uniqueId val="{00000001-C3DD-4F90-961E-F1085C09D394}"/>
            </c:ext>
          </c:extLst>
        </c:ser>
        <c:dLbls>
          <c:dLblPos val="outEnd"/>
          <c:showLegendKey val="0"/>
          <c:showVal val="1"/>
          <c:showCatName val="0"/>
          <c:showSerName val="0"/>
          <c:showPercent val="0"/>
          <c:showBubbleSize val="0"/>
        </c:dLbls>
        <c:gapWidth val="219"/>
        <c:overlap val="-27"/>
        <c:axId val="1097813343"/>
        <c:axId val="1097790463"/>
      </c:barChart>
      <c:catAx>
        <c:axId val="1097813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097790463"/>
        <c:crosses val="autoZero"/>
        <c:auto val="1"/>
        <c:lblAlgn val="ctr"/>
        <c:lblOffset val="100"/>
        <c:noMultiLvlLbl val="0"/>
      </c:catAx>
      <c:valAx>
        <c:axId val="1097790463"/>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097813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Normalized Distribution and Throughput</a:t>
            </a:r>
            <a:endParaRPr lang="zh-CN" altLang="en-US" dirty="0"/>
          </a:p>
        </c:rich>
      </c:tx>
      <c:layout>
        <c:manualLayout>
          <c:xMode val="edge"/>
          <c:yMode val="edge"/>
          <c:x val="0.33817010665473501"/>
          <c:y val="1.3888888888888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Sheet1!$B$38</c:f>
              <c:strCache>
                <c:ptCount val="1"/>
                <c:pt idx="0">
                  <c:v>Distribution</c:v>
                </c:pt>
              </c:strCache>
            </c:strRef>
          </c:tx>
          <c:spPr>
            <a:solidFill>
              <a:schemeClr val="accent1"/>
            </a:solidFill>
            <a:ln>
              <a:noFill/>
            </a:ln>
            <a:effectLst/>
          </c:spPr>
          <c:invertIfNegative val="0"/>
          <c:dLbls>
            <c:dLbl>
              <c:idx val="4"/>
              <c:tx>
                <c:rich>
                  <a:bodyPr/>
                  <a:lstStyle/>
                  <a:p>
                    <a:r>
                      <a:rPr lang="en-US" altLang="zh-CN"/>
                      <a:t>N/A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B1-4113-878A-DA70C91FFB6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Sheet1!$A$39:$A$50</c:f>
              <c:strCache>
                <c:ptCount val="12"/>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strCache>
            </c:strRef>
          </c:cat>
          <c:val>
            <c:numRef>
              <c:f>Sheet1!$B$39:$B$50</c:f>
              <c:numCache>
                <c:formatCode>0.00_);[Red]\(0.00\)</c:formatCode>
                <c:ptCount val="12"/>
                <c:pt idx="0">
                  <c:v>0.68604281520781996</c:v>
                </c:pt>
                <c:pt idx="1">
                  <c:v>0.699664641605386</c:v>
                </c:pt>
                <c:pt idx="2">
                  <c:v>0.99999999994750099</c:v>
                </c:pt>
                <c:pt idx="3">
                  <c:v>0.64750757259543601</c:v>
                </c:pt>
                <c:pt idx="4">
                  <c:v>0</c:v>
                </c:pt>
                <c:pt idx="5">
                  <c:v>0.75217263577499305</c:v>
                </c:pt>
                <c:pt idx="6">
                  <c:v>0.508172977764203</c:v>
                </c:pt>
                <c:pt idx="7">
                  <c:v>0.70894283555991899</c:v>
                </c:pt>
                <c:pt idx="8">
                  <c:v>0.49425904162443302</c:v>
                </c:pt>
                <c:pt idx="9">
                  <c:v>0.29879377760964598</c:v>
                </c:pt>
                <c:pt idx="10">
                  <c:v>0.53230857052369296</c:v>
                </c:pt>
                <c:pt idx="11">
                  <c:v>0.641459021866713</c:v>
                </c:pt>
              </c:numCache>
            </c:numRef>
          </c:val>
          <c:extLst>
            <c:ext xmlns:c16="http://schemas.microsoft.com/office/drawing/2014/chart" uri="{C3380CC4-5D6E-409C-BE32-E72D297353CC}">
              <c16:uniqueId val="{00000000-16B1-4113-878A-DA70C91FFB6B}"/>
            </c:ext>
          </c:extLst>
        </c:ser>
        <c:ser>
          <c:idx val="2"/>
          <c:order val="2"/>
          <c:tx>
            <c:strRef>
              <c:f>Sheet1!$D$38</c:f>
              <c:strCache>
                <c:ptCount val="1"/>
                <c:pt idx="0">
                  <c:v>Throughput</c:v>
                </c:pt>
              </c:strCache>
            </c:strRef>
          </c:tx>
          <c:spPr>
            <a:solidFill>
              <a:schemeClr val="accent3"/>
            </a:solidFill>
            <a:ln>
              <a:noFill/>
            </a:ln>
            <a:effectLst/>
          </c:spPr>
          <c:invertIfNegative val="0"/>
          <c:dLbls>
            <c:dLbl>
              <c:idx val="4"/>
              <c:tx>
                <c:rich>
                  <a:bodyPr/>
                  <a:lstStyle/>
                  <a:p>
                    <a:r>
                      <a:rPr lang="en-US" altLang="zh-CN" dirty="0"/>
                      <a:t>0.001</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6B1-4113-878A-DA70C91FFB6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Sheet1!$A$39:$A$50</c:f>
              <c:strCache>
                <c:ptCount val="12"/>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strCache>
            </c:strRef>
          </c:cat>
          <c:val>
            <c:numRef>
              <c:f>Sheet1!$D$39:$D$50</c:f>
              <c:numCache>
                <c:formatCode>0.00_);[Red]\(0.00\)</c:formatCode>
                <c:ptCount val="12"/>
                <c:pt idx="0">
                  <c:v>0.30372250423011798</c:v>
                </c:pt>
                <c:pt idx="1">
                  <c:v>0.61477721376198502</c:v>
                </c:pt>
                <c:pt idx="2">
                  <c:v>0.56063169768753496</c:v>
                </c:pt>
                <c:pt idx="3">
                  <c:v>0.35053581500281999</c:v>
                </c:pt>
                <c:pt idx="4">
                  <c:v>0</c:v>
                </c:pt>
                <c:pt idx="5">
                  <c:v>6.2041737168640702E-3</c:v>
                </c:pt>
                <c:pt idx="6">
                  <c:v>5.47095318668923E-2</c:v>
                </c:pt>
                <c:pt idx="7">
                  <c:v>5.35815002820079E-2</c:v>
                </c:pt>
                <c:pt idx="8">
                  <c:v>0.127185561195713</c:v>
                </c:pt>
                <c:pt idx="9">
                  <c:v>9.6728708403835295E-2</c:v>
                </c:pt>
                <c:pt idx="10">
                  <c:v>0.78003384094754602</c:v>
                </c:pt>
                <c:pt idx="11">
                  <c:v>1</c:v>
                </c:pt>
              </c:numCache>
            </c:numRef>
          </c:val>
          <c:extLst>
            <c:ext xmlns:c16="http://schemas.microsoft.com/office/drawing/2014/chart" uri="{C3380CC4-5D6E-409C-BE32-E72D297353CC}">
              <c16:uniqueId val="{00000001-16B1-4113-878A-DA70C91FFB6B}"/>
            </c:ext>
          </c:extLst>
        </c:ser>
        <c:dLbls>
          <c:dLblPos val="outEnd"/>
          <c:showLegendKey val="0"/>
          <c:showVal val="1"/>
          <c:showCatName val="0"/>
          <c:showSerName val="0"/>
          <c:showPercent val="0"/>
          <c:showBubbleSize val="0"/>
        </c:dLbls>
        <c:gapWidth val="219"/>
        <c:overlap val="-27"/>
        <c:axId val="-965769728"/>
        <c:axId val="-965766896"/>
        <c:extLst>
          <c:ext xmlns:c15="http://schemas.microsoft.com/office/drawing/2012/chart" uri="{02D57815-91ED-43cb-92C2-25804820EDAC}">
            <c15:filteredBarSeries>
              <c15:ser>
                <c:idx val="1"/>
                <c:order val="1"/>
                <c:tx>
                  <c:strRef>
                    <c:extLst>
                      <c:ext uri="{02D57815-91ED-43cb-92C2-25804820EDAC}">
                        <c15:formulaRef>
                          <c15:sqref>Sheet1!$C$38</c15:sqref>
                        </c15:formulaRef>
                      </c:ext>
                    </c:extLst>
                    <c:strCache>
                      <c:ptCount val="1"/>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Sheet1!$A$39:$A$50</c15:sqref>
                        </c15:formulaRef>
                      </c:ext>
                    </c:extLst>
                    <c:strCache>
                      <c:ptCount val="12"/>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strCache>
                  </c:strRef>
                </c:cat>
                <c:val>
                  <c:numRef>
                    <c:extLst>
                      <c:ext uri="{02D57815-91ED-43cb-92C2-25804820EDAC}">
                        <c15:formulaRef>
                          <c15:sqref>Sheet1!$C$39:$C$50</c15:sqref>
                        </c15:formulaRef>
                      </c:ext>
                    </c:extLst>
                    <c:numCache>
                      <c:formatCode>General</c:formatCode>
                      <c:ptCount val="12"/>
                    </c:numCache>
                  </c:numRef>
                </c:val>
                <c:extLst>
                  <c:ext xmlns:c16="http://schemas.microsoft.com/office/drawing/2014/chart" uri="{C3380CC4-5D6E-409C-BE32-E72D297353CC}">
                    <c16:uniqueId val="{00000002-16B1-4113-878A-DA70C91FFB6B}"/>
                  </c:ext>
                </c:extLst>
              </c15:ser>
            </c15:filteredBarSeries>
          </c:ext>
        </c:extLst>
      </c:barChart>
      <c:catAx>
        <c:axId val="-96576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65766896"/>
        <c:crosses val="autoZero"/>
        <c:auto val="1"/>
        <c:lblAlgn val="ctr"/>
        <c:lblOffset val="100"/>
        <c:noMultiLvlLbl val="0"/>
      </c:catAx>
      <c:valAx>
        <c:axId val="-965766896"/>
        <c:scaling>
          <c:orientation val="minMax"/>
        </c:scaling>
        <c:delete val="0"/>
        <c:axPos val="l"/>
        <c:majorGridlines>
          <c:spPr>
            <a:ln w="9525" cap="flat" cmpd="sng" algn="ctr">
              <a:solidFill>
                <a:schemeClr val="tx1">
                  <a:lumMod val="15000"/>
                  <a:lumOff val="85000"/>
                </a:schemeClr>
              </a:solidFill>
              <a:round/>
            </a:ln>
            <a:effectLst/>
          </c:spPr>
        </c:majorGridlines>
        <c:numFmt formatCode="0.00_);[Red]\(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65769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Throughput with Small Input</a:t>
            </a:r>
          </a:p>
        </c:rich>
      </c:tx>
      <c:layout>
        <c:manualLayout>
          <c:xMode val="edge"/>
          <c:yMode val="edge"/>
          <c:x val="0.36539566929133899"/>
          <c:y val="6.481481481481479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spPr>
            <a:solidFill>
              <a:schemeClr val="accent1"/>
            </a:solidFill>
            <a:ln>
              <a:noFill/>
            </a:ln>
            <a:effectLst/>
          </c:spPr>
          <c:invertIfNegative val="0"/>
          <c:dLbls>
            <c:dLbl>
              <c:idx val="13"/>
              <c:tx>
                <c:rich>
                  <a:bodyPr/>
                  <a:lstStyle/>
                  <a:p>
                    <a:r>
                      <a:rPr lang="en-US" altLang="zh-CN"/>
                      <a:t>infinite</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D5D-4D18-B3B9-57C898F0C5E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Sheet1!$A$75:$A$88</c:f>
              <c:strCache>
                <c:ptCount val="14"/>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pt idx="12">
                  <c:v>SIM_HASH</c:v>
                </c:pt>
                <c:pt idx="13">
                  <c:v>NONE</c:v>
                </c:pt>
              </c:strCache>
            </c:strRef>
          </c:cat>
          <c:val>
            <c:numRef>
              <c:f>Sheet1!$B$75:$B$88</c:f>
              <c:numCache>
                <c:formatCode>General</c:formatCode>
                <c:ptCount val="14"/>
                <c:pt idx="0">
                  <c:v>0.36</c:v>
                </c:pt>
                <c:pt idx="1">
                  <c:v>0.36</c:v>
                </c:pt>
                <c:pt idx="2">
                  <c:v>0.39</c:v>
                </c:pt>
                <c:pt idx="3">
                  <c:v>0.42</c:v>
                </c:pt>
                <c:pt idx="4">
                  <c:v>1E-3</c:v>
                </c:pt>
                <c:pt idx="5">
                  <c:v>5.0000000000000001E-3</c:v>
                </c:pt>
                <c:pt idx="6">
                  <c:v>6.0000000000000001E-3</c:v>
                </c:pt>
                <c:pt idx="7">
                  <c:v>0.03</c:v>
                </c:pt>
                <c:pt idx="8">
                  <c:v>0.05</c:v>
                </c:pt>
                <c:pt idx="9">
                  <c:v>0.22</c:v>
                </c:pt>
                <c:pt idx="10">
                  <c:v>0.42</c:v>
                </c:pt>
                <c:pt idx="11">
                  <c:v>0.48</c:v>
                </c:pt>
                <c:pt idx="12">
                  <c:v>0.01</c:v>
                </c:pt>
                <c:pt idx="13">
                  <c:v>0</c:v>
                </c:pt>
              </c:numCache>
            </c:numRef>
          </c:val>
          <c:extLst>
            <c:ext xmlns:c16="http://schemas.microsoft.com/office/drawing/2014/chart" uri="{C3380CC4-5D6E-409C-BE32-E72D297353CC}">
              <c16:uniqueId val="{00000000-7D5D-4D18-B3B9-57C898F0C5E2}"/>
            </c:ext>
          </c:extLst>
        </c:ser>
        <c:dLbls>
          <c:dLblPos val="outEnd"/>
          <c:showLegendKey val="0"/>
          <c:showVal val="1"/>
          <c:showCatName val="0"/>
          <c:showSerName val="0"/>
          <c:showPercent val="0"/>
          <c:showBubbleSize val="0"/>
        </c:dLbls>
        <c:gapWidth val="219"/>
        <c:overlap val="-27"/>
        <c:axId val="-853372384"/>
        <c:axId val="-855170192"/>
      </c:barChart>
      <c:catAx>
        <c:axId val="-853372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55170192"/>
        <c:crosses val="autoZero"/>
        <c:auto val="1"/>
        <c:lblAlgn val="ctr"/>
        <c:lblOffset val="100"/>
        <c:noMultiLvlLbl val="0"/>
      </c:catAx>
      <c:valAx>
        <c:axId val="-855170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53372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Average</a:t>
            </a:r>
            <a:r>
              <a:rPr lang="en-US" altLang="zh-CN" baseline="0" dirty="0"/>
              <a:t> Total Time/s</a:t>
            </a:r>
            <a:endParaRPr lang="zh-CN" altLang="en-US" dirty="0"/>
          </a:p>
        </c:rich>
      </c:tx>
      <c:layout>
        <c:manualLayout>
          <c:xMode val="edge"/>
          <c:yMode val="edge"/>
          <c:x val="0.339042488503569"/>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manualLayout>
          <c:layoutTarget val="inner"/>
          <c:xMode val="edge"/>
          <c:yMode val="edge"/>
          <c:x val="9.4040541729462093E-2"/>
          <c:y val="0.16203894666000901"/>
          <c:w val="0.89795051856896202"/>
          <c:h val="0.58146580635753897"/>
        </c:manualLayout>
      </c:layout>
      <c:barChart>
        <c:barDir val="col"/>
        <c:grouping val="clustered"/>
        <c:varyColors val="0"/>
        <c:ser>
          <c:idx val="0"/>
          <c:order val="0"/>
          <c:tx>
            <c:strRef>
              <c:f>Sheet1!$C$40</c:f>
              <c:strCache>
                <c:ptCount val="1"/>
                <c:pt idx="0">
                  <c:v>AverageTotalTime/s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Sheet1!$A$41:$B$54</c:f>
              <c:strCache>
                <c:ptCount val="14"/>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pt idx="12">
                  <c:v>SIM_HASH</c:v>
                </c:pt>
                <c:pt idx="13">
                  <c:v>NONE</c:v>
                </c:pt>
              </c:strCache>
            </c:strRef>
          </c:cat>
          <c:val>
            <c:numRef>
              <c:f>Sheet1!$C$41:$C$54</c:f>
              <c:numCache>
                <c:formatCode>General</c:formatCode>
                <c:ptCount val="14"/>
                <c:pt idx="0">
                  <c:v>30.2</c:v>
                </c:pt>
                <c:pt idx="1">
                  <c:v>29</c:v>
                </c:pt>
                <c:pt idx="2">
                  <c:v>29.6</c:v>
                </c:pt>
                <c:pt idx="3">
                  <c:v>29.9</c:v>
                </c:pt>
                <c:pt idx="4">
                  <c:v>74.400000000000006</c:v>
                </c:pt>
                <c:pt idx="5">
                  <c:v>40.4</c:v>
                </c:pt>
                <c:pt idx="6">
                  <c:v>38.6</c:v>
                </c:pt>
                <c:pt idx="7">
                  <c:v>31.5</c:v>
                </c:pt>
                <c:pt idx="8">
                  <c:v>31.2</c:v>
                </c:pt>
                <c:pt idx="9">
                  <c:v>31.1</c:v>
                </c:pt>
                <c:pt idx="10">
                  <c:v>30.2</c:v>
                </c:pt>
                <c:pt idx="11">
                  <c:v>30.1</c:v>
                </c:pt>
                <c:pt idx="12">
                  <c:v>32.6</c:v>
                </c:pt>
                <c:pt idx="13">
                  <c:v>32.299999999999997</c:v>
                </c:pt>
              </c:numCache>
            </c:numRef>
          </c:val>
          <c:extLst>
            <c:ext xmlns:c16="http://schemas.microsoft.com/office/drawing/2014/chart" uri="{C3380CC4-5D6E-409C-BE32-E72D297353CC}">
              <c16:uniqueId val="{00000000-C17A-4378-9BBC-8FB1F8553919}"/>
            </c:ext>
          </c:extLst>
        </c:ser>
        <c:ser>
          <c:idx val="1"/>
          <c:order val="1"/>
          <c:tx>
            <c:strRef>
              <c:f>Sheet1!$D$40</c:f>
              <c:strCache>
                <c:ptCount val="1"/>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Sheet1!$A$41:$B$54</c:f>
              <c:strCache>
                <c:ptCount val="14"/>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pt idx="12">
                  <c:v>SIM_HASH</c:v>
                </c:pt>
                <c:pt idx="13">
                  <c:v>NONE</c:v>
                </c:pt>
              </c:strCache>
            </c:strRef>
          </c:cat>
          <c:val>
            <c:numRef>
              <c:f>Sheet1!$D$41:$D$54</c:f>
              <c:numCache>
                <c:formatCode>General</c:formatCode>
                <c:ptCount val="14"/>
              </c:numCache>
            </c:numRef>
          </c:val>
          <c:extLst>
            <c:ext xmlns:c16="http://schemas.microsoft.com/office/drawing/2014/chart" uri="{C3380CC4-5D6E-409C-BE32-E72D297353CC}">
              <c16:uniqueId val="{00000001-C17A-4378-9BBC-8FB1F8553919}"/>
            </c:ext>
          </c:extLst>
        </c:ser>
        <c:dLbls>
          <c:dLblPos val="outEnd"/>
          <c:showLegendKey val="0"/>
          <c:showVal val="1"/>
          <c:showCatName val="0"/>
          <c:showSerName val="0"/>
          <c:showPercent val="0"/>
          <c:showBubbleSize val="0"/>
        </c:dLbls>
        <c:gapWidth val="219"/>
        <c:overlap val="-27"/>
        <c:axId val="-854167280"/>
        <c:axId val="-854164528"/>
      </c:barChart>
      <c:catAx>
        <c:axId val="-85416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54164528"/>
        <c:crosses val="autoZero"/>
        <c:auto val="1"/>
        <c:lblAlgn val="ctr"/>
        <c:lblOffset val="100"/>
        <c:noMultiLvlLbl val="0"/>
      </c:catAx>
      <c:valAx>
        <c:axId val="-854164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541672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Throughput with Big</a:t>
            </a:r>
            <a:r>
              <a:rPr lang="en-US" altLang="zh-CN" baseline="0" dirty="0"/>
              <a:t> Input</a:t>
            </a:r>
            <a:endParaRPr lang="zh-CN" altLang="en-US" dirty="0"/>
          </a:p>
        </c:rich>
      </c:tx>
      <c:layout>
        <c:manualLayout>
          <c:xMode val="edge"/>
          <c:yMode val="edge"/>
          <c:x val="0.284840113735783"/>
          <c:y val="8.333333333333330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spPr>
            <a:solidFill>
              <a:schemeClr val="accent1"/>
            </a:solidFill>
            <a:ln>
              <a:noFill/>
            </a:ln>
            <a:effectLst/>
          </c:spPr>
          <c:invertIfNegative val="0"/>
          <c:dLbls>
            <c:dLbl>
              <c:idx val="13"/>
              <c:tx>
                <c:rich>
                  <a:bodyPr/>
                  <a:lstStyle/>
                  <a:p>
                    <a:r>
                      <a:rPr lang="en-US" altLang="zh-CN"/>
                      <a:t>infinite</a:t>
                    </a:r>
                    <a:endParaRPr lang="en-US" altLang="zh-CN"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B06-43FA-9F43-E351EAB7C41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Sheet1!$A$75:$A$88</c:f>
              <c:strCache>
                <c:ptCount val="14"/>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pt idx="12">
                  <c:v>SIM_HASH</c:v>
                </c:pt>
                <c:pt idx="13">
                  <c:v>NONE</c:v>
                </c:pt>
              </c:strCache>
            </c:strRef>
          </c:cat>
          <c:val>
            <c:numRef>
              <c:f>Sheet1!$B$75:$B$88</c:f>
              <c:numCache>
                <c:formatCode>General</c:formatCode>
                <c:ptCount val="14"/>
                <c:pt idx="0">
                  <c:v>1.08</c:v>
                </c:pt>
                <c:pt idx="1">
                  <c:v>2.19</c:v>
                </c:pt>
                <c:pt idx="2">
                  <c:v>1.99</c:v>
                </c:pt>
                <c:pt idx="3">
                  <c:v>1.25</c:v>
                </c:pt>
                <c:pt idx="4">
                  <c:v>5.0000000000000001E-3</c:v>
                </c:pt>
                <c:pt idx="5">
                  <c:v>0.03</c:v>
                </c:pt>
                <c:pt idx="6">
                  <c:v>0.2</c:v>
                </c:pt>
                <c:pt idx="7">
                  <c:v>0.19</c:v>
                </c:pt>
                <c:pt idx="8">
                  <c:v>0.46</c:v>
                </c:pt>
                <c:pt idx="9">
                  <c:v>0.35</c:v>
                </c:pt>
                <c:pt idx="10">
                  <c:v>2.77</c:v>
                </c:pt>
                <c:pt idx="11">
                  <c:v>3.55</c:v>
                </c:pt>
                <c:pt idx="12">
                  <c:v>2E-3</c:v>
                </c:pt>
                <c:pt idx="13">
                  <c:v>0</c:v>
                </c:pt>
              </c:numCache>
            </c:numRef>
          </c:val>
          <c:extLst>
            <c:ext xmlns:c16="http://schemas.microsoft.com/office/drawing/2014/chart" uri="{C3380CC4-5D6E-409C-BE32-E72D297353CC}">
              <c16:uniqueId val="{00000000-7D5D-4D18-B3B9-57C898F0C5E2}"/>
            </c:ext>
          </c:extLst>
        </c:ser>
        <c:dLbls>
          <c:dLblPos val="outEnd"/>
          <c:showLegendKey val="0"/>
          <c:showVal val="1"/>
          <c:showCatName val="0"/>
          <c:showSerName val="0"/>
          <c:showPercent val="0"/>
          <c:showBubbleSize val="0"/>
        </c:dLbls>
        <c:gapWidth val="219"/>
        <c:overlap val="-27"/>
        <c:axId val="-855494496"/>
        <c:axId val="-855156912"/>
      </c:barChart>
      <c:catAx>
        <c:axId val="-855494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55156912"/>
        <c:crosses val="autoZero"/>
        <c:auto val="1"/>
        <c:lblAlgn val="ctr"/>
        <c:lblOffset val="100"/>
        <c:noMultiLvlLbl val="0"/>
      </c:catAx>
      <c:valAx>
        <c:axId val="-855156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55494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Average Total Time/s</a:t>
            </a:r>
          </a:p>
        </c:rich>
      </c:tx>
      <c:layout>
        <c:manualLayout>
          <c:xMode val="edge"/>
          <c:yMode val="edge"/>
          <c:x val="0.32734711286089202"/>
          <c:y val="8.796296296296289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Sheet1!$C$21</c:f>
              <c:strCache>
                <c:ptCount val="1"/>
                <c:pt idx="0">
                  <c:v>AverageTotalTime/s</c:v>
                </c:pt>
              </c:strCache>
            </c:strRef>
          </c:tx>
          <c:spPr>
            <a:solidFill>
              <a:schemeClr val="accent1"/>
            </a:solidFill>
            <a:ln>
              <a:noFill/>
            </a:ln>
            <a:effectLst/>
          </c:spPr>
          <c:invertIfNegative val="0"/>
          <c:dLbls>
            <c:dLbl>
              <c:idx val="4"/>
              <c:tx>
                <c:rich>
                  <a:bodyPr/>
                  <a:lstStyle/>
                  <a:p>
                    <a:r>
                      <a:rPr lang="en-US" altLang="zh-CN"/>
                      <a:t>Overtime</a:t>
                    </a:r>
                    <a:endParaRPr lang="en-US" altLang="zh-CN"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5A-4400-B50F-76FE95BACBEC}"/>
                </c:ext>
              </c:extLst>
            </c:dLbl>
            <c:dLbl>
              <c:idx val="13"/>
              <c:tx>
                <c:rich>
                  <a:bodyPr/>
                  <a:lstStyle/>
                  <a:p>
                    <a:r>
                      <a:rPr lang="en-US" altLang="zh-CN"/>
                      <a:t>Overtime</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A5A-4400-B50F-76FE95BACBE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Sheet1!$A$22:$B$35</c:f>
              <c:strCache>
                <c:ptCount val="14"/>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pt idx="12">
                  <c:v>SIM_HASH</c:v>
                </c:pt>
                <c:pt idx="13">
                  <c:v>NONE</c:v>
                </c:pt>
              </c:strCache>
            </c:strRef>
          </c:cat>
          <c:val>
            <c:numRef>
              <c:f>Sheet1!$C$22:$C$35</c:f>
              <c:numCache>
                <c:formatCode>General</c:formatCode>
                <c:ptCount val="14"/>
                <c:pt idx="0">
                  <c:v>44.9</c:v>
                </c:pt>
                <c:pt idx="1">
                  <c:v>46.8</c:v>
                </c:pt>
                <c:pt idx="2">
                  <c:v>43.9</c:v>
                </c:pt>
                <c:pt idx="3">
                  <c:v>43.5</c:v>
                </c:pt>
                <c:pt idx="4">
                  <c:v>200</c:v>
                </c:pt>
                <c:pt idx="5">
                  <c:v>128.4</c:v>
                </c:pt>
                <c:pt idx="6">
                  <c:v>118.8</c:v>
                </c:pt>
                <c:pt idx="7">
                  <c:v>60.5</c:v>
                </c:pt>
                <c:pt idx="8">
                  <c:v>52.6</c:v>
                </c:pt>
                <c:pt idx="9">
                  <c:v>47.8</c:v>
                </c:pt>
                <c:pt idx="10">
                  <c:v>46.3</c:v>
                </c:pt>
                <c:pt idx="11">
                  <c:v>88.8</c:v>
                </c:pt>
                <c:pt idx="12">
                  <c:v>87</c:v>
                </c:pt>
                <c:pt idx="13">
                  <c:v>200</c:v>
                </c:pt>
              </c:numCache>
            </c:numRef>
          </c:val>
          <c:extLst>
            <c:ext xmlns:c16="http://schemas.microsoft.com/office/drawing/2014/chart" uri="{C3380CC4-5D6E-409C-BE32-E72D297353CC}">
              <c16:uniqueId val="{00000000-3A5A-4400-B50F-76FE95BACBEC}"/>
            </c:ext>
          </c:extLst>
        </c:ser>
        <c:dLbls>
          <c:dLblPos val="outEnd"/>
          <c:showLegendKey val="0"/>
          <c:showVal val="1"/>
          <c:showCatName val="0"/>
          <c:showSerName val="0"/>
          <c:showPercent val="0"/>
          <c:showBubbleSize val="0"/>
        </c:dLbls>
        <c:gapWidth val="219"/>
        <c:overlap val="-27"/>
        <c:axId val="-853266000"/>
        <c:axId val="-853263520"/>
      </c:barChart>
      <c:catAx>
        <c:axId val="-853266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53263520"/>
        <c:crosses val="autoZero"/>
        <c:auto val="1"/>
        <c:lblAlgn val="ctr"/>
        <c:lblOffset val="100"/>
        <c:noMultiLvlLbl val="0"/>
      </c:catAx>
      <c:valAx>
        <c:axId val="-853263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53266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Average Total Time/s</a:t>
            </a:r>
          </a:p>
        </c:rich>
      </c:tx>
      <c:layout>
        <c:manualLayout>
          <c:xMode val="edge"/>
          <c:yMode val="edge"/>
          <c:x val="0.31352077865266798"/>
          <c:y val="0.12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Sheet1!$C$21</c:f>
              <c:strCache>
                <c:ptCount val="1"/>
                <c:pt idx="0">
                  <c:v>AverageTotalTime/s</c:v>
                </c:pt>
              </c:strCache>
            </c:strRef>
          </c:tx>
          <c:spPr>
            <a:solidFill>
              <a:schemeClr val="accent1"/>
            </a:solidFill>
            <a:ln>
              <a:noFill/>
            </a:ln>
            <a:effectLst/>
          </c:spPr>
          <c:invertIfNegative val="0"/>
          <c:dLbls>
            <c:dLbl>
              <c:idx val="4"/>
              <c:tx>
                <c:rich>
                  <a:bodyPr/>
                  <a:lstStyle/>
                  <a:p>
                    <a:r>
                      <a:rPr lang="en-US" altLang="zh-CN"/>
                      <a:t>Overtime</a:t>
                    </a:r>
                    <a:endParaRPr lang="en-US" altLang="zh-CN"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5A-4400-B50F-76FE95BACBEC}"/>
                </c:ext>
              </c:extLst>
            </c:dLbl>
            <c:dLbl>
              <c:idx val="13"/>
              <c:tx>
                <c:rich>
                  <a:bodyPr/>
                  <a:lstStyle/>
                  <a:p>
                    <a:r>
                      <a:rPr lang="en-US" altLang="zh-CN"/>
                      <a:t>Overtime</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A5A-4400-B50F-76FE95BACBE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Sheet1!$A$22:$B$35</c:f>
              <c:strCache>
                <c:ptCount val="14"/>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pt idx="12">
                  <c:v>SIM_HASH</c:v>
                </c:pt>
                <c:pt idx="13">
                  <c:v>NONE</c:v>
                </c:pt>
              </c:strCache>
            </c:strRef>
          </c:cat>
          <c:val>
            <c:numRef>
              <c:f>Sheet1!$C$22:$C$35</c:f>
              <c:numCache>
                <c:formatCode>General</c:formatCode>
                <c:ptCount val="14"/>
                <c:pt idx="0">
                  <c:v>44.9</c:v>
                </c:pt>
                <c:pt idx="1">
                  <c:v>46.8</c:v>
                </c:pt>
                <c:pt idx="2">
                  <c:v>43.9</c:v>
                </c:pt>
                <c:pt idx="3">
                  <c:v>43.5</c:v>
                </c:pt>
                <c:pt idx="4">
                  <c:v>200</c:v>
                </c:pt>
                <c:pt idx="5">
                  <c:v>128.4</c:v>
                </c:pt>
                <c:pt idx="6">
                  <c:v>118.8</c:v>
                </c:pt>
                <c:pt idx="7">
                  <c:v>60.5</c:v>
                </c:pt>
                <c:pt idx="8">
                  <c:v>52.6</c:v>
                </c:pt>
                <c:pt idx="9">
                  <c:v>47.8</c:v>
                </c:pt>
                <c:pt idx="10">
                  <c:v>46.3</c:v>
                </c:pt>
                <c:pt idx="11">
                  <c:v>88.8</c:v>
                </c:pt>
                <c:pt idx="12">
                  <c:v>87</c:v>
                </c:pt>
                <c:pt idx="13">
                  <c:v>200</c:v>
                </c:pt>
              </c:numCache>
            </c:numRef>
          </c:val>
          <c:extLst>
            <c:ext xmlns:c16="http://schemas.microsoft.com/office/drawing/2014/chart" uri="{C3380CC4-5D6E-409C-BE32-E72D297353CC}">
              <c16:uniqueId val="{00000000-3A5A-4400-B50F-76FE95BACBEC}"/>
            </c:ext>
          </c:extLst>
        </c:ser>
        <c:dLbls>
          <c:dLblPos val="outEnd"/>
          <c:showLegendKey val="0"/>
          <c:showVal val="1"/>
          <c:showCatName val="0"/>
          <c:showSerName val="0"/>
          <c:showPercent val="0"/>
          <c:showBubbleSize val="0"/>
        </c:dLbls>
        <c:gapWidth val="219"/>
        <c:overlap val="-27"/>
        <c:axId val="-855433104"/>
        <c:axId val="-855430784"/>
      </c:barChart>
      <c:catAx>
        <c:axId val="-85543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55430784"/>
        <c:crosses val="autoZero"/>
        <c:auto val="1"/>
        <c:lblAlgn val="ctr"/>
        <c:lblOffset val="100"/>
        <c:noMultiLvlLbl val="0"/>
      </c:catAx>
      <c:valAx>
        <c:axId val="-85543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55433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Standard Deviation Of Records Distribution</a:t>
            </a:r>
          </a:p>
        </c:rich>
      </c:tx>
      <c:layout>
        <c:manualLayout>
          <c:xMode val="edge"/>
          <c:yMode val="edge"/>
          <c:x val="0.15283333333333299"/>
          <c:y val="2.714786071651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Sheet1!$E$21</c:f>
              <c:strCache>
                <c:ptCount val="1"/>
                <c:pt idx="0">
                  <c:v>StandardDeviationOfRecords</c:v>
                </c:pt>
              </c:strCache>
            </c:strRef>
          </c:tx>
          <c:spPr>
            <a:solidFill>
              <a:schemeClr val="accent1"/>
            </a:solidFill>
            <a:ln>
              <a:noFill/>
            </a:ln>
            <a:effectLst/>
          </c:spPr>
          <c:invertIfNegative val="0"/>
          <c:dLbls>
            <c:dLbl>
              <c:idx val="4"/>
              <c:tx>
                <c:rich>
                  <a:bodyPr/>
                  <a:lstStyle/>
                  <a:p>
                    <a:r>
                      <a:rPr lang="en-US" altLang="zh-CN" dirty="0"/>
                      <a:t>N/A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CAA-46A5-871B-BE5AF10E4980}"/>
                </c:ext>
              </c:extLst>
            </c:dLbl>
            <c:dLbl>
              <c:idx val="6"/>
              <c:tx>
                <c:rich>
                  <a:bodyPr/>
                  <a:lstStyle/>
                  <a:p>
                    <a:r>
                      <a:rPr lang="en-US" altLang="zh-CN" dirty="0"/>
                      <a:t>40k+</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CAA-46A5-871B-BE5AF10E4980}"/>
                </c:ext>
              </c:extLst>
            </c:dLbl>
            <c:dLbl>
              <c:idx val="9"/>
              <c:tx>
                <c:rich>
                  <a:bodyPr/>
                  <a:lstStyle/>
                  <a:p>
                    <a:r>
                      <a:rPr lang="en-US"/>
                      <a:t>3k+</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57-4DAF-B285-58A7CBCCE439}"/>
                </c:ext>
              </c:extLst>
            </c:dLbl>
            <c:dLbl>
              <c:idx val="11"/>
              <c:tx>
                <c:rich>
                  <a:bodyPr/>
                  <a:lstStyle/>
                  <a:p>
                    <a:r>
                      <a:rPr lang="en-US" altLang="zh-CN" dirty="0"/>
                      <a:t>528.43</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CAA-46A5-871B-BE5AF10E4980}"/>
                </c:ext>
              </c:extLst>
            </c:dLbl>
            <c:dLbl>
              <c:idx val="12"/>
              <c:tx>
                <c:rich>
                  <a:bodyPr/>
                  <a:lstStyle/>
                  <a:p>
                    <a:r>
                      <a:rPr lang="en-US" altLang="zh-CN" dirty="0"/>
                      <a:t>55k+</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CAA-46A5-871B-BE5AF10E4980}"/>
                </c:ext>
              </c:extLst>
            </c:dLbl>
            <c:dLbl>
              <c:idx val="13"/>
              <c:tx>
                <c:rich>
                  <a:bodyPr/>
                  <a:lstStyle/>
                  <a:p>
                    <a:r>
                      <a:rPr lang="en-US" altLang="zh-CN"/>
                      <a:t>N/A</a:t>
                    </a:r>
                    <a:endParaRPr lang="en-US" altLang="zh-CN"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CAA-46A5-871B-BE5AF10E498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Sheet1!$A$22:$A$35</c:f>
              <c:strCache>
                <c:ptCount val="14"/>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pt idx="12">
                  <c:v>SIM_HASH</c:v>
                </c:pt>
                <c:pt idx="13">
                  <c:v>NONE</c:v>
                </c:pt>
              </c:strCache>
            </c:strRef>
          </c:cat>
          <c:val>
            <c:numRef>
              <c:f>Sheet1!$E$22:$E$35</c:f>
              <c:numCache>
                <c:formatCode>General</c:formatCode>
                <c:ptCount val="14"/>
                <c:pt idx="0">
                  <c:v>538.30999999999995</c:v>
                </c:pt>
                <c:pt idx="1">
                  <c:v>559.58000000000004</c:v>
                </c:pt>
                <c:pt idx="2">
                  <c:v>456.01</c:v>
                </c:pt>
                <c:pt idx="3">
                  <c:v>671.21</c:v>
                </c:pt>
                <c:pt idx="4">
                  <c:v>1200</c:v>
                </c:pt>
                <c:pt idx="5">
                  <c:v>467.79</c:v>
                </c:pt>
                <c:pt idx="6">
                  <c:v>1200</c:v>
                </c:pt>
                <c:pt idx="7">
                  <c:v>579.20000000000005</c:v>
                </c:pt>
                <c:pt idx="8">
                  <c:v>535.19000000000005</c:v>
                </c:pt>
                <c:pt idx="9">
                  <c:v>1200</c:v>
                </c:pt>
                <c:pt idx="10">
                  <c:v>738.95</c:v>
                </c:pt>
                <c:pt idx="11">
                  <c:v>528.42999999999995</c:v>
                </c:pt>
                <c:pt idx="12">
                  <c:v>1200</c:v>
                </c:pt>
                <c:pt idx="13">
                  <c:v>1200</c:v>
                </c:pt>
              </c:numCache>
            </c:numRef>
          </c:val>
          <c:extLst>
            <c:ext xmlns:c16="http://schemas.microsoft.com/office/drawing/2014/chart" uri="{C3380CC4-5D6E-409C-BE32-E72D297353CC}">
              <c16:uniqueId val="{00000005-3CAA-46A5-871B-BE5AF10E4980}"/>
            </c:ext>
          </c:extLst>
        </c:ser>
        <c:dLbls>
          <c:dLblPos val="outEnd"/>
          <c:showLegendKey val="0"/>
          <c:showVal val="1"/>
          <c:showCatName val="0"/>
          <c:showSerName val="0"/>
          <c:showPercent val="0"/>
          <c:showBubbleSize val="0"/>
        </c:dLbls>
        <c:gapWidth val="219"/>
        <c:overlap val="-27"/>
        <c:axId val="-965903696"/>
        <c:axId val="-965829712"/>
      </c:barChart>
      <c:catAx>
        <c:axId val="-965903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65829712"/>
        <c:crosses val="autoZero"/>
        <c:auto val="1"/>
        <c:lblAlgn val="ctr"/>
        <c:lblOffset val="100"/>
        <c:noMultiLvlLbl val="0"/>
      </c:catAx>
      <c:valAx>
        <c:axId val="-965829712"/>
        <c:scaling>
          <c:orientation val="minMax"/>
          <c:max val="12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65903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Average</a:t>
            </a:r>
            <a:r>
              <a:rPr lang="en-US" altLang="zh-CN" baseline="0" dirty="0"/>
              <a:t> Total Time/</a:t>
            </a:r>
            <a:r>
              <a:rPr lang="en-US" altLang="zh-CN" baseline="0" dirty="0" err="1"/>
              <a:t>ms</a:t>
            </a:r>
            <a:endParaRPr lang="zh-CN"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spPr>
            <a:solidFill>
              <a:schemeClr val="accent1"/>
            </a:solidFill>
            <a:ln>
              <a:noFill/>
            </a:ln>
            <a:effectLst/>
          </c:spPr>
          <c:invertIfNegative val="0"/>
          <c:dLbls>
            <c:dLbl>
              <c:idx val="4"/>
              <c:tx>
                <c:rich>
                  <a:bodyPr/>
                  <a:lstStyle/>
                  <a:p>
                    <a:r>
                      <a:rPr lang="en-US" altLang="zh-CN"/>
                      <a:t>Overtime</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682-4417-9AA4-A29CBCE86F0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Sheet1!$A$19:$A$32</c:f>
              <c:strCache>
                <c:ptCount val="14"/>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pt idx="12">
                  <c:v>SIM_HASH</c:v>
                </c:pt>
                <c:pt idx="13">
                  <c:v>NONE</c:v>
                </c:pt>
              </c:strCache>
            </c:strRef>
          </c:cat>
          <c:val>
            <c:numRef>
              <c:f>Sheet1!$V$19:$V$32</c:f>
              <c:numCache>
                <c:formatCode>General</c:formatCode>
                <c:ptCount val="14"/>
                <c:pt idx="0">
                  <c:v>19822.900000000001</c:v>
                </c:pt>
                <c:pt idx="1">
                  <c:v>19723.900000000001</c:v>
                </c:pt>
                <c:pt idx="2">
                  <c:v>19725.8</c:v>
                </c:pt>
                <c:pt idx="3">
                  <c:v>20022.8</c:v>
                </c:pt>
                <c:pt idx="4">
                  <c:v>50000</c:v>
                </c:pt>
                <c:pt idx="5">
                  <c:v>37775.4</c:v>
                </c:pt>
                <c:pt idx="6">
                  <c:v>33852.199999999997</c:v>
                </c:pt>
                <c:pt idx="7">
                  <c:v>22527.599999999999</c:v>
                </c:pt>
                <c:pt idx="8">
                  <c:v>20823.7</c:v>
                </c:pt>
                <c:pt idx="9">
                  <c:v>19932.400000000001</c:v>
                </c:pt>
                <c:pt idx="10">
                  <c:v>19724.5</c:v>
                </c:pt>
                <c:pt idx="11">
                  <c:v>20121.599999999999</c:v>
                </c:pt>
                <c:pt idx="12">
                  <c:v>25447.3</c:v>
                </c:pt>
                <c:pt idx="13">
                  <c:v>22557.3</c:v>
                </c:pt>
              </c:numCache>
            </c:numRef>
          </c:val>
          <c:extLst>
            <c:ext xmlns:c16="http://schemas.microsoft.com/office/drawing/2014/chart" uri="{C3380CC4-5D6E-409C-BE32-E72D297353CC}">
              <c16:uniqueId val="{00000000-A682-4417-9AA4-A29CBCE86F0B}"/>
            </c:ext>
          </c:extLst>
        </c:ser>
        <c:dLbls>
          <c:dLblPos val="outEnd"/>
          <c:showLegendKey val="0"/>
          <c:showVal val="1"/>
          <c:showCatName val="0"/>
          <c:showSerName val="0"/>
          <c:showPercent val="0"/>
          <c:showBubbleSize val="0"/>
        </c:dLbls>
        <c:gapWidth val="219"/>
        <c:overlap val="-27"/>
        <c:axId val="-854118496"/>
        <c:axId val="-854138528"/>
      </c:barChart>
      <c:catAx>
        <c:axId val="-85411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54138528"/>
        <c:crosses val="autoZero"/>
        <c:auto val="1"/>
        <c:lblAlgn val="ctr"/>
        <c:lblOffset val="100"/>
        <c:noMultiLvlLbl val="0"/>
      </c:catAx>
      <c:valAx>
        <c:axId val="-854138528"/>
        <c:scaling>
          <c:orientation val="minMax"/>
          <c:max val="5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54118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Normalized Distribution and Throughput</a:t>
            </a:r>
            <a:endParaRPr lang="zh-CN"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Sheet1!$B$38</c:f>
              <c:strCache>
                <c:ptCount val="1"/>
                <c:pt idx="0">
                  <c:v>Distribution</c:v>
                </c:pt>
              </c:strCache>
            </c:strRef>
          </c:tx>
          <c:spPr>
            <a:solidFill>
              <a:schemeClr val="accent1"/>
            </a:solidFill>
            <a:ln>
              <a:noFill/>
            </a:ln>
            <a:effectLst/>
          </c:spPr>
          <c:invertIfNegative val="0"/>
          <c:dLbls>
            <c:dLbl>
              <c:idx val="4"/>
              <c:tx>
                <c:rich>
                  <a:bodyPr/>
                  <a:lstStyle/>
                  <a:p>
                    <a:r>
                      <a:rPr lang="en-US" altLang="zh-CN"/>
                      <a:t>N/A</a:t>
                    </a:r>
                  </a:p>
                  <a:p>
                    <a:endParaRPr lang="en-US" altLang="zh-CN"/>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068-4F1B-AD27-D91B292B858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Sheet1!$A$39:$A$50</c:f>
              <c:strCache>
                <c:ptCount val="12"/>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strCache>
            </c:strRef>
          </c:cat>
          <c:val>
            <c:numRef>
              <c:f>Sheet1!$B$39:$B$50</c:f>
              <c:numCache>
                <c:formatCode>0.00_ </c:formatCode>
                <c:ptCount val="12"/>
                <c:pt idx="0">
                  <c:v>0.68604281520782051</c:v>
                </c:pt>
                <c:pt idx="1">
                  <c:v>0.69966464160538588</c:v>
                </c:pt>
                <c:pt idx="2">
                  <c:v>0.99999999994750077</c:v>
                </c:pt>
                <c:pt idx="3">
                  <c:v>0.64750757259543601</c:v>
                </c:pt>
                <c:pt idx="4">
                  <c:v>0</c:v>
                </c:pt>
                <c:pt idx="5">
                  <c:v>0.75217263577499349</c:v>
                </c:pt>
                <c:pt idx="6">
                  <c:v>0.50817297776420312</c:v>
                </c:pt>
                <c:pt idx="7">
                  <c:v>0.70894283555991866</c:v>
                </c:pt>
                <c:pt idx="8">
                  <c:v>0.49425904162443313</c:v>
                </c:pt>
                <c:pt idx="9">
                  <c:v>0.29879377760964554</c:v>
                </c:pt>
                <c:pt idx="10">
                  <c:v>0.53230857052369251</c:v>
                </c:pt>
                <c:pt idx="11">
                  <c:v>0.641459021866713</c:v>
                </c:pt>
              </c:numCache>
            </c:numRef>
          </c:val>
          <c:extLst>
            <c:ext xmlns:c16="http://schemas.microsoft.com/office/drawing/2014/chart" uri="{C3380CC4-5D6E-409C-BE32-E72D297353CC}">
              <c16:uniqueId val="{00000000-B068-4F1B-AD27-D91B292B8588}"/>
            </c:ext>
          </c:extLst>
        </c:ser>
        <c:ser>
          <c:idx val="2"/>
          <c:order val="2"/>
          <c:tx>
            <c:strRef>
              <c:f>Sheet1!$D$38</c:f>
              <c:strCache>
                <c:ptCount val="1"/>
                <c:pt idx="0">
                  <c:v>Throughput</c:v>
                </c:pt>
              </c:strCache>
            </c:strRef>
          </c:tx>
          <c:spPr>
            <a:solidFill>
              <a:srgbClr val="FFC000"/>
            </a:solidFill>
            <a:ln>
              <a:noFill/>
            </a:ln>
            <a:effectLst/>
          </c:spPr>
          <c:invertIfNegative val="0"/>
          <c:dLbls>
            <c:dLbl>
              <c:idx val="4"/>
              <c:tx>
                <c:rich>
                  <a:bodyPr/>
                  <a:lstStyle/>
                  <a:p>
                    <a:r>
                      <a:rPr lang="en-US" altLang="zh-CN" dirty="0"/>
                      <a:t>0.00</a:t>
                    </a:r>
                  </a:p>
                  <a:p>
                    <a:endParaRPr lang="en-US" altLang="zh-CN" dirty="0"/>
                  </a:p>
                  <a:p>
                    <a:endParaRPr lang="en-US" altLang="zh-CN"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068-4F1B-AD27-D91B292B858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Sheet1!$A$39:$A$50</c:f>
              <c:strCache>
                <c:ptCount val="12"/>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strCache>
            </c:strRef>
          </c:cat>
          <c:val>
            <c:numRef>
              <c:f>Sheet1!$D$39:$D$50</c:f>
              <c:numCache>
                <c:formatCode>0.00_ </c:formatCode>
                <c:ptCount val="12"/>
                <c:pt idx="0">
                  <c:v>0.30324400564174903</c:v>
                </c:pt>
                <c:pt idx="1">
                  <c:v>0.61636107193229905</c:v>
                </c:pt>
                <c:pt idx="2">
                  <c:v>0.5599435825105783</c:v>
                </c:pt>
                <c:pt idx="3">
                  <c:v>0.35119887165021163</c:v>
                </c:pt>
                <c:pt idx="4">
                  <c:v>0</c:v>
                </c:pt>
                <c:pt idx="5">
                  <c:v>7.0521861777150911E-3</c:v>
                </c:pt>
                <c:pt idx="6">
                  <c:v>5.500705218617772E-2</c:v>
                </c:pt>
                <c:pt idx="7">
                  <c:v>5.2186177715091681E-2</c:v>
                </c:pt>
                <c:pt idx="8">
                  <c:v>0.12834978843441466</c:v>
                </c:pt>
                <c:pt idx="9">
                  <c:v>9.7320169252468253E-2</c:v>
                </c:pt>
                <c:pt idx="10">
                  <c:v>0.77997179125528915</c:v>
                </c:pt>
                <c:pt idx="11">
                  <c:v>1</c:v>
                </c:pt>
              </c:numCache>
            </c:numRef>
          </c:val>
          <c:extLst>
            <c:ext xmlns:c16="http://schemas.microsoft.com/office/drawing/2014/chart" uri="{C3380CC4-5D6E-409C-BE32-E72D297353CC}">
              <c16:uniqueId val="{00000001-B068-4F1B-AD27-D91B292B8588}"/>
            </c:ext>
          </c:extLst>
        </c:ser>
        <c:dLbls>
          <c:dLblPos val="outEnd"/>
          <c:showLegendKey val="0"/>
          <c:showVal val="1"/>
          <c:showCatName val="0"/>
          <c:showSerName val="0"/>
          <c:showPercent val="0"/>
          <c:showBubbleSize val="0"/>
        </c:dLbls>
        <c:gapWidth val="219"/>
        <c:overlap val="-27"/>
        <c:axId val="-964781808"/>
        <c:axId val="-964778976"/>
        <c:extLst>
          <c:ext xmlns:c15="http://schemas.microsoft.com/office/drawing/2012/chart" uri="{02D57815-91ED-43cb-92C2-25804820EDAC}">
            <c15:filteredBarSeries>
              <c15:ser>
                <c:idx val="1"/>
                <c:order val="1"/>
                <c:tx>
                  <c:strRef>
                    <c:extLst>
                      <c:ext uri="{02D57815-91ED-43cb-92C2-25804820EDAC}">
                        <c15:formulaRef>
                          <c15:sqref>Sheet1!$C$38</c15:sqref>
                        </c15:formulaRef>
                      </c:ext>
                    </c:extLst>
                    <c:strCache>
                      <c:ptCount val="1"/>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Sheet1!$A$39:$A$50</c15:sqref>
                        </c15:formulaRef>
                      </c:ext>
                    </c:extLst>
                    <c:strCache>
                      <c:ptCount val="12"/>
                      <c:pt idx="0">
                        <c:v>JENKINS</c:v>
                      </c:pt>
                      <c:pt idx="1">
                        <c:v>XX_HASH</c:v>
                      </c:pt>
                      <c:pt idx="2">
                        <c:v>MURMUR</c:v>
                      </c:pt>
                      <c:pt idx="3">
                        <c:v>HASH_CODE</c:v>
                      </c:pt>
                      <c:pt idx="4">
                        <c:v>BLAKE_2S</c:v>
                      </c:pt>
                      <c:pt idx="5">
                        <c:v>WHIRLPOOL</c:v>
                      </c:pt>
                      <c:pt idx="6">
                        <c:v>SHA256</c:v>
                      </c:pt>
                      <c:pt idx="7">
                        <c:v>MD5</c:v>
                      </c:pt>
                      <c:pt idx="8">
                        <c:v>CRC32</c:v>
                      </c:pt>
                      <c:pt idx="9">
                        <c:v>FLETCHER32</c:v>
                      </c:pt>
                      <c:pt idx="10">
                        <c:v>ADLER32</c:v>
                      </c:pt>
                      <c:pt idx="11">
                        <c:v>XOR8</c:v>
                      </c:pt>
                    </c:strCache>
                  </c:strRef>
                </c:cat>
                <c:val>
                  <c:numRef>
                    <c:extLst>
                      <c:ext uri="{02D57815-91ED-43cb-92C2-25804820EDAC}">
                        <c15:formulaRef>
                          <c15:sqref>Sheet1!$C$39:$C$50</c15:sqref>
                        </c15:formulaRef>
                      </c:ext>
                    </c:extLst>
                    <c:numCache>
                      <c:formatCode>General</c:formatCode>
                      <c:ptCount val="12"/>
                    </c:numCache>
                  </c:numRef>
                </c:val>
                <c:extLst>
                  <c:ext xmlns:c16="http://schemas.microsoft.com/office/drawing/2014/chart" uri="{C3380CC4-5D6E-409C-BE32-E72D297353CC}">
                    <c16:uniqueId val="{00000002-B068-4F1B-AD27-D91B292B8588}"/>
                  </c:ext>
                </c:extLst>
              </c15:ser>
            </c15:filteredBarSeries>
          </c:ext>
        </c:extLst>
      </c:barChart>
      <c:catAx>
        <c:axId val="-964781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64778976"/>
        <c:crosses val="autoZero"/>
        <c:auto val="1"/>
        <c:lblAlgn val="ctr"/>
        <c:lblOffset val="100"/>
        <c:noMultiLvlLbl val="0"/>
      </c:catAx>
      <c:valAx>
        <c:axId val="-964778976"/>
        <c:scaling>
          <c:orientation val="minMax"/>
        </c:scaling>
        <c:delete val="0"/>
        <c:axPos val="l"/>
        <c:majorGridlines>
          <c:spPr>
            <a:ln w="9525" cap="flat" cmpd="sng" algn="ctr">
              <a:solidFill>
                <a:schemeClr val="tx1">
                  <a:lumMod val="15000"/>
                  <a:lumOff val="85000"/>
                </a:schemeClr>
              </a:solidFill>
              <a:round/>
            </a:ln>
            <a:effectLst/>
          </c:spPr>
        </c:majorGridlines>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64781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6FB8D-E1C0-41B7-9611-1CDCB4F60465}" type="datetimeFigureOut">
              <a:rPr lang="de-DE" smtClean="0"/>
              <a:t>08.12.2017</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43354-D9AC-4E41-B1C0-64EAE2A036DF}" type="slidenum">
              <a:rPr lang="de-DE" smtClean="0"/>
              <a:t>‹Nr.›</a:t>
            </a:fld>
            <a:endParaRPr lang="de-DE"/>
          </a:p>
        </p:txBody>
      </p:sp>
    </p:spTree>
    <p:extLst>
      <p:ext uri="{BB962C8B-B14F-4D97-AF65-F5344CB8AC3E}">
        <p14:creationId xmlns:p14="http://schemas.microsoft.com/office/powerpoint/2010/main" val="159476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Mars: a </a:t>
            </a:r>
            <a:r>
              <a:rPr lang="en-US" dirty="0" err="1"/>
              <a:t>mapreduce</a:t>
            </a:r>
            <a:r>
              <a:rPr lang="en-US" dirty="0"/>
              <a:t> framework on graphics processors</a:t>
            </a:r>
          </a:p>
          <a:p>
            <a:r>
              <a:rPr lang="en-US" dirty="0"/>
              <a:t>Efficient hardware hashing functions for high performance computers</a:t>
            </a:r>
          </a:p>
          <a:p>
            <a:endParaRPr lang="en-US" dirty="0"/>
          </a:p>
          <a:p>
            <a:r>
              <a:rPr lang="en-US" dirty="0"/>
              <a:t>Repairing and optimizing </a:t>
            </a:r>
            <a:r>
              <a:rPr lang="en-US" dirty="0" err="1"/>
              <a:t>hadoop</a:t>
            </a:r>
            <a:r>
              <a:rPr lang="en-US" dirty="0"/>
              <a:t> </a:t>
            </a:r>
            <a:r>
              <a:rPr lang="en-US" dirty="0" err="1"/>
              <a:t>hashcode</a:t>
            </a:r>
            <a:r>
              <a:rPr lang="en-US" dirty="0"/>
              <a:t> implementations</a:t>
            </a:r>
          </a:p>
          <a:p>
            <a:endParaRPr lang="en-US" dirty="0"/>
          </a:p>
          <a:p>
            <a:r>
              <a:rPr lang="en-US" dirty="0"/>
              <a:t>Implementation of parallel hash join algorithms over </a:t>
            </a:r>
            <a:r>
              <a:rPr lang="en-US" dirty="0" err="1"/>
              <a:t>hadoop</a:t>
            </a:r>
            <a:endParaRPr lang="de-DE" dirty="0"/>
          </a:p>
        </p:txBody>
      </p:sp>
      <p:sp>
        <p:nvSpPr>
          <p:cNvPr id="4" name="Foliennummernplatzhalter 3"/>
          <p:cNvSpPr>
            <a:spLocks noGrp="1"/>
          </p:cNvSpPr>
          <p:nvPr>
            <p:ph type="sldNum" sz="quarter" idx="10"/>
          </p:nvPr>
        </p:nvSpPr>
        <p:spPr/>
        <p:txBody>
          <a:bodyPr/>
          <a:lstStyle/>
          <a:p>
            <a:fld id="{DCC43354-D9AC-4E41-B1C0-64EAE2A036DF}" type="slidenum">
              <a:rPr lang="de-DE" smtClean="0"/>
              <a:t>3</a:t>
            </a:fld>
            <a:endParaRPr lang="de-DE"/>
          </a:p>
        </p:txBody>
      </p:sp>
    </p:spTree>
    <p:extLst>
      <p:ext uri="{BB962C8B-B14F-4D97-AF65-F5344CB8AC3E}">
        <p14:creationId xmlns:p14="http://schemas.microsoft.com/office/powerpoint/2010/main" val="4236550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General purpose still the best,</a:t>
            </a:r>
          </a:p>
          <a:p>
            <a:endParaRPr lang="zh-CN" altLang="en-US" dirty="0"/>
          </a:p>
        </p:txBody>
      </p:sp>
      <p:sp>
        <p:nvSpPr>
          <p:cNvPr id="4" name="灯片编号占位符 3"/>
          <p:cNvSpPr>
            <a:spLocks noGrp="1"/>
          </p:cNvSpPr>
          <p:nvPr>
            <p:ph type="sldNum" sz="quarter" idx="10"/>
          </p:nvPr>
        </p:nvSpPr>
        <p:spPr/>
        <p:txBody>
          <a:bodyPr/>
          <a:lstStyle/>
          <a:p>
            <a:fld id="{DCC43354-D9AC-4E41-B1C0-64EAE2A036DF}" type="slidenum">
              <a:rPr lang="de-DE" smtClean="0"/>
              <a:t>13</a:t>
            </a:fld>
            <a:endParaRPr lang="de-DE"/>
          </a:p>
        </p:txBody>
      </p:sp>
    </p:spTree>
    <p:extLst>
      <p:ext uri="{BB962C8B-B14F-4D97-AF65-F5344CB8AC3E}">
        <p14:creationId xmlns:p14="http://schemas.microsoft.com/office/powerpoint/2010/main" val="3953418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some algorithms function abnormally on Spark</a:t>
            </a:r>
            <a:r>
              <a:rPr lang="en-US" altLang="zh-CN" baseline="0" dirty="0"/>
              <a:t>, we turn to local Hadoop result for better accuracy(e.g. network communication):</a:t>
            </a:r>
          </a:p>
          <a:p>
            <a:r>
              <a:rPr lang="en-US" altLang="zh-CN" dirty="0"/>
              <a:t>General</a:t>
            </a:r>
            <a:r>
              <a:rPr lang="en-US" altLang="zh-CN" baseline="0" dirty="0"/>
              <a:t> purpose: bigger throughput with worse distribution caused the result almost the same. Special groups are ignored as they are too slow and unusable.</a:t>
            </a:r>
          </a:p>
          <a:p>
            <a:r>
              <a:rPr lang="en-US" altLang="zh-CN" baseline="0" dirty="0"/>
              <a:t>Cryptographic: BLAKE_2S is too slow that I even can’t get it’s result for twenty minutes. Overall low throughput leads to high time consumption.</a:t>
            </a:r>
          </a:p>
          <a:p>
            <a:r>
              <a:rPr lang="en-US" altLang="zh-CN" baseline="0" dirty="0"/>
              <a:t>Checksums: better distribution result but time consumption is slightly longer than general purpose sets, need to find out why</a:t>
            </a:r>
            <a:endParaRPr lang="zh-CN" altLang="en-US" dirty="0"/>
          </a:p>
        </p:txBody>
      </p:sp>
      <p:sp>
        <p:nvSpPr>
          <p:cNvPr id="4" name="灯片编号占位符 3"/>
          <p:cNvSpPr>
            <a:spLocks noGrp="1"/>
          </p:cNvSpPr>
          <p:nvPr>
            <p:ph type="sldNum" sz="quarter" idx="10"/>
          </p:nvPr>
        </p:nvSpPr>
        <p:spPr/>
        <p:txBody>
          <a:bodyPr/>
          <a:lstStyle/>
          <a:p>
            <a:fld id="{DCC43354-D9AC-4E41-B1C0-64EAE2A036DF}" type="slidenum">
              <a:rPr lang="de-DE" smtClean="0"/>
              <a:t>14</a:t>
            </a:fld>
            <a:endParaRPr lang="de-DE"/>
          </a:p>
        </p:txBody>
      </p:sp>
    </p:spTree>
    <p:extLst>
      <p:ext uri="{BB962C8B-B14F-4D97-AF65-F5344CB8AC3E}">
        <p14:creationId xmlns:p14="http://schemas.microsoft.com/office/powerpoint/2010/main" val="622090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Similarly</a:t>
            </a:r>
            <a:r>
              <a:rPr lang="en-US" altLang="zh-CN" baseline="0" dirty="0"/>
              <a:t> for</a:t>
            </a:r>
            <a:r>
              <a:rPr lang="en-US" altLang="zh-CN" dirty="0"/>
              <a:t> general purpose</a:t>
            </a:r>
            <a:r>
              <a:rPr lang="en-US" altLang="zh-CN" baseline="0" dirty="0"/>
              <a:t>,</a:t>
            </a:r>
          </a:p>
          <a:p>
            <a:r>
              <a:rPr lang="en-US" altLang="zh-CN" baseline="0" dirty="0"/>
              <a:t>Blake_2s, XOR8,NONE can’t get the result.</a:t>
            </a:r>
          </a:p>
          <a:p>
            <a:r>
              <a:rPr lang="en-US" altLang="zh-CN" baseline="0" dirty="0"/>
              <a:t>FLETCHER32 &amp; ADLER32 &amp; HASHCODE got extremely good distribution</a:t>
            </a:r>
          </a:p>
        </p:txBody>
      </p:sp>
      <p:sp>
        <p:nvSpPr>
          <p:cNvPr id="4" name="灯片编号占位符 3"/>
          <p:cNvSpPr>
            <a:spLocks noGrp="1"/>
          </p:cNvSpPr>
          <p:nvPr>
            <p:ph type="sldNum" sz="quarter" idx="10"/>
          </p:nvPr>
        </p:nvSpPr>
        <p:spPr/>
        <p:txBody>
          <a:bodyPr/>
          <a:lstStyle/>
          <a:p>
            <a:fld id="{DCC43354-D9AC-4E41-B1C0-64EAE2A036DF}" type="slidenum">
              <a:rPr lang="de-DE" smtClean="0"/>
              <a:t>15</a:t>
            </a:fld>
            <a:endParaRPr lang="de-DE"/>
          </a:p>
        </p:txBody>
      </p:sp>
    </p:spTree>
    <p:extLst>
      <p:ext uri="{BB962C8B-B14F-4D97-AF65-F5344CB8AC3E}">
        <p14:creationId xmlns:p14="http://schemas.microsoft.com/office/powerpoint/2010/main" val="1859951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Checksums results are not compatible</a:t>
            </a:r>
            <a:r>
              <a:rPr lang="en-US" altLang="zh-CN" baseline="0" dirty="0"/>
              <a:t> for throughput and distribution, maybe there’re other reasons affecting the result.</a:t>
            </a:r>
            <a:endParaRPr lang="zh-CN" altLang="en-US" dirty="0"/>
          </a:p>
        </p:txBody>
      </p:sp>
      <p:sp>
        <p:nvSpPr>
          <p:cNvPr id="4" name="灯片编号占位符 3"/>
          <p:cNvSpPr>
            <a:spLocks noGrp="1"/>
          </p:cNvSpPr>
          <p:nvPr>
            <p:ph type="sldNum" sz="quarter" idx="10"/>
          </p:nvPr>
        </p:nvSpPr>
        <p:spPr/>
        <p:txBody>
          <a:bodyPr/>
          <a:lstStyle/>
          <a:p>
            <a:fld id="{DCC43354-D9AC-4E41-B1C0-64EAE2A036DF}" type="slidenum">
              <a:rPr lang="de-DE" smtClean="0"/>
              <a:t>16</a:t>
            </a:fld>
            <a:endParaRPr lang="de-DE"/>
          </a:p>
        </p:txBody>
      </p:sp>
    </p:spTree>
    <p:extLst>
      <p:ext uri="{BB962C8B-B14F-4D97-AF65-F5344CB8AC3E}">
        <p14:creationId xmlns:p14="http://schemas.microsoft.com/office/powerpoint/2010/main" val="2609773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C43354-D9AC-4E41-B1C0-64EAE2A036DF}" type="slidenum">
              <a:rPr lang="de-DE" smtClean="0"/>
              <a:t>17</a:t>
            </a:fld>
            <a:endParaRPr lang="de-DE"/>
          </a:p>
        </p:txBody>
      </p:sp>
    </p:spTree>
    <p:extLst>
      <p:ext uri="{BB962C8B-B14F-4D97-AF65-F5344CB8AC3E}">
        <p14:creationId xmlns:p14="http://schemas.microsoft.com/office/powerpoint/2010/main" val="633298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ADLER32 and FLETCHER32 works</a:t>
            </a:r>
            <a:r>
              <a:rPr lang="en-US" baseline="0" dirty="0"/>
              <a:t> fine on Hadoop or on Spark with small datasets, but weird with big datasets on Spark </a:t>
            </a:r>
            <a:endParaRPr lang="en-US" dirty="0"/>
          </a:p>
        </p:txBody>
      </p:sp>
      <p:sp>
        <p:nvSpPr>
          <p:cNvPr id="4" name="Slide Number Placeholder 3"/>
          <p:cNvSpPr>
            <a:spLocks noGrp="1"/>
          </p:cNvSpPr>
          <p:nvPr>
            <p:ph type="sldNum" sz="quarter" idx="10"/>
          </p:nvPr>
        </p:nvSpPr>
        <p:spPr/>
        <p:txBody>
          <a:bodyPr/>
          <a:lstStyle/>
          <a:p>
            <a:fld id="{DCC43354-D9AC-4E41-B1C0-64EAE2A036DF}" type="slidenum">
              <a:rPr lang="de-DE" smtClean="0"/>
              <a:t>18</a:t>
            </a:fld>
            <a:endParaRPr lang="de-DE"/>
          </a:p>
        </p:txBody>
      </p:sp>
    </p:spTree>
    <p:extLst>
      <p:ext uri="{BB962C8B-B14F-4D97-AF65-F5344CB8AC3E}">
        <p14:creationId xmlns:p14="http://schemas.microsoft.com/office/powerpoint/2010/main" val="384628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11 </a:t>
            </a:r>
            <a:r>
              <a:rPr lang="de-DE" dirty="0" err="1"/>
              <a:t>byte</a:t>
            </a:r>
            <a:r>
              <a:rPr lang="de-DE" dirty="0"/>
              <a:t> </a:t>
            </a:r>
            <a:r>
              <a:rPr lang="de-DE" dirty="0" err="1"/>
              <a:t>input</a:t>
            </a:r>
            <a:endParaRPr lang="de-DE" dirty="0"/>
          </a:p>
        </p:txBody>
      </p:sp>
      <p:sp>
        <p:nvSpPr>
          <p:cNvPr id="4" name="Foliennummernplatzhalter 3"/>
          <p:cNvSpPr>
            <a:spLocks noGrp="1"/>
          </p:cNvSpPr>
          <p:nvPr>
            <p:ph type="sldNum" sz="quarter" idx="10"/>
          </p:nvPr>
        </p:nvSpPr>
        <p:spPr/>
        <p:txBody>
          <a:bodyPr/>
          <a:lstStyle/>
          <a:p>
            <a:fld id="{DCC43354-D9AC-4E41-B1C0-64EAE2A036DF}" type="slidenum">
              <a:rPr lang="de-DE" smtClean="0"/>
              <a:t>5</a:t>
            </a:fld>
            <a:endParaRPr lang="de-DE"/>
          </a:p>
        </p:txBody>
      </p:sp>
    </p:spTree>
    <p:extLst>
      <p:ext uri="{BB962C8B-B14F-4D97-AF65-F5344CB8AC3E}">
        <p14:creationId xmlns:p14="http://schemas.microsoft.com/office/powerpoint/2010/main" val="1516481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200 MB </a:t>
            </a:r>
            <a:r>
              <a:rPr lang="de-DE" dirty="0" err="1"/>
              <a:t>compressed</a:t>
            </a:r>
            <a:r>
              <a:rPr lang="de-DE" dirty="0"/>
              <a:t> </a:t>
            </a:r>
            <a:r>
              <a:rPr lang="de-DE" dirty="0" err="1"/>
              <a:t>file</a:t>
            </a:r>
            <a:r>
              <a:rPr lang="de-DE" dirty="0"/>
              <a:t> </a:t>
            </a:r>
            <a:r>
              <a:rPr lang="de-DE" dirty="0" err="1"/>
              <a:t>input</a:t>
            </a:r>
            <a:endParaRPr lang="de-DE" dirty="0"/>
          </a:p>
        </p:txBody>
      </p:sp>
      <p:sp>
        <p:nvSpPr>
          <p:cNvPr id="4" name="Foliennummernplatzhalter 3"/>
          <p:cNvSpPr>
            <a:spLocks noGrp="1"/>
          </p:cNvSpPr>
          <p:nvPr>
            <p:ph type="sldNum" sz="quarter" idx="10"/>
          </p:nvPr>
        </p:nvSpPr>
        <p:spPr/>
        <p:txBody>
          <a:bodyPr/>
          <a:lstStyle/>
          <a:p>
            <a:fld id="{DCC43354-D9AC-4E41-B1C0-64EAE2A036DF}" type="slidenum">
              <a:rPr lang="de-DE" smtClean="0"/>
              <a:t>6</a:t>
            </a:fld>
            <a:endParaRPr lang="de-DE"/>
          </a:p>
        </p:txBody>
      </p:sp>
    </p:spTree>
    <p:extLst>
      <p:ext uri="{BB962C8B-B14F-4D97-AF65-F5344CB8AC3E}">
        <p14:creationId xmlns:p14="http://schemas.microsoft.com/office/powerpoint/2010/main" val="356225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200 MB </a:t>
            </a:r>
            <a:r>
              <a:rPr lang="de-DE" dirty="0" err="1"/>
              <a:t>compressed</a:t>
            </a:r>
            <a:r>
              <a:rPr lang="de-DE" dirty="0"/>
              <a:t> </a:t>
            </a:r>
            <a:r>
              <a:rPr lang="de-DE" dirty="0" err="1"/>
              <a:t>file</a:t>
            </a:r>
            <a:r>
              <a:rPr lang="de-DE" dirty="0"/>
              <a:t> </a:t>
            </a:r>
            <a:r>
              <a:rPr lang="de-DE" dirty="0" err="1"/>
              <a:t>input</a:t>
            </a:r>
            <a:endParaRPr lang="de-DE" dirty="0"/>
          </a:p>
        </p:txBody>
      </p:sp>
      <p:sp>
        <p:nvSpPr>
          <p:cNvPr id="4" name="Foliennummernplatzhalter 3"/>
          <p:cNvSpPr>
            <a:spLocks noGrp="1"/>
          </p:cNvSpPr>
          <p:nvPr>
            <p:ph type="sldNum" sz="quarter" idx="10"/>
          </p:nvPr>
        </p:nvSpPr>
        <p:spPr/>
        <p:txBody>
          <a:bodyPr/>
          <a:lstStyle/>
          <a:p>
            <a:fld id="{DCC43354-D9AC-4E41-B1C0-64EAE2A036DF}" type="slidenum">
              <a:rPr lang="de-DE" smtClean="0"/>
              <a:t>7</a:t>
            </a:fld>
            <a:endParaRPr lang="de-DE"/>
          </a:p>
        </p:txBody>
      </p:sp>
    </p:spTree>
    <p:extLst>
      <p:ext uri="{BB962C8B-B14F-4D97-AF65-F5344CB8AC3E}">
        <p14:creationId xmlns:p14="http://schemas.microsoft.com/office/powerpoint/2010/main" val="272220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l</a:t>
            </a:r>
            <a:r>
              <a:rPr lang="en-US" dirty="0"/>
              <a:t>ocal datasets are larger</a:t>
            </a:r>
            <a:r>
              <a:rPr lang="en-US" baseline="0" dirty="0"/>
              <a:t> than </a:t>
            </a:r>
            <a:r>
              <a:rPr lang="en-US" baseline="0" dirty="0" err="1"/>
              <a:t>emr</a:t>
            </a:r>
            <a:r>
              <a:rPr lang="en-US" baseline="0" dirty="0"/>
              <a:t> datasets to make sure local spark/</a:t>
            </a:r>
            <a:r>
              <a:rPr lang="en-US" baseline="0" dirty="0" err="1"/>
              <a:t>hadoop</a:t>
            </a:r>
            <a:r>
              <a:rPr lang="en-US" baseline="0" dirty="0"/>
              <a:t> can generate enough partitions</a:t>
            </a:r>
            <a:endParaRPr lang="en-US" dirty="0"/>
          </a:p>
        </p:txBody>
      </p:sp>
      <p:sp>
        <p:nvSpPr>
          <p:cNvPr id="4" name="Slide Number Placeholder 3"/>
          <p:cNvSpPr>
            <a:spLocks noGrp="1"/>
          </p:cNvSpPr>
          <p:nvPr>
            <p:ph type="sldNum" sz="quarter" idx="10"/>
          </p:nvPr>
        </p:nvSpPr>
        <p:spPr/>
        <p:txBody>
          <a:bodyPr/>
          <a:lstStyle/>
          <a:p>
            <a:fld id="{DCC43354-D9AC-4E41-B1C0-64EAE2A036DF}" type="slidenum">
              <a:rPr lang="de-DE" smtClean="0"/>
              <a:t>8</a:t>
            </a:fld>
            <a:endParaRPr lang="de-DE"/>
          </a:p>
        </p:txBody>
      </p:sp>
    </p:spTree>
    <p:extLst>
      <p:ext uri="{BB962C8B-B14F-4D97-AF65-F5344CB8AC3E}">
        <p14:creationId xmlns:p14="http://schemas.microsoft.com/office/powerpoint/2010/main" val="205502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C43354-D9AC-4E41-B1C0-64EAE2A036DF}" type="slidenum">
              <a:rPr lang="de-DE" smtClean="0"/>
              <a:t>9</a:t>
            </a:fld>
            <a:endParaRPr lang="de-DE"/>
          </a:p>
        </p:txBody>
      </p:sp>
    </p:spTree>
    <p:extLst>
      <p:ext uri="{BB962C8B-B14F-4D97-AF65-F5344CB8AC3E}">
        <p14:creationId xmlns:p14="http://schemas.microsoft.com/office/powerpoint/2010/main" val="4157274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Datasets are too small for clusters,</a:t>
            </a:r>
            <a:r>
              <a:rPr lang="en-US" altLang="zh-CN" baseline="0" dirty="0"/>
              <a:t> the difference is slight, in checksums ADLER32 even faster than HASH_CODE</a:t>
            </a:r>
            <a:endParaRPr lang="zh-CN" altLang="en-US" dirty="0"/>
          </a:p>
        </p:txBody>
      </p:sp>
      <p:sp>
        <p:nvSpPr>
          <p:cNvPr id="4" name="灯片编号占位符 3"/>
          <p:cNvSpPr>
            <a:spLocks noGrp="1"/>
          </p:cNvSpPr>
          <p:nvPr>
            <p:ph type="sldNum" sz="quarter" idx="10"/>
          </p:nvPr>
        </p:nvSpPr>
        <p:spPr/>
        <p:txBody>
          <a:bodyPr/>
          <a:lstStyle/>
          <a:p>
            <a:fld id="{DCC43354-D9AC-4E41-B1C0-64EAE2A036DF}" type="slidenum">
              <a:rPr lang="de-DE" smtClean="0"/>
              <a:t>10</a:t>
            </a:fld>
            <a:endParaRPr lang="de-DE"/>
          </a:p>
        </p:txBody>
      </p:sp>
    </p:spTree>
    <p:extLst>
      <p:ext uri="{BB962C8B-B14F-4D97-AF65-F5344CB8AC3E}">
        <p14:creationId xmlns:p14="http://schemas.microsoft.com/office/powerpoint/2010/main" val="3496064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medium datasets</a:t>
            </a:r>
            <a:r>
              <a:rPr lang="en-US" altLang="zh-CN" baseline="0" dirty="0"/>
              <a:t> Lorem Ipsum,  cryptographic are slower, couldn’t tell much difference about others, performance is close, need bigger datasets.</a:t>
            </a:r>
            <a:endParaRPr lang="zh-CN" altLang="en-US" dirty="0"/>
          </a:p>
        </p:txBody>
      </p:sp>
      <p:sp>
        <p:nvSpPr>
          <p:cNvPr id="4" name="灯片编号占位符 3"/>
          <p:cNvSpPr>
            <a:spLocks noGrp="1"/>
          </p:cNvSpPr>
          <p:nvPr>
            <p:ph type="sldNum" sz="quarter" idx="10"/>
          </p:nvPr>
        </p:nvSpPr>
        <p:spPr/>
        <p:txBody>
          <a:bodyPr/>
          <a:lstStyle/>
          <a:p>
            <a:fld id="{DCC43354-D9AC-4E41-B1C0-64EAE2A036DF}" type="slidenum">
              <a:rPr lang="de-DE" smtClean="0"/>
              <a:t>11</a:t>
            </a:fld>
            <a:endParaRPr lang="de-DE"/>
          </a:p>
        </p:txBody>
      </p:sp>
    </p:spTree>
    <p:extLst>
      <p:ext uri="{BB962C8B-B14F-4D97-AF65-F5344CB8AC3E}">
        <p14:creationId xmlns:p14="http://schemas.microsoft.com/office/powerpoint/2010/main" val="422074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en-US" altLang="zh-CN" baseline="0" dirty="0"/>
              <a:t> </a:t>
            </a:r>
            <a:r>
              <a:rPr lang="en-US" altLang="zh-CN" baseline="0" dirty="0" err="1"/>
              <a:t>Quora</a:t>
            </a:r>
            <a:r>
              <a:rPr lang="en-US" altLang="zh-CN" baseline="0" dirty="0"/>
              <a:t> questions datasets, things start to be clear. General purpose have the best performance and are close to each other. Cryptographic and special groups are so slow that will cost your triple times or more. Checksums: except XOR8, others’ performance still close to general purpose group. But performance are not completely correlative to throughput, try to look into other parameters like distribution of records in each </a:t>
            </a:r>
            <a:r>
              <a:rPr lang="en-US" altLang="zh-CN" baseline="0" dirty="0" err="1"/>
              <a:t>partitioner</a:t>
            </a:r>
            <a:endParaRPr lang="zh-CN" altLang="en-US" dirty="0"/>
          </a:p>
        </p:txBody>
      </p:sp>
      <p:sp>
        <p:nvSpPr>
          <p:cNvPr id="4" name="灯片编号占位符 3"/>
          <p:cNvSpPr>
            <a:spLocks noGrp="1"/>
          </p:cNvSpPr>
          <p:nvPr>
            <p:ph type="sldNum" sz="quarter" idx="10"/>
          </p:nvPr>
        </p:nvSpPr>
        <p:spPr/>
        <p:txBody>
          <a:bodyPr/>
          <a:lstStyle/>
          <a:p>
            <a:fld id="{DCC43354-D9AC-4E41-B1C0-64EAE2A036DF}" type="slidenum">
              <a:rPr lang="de-DE" smtClean="0"/>
              <a:t>12</a:t>
            </a:fld>
            <a:endParaRPr lang="de-DE"/>
          </a:p>
        </p:txBody>
      </p:sp>
    </p:spTree>
    <p:extLst>
      <p:ext uri="{BB962C8B-B14F-4D97-AF65-F5344CB8AC3E}">
        <p14:creationId xmlns:p14="http://schemas.microsoft.com/office/powerpoint/2010/main" val="2762567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tx1"/>
                </a:solidFill>
              </a:defRPr>
            </a:lvl1pPr>
          </a:lstStyle>
          <a:p>
            <a:r>
              <a:rPr lang="de-DE"/>
              <a:t>Formatvorlage des Untertitelmasters durch Klicken bearbeiten</a:t>
            </a:r>
            <a:endParaRPr lang="en-US" dirty="0"/>
          </a:p>
        </p:txBody>
      </p:sp>
      <p:sp>
        <p:nvSpPr>
          <p:cNvPr id="4098" name="Rectangle 2"/>
          <p:cNvSpPr>
            <a:spLocks noGrp="1" noChangeArrowheads="1"/>
          </p:cNvSpPr>
          <p:nvPr>
            <p:ph type="ctrTitle"/>
          </p:nvPr>
        </p:nvSpPr>
        <p:spPr>
          <a:xfrm>
            <a:off x="685800" y="2130425"/>
            <a:ext cx="7772400" cy="1470025"/>
          </a:xfrm>
        </p:spPr>
        <p:txBody>
          <a:bodyPr/>
          <a:lstStyle>
            <a:lvl1pPr algn="ctr">
              <a:defRPr>
                <a:solidFill>
                  <a:schemeClr val="tx1"/>
                </a:solidFill>
              </a:defRPr>
            </a:lvl1pPr>
          </a:lstStyle>
          <a:p>
            <a:r>
              <a:rPr lang="de-DE"/>
              <a:t>Titelmasterformat durch Klicken bearbeiten</a:t>
            </a:r>
            <a:endParaRPr lang="en-US" dirty="0"/>
          </a:p>
        </p:txBody>
      </p:sp>
      <p:pic>
        <p:nvPicPr>
          <p:cNvPr id="2" name="Picture 1" descr="RU_SHIELD_SIG_ST_PMS186_100K.eps"/>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30200" y="300803"/>
            <a:ext cx="4305300" cy="1277994"/>
          </a:xfrm>
          <a:prstGeom prst="rect">
            <a:avLst/>
          </a:prstGeom>
        </p:spPr>
      </p:pic>
    </p:spTree>
    <p:extLst>
      <p:ext uri="{BB962C8B-B14F-4D97-AF65-F5344CB8AC3E}">
        <p14:creationId xmlns:p14="http://schemas.microsoft.com/office/powerpoint/2010/main" val="725857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23E23BF7-9F5A-9E42-B502-689AC6A1E537}" type="slidenum">
              <a:rPr lang="en-US"/>
              <a:pPr>
                <a:defRPr/>
              </a:pPr>
              <a:t>‹Nr.›</a:t>
            </a:fld>
            <a:endParaRPr lang="en-US"/>
          </a:p>
        </p:txBody>
      </p:sp>
    </p:spTree>
    <p:extLst>
      <p:ext uri="{BB962C8B-B14F-4D97-AF65-F5344CB8AC3E}">
        <p14:creationId xmlns:p14="http://schemas.microsoft.com/office/powerpoint/2010/main" val="196298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448300"/>
          </a:xfrm>
        </p:spPr>
        <p:txBody>
          <a:bodyPr vert="eaVert"/>
          <a:lstStyle/>
          <a:p>
            <a:r>
              <a:rPr lang="de-DE"/>
              <a:t>Titelmasterformat durch Klicken bearbeiten</a:t>
            </a:r>
            <a:endParaRPr lang="en-US"/>
          </a:p>
        </p:txBody>
      </p:sp>
      <p:sp>
        <p:nvSpPr>
          <p:cNvPr id="3" name="Vertical Text Placeholder 2"/>
          <p:cNvSpPr>
            <a:spLocks noGrp="1"/>
          </p:cNvSpPr>
          <p:nvPr>
            <p:ph type="body" orient="vert" idx="1"/>
          </p:nvPr>
        </p:nvSpPr>
        <p:spPr>
          <a:xfrm>
            <a:off x="457200" y="609600"/>
            <a:ext cx="6019800" cy="5448300"/>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2FA2D79-D5B9-9E44-BC26-5C4012EF6E34}" type="slidenum">
              <a:rPr lang="en-US"/>
              <a:pPr>
                <a:defRPr/>
              </a:pPr>
              <a:t>‹Nr.›</a:t>
            </a:fld>
            <a:endParaRPr lang="en-US"/>
          </a:p>
        </p:txBody>
      </p:sp>
    </p:spTree>
    <p:extLst>
      <p:ext uri="{BB962C8B-B14F-4D97-AF65-F5344CB8AC3E}">
        <p14:creationId xmlns:p14="http://schemas.microsoft.com/office/powerpoint/2010/main" val="247152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5488343-B159-074D-B355-B61FD1A20D53}" type="slidenum">
              <a:rPr lang="en-US"/>
              <a:pPr>
                <a:defRPr/>
              </a:pPr>
              <a:t>‹Nr.›</a:t>
            </a:fld>
            <a:endParaRPr lang="en-US"/>
          </a:p>
        </p:txBody>
      </p:sp>
    </p:spTree>
    <p:extLst>
      <p:ext uri="{BB962C8B-B14F-4D97-AF65-F5344CB8AC3E}">
        <p14:creationId xmlns:p14="http://schemas.microsoft.com/office/powerpoint/2010/main" val="268642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Formatvorlagen des Textmasters bearbeiten</a:t>
            </a:r>
          </a:p>
        </p:txBody>
      </p:sp>
      <p:sp>
        <p:nvSpPr>
          <p:cNvPr id="4" name="Rectangle 6"/>
          <p:cNvSpPr>
            <a:spLocks noGrp="1" noChangeArrowheads="1"/>
          </p:cNvSpPr>
          <p:nvPr>
            <p:ph type="sldNum" sz="quarter" idx="10"/>
          </p:nvPr>
        </p:nvSpPr>
        <p:spPr>
          <a:ln/>
        </p:spPr>
        <p:txBody>
          <a:bodyPr/>
          <a:lstStyle>
            <a:lvl1pPr>
              <a:defRPr/>
            </a:lvl1pPr>
          </a:lstStyle>
          <a:p>
            <a:pPr>
              <a:defRPr/>
            </a:pPr>
            <a:fld id="{C5424AE8-78F8-144E-A4FE-553D35E590AD}" type="slidenum">
              <a:rPr lang="en-US"/>
              <a:pPr>
                <a:defRPr/>
              </a:pPr>
              <a:t>‹Nr.›</a:t>
            </a:fld>
            <a:endParaRPr lang="en-US"/>
          </a:p>
        </p:txBody>
      </p:sp>
    </p:spTree>
    <p:extLst>
      <p:ext uri="{BB962C8B-B14F-4D97-AF65-F5344CB8AC3E}">
        <p14:creationId xmlns:p14="http://schemas.microsoft.com/office/powerpoint/2010/main" val="399678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Content Placeholder 2"/>
          <p:cNvSpPr>
            <a:spLocks noGrp="1"/>
          </p:cNvSpPr>
          <p:nvPr>
            <p:ph sz="half" idx="1"/>
          </p:nvPr>
        </p:nvSpPr>
        <p:spPr>
          <a:xfrm>
            <a:off x="457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4648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10EDA8B8-D04C-214E-83CE-5B60915F9360}" type="slidenum">
              <a:rPr lang="en-US"/>
              <a:pPr>
                <a:defRPr/>
              </a:pPr>
              <a:t>‹Nr.›</a:t>
            </a:fld>
            <a:endParaRPr lang="en-US"/>
          </a:p>
        </p:txBody>
      </p:sp>
    </p:spTree>
    <p:extLst>
      <p:ext uri="{BB962C8B-B14F-4D97-AF65-F5344CB8AC3E}">
        <p14:creationId xmlns:p14="http://schemas.microsoft.com/office/powerpoint/2010/main" val="37136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de-DE"/>
              <a:t>Titelmasterformat durch Klicken bearbeiten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815261A5-F588-D34E-A84B-E514DA90C9A0}" type="slidenum">
              <a:rPr lang="en-US"/>
              <a:pPr>
                <a:defRPr/>
              </a:pPr>
              <a:t>‹Nr.›</a:t>
            </a:fld>
            <a:endParaRPr lang="en-US"/>
          </a:p>
        </p:txBody>
      </p:sp>
    </p:spTree>
    <p:extLst>
      <p:ext uri="{BB962C8B-B14F-4D97-AF65-F5344CB8AC3E}">
        <p14:creationId xmlns:p14="http://schemas.microsoft.com/office/powerpoint/2010/main" val="136104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47CC725B-9C86-6E43-AAF9-1A329DDB234C}" type="slidenum">
              <a:rPr lang="en-US"/>
              <a:pPr>
                <a:defRPr/>
              </a:pPr>
              <a:t>‹Nr.›</a:t>
            </a:fld>
            <a:endParaRPr lang="en-US"/>
          </a:p>
        </p:txBody>
      </p:sp>
    </p:spTree>
    <p:extLst>
      <p:ext uri="{BB962C8B-B14F-4D97-AF65-F5344CB8AC3E}">
        <p14:creationId xmlns:p14="http://schemas.microsoft.com/office/powerpoint/2010/main" val="11884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B9A03EE-8AFD-D547-9E71-0BD0BE6F934E}" type="slidenum">
              <a:rPr lang="en-US"/>
              <a:pPr>
                <a:defRPr/>
              </a:pPr>
              <a:t>‹Nr.›</a:t>
            </a:fld>
            <a:endParaRPr lang="en-US"/>
          </a:p>
        </p:txBody>
      </p:sp>
    </p:spTree>
    <p:extLst>
      <p:ext uri="{BB962C8B-B14F-4D97-AF65-F5344CB8AC3E}">
        <p14:creationId xmlns:p14="http://schemas.microsoft.com/office/powerpoint/2010/main" val="335554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741F1C61-654F-EF4C-B7CF-635108DFC60F}" type="slidenum">
              <a:rPr lang="en-US"/>
              <a:pPr>
                <a:defRPr/>
              </a:pPr>
              <a:t>‹Nr.›</a:t>
            </a:fld>
            <a:endParaRPr lang="en-US"/>
          </a:p>
        </p:txBody>
      </p:sp>
    </p:spTree>
    <p:extLst>
      <p:ext uri="{BB962C8B-B14F-4D97-AF65-F5344CB8AC3E}">
        <p14:creationId xmlns:p14="http://schemas.microsoft.com/office/powerpoint/2010/main" val="287397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77A5825F-7512-8045-B403-CF218AA2013E}" type="slidenum">
              <a:rPr lang="en-US"/>
              <a:pPr>
                <a:defRPr/>
              </a:pPr>
              <a:t>‹Nr.›</a:t>
            </a:fld>
            <a:endParaRPr lang="en-US"/>
          </a:p>
        </p:txBody>
      </p:sp>
    </p:spTree>
    <p:extLst>
      <p:ext uri="{BB962C8B-B14F-4D97-AF65-F5344CB8AC3E}">
        <p14:creationId xmlns:p14="http://schemas.microsoft.com/office/powerpoint/2010/main" val="224958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609600"/>
            <a:ext cx="8229600" cy="80803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1029" name="Rectangle 3"/>
          <p:cNvSpPr>
            <a:spLocks noGrp="1" noChangeArrowheads="1"/>
          </p:cNvSpPr>
          <p:nvPr>
            <p:ph type="body" idx="1"/>
          </p:nvPr>
        </p:nvSpPr>
        <p:spPr bwMode="auto">
          <a:xfrm>
            <a:off x="457200" y="1524000"/>
            <a:ext cx="8229600" cy="45339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F5F5F"/>
                </a:solidFill>
                <a:cs typeface="Geneva" charset="0"/>
              </a:defRPr>
            </a:lvl1pPr>
          </a:lstStyle>
          <a:p>
            <a:pPr>
              <a:defRPr/>
            </a:pPr>
            <a:fld id="{94F06B10-230A-2842-997C-D8605B527737}" type="slidenum">
              <a:rPr lang="en-US"/>
              <a:pPr>
                <a:defRPr/>
              </a:pPr>
              <a:t>‹Nr.›</a:t>
            </a:fld>
            <a:endParaRPr lang="en-US"/>
          </a:p>
        </p:txBody>
      </p:sp>
      <p:sp>
        <p:nvSpPr>
          <p:cNvPr id="2" name="Text Box 9"/>
          <p:cNvSpPr txBox="1">
            <a:spLocks noChangeArrowheads="1"/>
          </p:cNvSpPr>
          <p:nvPr/>
        </p:nvSpPr>
        <p:spPr bwMode="auto">
          <a:xfrm>
            <a:off x="457199" y="6248400"/>
            <a:ext cx="320871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Geneva" charset="0"/>
                <a:cs typeface="Geneva" charset="0"/>
              </a:defRPr>
            </a:lvl1pPr>
            <a:lvl2pPr marL="742950" indent="-285750" eaLnBrk="0" hangingPunct="0">
              <a:defRPr sz="2400">
                <a:solidFill>
                  <a:schemeClr val="tx1"/>
                </a:solidFill>
                <a:latin typeface="Arial" charset="0"/>
                <a:ea typeface="Geneva" charset="0"/>
              </a:defRPr>
            </a:lvl2pPr>
            <a:lvl3pPr marL="1143000" indent="-228600" eaLnBrk="0" hangingPunct="0">
              <a:defRPr sz="2400">
                <a:solidFill>
                  <a:schemeClr val="tx1"/>
                </a:solidFill>
                <a:latin typeface="Arial" charset="0"/>
                <a:ea typeface="Geneva" charset="0"/>
              </a:defRPr>
            </a:lvl3pPr>
            <a:lvl4pPr marL="1600200" indent="-228600" eaLnBrk="0" hangingPunct="0">
              <a:defRPr sz="2400">
                <a:solidFill>
                  <a:schemeClr val="tx1"/>
                </a:solidFill>
                <a:latin typeface="Arial" charset="0"/>
                <a:ea typeface="Geneva" charset="0"/>
              </a:defRPr>
            </a:lvl4pPr>
            <a:lvl5pPr marL="2057400" indent="-228600" eaLnBrk="0" hangingPunct="0">
              <a:defRPr sz="2400">
                <a:solidFill>
                  <a:schemeClr val="tx1"/>
                </a:solidFill>
                <a:latin typeface="Arial" charset="0"/>
                <a:ea typeface="Geneva" charset="0"/>
              </a:defRPr>
            </a:lvl5pPr>
            <a:lvl6pPr marL="2514600" indent="-228600" eaLnBrk="0" fontAlgn="base" hangingPunct="0">
              <a:spcBef>
                <a:spcPct val="0"/>
              </a:spcBef>
              <a:spcAft>
                <a:spcPct val="0"/>
              </a:spcAft>
              <a:defRPr sz="2400">
                <a:solidFill>
                  <a:schemeClr val="tx1"/>
                </a:solidFill>
                <a:latin typeface="Arial" charset="0"/>
                <a:ea typeface="Geneva" charset="0"/>
              </a:defRPr>
            </a:lvl6pPr>
            <a:lvl7pPr marL="2971800" indent="-228600" eaLnBrk="0" fontAlgn="base" hangingPunct="0">
              <a:spcBef>
                <a:spcPct val="0"/>
              </a:spcBef>
              <a:spcAft>
                <a:spcPct val="0"/>
              </a:spcAft>
              <a:defRPr sz="2400">
                <a:solidFill>
                  <a:schemeClr val="tx1"/>
                </a:solidFill>
                <a:latin typeface="Arial" charset="0"/>
                <a:ea typeface="Geneva" charset="0"/>
              </a:defRPr>
            </a:lvl7pPr>
            <a:lvl8pPr marL="3429000" indent="-228600" eaLnBrk="0" fontAlgn="base" hangingPunct="0">
              <a:spcBef>
                <a:spcPct val="0"/>
              </a:spcBef>
              <a:spcAft>
                <a:spcPct val="0"/>
              </a:spcAft>
              <a:defRPr sz="2400">
                <a:solidFill>
                  <a:schemeClr val="tx1"/>
                </a:solidFill>
                <a:latin typeface="Arial" charset="0"/>
                <a:ea typeface="Geneva" charset="0"/>
              </a:defRPr>
            </a:lvl8pPr>
            <a:lvl9pPr marL="3886200" indent="-228600" eaLnBrk="0" fontAlgn="base" hangingPunct="0">
              <a:spcBef>
                <a:spcPct val="0"/>
              </a:spcBef>
              <a:spcAft>
                <a:spcPct val="0"/>
              </a:spcAft>
              <a:defRPr sz="2400">
                <a:solidFill>
                  <a:schemeClr val="tx1"/>
                </a:solidFill>
                <a:latin typeface="Arial" charset="0"/>
                <a:ea typeface="Geneva" charset="0"/>
              </a:defRPr>
            </a:lvl9pPr>
          </a:lstStyle>
          <a:p>
            <a:pPr eaLnBrk="1" hangingPunct="1">
              <a:spcBef>
                <a:spcPct val="50000"/>
              </a:spcBef>
              <a:defRPr/>
            </a:pPr>
            <a:r>
              <a:rPr lang="en-US" sz="1400" dirty="0">
                <a:solidFill>
                  <a:srgbClr val="5F5F5F"/>
                </a:solidFill>
              </a:rPr>
              <a:t>Electrical and Computer Engineering</a:t>
            </a:r>
          </a:p>
        </p:txBody>
      </p:sp>
      <p:sp>
        <p:nvSpPr>
          <p:cNvPr id="1031" name="Text Box 10"/>
          <p:cNvSpPr txBox="1">
            <a:spLocks noChangeArrowheads="1"/>
          </p:cNvSpPr>
          <p:nvPr/>
        </p:nvSpPr>
        <p:spPr bwMode="auto">
          <a:xfrm>
            <a:off x="4876800" y="98425"/>
            <a:ext cx="41910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Geneva" charset="0"/>
                <a:cs typeface="Geneva" charset="0"/>
              </a:defRPr>
            </a:lvl1pPr>
            <a:lvl2pPr marL="742950" indent="-285750" eaLnBrk="0" hangingPunct="0">
              <a:defRPr sz="2400">
                <a:solidFill>
                  <a:schemeClr val="tx1"/>
                </a:solidFill>
                <a:latin typeface="Arial" charset="0"/>
                <a:ea typeface="Geneva" charset="0"/>
              </a:defRPr>
            </a:lvl2pPr>
            <a:lvl3pPr marL="1143000" indent="-228600" eaLnBrk="0" hangingPunct="0">
              <a:defRPr sz="2400">
                <a:solidFill>
                  <a:schemeClr val="tx1"/>
                </a:solidFill>
                <a:latin typeface="Arial" charset="0"/>
                <a:ea typeface="Geneva" charset="0"/>
              </a:defRPr>
            </a:lvl3pPr>
            <a:lvl4pPr marL="1600200" indent="-228600" eaLnBrk="0" hangingPunct="0">
              <a:defRPr sz="2400">
                <a:solidFill>
                  <a:schemeClr val="tx1"/>
                </a:solidFill>
                <a:latin typeface="Arial" charset="0"/>
                <a:ea typeface="Geneva" charset="0"/>
              </a:defRPr>
            </a:lvl4pPr>
            <a:lvl5pPr marL="2057400" indent="-228600" eaLnBrk="0" hangingPunct="0">
              <a:defRPr sz="2400">
                <a:solidFill>
                  <a:schemeClr val="tx1"/>
                </a:solidFill>
                <a:latin typeface="Arial" charset="0"/>
                <a:ea typeface="Geneva" charset="0"/>
              </a:defRPr>
            </a:lvl5pPr>
            <a:lvl6pPr marL="2514600" indent="-228600" eaLnBrk="0" fontAlgn="base" hangingPunct="0">
              <a:spcBef>
                <a:spcPct val="0"/>
              </a:spcBef>
              <a:spcAft>
                <a:spcPct val="0"/>
              </a:spcAft>
              <a:defRPr sz="2400">
                <a:solidFill>
                  <a:schemeClr val="tx1"/>
                </a:solidFill>
                <a:latin typeface="Arial" charset="0"/>
                <a:ea typeface="Geneva" charset="0"/>
              </a:defRPr>
            </a:lvl6pPr>
            <a:lvl7pPr marL="2971800" indent="-228600" eaLnBrk="0" fontAlgn="base" hangingPunct="0">
              <a:spcBef>
                <a:spcPct val="0"/>
              </a:spcBef>
              <a:spcAft>
                <a:spcPct val="0"/>
              </a:spcAft>
              <a:defRPr sz="2400">
                <a:solidFill>
                  <a:schemeClr val="tx1"/>
                </a:solidFill>
                <a:latin typeface="Arial" charset="0"/>
                <a:ea typeface="Geneva" charset="0"/>
              </a:defRPr>
            </a:lvl7pPr>
            <a:lvl8pPr marL="3429000" indent="-228600" eaLnBrk="0" fontAlgn="base" hangingPunct="0">
              <a:spcBef>
                <a:spcPct val="0"/>
              </a:spcBef>
              <a:spcAft>
                <a:spcPct val="0"/>
              </a:spcAft>
              <a:defRPr sz="2400">
                <a:solidFill>
                  <a:schemeClr val="tx1"/>
                </a:solidFill>
                <a:latin typeface="Arial" charset="0"/>
                <a:ea typeface="Geneva" charset="0"/>
              </a:defRPr>
            </a:lvl8pPr>
            <a:lvl9pPr marL="3886200" indent="-228600" eaLnBrk="0" fontAlgn="base" hangingPunct="0">
              <a:spcBef>
                <a:spcPct val="0"/>
              </a:spcBef>
              <a:spcAft>
                <a:spcPct val="0"/>
              </a:spcAft>
              <a:defRPr sz="2400">
                <a:solidFill>
                  <a:schemeClr val="tx1"/>
                </a:solidFill>
                <a:latin typeface="Arial" charset="0"/>
                <a:ea typeface="Geneva" charset="0"/>
              </a:defRPr>
            </a:lvl9pPr>
          </a:lstStyle>
          <a:p>
            <a:pPr algn="r" eaLnBrk="1" hangingPunct="1">
              <a:spcBef>
                <a:spcPct val="50000"/>
              </a:spcBef>
              <a:defRPr/>
            </a:pPr>
            <a:endParaRPr lang="en-US" sz="2000">
              <a:solidFill>
                <a:schemeClr val="bg1"/>
              </a:solidFill>
            </a:endParaRPr>
          </a:p>
        </p:txBody>
      </p:sp>
      <p:sp>
        <p:nvSpPr>
          <p:cNvPr id="1033" name="Rectangle 7"/>
          <p:cNvSpPr>
            <a:spLocks noChangeArrowheads="1"/>
          </p:cNvSpPr>
          <p:nvPr/>
        </p:nvSpPr>
        <p:spPr bwMode="auto">
          <a:xfrm>
            <a:off x="5616372" y="125413"/>
            <a:ext cx="310694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r"/>
            <a:r>
              <a:rPr lang="en-US" sz="2000" dirty="0"/>
              <a:t>Cloud Computing: Project</a:t>
            </a:r>
          </a:p>
        </p:txBody>
      </p:sp>
      <p:cxnSp>
        <p:nvCxnSpPr>
          <p:cNvPr id="5" name="Straight Connector 4"/>
          <p:cNvCxnSpPr/>
          <p:nvPr/>
        </p:nvCxnSpPr>
        <p:spPr>
          <a:xfrm>
            <a:off x="0" y="558800"/>
            <a:ext cx="9144000" cy="6350"/>
          </a:xfrm>
          <a:prstGeom prst="line">
            <a:avLst/>
          </a:prstGeom>
          <a:ln w="3175" cmpd="sng">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pic>
        <p:nvPicPr>
          <p:cNvPr id="6" name="Picture 5" descr="RU_SHIELD_LOGOTYPE_CMYK_K.eps"/>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13069" y="76200"/>
            <a:ext cx="1589962" cy="431800"/>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2"/>
          </a:solidFill>
          <a:latin typeface="+mn-lt"/>
          <a:ea typeface="ヒラギノ角ゴ Pro W3" charset="0"/>
          <a:cs typeface="Geneva" charset="0"/>
        </a:defRPr>
      </a:lvl1pPr>
      <a:lvl2pPr marL="742950" indent="-285750" algn="l" rtl="0" eaLnBrk="1" fontAlgn="base" hangingPunct="1">
        <a:spcBef>
          <a:spcPct val="20000"/>
        </a:spcBef>
        <a:spcAft>
          <a:spcPct val="0"/>
        </a:spcAft>
        <a:buChar char="–"/>
        <a:defRPr>
          <a:solidFill>
            <a:schemeClr val="tx2"/>
          </a:solidFill>
          <a:latin typeface="+mn-lt"/>
          <a:ea typeface="Geneva" charset="0"/>
          <a:cs typeface="Geneva" charset="0"/>
        </a:defRPr>
      </a:lvl2pPr>
      <a:lvl3pPr marL="1143000" indent="-228600" algn="l" rtl="0" eaLnBrk="1" fontAlgn="base" hangingPunct="1">
        <a:spcBef>
          <a:spcPct val="20000"/>
        </a:spcBef>
        <a:spcAft>
          <a:spcPct val="0"/>
        </a:spcAft>
        <a:buChar char="•"/>
        <a:defRPr sz="1600">
          <a:solidFill>
            <a:schemeClr val="tx2"/>
          </a:solidFill>
          <a:latin typeface="+mn-lt"/>
          <a:ea typeface="Geneva" charset="0"/>
          <a:cs typeface="Geneva" charset="0"/>
        </a:defRPr>
      </a:lvl3pPr>
      <a:lvl4pPr marL="16002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4pPr>
      <a:lvl5pPr marL="20574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1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p:txBody>
          <a:bodyPr/>
          <a:lstStyle/>
          <a:p>
            <a:r>
              <a:rPr lang="en-US" dirty="0">
                <a:latin typeface="Arial" charset="0"/>
              </a:rPr>
              <a:t>An Analysis of the Impact of Hash Codes in Apache Hadoop and Spark</a:t>
            </a:r>
          </a:p>
        </p:txBody>
      </p:sp>
      <p:sp>
        <p:nvSpPr>
          <p:cNvPr id="13314" name="Rectangle 3"/>
          <p:cNvSpPr>
            <a:spLocks noGrp="1" noChangeArrowheads="1"/>
          </p:cNvSpPr>
          <p:nvPr>
            <p:ph type="subTitle" idx="1"/>
          </p:nvPr>
        </p:nvSpPr>
        <p:spPr/>
        <p:txBody>
          <a:bodyPr/>
          <a:lstStyle/>
          <a:p>
            <a:endParaRPr lang="de-DE" sz="2400" dirty="0"/>
          </a:p>
          <a:p>
            <a:r>
              <a:rPr lang="de-DE" sz="2400" dirty="0"/>
              <a:t>Johannes </a:t>
            </a:r>
            <a:r>
              <a:rPr lang="de-DE" sz="2400" dirty="0" err="1"/>
              <a:t>Vamos</a:t>
            </a:r>
            <a:r>
              <a:rPr lang="de-DE" sz="2400" dirty="0"/>
              <a:t>     Tong Wu     Xin Yang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EC1FE4-1C22-4FB2-99BE-86C8CF41381D}"/>
              </a:ext>
            </a:extLst>
          </p:cNvPr>
          <p:cNvSpPr>
            <a:spLocks noGrp="1"/>
          </p:cNvSpPr>
          <p:nvPr>
            <p:ph type="title"/>
          </p:nvPr>
        </p:nvSpPr>
        <p:spPr/>
        <p:txBody>
          <a:bodyPr/>
          <a:lstStyle/>
          <a:p>
            <a:r>
              <a:rPr lang="de-DE" dirty="0"/>
              <a:t>EMR Spark </a:t>
            </a:r>
            <a:r>
              <a:rPr lang="de-DE" dirty="0" err="1"/>
              <a:t>WordCount</a:t>
            </a:r>
            <a:r>
              <a:rPr lang="de-DE" dirty="0"/>
              <a:t> Results: Air Quality</a:t>
            </a:r>
          </a:p>
        </p:txBody>
      </p:sp>
      <p:sp>
        <p:nvSpPr>
          <p:cNvPr id="3" name="Inhaltsplatzhalter 2">
            <a:extLst>
              <a:ext uri="{FF2B5EF4-FFF2-40B4-BE49-F238E27FC236}">
                <a16:creationId xmlns:a16="http://schemas.microsoft.com/office/drawing/2014/main" id="{DE8CBABE-BE9E-4E02-97E6-15BEFE738208}"/>
              </a:ext>
            </a:extLst>
          </p:cNvPr>
          <p:cNvSpPr>
            <a:spLocks noGrp="1"/>
          </p:cNvSpPr>
          <p:nvPr>
            <p:ph idx="1"/>
          </p:nvPr>
        </p:nvSpPr>
        <p:spPr/>
        <p:txBody>
          <a:bodyPr/>
          <a:lstStyle/>
          <a:p>
            <a:pPr marL="0" indent="0">
              <a:buNone/>
            </a:pPr>
            <a:r>
              <a:rPr lang="en-US" dirty="0"/>
              <a:t> </a:t>
            </a:r>
          </a:p>
          <a:p>
            <a:endParaRPr lang="de-DE" dirty="0"/>
          </a:p>
          <a:p>
            <a:pPr marL="0" indent="0">
              <a:buNone/>
            </a:pPr>
            <a:endParaRPr lang="de-DE" dirty="0"/>
          </a:p>
          <a:p>
            <a:pPr marL="0" indent="0">
              <a:buNone/>
            </a:pPr>
            <a:endParaRPr lang="de-DE" dirty="0"/>
          </a:p>
        </p:txBody>
      </p:sp>
      <p:sp>
        <p:nvSpPr>
          <p:cNvPr id="8" name="Textfeld 5">
            <a:extLst>
              <a:ext uri="{FF2B5EF4-FFF2-40B4-BE49-F238E27FC236}">
                <a16:creationId xmlns:a16="http://schemas.microsoft.com/office/drawing/2014/main" id="{405E0971-6B24-4E41-BCEB-8B86FC6CC629}"/>
              </a:ext>
            </a:extLst>
          </p:cNvPr>
          <p:cNvSpPr txBox="1"/>
          <p:nvPr/>
        </p:nvSpPr>
        <p:spPr>
          <a:xfrm flipH="1">
            <a:off x="3171825" y="1246905"/>
            <a:ext cx="2008590" cy="4708981"/>
          </a:xfrm>
          <a:prstGeom prst="rect">
            <a:avLst/>
          </a:prstGeom>
          <a:noFill/>
          <a:ln w="12700">
            <a:solidFill>
              <a:srgbClr val="FF0000"/>
            </a:solidFill>
          </a:ln>
        </p:spPr>
        <p:txBody>
          <a:bodyPr wrap="square" rtlCol="0">
            <a:spAutoFit/>
          </a:bodyPr>
          <a:lstStyle/>
          <a:p>
            <a:r>
              <a:rPr lang="de-DE" sz="2000" dirty="0" err="1">
                <a:solidFill>
                  <a:schemeClr val="tx1">
                    <a:lumMod val="75000"/>
                    <a:lumOff val="25000"/>
                  </a:schemeClr>
                </a:solidFill>
              </a:rPr>
              <a:t>Cryptographic</a:t>
            </a:r>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p:txBody>
      </p:sp>
      <p:sp>
        <p:nvSpPr>
          <p:cNvPr id="9" name="Textfeld 6">
            <a:extLst>
              <a:ext uri="{FF2B5EF4-FFF2-40B4-BE49-F238E27FC236}">
                <a16:creationId xmlns:a16="http://schemas.microsoft.com/office/drawing/2014/main" id="{201A1874-8C24-4428-86E5-E696C3BD103B}"/>
              </a:ext>
            </a:extLst>
          </p:cNvPr>
          <p:cNvSpPr txBox="1"/>
          <p:nvPr/>
        </p:nvSpPr>
        <p:spPr>
          <a:xfrm flipH="1">
            <a:off x="599497" y="1246902"/>
            <a:ext cx="2572328" cy="4708984"/>
          </a:xfrm>
          <a:prstGeom prst="rect">
            <a:avLst/>
          </a:prstGeom>
          <a:noFill/>
          <a:ln w="12700">
            <a:solidFill>
              <a:srgbClr val="FF0000"/>
            </a:solidFill>
          </a:ln>
        </p:spPr>
        <p:txBody>
          <a:bodyPr wrap="square" rtlCol="0">
            <a:spAutoFit/>
          </a:bodyPr>
          <a:lstStyle/>
          <a:p>
            <a:r>
              <a:rPr lang="de-DE" sz="2000" dirty="0">
                <a:solidFill>
                  <a:schemeClr val="tx1">
                    <a:lumMod val="75000"/>
                    <a:lumOff val="25000"/>
                  </a:schemeClr>
                </a:solidFill>
              </a:rPr>
              <a:t>General Purpose</a:t>
            </a: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p:txBody>
      </p:sp>
      <p:sp>
        <p:nvSpPr>
          <p:cNvPr id="10" name="Textfeld 7">
            <a:extLst>
              <a:ext uri="{FF2B5EF4-FFF2-40B4-BE49-F238E27FC236}">
                <a16:creationId xmlns:a16="http://schemas.microsoft.com/office/drawing/2014/main" id="{5765511E-8F58-48E5-8FA9-3DBC2F3D8B68}"/>
              </a:ext>
            </a:extLst>
          </p:cNvPr>
          <p:cNvSpPr txBox="1"/>
          <p:nvPr/>
        </p:nvSpPr>
        <p:spPr>
          <a:xfrm flipH="1">
            <a:off x="5180414" y="1246905"/>
            <a:ext cx="2051657" cy="4708983"/>
          </a:xfrm>
          <a:prstGeom prst="rect">
            <a:avLst/>
          </a:prstGeom>
          <a:noFill/>
          <a:ln w="12700">
            <a:solidFill>
              <a:srgbClr val="FF0000"/>
            </a:solidFill>
          </a:ln>
        </p:spPr>
        <p:txBody>
          <a:bodyPr wrap="square" rtlCol="0">
            <a:spAutoFit/>
          </a:bodyPr>
          <a:lstStyle/>
          <a:p>
            <a:r>
              <a:rPr lang="de-DE" sz="2000" dirty="0">
                <a:solidFill>
                  <a:schemeClr val="tx1">
                    <a:lumMod val="75000"/>
                    <a:lumOff val="25000"/>
                  </a:schemeClr>
                </a:solidFill>
              </a:rPr>
              <a:t>Checksums</a:t>
            </a: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p:txBody>
      </p:sp>
      <p:sp>
        <p:nvSpPr>
          <p:cNvPr id="11" name="Textfeld 8">
            <a:extLst>
              <a:ext uri="{FF2B5EF4-FFF2-40B4-BE49-F238E27FC236}">
                <a16:creationId xmlns:a16="http://schemas.microsoft.com/office/drawing/2014/main" id="{A990DF2D-4868-47F9-8B66-63C07367656B}"/>
              </a:ext>
            </a:extLst>
          </p:cNvPr>
          <p:cNvSpPr txBox="1"/>
          <p:nvPr/>
        </p:nvSpPr>
        <p:spPr>
          <a:xfrm flipH="1">
            <a:off x="7232072" y="1246905"/>
            <a:ext cx="1058689" cy="4708981"/>
          </a:xfrm>
          <a:prstGeom prst="rect">
            <a:avLst/>
          </a:prstGeom>
          <a:noFill/>
          <a:ln w="12700">
            <a:solidFill>
              <a:srgbClr val="FF0000"/>
            </a:solidFill>
          </a:ln>
        </p:spPr>
        <p:txBody>
          <a:bodyPr wrap="square" rtlCol="0">
            <a:spAutoFit/>
          </a:bodyPr>
          <a:lstStyle/>
          <a:p>
            <a:r>
              <a:rPr lang="de-DE" sz="2000" dirty="0">
                <a:solidFill>
                  <a:schemeClr val="tx1">
                    <a:lumMod val="75000"/>
                    <a:lumOff val="25000"/>
                  </a:schemeClr>
                </a:solidFill>
              </a:rPr>
              <a:t>Special</a:t>
            </a: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p:txBody>
      </p:sp>
      <p:graphicFrame>
        <p:nvGraphicFramePr>
          <p:cNvPr id="12" name="图表 11"/>
          <p:cNvGraphicFramePr>
            <a:graphicFrameLocks/>
          </p:cNvGraphicFramePr>
          <p:nvPr>
            <p:extLst>
              <p:ext uri="{D42A27DB-BD31-4B8C-83A1-F6EECF244321}">
                <p14:modId xmlns:p14="http://schemas.microsoft.com/office/powerpoint/2010/main" val="540572702"/>
              </p:ext>
            </p:extLst>
          </p:nvPr>
        </p:nvGraphicFramePr>
        <p:xfrm>
          <a:off x="771125" y="1607687"/>
          <a:ext cx="7601749" cy="4561049"/>
        </p:xfrm>
        <a:graphic>
          <a:graphicData uri="http://schemas.openxmlformats.org/drawingml/2006/chart">
            <c:chart xmlns:c="http://schemas.openxmlformats.org/drawingml/2006/chart" xmlns:r="http://schemas.openxmlformats.org/officeDocument/2006/relationships" r:id="rId3"/>
          </a:graphicData>
        </a:graphic>
      </p:graphicFrame>
      <p:sp>
        <p:nvSpPr>
          <p:cNvPr id="4" name="Foliennummernplatzhalter 3">
            <a:extLst>
              <a:ext uri="{FF2B5EF4-FFF2-40B4-BE49-F238E27FC236}">
                <a16:creationId xmlns:a16="http://schemas.microsoft.com/office/drawing/2014/main" id="{EE7BDC3D-FC54-441A-84E0-34E15DB43E82}"/>
              </a:ext>
            </a:extLst>
          </p:cNvPr>
          <p:cNvSpPr>
            <a:spLocks noGrp="1"/>
          </p:cNvSpPr>
          <p:nvPr>
            <p:ph type="sldNum" sz="quarter" idx="10"/>
          </p:nvPr>
        </p:nvSpPr>
        <p:spPr/>
        <p:txBody>
          <a:bodyPr/>
          <a:lstStyle/>
          <a:p>
            <a:pPr>
              <a:defRPr/>
            </a:pPr>
            <a:fld id="{45488343-B159-074D-B355-B61FD1A20D53}" type="slidenum">
              <a:rPr lang="en-US" smtClean="0"/>
              <a:pPr>
                <a:defRPr/>
              </a:pPr>
              <a:t>10</a:t>
            </a:fld>
            <a:endParaRPr lang="en-US"/>
          </a:p>
        </p:txBody>
      </p:sp>
    </p:spTree>
    <p:extLst>
      <p:ext uri="{BB962C8B-B14F-4D97-AF65-F5344CB8AC3E}">
        <p14:creationId xmlns:p14="http://schemas.microsoft.com/office/powerpoint/2010/main" val="171037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dirty="0"/>
              <a:t>EMR Spark </a:t>
            </a:r>
            <a:r>
              <a:rPr lang="de-DE" altLang="zh-CN" dirty="0" err="1"/>
              <a:t>WordCount</a:t>
            </a:r>
            <a:r>
              <a:rPr lang="de-DE" altLang="zh-CN" dirty="0"/>
              <a:t> Results: </a:t>
            </a:r>
            <a:r>
              <a:rPr lang="de-DE" altLang="zh-CN" dirty="0" err="1"/>
              <a:t>Lorem</a:t>
            </a:r>
            <a:r>
              <a:rPr lang="de-DE" altLang="zh-CN" dirty="0"/>
              <a:t> </a:t>
            </a:r>
            <a:r>
              <a:rPr lang="de-DE" altLang="zh-CN" dirty="0" err="1"/>
              <a:t>Ipsum</a:t>
            </a:r>
            <a:endParaRPr lang="zh-CN" altLang="en-US" dirty="0"/>
          </a:p>
        </p:txBody>
      </p:sp>
      <p:graphicFrame>
        <p:nvGraphicFramePr>
          <p:cNvPr id="7" name="图表 6"/>
          <p:cNvGraphicFramePr>
            <a:graphicFrameLocks/>
          </p:cNvGraphicFramePr>
          <p:nvPr>
            <p:extLst>
              <p:ext uri="{D42A27DB-BD31-4B8C-83A1-F6EECF244321}">
                <p14:modId xmlns:p14="http://schemas.microsoft.com/office/powerpoint/2010/main" val="3642136196"/>
              </p:ext>
            </p:extLst>
          </p:nvPr>
        </p:nvGraphicFramePr>
        <p:xfrm>
          <a:off x="457200" y="354221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2"/>
          <p:cNvSpPr txBox="1"/>
          <p:nvPr/>
        </p:nvSpPr>
        <p:spPr>
          <a:xfrm>
            <a:off x="5029200" y="1561511"/>
            <a:ext cx="4002712" cy="4524315"/>
          </a:xfrm>
          <a:prstGeom prst="rect">
            <a:avLst/>
          </a:prstGeom>
          <a:noFill/>
        </p:spPr>
        <p:txBody>
          <a:bodyPr wrap="square" rtlCol="0">
            <a:spAutoFit/>
          </a:bodyPr>
          <a:lstStyle/>
          <a:p>
            <a:pPr marL="285750" indent="-285750">
              <a:buFont typeface="Arial" panose="020B0604020202020204" pitchFamily="34" charset="0"/>
              <a:buChar char="•"/>
            </a:pPr>
            <a:r>
              <a:rPr lang="en-US" altLang="zh-CN" sz="1800" dirty="0"/>
              <a:t>General Purpose:</a:t>
            </a:r>
          </a:p>
          <a:p>
            <a:r>
              <a:rPr lang="en-US" altLang="zh-CN" sz="1800" dirty="0"/>
              <a:t>Larger throughput did bring better time performance.</a:t>
            </a:r>
          </a:p>
          <a:p>
            <a:endParaRPr lang="en-US" altLang="zh-CN" sz="1800" dirty="0"/>
          </a:p>
          <a:p>
            <a:pPr marL="285750" indent="-285750">
              <a:buFont typeface="Arial" panose="020B0604020202020204" pitchFamily="34" charset="0"/>
              <a:buChar char="•"/>
            </a:pPr>
            <a:r>
              <a:rPr lang="en-US" altLang="zh-CN" sz="1800" dirty="0"/>
              <a:t>Cryptographic Hashes:</a:t>
            </a:r>
          </a:p>
          <a:p>
            <a:r>
              <a:rPr lang="en-US" altLang="zh-CN" sz="1800" dirty="0"/>
              <a:t>Shows the negative correlation relation of throughput and time consumption. </a:t>
            </a:r>
          </a:p>
          <a:p>
            <a:pPr marL="285750" indent="-285750">
              <a:buFont typeface="Arial" panose="020B0604020202020204" pitchFamily="34" charset="0"/>
              <a:buChar char="•"/>
            </a:pPr>
            <a:endParaRPr lang="en-US" altLang="zh-CN" sz="1800" dirty="0"/>
          </a:p>
          <a:p>
            <a:pPr marL="285750" indent="-285750">
              <a:buFont typeface="Arial" panose="020B0604020202020204" pitchFamily="34" charset="0"/>
              <a:buChar char="•"/>
            </a:pPr>
            <a:r>
              <a:rPr lang="en-US" altLang="zh-CN" sz="1800" dirty="0"/>
              <a:t>Checksums:</a:t>
            </a:r>
          </a:p>
          <a:p>
            <a:r>
              <a:rPr lang="en-US" altLang="zh-CN" sz="1800" dirty="0"/>
              <a:t> Not affected by the throughput much but still shows a negative correlation.</a:t>
            </a:r>
          </a:p>
          <a:p>
            <a:pPr marL="285750" indent="-285750">
              <a:buFont typeface="Arial" panose="020B0604020202020204" pitchFamily="34" charset="0"/>
              <a:buChar char="•"/>
            </a:pPr>
            <a:endParaRPr lang="en-US" altLang="zh-CN" sz="1800" dirty="0"/>
          </a:p>
          <a:p>
            <a:pPr marL="285750" indent="-285750">
              <a:buFont typeface="Arial" panose="020B0604020202020204" pitchFamily="34" charset="0"/>
              <a:buChar char="•"/>
            </a:pPr>
            <a:r>
              <a:rPr lang="en-US" altLang="zh-CN" sz="1800" dirty="0"/>
              <a:t>Special:</a:t>
            </a:r>
          </a:p>
          <a:p>
            <a:r>
              <a:rPr lang="en-US" altLang="zh-CN" sz="1800" dirty="0"/>
              <a:t>Sim Hash and No Hash also works fine.</a:t>
            </a:r>
            <a:endParaRPr lang="zh-CN" altLang="en-US" sz="1800" dirty="0"/>
          </a:p>
        </p:txBody>
      </p:sp>
      <p:sp>
        <p:nvSpPr>
          <p:cNvPr id="12" name="矩形 11"/>
          <p:cNvSpPr/>
          <p:nvPr/>
        </p:nvSpPr>
        <p:spPr>
          <a:xfrm>
            <a:off x="825909" y="1417637"/>
            <a:ext cx="1185769" cy="4803154"/>
          </a:xfrm>
          <a:prstGeom prst="rect">
            <a:avLst/>
          </a:prstGeom>
          <a:noFill/>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矩形 12"/>
          <p:cNvSpPr/>
          <p:nvPr/>
        </p:nvSpPr>
        <p:spPr>
          <a:xfrm>
            <a:off x="2011679" y="1417637"/>
            <a:ext cx="1132678" cy="4803154"/>
          </a:xfrm>
          <a:prstGeom prst="rect">
            <a:avLst/>
          </a:prstGeom>
          <a:noFill/>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矩形 13"/>
          <p:cNvSpPr/>
          <p:nvPr/>
        </p:nvSpPr>
        <p:spPr>
          <a:xfrm>
            <a:off x="3144358" y="1417637"/>
            <a:ext cx="1144474" cy="4803154"/>
          </a:xfrm>
          <a:prstGeom prst="rect">
            <a:avLst/>
          </a:prstGeom>
          <a:noFill/>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矩形 14"/>
          <p:cNvSpPr/>
          <p:nvPr/>
        </p:nvSpPr>
        <p:spPr>
          <a:xfrm>
            <a:off x="4288832" y="1417637"/>
            <a:ext cx="566337" cy="4803153"/>
          </a:xfrm>
          <a:prstGeom prst="rect">
            <a:avLst/>
          </a:prstGeom>
          <a:noFill/>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17" name="图表 16"/>
          <p:cNvGraphicFramePr>
            <a:graphicFrameLocks/>
          </p:cNvGraphicFramePr>
          <p:nvPr>
            <p:extLst>
              <p:ext uri="{D42A27DB-BD31-4B8C-83A1-F6EECF244321}">
                <p14:modId xmlns:p14="http://schemas.microsoft.com/office/powerpoint/2010/main" val="2935607940"/>
              </p:ext>
            </p:extLst>
          </p:nvPr>
        </p:nvGraphicFramePr>
        <p:xfrm>
          <a:off x="504135" y="1208422"/>
          <a:ext cx="4478129" cy="2686877"/>
        </p:xfrm>
        <a:graphic>
          <a:graphicData uri="http://schemas.openxmlformats.org/drawingml/2006/chart">
            <c:chart xmlns:c="http://schemas.openxmlformats.org/drawingml/2006/chart" xmlns:r="http://schemas.openxmlformats.org/officeDocument/2006/relationships" r:id="rId4"/>
          </a:graphicData>
        </a:graphic>
      </p:graphicFrame>
      <p:sp>
        <p:nvSpPr>
          <p:cNvPr id="4" name="Foliennummernplatzhalter 3">
            <a:extLst>
              <a:ext uri="{FF2B5EF4-FFF2-40B4-BE49-F238E27FC236}">
                <a16:creationId xmlns:a16="http://schemas.microsoft.com/office/drawing/2014/main" id="{D0537B9B-BED5-4415-B4CD-3D6B84FEDFD7}"/>
              </a:ext>
            </a:extLst>
          </p:cNvPr>
          <p:cNvSpPr>
            <a:spLocks noGrp="1"/>
          </p:cNvSpPr>
          <p:nvPr>
            <p:ph type="sldNum" sz="quarter" idx="10"/>
          </p:nvPr>
        </p:nvSpPr>
        <p:spPr/>
        <p:txBody>
          <a:bodyPr/>
          <a:lstStyle/>
          <a:p>
            <a:pPr>
              <a:defRPr/>
            </a:pPr>
            <a:fld id="{45488343-B159-074D-B355-B61FD1A20D53}" type="slidenum">
              <a:rPr lang="en-US" smtClean="0"/>
              <a:pPr>
                <a:defRPr/>
              </a:pPr>
              <a:t>11</a:t>
            </a:fld>
            <a:endParaRPr lang="en-US"/>
          </a:p>
        </p:txBody>
      </p:sp>
    </p:spTree>
    <p:extLst>
      <p:ext uri="{BB962C8B-B14F-4D97-AF65-F5344CB8AC3E}">
        <p14:creationId xmlns:p14="http://schemas.microsoft.com/office/powerpoint/2010/main" val="3878781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dirty="0"/>
              <a:t>EMR Spark </a:t>
            </a:r>
            <a:r>
              <a:rPr lang="de-DE" altLang="zh-CN" dirty="0" err="1"/>
              <a:t>WordCount</a:t>
            </a:r>
            <a:r>
              <a:rPr lang="de-DE" altLang="zh-CN" dirty="0"/>
              <a:t> Results: </a:t>
            </a:r>
            <a:r>
              <a:rPr lang="de-DE" altLang="zh-CN" dirty="0" err="1"/>
              <a:t>Quora</a:t>
            </a:r>
            <a:endParaRPr lang="zh-CN" altLang="en-US" dirty="0"/>
          </a:p>
        </p:txBody>
      </p:sp>
      <p:graphicFrame>
        <p:nvGraphicFramePr>
          <p:cNvPr id="7" name="图表 6"/>
          <p:cNvGraphicFramePr>
            <a:graphicFrameLocks/>
          </p:cNvGraphicFramePr>
          <p:nvPr>
            <p:extLst>
              <p:ext uri="{D42A27DB-BD31-4B8C-83A1-F6EECF244321}">
                <p14:modId xmlns:p14="http://schemas.microsoft.com/office/powerpoint/2010/main" val="2570030385"/>
              </p:ext>
            </p:extLst>
          </p:nvPr>
        </p:nvGraphicFramePr>
        <p:xfrm>
          <a:off x="457200" y="354221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2"/>
          <p:cNvSpPr txBox="1"/>
          <p:nvPr/>
        </p:nvSpPr>
        <p:spPr>
          <a:xfrm>
            <a:off x="5029200" y="1561511"/>
            <a:ext cx="4002712" cy="4247317"/>
          </a:xfrm>
          <a:prstGeom prst="rect">
            <a:avLst/>
          </a:prstGeom>
          <a:noFill/>
        </p:spPr>
        <p:txBody>
          <a:bodyPr wrap="square" rtlCol="0">
            <a:spAutoFit/>
          </a:bodyPr>
          <a:lstStyle/>
          <a:p>
            <a:pPr marL="285750" indent="-285750">
              <a:buFont typeface="Arial" panose="020B0604020202020204" pitchFamily="34" charset="0"/>
              <a:buChar char="•"/>
            </a:pPr>
            <a:r>
              <a:rPr lang="en-US" altLang="zh-CN" sz="1800" dirty="0"/>
              <a:t>General: XX_HASH becomes a little slower than the default HASH_CODE, over all performances are very close.</a:t>
            </a:r>
          </a:p>
          <a:p>
            <a:endParaRPr lang="en-US" altLang="zh-CN" sz="1800" dirty="0"/>
          </a:p>
          <a:p>
            <a:pPr marL="285750" indent="-285750">
              <a:buFont typeface="Arial" panose="020B0604020202020204" pitchFamily="34" charset="0"/>
              <a:buChar char="•"/>
            </a:pPr>
            <a:r>
              <a:rPr lang="en-US" altLang="zh-CN" sz="1800" dirty="0"/>
              <a:t>Cryptographic: Hashes become worse and almost unusable.</a:t>
            </a:r>
          </a:p>
          <a:p>
            <a:pPr marL="285750" indent="-285750">
              <a:buFont typeface="Arial" panose="020B0604020202020204" pitchFamily="34" charset="0"/>
              <a:buChar char="•"/>
            </a:pPr>
            <a:endParaRPr lang="en-US" altLang="zh-CN" sz="1800" dirty="0"/>
          </a:p>
          <a:p>
            <a:pPr marL="285750" indent="-285750">
              <a:buFont typeface="Arial" panose="020B0604020202020204" pitchFamily="34" charset="0"/>
              <a:buChar char="•"/>
            </a:pPr>
            <a:r>
              <a:rPr lang="en-US" altLang="zh-CN" sz="1800" dirty="0"/>
              <a:t>Checksums: XOR8 is unusable, CRC32 is slower, but don’t show a negative correlation.</a:t>
            </a:r>
          </a:p>
          <a:p>
            <a:pPr marL="285750" indent="-285750">
              <a:buFont typeface="Arial" panose="020B0604020202020204" pitchFamily="34" charset="0"/>
              <a:buChar char="•"/>
            </a:pPr>
            <a:endParaRPr lang="en-US" altLang="zh-CN" sz="1800" dirty="0"/>
          </a:p>
          <a:p>
            <a:pPr marL="285750" indent="-285750">
              <a:buFont typeface="Arial" panose="020B0604020202020204" pitchFamily="34" charset="0"/>
              <a:buChar char="•"/>
            </a:pPr>
            <a:r>
              <a:rPr lang="en-US" altLang="zh-CN" sz="1800" dirty="0"/>
              <a:t>Say goodbye to SIM_HASH and never try no hash. </a:t>
            </a:r>
          </a:p>
          <a:p>
            <a:pPr marL="285750" indent="-285750">
              <a:buFont typeface="Arial" panose="020B0604020202020204" pitchFamily="34" charset="0"/>
              <a:buChar char="•"/>
            </a:pPr>
            <a:endParaRPr lang="en-US" altLang="zh-CN" sz="1800" dirty="0"/>
          </a:p>
        </p:txBody>
      </p:sp>
      <p:sp>
        <p:nvSpPr>
          <p:cNvPr id="12" name="矩形 11"/>
          <p:cNvSpPr/>
          <p:nvPr/>
        </p:nvSpPr>
        <p:spPr>
          <a:xfrm>
            <a:off x="825909" y="1290723"/>
            <a:ext cx="1185769" cy="4930068"/>
          </a:xfrm>
          <a:prstGeom prst="rect">
            <a:avLst/>
          </a:prstGeom>
          <a:noFill/>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矩形 12"/>
          <p:cNvSpPr/>
          <p:nvPr/>
        </p:nvSpPr>
        <p:spPr>
          <a:xfrm>
            <a:off x="2011679" y="1290723"/>
            <a:ext cx="1132678" cy="4930068"/>
          </a:xfrm>
          <a:prstGeom prst="rect">
            <a:avLst/>
          </a:prstGeom>
          <a:noFill/>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矩形 13"/>
          <p:cNvSpPr/>
          <p:nvPr/>
        </p:nvSpPr>
        <p:spPr>
          <a:xfrm>
            <a:off x="3144358" y="1290723"/>
            <a:ext cx="1144474" cy="4930068"/>
          </a:xfrm>
          <a:prstGeom prst="rect">
            <a:avLst/>
          </a:prstGeom>
          <a:noFill/>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矩形 14"/>
          <p:cNvSpPr/>
          <p:nvPr/>
        </p:nvSpPr>
        <p:spPr>
          <a:xfrm>
            <a:off x="4288832" y="1290723"/>
            <a:ext cx="566337" cy="4930068"/>
          </a:xfrm>
          <a:prstGeom prst="rect">
            <a:avLst/>
          </a:prstGeom>
          <a:noFill/>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11" name="图表 10"/>
          <p:cNvGraphicFramePr>
            <a:graphicFrameLocks/>
          </p:cNvGraphicFramePr>
          <p:nvPr>
            <p:extLst>
              <p:ext uri="{D42A27DB-BD31-4B8C-83A1-F6EECF244321}">
                <p14:modId xmlns:p14="http://schemas.microsoft.com/office/powerpoint/2010/main" val="3458294105"/>
              </p:ext>
            </p:extLst>
          </p:nvPr>
        </p:nvGraphicFramePr>
        <p:xfrm>
          <a:off x="457200" y="1108324"/>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4" name="Foliennummernplatzhalter 3">
            <a:extLst>
              <a:ext uri="{FF2B5EF4-FFF2-40B4-BE49-F238E27FC236}">
                <a16:creationId xmlns:a16="http://schemas.microsoft.com/office/drawing/2014/main" id="{197620C0-BBF5-4A1A-968E-C77ADC8173B6}"/>
              </a:ext>
            </a:extLst>
          </p:cNvPr>
          <p:cNvSpPr>
            <a:spLocks noGrp="1"/>
          </p:cNvSpPr>
          <p:nvPr>
            <p:ph type="sldNum" sz="quarter" idx="10"/>
          </p:nvPr>
        </p:nvSpPr>
        <p:spPr/>
        <p:txBody>
          <a:bodyPr/>
          <a:lstStyle/>
          <a:p>
            <a:pPr>
              <a:defRPr/>
            </a:pPr>
            <a:fld id="{45488343-B159-074D-B355-B61FD1A20D53}" type="slidenum">
              <a:rPr lang="en-US" smtClean="0"/>
              <a:pPr>
                <a:defRPr/>
              </a:pPr>
              <a:t>12</a:t>
            </a:fld>
            <a:endParaRPr lang="en-US"/>
          </a:p>
        </p:txBody>
      </p:sp>
    </p:spTree>
    <p:extLst>
      <p:ext uri="{BB962C8B-B14F-4D97-AF65-F5344CB8AC3E}">
        <p14:creationId xmlns:p14="http://schemas.microsoft.com/office/powerpoint/2010/main" val="3712290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dirty="0"/>
              <a:t>EMR Spark </a:t>
            </a:r>
            <a:r>
              <a:rPr lang="de-DE" altLang="zh-CN" dirty="0" err="1"/>
              <a:t>WordCount</a:t>
            </a:r>
            <a:r>
              <a:rPr lang="de-DE" altLang="zh-CN" dirty="0"/>
              <a:t> Results: </a:t>
            </a:r>
            <a:r>
              <a:rPr lang="de-DE" altLang="zh-CN" dirty="0" err="1"/>
              <a:t>Quora</a:t>
            </a:r>
            <a:endParaRPr lang="zh-CN" altLang="en-US" dirty="0"/>
          </a:p>
        </p:txBody>
      </p:sp>
      <p:sp>
        <p:nvSpPr>
          <p:cNvPr id="3" name="文本框 2"/>
          <p:cNvSpPr txBox="1"/>
          <p:nvPr/>
        </p:nvSpPr>
        <p:spPr>
          <a:xfrm>
            <a:off x="5029200" y="2830331"/>
            <a:ext cx="3958389" cy="1046440"/>
          </a:xfrm>
          <a:prstGeom prst="rect">
            <a:avLst/>
          </a:prstGeom>
          <a:noFill/>
        </p:spPr>
        <p:txBody>
          <a:bodyPr wrap="square" rtlCol="0">
            <a:spAutoFit/>
          </a:bodyPr>
          <a:lstStyle/>
          <a:p>
            <a:pPr marL="285750" indent="-285750">
              <a:buFont typeface="Arial" panose="020B0604020202020204" pitchFamily="34" charset="0"/>
              <a:buChar char="•"/>
            </a:pPr>
            <a:r>
              <a:rPr lang="en-US" altLang="zh-CN" sz="2200" dirty="0"/>
              <a:t>Faster hashes distribute records more evenly.</a:t>
            </a:r>
          </a:p>
          <a:p>
            <a:pPr marL="285750" indent="-285750">
              <a:buFont typeface="Arial" panose="020B0604020202020204" pitchFamily="34" charset="0"/>
              <a:buChar char="•"/>
            </a:pPr>
            <a:endParaRPr lang="en-US" altLang="zh-CN" sz="1800" dirty="0"/>
          </a:p>
        </p:txBody>
      </p:sp>
      <p:sp>
        <p:nvSpPr>
          <p:cNvPr id="12" name="矩形 11"/>
          <p:cNvSpPr/>
          <p:nvPr/>
        </p:nvSpPr>
        <p:spPr>
          <a:xfrm>
            <a:off x="825909" y="1290723"/>
            <a:ext cx="1185769" cy="4930068"/>
          </a:xfrm>
          <a:prstGeom prst="rect">
            <a:avLst/>
          </a:prstGeom>
          <a:noFill/>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矩形 12"/>
          <p:cNvSpPr/>
          <p:nvPr/>
        </p:nvSpPr>
        <p:spPr>
          <a:xfrm>
            <a:off x="2011679" y="1290723"/>
            <a:ext cx="1132678" cy="4930068"/>
          </a:xfrm>
          <a:prstGeom prst="rect">
            <a:avLst/>
          </a:prstGeom>
          <a:noFill/>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矩形 13"/>
          <p:cNvSpPr/>
          <p:nvPr/>
        </p:nvSpPr>
        <p:spPr>
          <a:xfrm>
            <a:off x="3144358" y="1290723"/>
            <a:ext cx="1144474" cy="4930068"/>
          </a:xfrm>
          <a:prstGeom prst="rect">
            <a:avLst/>
          </a:prstGeom>
          <a:noFill/>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矩形 14"/>
          <p:cNvSpPr/>
          <p:nvPr/>
        </p:nvSpPr>
        <p:spPr>
          <a:xfrm>
            <a:off x="4288832" y="1290723"/>
            <a:ext cx="566337" cy="4930068"/>
          </a:xfrm>
          <a:prstGeom prst="rect">
            <a:avLst/>
          </a:prstGeom>
          <a:noFill/>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11" name="图表 10"/>
          <p:cNvGraphicFramePr>
            <a:graphicFrameLocks/>
          </p:cNvGraphicFramePr>
          <p:nvPr>
            <p:extLst>
              <p:ext uri="{D42A27DB-BD31-4B8C-83A1-F6EECF244321}">
                <p14:modId xmlns:p14="http://schemas.microsoft.com/office/powerpoint/2010/main" val="2242237911"/>
              </p:ext>
            </p:extLst>
          </p:nvPr>
        </p:nvGraphicFramePr>
        <p:xfrm>
          <a:off x="457200" y="1012557"/>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内容占位符 6"/>
          <p:cNvGraphicFramePr>
            <a:graphicFrameLocks noGrp="1"/>
          </p:cNvGraphicFramePr>
          <p:nvPr>
            <p:ph idx="1"/>
            <p:extLst>
              <p:ext uri="{D42A27DB-BD31-4B8C-83A1-F6EECF244321}">
                <p14:modId xmlns:p14="http://schemas.microsoft.com/office/powerpoint/2010/main" val="3070905195"/>
              </p:ext>
            </p:extLst>
          </p:nvPr>
        </p:nvGraphicFramePr>
        <p:xfrm>
          <a:off x="457201" y="3692106"/>
          <a:ext cx="4572000" cy="2806851"/>
        </p:xfrm>
        <a:graphic>
          <a:graphicData uri="http://schemas.openxmlformats.org/drawingml/2006/chart">
            <c:chart xmlns:c="http://schemas.openxmlformats.org/drawingml/2006/chart" xmlns:r="http://schemas.openxmlformats.org/officeDocument/2006/relationships" r:id="rId4"/>
          </a:graphicData>
        </a:graphic>
      </p:graphicFrame>
      <p:sp>
        <p:nvSpPr>
          <p:cNvPr id="4" name="Foliennummernplatzhalter 3">
            <a:extLst>
              <a:ext uri="{FF2B5EF4-FFF2-40B4-BE49-F238E27FC236}">
                <a16:creationId xmlns:a16="http://schemas.microsoft.com/office/drawing/2014/main" id="{FC729294-8B0B-4B23-BD22-4AE0B1801922}"/>
              </a:ext>
            </a:extLst>
          </p:cNvPr>
          <p:cNvSpPr>
            <a:spLocks noGrp="1"/>
          </p:cNvSpPr>
          <p:nvPr>
            <p:ph type="sldNum" sz="quarter" idx="10"/>
          </p:nvPr>
        </p:nvSpPr>
        <p:spPr/>
        <p:txBody>
          <a:bodyPr/>
          <a:lstStyle/>
          <a:p>
            <a:pPr>
              <a:defRPr/>
            </a:pPr>
            <a:fld id="{45488343-B159-074D-B355-B61FD1A20D53}" type="slidenum">
              <a:rPr lang="en-US" smtClean="0"/>
              <a:pPr>
                <a:defRPr/>
              </a:pPr>
              <a:t>13</a:t>
            </a:fld>
            <a:endParaRPr lang="en-US"/>
          </a:p>
        </p:txBody>
      </p:sp>
    </p:spTree>
    <p:extLst>
      <p:ext uri="{BB962C8B-B14F-4D97-AF65-F5344CB8AC3E}">
        <p14:creationId xmlns:p14="http://schemas.microsoft.com/office/powerpoint/2010/main" val="409757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w="12700"/>
        </p:spPr>
        <p:txBody>
          <a:bodyPr/>
          <a:lstStyle/>
          <a:p>
            <a:r>
              <a:rPr lang="en-US" altLang="zh-CN" dirty="0"/>
              <a:t>Local Hadoop</a:t>
            </a:r>
            <a:r>
              <a:rPr lang="de-DE" altLang="zh-CN" dirty="0"/>
              <a:t> WordCount Results: </a:t>
            </a:r>
            <a:r>
              <a:rPr lang="de-DE" altLang="zh-CN" dirty="0" err="1"/>
              <a:t>Quora</a:t>
            </a:r>
            <a:endParaRPr lang="zh-CN" altLang="en-US" dirty="0"/>
          </a:p>
        </p:txBody>
      </p:sp>
      <p:graphicFrame>
        <p:nvGraphicFramePr>
          <p:cNvPr id="9" name="图表 8"/>
          <p:cNvGraphicFramePr>
            <a:graphicFrameLocks/>
          </p:cNvGraphicFramePr>
          <p:nvPr>
            <p:extLst>
              <p:ext uri="{D42A27DB-BD31-4B8C-83A1-F6EECF244321}">
                <p14:modId xmlns:p14="http://schemas.microsoft.com/office/powerpoint/2010/main" val="563127347"/>
              </p:ext>
            </p:extLst>
          </p:nvPr>
        </p:nvGraphicFramePr>
        <p:xfrm>
          <a:off x="457200" y="1145060"/>
          <a:ext cx="829286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图表 16"/>
          <p:cNvGraphicFramePr>
            <a:graphicFrameLocks/>
          </p:cNvGraphicFramePr>
          <p:nvPr>
            <p:extLst>
              <p:ext uri="{D42A27DB-BD31-4B8C-83A1-F6EECF244321}">
                <p14:modId xmlns:p14="http://schemas.microsoft.com/office/powerpoint/2010/main" val="3928286787"/>
              </p:ext>
            </p:extLst>
          </p:nvPr>
        </p:nvGraphicFramePr>
        <p:xfrm>
          <a:off x="457200" y="3673416"/>
          <a:ext cx="7168551"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8" name="矩形 17"/>
          <p:cNvSpPr/>
          <p:nvPr/>
        </p:nvSpPr>
        <p:spPr>
          <a:xfrm>
            <a:off x="810882" y="1466491"/>
            <a:ext cx="2214113" cy="465826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024995" y="1466491"/>
            <a:ext cx="2214113" cy="465826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39108" y="1466491"/>
            <a:ext cx="2214113" cy="465826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453221" y="1466491"/>
            <a:ext cx="1423357" cy="465826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oliennummernplatzhalter 2">
            <a:extLst>
              <a:ext uri="{FF2B5EF4-FFF2-40B4-BE49-F238E27FC236}">
                <a16:creationId xmlns:a16="http://schemas.microsoft.com/office/drawing/2014/main" id="{14F91D72-1981-4997-B1B6-1DF10F6D26BF}"/>
              </a:ext>
            </a:extLst>
          </p:cNvPr>
          <p:cNvSpPr>
            <a:spLocks noGrp="1"/>
          </p:cNvSpPr>
          <p:nvPr>
            <p:ph type="sldNum" sz="quarter" idx="10"/>
          </p:nvPr>
        </p:nvSpPr>
        <p:spPr/>
        <p:txBody>
          <a:bodyPr/>
          <a:lstStyle/>
          <a:p>
            <a:pPr>
              <a:defRPr/>
            </a:pPr>
            <a:fld id="{45488343-B159-074D-B355-B61FD1A20D53}" type="slidenum">
              <a:rPr lang="en-US" smtClean="0"/>
              <a:pPr>
                <a:defRPr/>
              </a:pPr>
              <a:t>14</a:t>
            </a:fld>
            <a:endParaRPr lang="en-US"/>
          </a:p>
        </p:txBody>
      </p:sp>
    </p:spTree>
    <p:extLst>
      <p:ext uri="{BB962C8B-B14F-4D97-AF65-F5344CB8AC3E}">
        <p14:creationId xmlns:p14="http://schemas.microsoft.com/office/powerpoint/2010/main" val="467825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Local Spark</a:t>
            </a:r>
            <a:r>
              <a:rPr lang="de-DE" altLang="zh-CN" dirty="0"/>
              <a:t> PageRank Results</a:t>
            </a:r>
            <a:endParaRPr lang="zh-CN" altLang="en-US" dirty="0"/>
          </a:p>
        </p:txBody>
      </p:sp>
      <p:sp>
        <p:nvSpPr>
          <p:cNvPr id="18" name="矩形 17"/>
          <p:cNvSpPr/>
          <p:nvPr/>
        </p:nvSpPr>
        <p:spPr>
          <a:xfrm>
            <a:off x="810882" y="1466491"/>
            <a:ext cx="2214113" cy="465826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024995" y="1466491"/>
            <a:ext cx="2214113" cy="465826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39108" y="1466491"/>
            <a:ext cx="2214113" cy="465826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453221" y="1466491"/>
            <a:ext cx="1423357" cy="465826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图表 9"/>
          <p:cNvGraphicFramePr>
            <a:graphicFrameLocks/>
          </p:cNvGraphicFramePr>
          <p:nvPr>
            <p:extLst>
              <p:ext uri="{D42A27DB-BD31-4B8C-83A1-F6EECF244321}">
                <p14:modId xmlns:p14="http://schemas.microsoft.com/office/powerpoint/2010/main" val="1846180832"/>
              </p:ext>
            </p:extLst>
          </p:nvPr>
        </p:nvGraphicFramePr>
        <p:xfrm>
          <a:off x="457199" y="1173927"/>
          <a:ext cx="8139449"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p:cNvGraphicFramePr>
            <a:graphicFrameLocks/>
          </p:cNvGraphicFramePr>
          <p:nvPr>
            <p:extLst>
              <p:ext uri="{D42A27DB-BD31-4B8C-83A1-F6EECF244321}">
                <p14:modId xmlns:p14="http://schemas.microsoft.com/office/powerpoint/2010/main" val="3581996672"/>
              </p:ext>
            </p:extLst>
          </p:nvPr>
        </p:nvGraphicFramePr>
        <p:xfrm>
          <a:off x="457197" y="3649341"/>
          <a:ext cx="8229603"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3" name="Foliennummernplatzhalter 2">
            <a:extLst>
              <a:ext uri="{FF2B5EF4-FFF2-40B4-BE49-F238E27FC236}">
                <a16:creationId xmlns:a16="http://schemas.microsoft.com/office/drawing/2014/main" id="{1B4F268B-8215-4C4B-A7E9-3F39EF59DD53}"/>
              </a:ext>
            </a:extLst>
          </p:cNvPr>
          <p:cNvSpPr>
            <a:spLocks noGrp="1"/>
          </p:cNvSpPr>
          <p:nvPr>
            <p:ph type="sldNum" sz="quarter" idx="10"/>
          </p:nvPr>
        </p:nvSpPr>
        <p:spPr/>
        <p:txBody>
          <a:bodyPr/>
          <a:lstStyle/>
          <a:p>
            <a:pPr>
              <a:defRPr/>
            </a:pPr>
            <a:fld id="{45488343-B159-074D-B355-B61FD1A20D53}" type="slidenum">
              <a:rPr lang="en-US" smtClean="0"/>
              <a:pPr>
                <a:defRPr/>
              </a:pPr>
              <a:t>15</a:t>
            </a:fld>
            <a:endParaRPr lang="en-US"/>
          </a:p>
        </p:txBody>
      </p:sp>
    </p:spTree>
    <p:extLst>
      <p:ext uri="{BB962C8B-B14F-4D97-AF65-F5344CB8AC3E}">
        <p14:creationId xmlns:p14="http://schemas.microsoft.com/office/powerpoint/2010/main" val="2971142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a:t>
            </a:r>
            <a:endParaRPr lang="zh-CN" altLang="en-US" dirty="0"/>
          </a:p>
        </p:txBody>
      </p:sp>
      <p:graphicFrame>
        <p:nvGraphicFramePr>
          <p:cNvPr id="4" name="图表 3"/>
          <p:cNvGraphicFramePr>
            <a:graphicFrameLocks/>
          </p:cNvGraphicFramePr>
          <p:nvPr>
            <p:extLst>
              <p:ext uri="{D42A27DB-BD31-4B8C-83A1-F6EECF244321}">
                <p14:modId xmlns:p14="http://schemas.microsoft.com/office/powerpoint/2010/main" val="1713395171"/>
              </p:ext>
            </p:extLst>
          </p:nvPr>
        </p:nvGraphicFramePr>
        <p:xfrm>
          <a:off x="368061" y="1001587"/>
          <a:ext cx="8407878"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矩形 4"/>
          <p:cNvSpPr/>
          <p:nvPr/>
        </p:nvSpPr>
        <p:spPr>
          <a:xfrm>
            <a:off x="713117" y="1368725"/>
            <a:ext cx="2697192" cy="208184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0309" y="1368725"/>
            <a:ext cx="2616680" cy="208184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26989" y="1368725"/>
            <a:ext cx="2685690" cy="208184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00364" y="3753973"/>
            <a:ext cx="2122697" cy="400110"/>
          </a:xfrm>
          <a:prstGeom prst="rect">
            <a:avLst/>
          </a:prstGeom>
          <a:noFill/>
        </p:spPr>
        <p:txBody>
          <a:bodyPr wrap="none" rtlCol="0">
            <a:spAutoFit/>
          </a:bodyPr>
          <a:lstStyle/>
          <a:p>
            <a:r>
              <a:rPr lang="de-DE" altLang="zh-CN" sz="2000" dirty="0">
                <a:solidFill>
                  <a:schemeClr val="tx1">
                    <a:lumMod val="75000"/>
                    <a:lumOff val="25000"/>
                  </a:schemeClr>
                </a:solidFill>
              </a:rPr>
              <a:t>General Purpose</a:t>
            </a:r>
          </a:p>
        </p:txBody>
      </p:sp>
      <p:sp>
        <p:nvSpPr>
          <p:cNvPr id="9" name="文本框 8"/>
          <p:cNvSpPr txBox="1"/>
          <p:nvPr/>
        </p:nvSpPr>
        <p:spPr>
          <a:xfrm>
            <a:off x="3828020" y="3753973"/>
            <a:ext cx="1781257" cy="400110"/>
          </a:xfrm>
          <a:prstGeom prst="rect">
            <a:avLst/>
          </a:prstGeom>
          <a:noFill/>
        </p:spPr>
        <p:txBody>
          <a:bodyPr wrap="none" rtlCol="0">
            <a:spAutoFit/>
          </a:bodyPr>
          <a:lstStyle/>
          <a:p>
            <a:r>
              <a:rPr lang="de-DE" altLang="zh-CN" sz="2000" dirty="0">
                <a:solidFill>
                  <a:schemeClr val="tx1">
                    <a:lumMod val="75000"/>
                    <a:lumOff val="25000"/>
                  </a:schemeClr>
                </a:solidFill>
              </a:rPr>
              <a:t>Cryptographic</a:t>
            </a:r>
            <a:endParaRPr lang="de-DE" altLang="zh-CN" dirty="0">
              <a:solidFill>
                <a:schemeClr val="tx1">
                  <a:lumMod val="75000"/>
                  <a:lumOff val="25000"/>
                </a:schemeClr>
              </a:solidFill>
            </a:endParaRPr>
          </a:p>
        </p:txBody>
      </p:sp>
      <p:sp>
        <p:nvSpPr>
          <p:cNvPr id="11" name="文本框 10"/>
          <p:cNvSpPr txBox="1"/>
          <p:nvPr/>
        </p:nvSpPr>
        <p:spPr>
          <a:xfrm>
            <a:off x="6601695" y="3753972"/>
            <a:ext cx="1524776" cy="400110"/>
          </a:xfrm>
          <a:prstGeom prst="rect">
            <a:avLst/>
          </a:prstGeom>
          <a:noFill/>
        </p:spPr>
        <p:txBody>
          <a:bodyPr wrap="none" rtlCol="0">
            <a:spAutoFit/>
          </a:bodyPr>
          <a:lstStyle/>
          <a:p>
            <a:r>
              <a:rPr lang="de-DE" altLang="zh-CN" sz="2000" dirty="0">
                <a:solidFill>
                  <a:schemeClr val="tx1">
                    <a:lumMod val="75000"/>
                    <a:lumOff val="25000"/>
                  </a:schemeClr>
                </a:solidFill>
              </a:rPr>
              <a:t>Checksums</a:t>
            </a:r>
          </a:p>
        </p:txBody>
      </p:sp>
      <p:sp>
        <p:nvSpPr>
          <p:cNvPr id="12" name="文本框 11"/>
          <p:cNvSpPr txBox="1"/>
          <p:nvPr/>
        </p:nvSpPr>
        <p:spPr>
          <a:xfrm>
            <a:off x="713117" y="4163267"/>
            <a:ext cx="7973683" cy="2246769"/>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General purpose hashes are safe to use and the default hash code is fast enough among all these.</a:t>
            </a:r>
          </a:p>
          <a:p>
            <a:pPr marL="342900" indent="-342900">
              <a:buFont typeface="Arial" panose="020B0604020202020204" pitchFamily="34" charset="0"/>
              <a:buChar char="•"/>
            </a:pPr>
            <a:r>
              <a:rPr lang="en-US" altLang="zh-CN" sz="2000" dirty="0"/>
              <a:t>You should never use cryptographic hashes for distributing data because of their small throughput.</a:t>
            </a:r>
          </a:p>
          <a:p>
            <a:pPr marL="342900" indent="-342900">
              <a:buFont typeface="Arial" panose="020B0604020202020204" pitchFamily="34" charset="0"/>
              <a:buChar char="•"/>
            </a:pPr>
            <a:r>
              <a:rPr lang="en-US" altLang="zh-CN" sz="2000" dirty="0"/>
              <a:t>Checksums are able to use when datasets are small.</a:t>
            </a:r>
          </a:p>
          <a:p>
            <a:pPr marL="342900" indent="-342900">
              <a:buFont typeface="Arial" panose="020B0604020202020204" pitchFamily="34" charset="0"/>
              <a:buChar char="•"/>
            </a:pPr>
            <a:r>
              <a:rPr lang="en-US" altLang="zh-CN" sz="2000" dirty="0"/>
              <a:t>Never use SIM_HASH or forget to override your hash.</a:t>
            </a:r>
          </a:p>
          <a:p>
            <a:endParaRPr lang="en-US" altLang="zh-CN" sz="2000" dirty="0"/>
          </a:p>
        </p:txBody>
      </p:sp>
      <p:sp>
        <p:nvSpPr>
          <p:cNvPr id="3" name="Foliennummernplatzhalter 2">
            <a:extLst>
              <a:ext uri="{FF2B5EF4-FFF2-40B4-BE49-F238E27FC236}">
                <a16:creationId xmlns:a16="http://schemas.microsoft.com/office/drawing/2014/main" id="{4891DC0F-737A-4033-A9E9-6C766BBAD5FC}"/>
              </a:ext>
            </a:extLst>
          </p:cNvPr>
          <p:cNvSpPr>
            <a:spLocks noGrp="1"/>
          </p:cNvSpPr>
          <p:nvPr>
            <p:ph type="sldNum" sz="quarter" idx="10"/>
          </p:nvPr>
        </p:nvSpPr>
        <p:spPr/>
        <p:txBody>
          <a:bodyPr/>
          <a:lstStyle/>
          <a:p>
            <a:pPr>
              <a:defRPr/>
            </a:pPr>
            <a:fld id="{45488343-B159-074D-B355-B61FD1A20D53}" type="slidenum">
              <a:rPr lang="en-US" smtClean="0"/>
              <a:pPr>
                <a:defRPr/>
              </a:pPr>
              <a:t>16</a:t>
            </a:fld>
            <a:endParaRPr lang="en-US"/>
          </a:p>
        </p:txBody>
      </p:sp>
    </p:spTree>
    <p:extLst>
      <p:ext uri="{BB962C8B-B14F-4D97-AF65-F5344CB8AC3E}">
        <p14:creationId xmlns:p14="http://schemas.microsoft.com/office/powerpoint/2010/main" val="4267792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4416AA-750B-4BF5-B71B-057A4062E3C8}"/>
              </a:ext>
            </a:extLst>
          </p:cNvPr>
          <p:cNvSpPr>
            <a:spLocks noGrp="1"/>
          </p:cNvSpPr>
          <p:nvPr>
            <p:ph type="title"/>
          </p:nvPr>
        </p:nvSpPr>
        <p:spPr/>
        <p:txBody>
          <a:bodyPr/>
          <a:lstStyle/>
          <a:p>
            <a:r>
              <a:rPr lang="de-DE" dirty="0"/>
              <a:t>Future Work</a:t>
            </a:r>
          </a:p>
        </p:txBody>
      </p:sp>
      <p:sp>
        <p:nvSpPr>
          <p:cNvPr id="3" name="Inhaltsplatzhalter 2">
            <a:extLst>
              <a:ext uri="{FF2B5EF4-FFF2-40B4-BE49-F238E27FC236}">
                <a16:creationId xmlns:a16="http://schemas.microsoft.com/office/drawing/2014/main" id="{C3BC4B8A-4477-4976-9DC5-30DA04BA948C}"/>
              </a:ext>
            </a:extLst>
          </p:cNvPr>
          <p:cNvSpPr>
            <a:spLocks noGrp="1"/>
          </p:cNvSpPr>
          <p:nvPr>
            <p:ph idx="1"/>
          </p:nvPr>
        </p:nvSpPr>
        <p:spPr/>
        <p:txBody>
          <a:bodyPr/>
          <a:lstStyle/>
          <a:p>
            <a:r>
              <a:rPr lang="de-DE" dirty="0"/>
              <a:t>Algorithms like FLETCHER32 and ADLER32 function abnormally on Spark, need to find out why. Correctness of hash can be doubted but that still shows how a good/bad hash works in distributed </a:t>
            </a:r>
            <a:r>
              <a:rPr lang="de-DE" dirty="0" err="1"/>
              <a:t>systems</a:t>
            </a:r>
            <a:r>
              <a:rPr lang="de-DE" dirty="0"/>
              <a:t>.</a:t>
            </a:r>
          </a:p>
          <a:p>
            <a:r>
              <a:rPr lang="de-DE" dirty="0"/>
              <a:t>Performance </a:t>
            </a:r>
            <a:r>
              <a:rPr lang="de-DE" dirty="0" err="1"/>
              <a:t>of</a:t>
            </a:r>
            <a:r>
              <a:rPr lang="de-DE" dirty="0"/>
              <a:t> BLAKE_2S </a:t>
            </a:r>
            <a:r>
              <a:rPr lang="de-DE" dirty="0" err="1"/>
              <a:t>is</a:t>
            </a:r>
            <a:r>
              <a:rPr lang="de-DE" dirty="0"/>
              <a:t> </a:t>
            </a:r>
            <a:r>
              <a:rPr lang="de-DE" dirty="0" err="1"/>
              <a:t>incredibly</a:t>
            </a:r>
            <a:r>
              <a:rPr lang="de-DE" dirty="0"/>
              <a:t> </a:t>
            </a:r>
            <a:r>
              <a:rPr lang="de-DE" dirty="0" err="1"/>
              <a:t>slow</a:t>
            </a:r>
            <a:r>
              <a:rPr lang="de-DE" dirty="0"/>
              <a:t>.</a:t>
            </a:r>
          </a:p>
          <a:p>
            <a:r>
              <a:rPr lang="de-DE" dirty="0"/>
              <a:t>More comparisons for different data types and different size of datasets.</a:t>
            </a:r>
          </a:p>
          <a:p>
            <a:r>
              <a:rPr lang="de-DE" dirty="0"/>
              <a:t>More </a:t>
            </a:r>
            <a:r>
              <a:rPr lang="de-DE" dirty="0" err="1"/>
              <a:t>works</a:t>
            </a:r>
            <a:r>
              <a:rPr lang="de-DE" dirty="0"/>
              <a:t> on </a:t>
            </a:r>
            <a:r>
              <a:rPr lang="de-DE" dirty="0" err="1"/>
              <a:t>other</a:t>
            </a:r>
            <a:r>
              <a:rPr lang="de-DE" dirty="0"/>
              <a:t> </a:t>
            </a:r>
            <a:r>
              <a:rPr lang="de-DE" dirty="0" err="1"/>
              <a:t>algorithms</a:t>
            </a:r>
            <a:r>
              <a:rPr lang="de-DE" dirty="0"/>
              <a:t> like BKDR </a:t>
            </a:r>
            <a:r>
              <a:rPr lang="de-DE" dirty="0" err="1"/>
              <a:t>Hashes</a:t>
            </a:r>
            <a:r>
              <a:rPr lang="de-DE" dirty="0"/>
              <a:t>, </a:t>
            </a:r>
            <a:r>
              <a:rPr lang="de-DE" dirty="0" err="1"/>
              <a:t>which</a:t>
            </a:r>
            <a:r>
              <a:rPr lang="de-DE" dirty="0"/>
              <a:t> </a:t>
            </a:r>
            <a:r>
              <a:rPr lang="de-DE" dirty="0" err="1"/>
              <a:t>is</a:t>
            </a:r>
            <a:r>
              <a:rPr lang="de-DE" dirty="0"/>
              <a:t> </a:t>
            </a:r>
            <a:r>
              <a:rPr lang="de-DE" dirty="0" err="1"/>
              <a:t>widely</a:t>
            </a:r>
            <a:r>
              <a:rPr lang="de-DE" dirty="0"/>
              <a:t> </a:t>
            </a:r>
            <a:r>
              <a:rPr lang="de-DE" dirty="0" err="1"/>
              <a:t>accepted</a:t>
            </a:r>
            <a:r>
              <a:rPr lang="de-DE" dirty="0"/>
              <a:t> </a:t>
            </a:r>
            <a:r>
              <a:rPr lang="de-DE" dirty="0" err="1"/>
              <a:t>as</a:t>
            </a:r>
            <a:r>
              <a:rPr lang="de-DE" dirty="0"/>
              <a:t> </a:t>
            </a:r>
            <a:r>
              <a:rPr lang="de-DE" dirty="0" err="1"/>
              <a:t>excellent</a:t>
            </a:r>
            <a:r>
              <a:rPr lang="de-DE" dirty="0"/>
              <a:t> </a:t>
            </a:r>
            <a:r>
              <a:rPr lang="de-DE" dirty="0" err="1"/>
              <a:t>string</a:t>
            </a:r>
            <a:r>
              <a:rPr lang="de-DE" dirty="0"/>
              <a:t> </a:t>
            </a:r>
            <a:r>
              <a:rPr lang="de-DE" dirty="0" err="1"/>
              <a:t>hash</a:t>
            </a:r>
            <a:r>
              <a:rPr lang="de-DE" dirty="0"/>
              <a:t> </a:t>
            </a:r>
            <a:r>
              <a:rPr lang="de-DE" dirty="0" err="1"/>
              <a:t>algorithm</a:t>
            </a:r>
            <a:r>
              <a:rPr lang="de-DE" dirty="0"/>
              <a:t>.</a:t>
            </a:r>
          </a:p>
          <a:p>
            <a:r>
              <a:rPr lang="de-DE" dirty="0"/>
              <a:t>Checksums </a:t>
            </a:r>
            <a:r>
              <a:rPr lang="de-DE" dirty="0" err="1"/>
              <a:t>don‘t</a:t>
            </a:r>
            <a:r>
              <a:rPr lang="de-DE" dirty="0"/>
              <a:t> </a:t>
            </a:r>
            <a:r>
              <a:rPr lang="de-DE" dirty="0" err="1"/>
              <a:t>completely</a:t>
            </a:r>
            <a:r>
              <a:rPr lang="de-DE" dirty="0"/>
              <a:t> fit </a:t>
            </a:r>
            <a:r>
              <a:rPr lang="de-DE" dirty="0" err="1"/>
              <a:t>the</a:t>
            </a:r>
            <a:r>
              <a:rPr lang="de-DE" dirty="0"/>
              <a:t> </a:t>
            </a:r>
            <a:r>
              <a:rPr lang="de-DE" dirty="0" err="1"/>
              <a:t>logic</a:t>
            </a:r>
            <a:r>
              <a:rPr lang="de-DE" dirty="0"/>
              <a:t> </a:t>
            </a:r>
            <a:r>
              <a:rPr lang="de-DE" dirty="0" err="1"/>
              <a:t>of</a:t>
            </a:r>
            <a:r>
              <a:rPr lang="de-DE" dirty="0"/>
              <a:t> </a:t>
            </a:r>
            <a:r>
              <a:rPr lang="de-DE" dirty="0" err="1"/>
              <a:t>throughput</a:t>
            </a:r>
            <a:r>
              <a:rPr lang="de-DE" dirty="0"/>
              <a:t> </a:t>
            </a:r>
            <a:r>
              <a:rPr lang="de-DE" dirty="0" err="1"/>
              <a:t>and</a:t>
            </a:r>
            <a:r>
              <a:rPr lang="de-DE" dirty="0"/>
              <a:t> </a:t>
            </a:r>
            <a:r>
              <a:rPr lang="de-DE" dirty="0" err="1"/>
              <a:t>distribution</a:t>
            </a:r>
            <a:r>
              <a:rPr lang="de-DE" dirty="0"/>
              <a:t> </a:t>
            </a:r>
            <a:r>
              <a:rPr lang="de-DE" dirty="0" err="1"/>
              <a:t>condition</a:t>
            </a:r>
            <a:r>
              <a:rPr lang="de-DE" dirty="0"/>
              <a:t>, </a:t>
            </a:r>
            <a:r>
              <a:rPr lang="de-DE" dirty="0" err="1"/>
              <a:t>there</a:t>
            </a:r>
            <a:r>
              <a:rPr lang="de-DE" dirty="0"/>
              <a:t> </a:t>
            </a:r>
            <a:r>
              <a:rPr lang="de-DE" dirty="0" err="1"/>
              <a:t>should</a:t>
            </a:r>
            <a:r>
              <a:rPr lang="de-DE" dirty="0"/>
              <a:t> </a:t>
            </a:r>
            <a:r>
              <a:rPr lang="de-DE" dirty="0" err="1"/>
              <a:t>be</a:t>
            </a:r>
            <a:r>
              <a:rPr lang="de-DE" dirty="0"/>
              <a:t> </a:t>
            </a:r>
            <a:r>
              <a:rPr lang="de-DE" dirty="0" err="1"/>
              <a:t>other</a:t>
            </a:r>
            <a:r>
              <a:rPr lang="de-DE" dirty="0"/>
              <a:t> </a:t>
            </a:r>
            <a:r>
              <a:rPr lang="de-DE" dirty="0" err="1"/>
              <a:t>reasons</a:t>
            </a:r>
            <a:r>
              <a:rPr lang="de-DE" dirty="0"/>
              <a:t>. </a:t>
            </a:r>
          </a:p>
          <a:p>
            <a:endParaRPr lang="de-DE" dirty="0"/>
          </a:p>
        </p:txBody>
      </p:sp>
      <p:sp>
        <p:nvSpPr>
          <p:cNvPr id="4" name="Foliennummernplatzhalter 3">
            <a:extLst>
              <a:ext uri="{FF2B5EF4-FFF2-40B4-BE49-F238E27FC236}">
                <a16:creationId xmlns:a16="http://schemas.microsoft.com/office/drawing/2014/main" id="{02890330-3CC4-4CC9-B124-41B69FB9D8B0}"/>
              </a:ext>
            </a:extLst>
          </p:cNvPr>
          <p:cNvSpPr>
            <a:spLocks noGrp="1"/>
          </p:cNvSpPr>
          <p:nvPr>
            <p:ph type="sldNum" sz="quarter" idx="10"/>
          </p:nvPr>
        </p:nvSpPr>
        <p:spPr/>
        <p:txBody>
          <a:bodyPr/>
          <a:lstStyle/>
          <a:p>
            <a:pPr>
              <a:defRPr/>
            </a:pPr>
            <a:fld id="{45488343-B159-074D-B355-B61FD1A20D53}" type="slidenum">
              <a:rPr lang="en-US" smtClean="0"/>
              <a:pPr>
                <a:defRPr/>
              </a:pPr>
              <a:t>17</a:t>
            </a:fld>
            <a:endParaRPr lang="en-US"/>
          </a:p>
        </p:txBody>
      </p:sp>
    </p:spTree>
    <p:extLst>
      <p:ext uri="{BB962C8B-B14F-4D97-AF65-F5344CB8AC3E}">
        <p14:creationId xmlns:p14="http://schemas.microsoft.com/office/powerpoint/2010/main" val="2786900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ADLER32 and FLETCHER32 on Spark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7117063"/>
              </p:ext>
            </p:extLst>
          </p:nvPr>
        </p:nvGraphicFramePr>
        <p:xfrm>
          <a:off x="311798" y="1865445"/>
          <a:ext cx="4260202" cy="2809289"/>
        </p:xfrm>
        <a:graphic>
          <a:graphicData uri="http://schemas.openxmlformats.org/drawingml/2006/table">
            <a:tbl>
              <a:tblPr>
                <a:tableStyleId>{5C22544A-7EE6-4342-B048-85BDC9FD1C3A}</a:tableStyleId>
              </a:tblPr>
              <a:tblGrid>
                <a:gridCol w="593087">
                  <a:extLst>
                    <a:ext uri="{9D8B030D-6E8A-4147-A177-3AD203B41FA5}">
                      <a16:colId xmlns:a16="http://schemas.microsoft.com/office/drawing/2014/main" val="20000"/>
                    </a:ext>
                  </a:extLst>
                </a:gridCol>
                <a:gridCol w="593087">
                  <a:extLst>
                    <a:ext uri="{9D8B030D-6E8A-4147-A177-3AD203B41FA5}">
                      <a16:colId xmlns:a16="http://schemas.microsoft.com/office/drawing/2014/main" val="20001"/>
                    </a:ext>
                  </a:extLst>
                </a:gridCol>
                <a:gridCol w="676620">
                  <a:extLst>
                    <a:ext uri="{9D8B030D-6E8A-4147-A177-3AD203B41FA5}">
                      <a16:colId xmlns:a16="http://schemas.microsoft.com/office/drawing/2014/main" val="20002"/>
                    </a:ext>
                  </a:extLst>
                </a:gridCol>
                <a:gridCol w="593087">
                  <a:extLst>
                    <a:ext uri="{9D8B030D-6E8A-4147-A177-3AD203B41FA5}">
                      <a16:colId xmlns:a16="http://schemas.microsoft.com/office/drawing/2014/main" val="20003"/>
                    </a:ext>
                  </a:extLst>
                </a:gridCol>
                <a:gridCol w="1211234">
                  <a:extLst>
                    <a:ext uri="{9D8B030D-6E8A-4147-A177-3AD203B41FA5}">
                      <a16:colId xmlns:a16="http://schemas.microsoft.com/office/drawing/2014/main" val="20004"/>
                    </a:ext>
                  </a:extLst>
                </a:gridCol>
                <a:gridCol w="593087">
                  <a:extLst>
                    <a:ext uri="{9D8B030D-6E8A-4147-A177-3AD203B41FA5}">
                      <a16:colId xmlns:a16="http://schemas.microsoft.com/office/drawing/2014/main" val="20005"/>
                    </a:ext>
                  </a:extLst>
                </a:gridCol>
              </a:tblGrid>
              <a:tr h="299999">
                <a:tc gridSpan="2">
                  <a:txBody>
                    <a:bodyPr/>
                    <a:lstStyle/>
                    <a:p>
                      <a:pPr algn="l" fontAlgn="ctr"/>
                      <a:r>
                        <a:rPr lang="en-US" sz="900" u="none" strike="noStrike" dirty="0">
                          <a:effectLst/>
                        </a:rPr>
                        <a:t>Air Quality</a:t>
                      </a:r>
                      <a:endParaRPr lang="en-US" sz="900" b="0" i="0" u="none" strike="noStrike" dirty="0">
                        <a:solidFill>
                          <a:srgbClr val="000000"/>
                        </a:solidFill>
                        <a:effectLst/>
                        <a:latin typeface="Calibri" charset="0"/>
                      </a:endParaRPr>
                    </a:p>
                  </a:txBody>
                  <a:tcPr marL="5576" marR="5576" marT="5576" marB="0" anchor="ctr"/>
                </a:tc>
                <a:tc hMerge="1">
                  <a:txBody>
                    <a:bodyPr/>
                    <a:lstStyle/>
                    <a:p>
                      <a:endParaRPr lang="en-US"/>
                    </a:p>
                  </a:txBody>
                  <a:tcPr/>
                </a:tc>
                <a:tc gridSpan="2">
                  <a:txBody>
                    <a:bodyPr/>
                    <a:lstStyle/>
                    <a:p>
                      <a:pPr algn="l" fontAlgn="ctr"/>
                      <a:r>
                        <a:rPr lang="en-US" sz="900" u="none" strike="noStrike" dirty="0">
                          <a:effectLst/>
                        </a:rPr>
                        <a:t>Average Total Time/s</a:t>
                      </a:r>
                      <a:endParaRPr lang="en-US" sz="900" b="0" i="0" u="none" strike="noStrike" dirty="0">
                        <a:solidFill>
                          <a:srgbClr val="000000"/>
                        </a:solidFill>
                        <a:effectLst/>
                        <a:latin typeface="Calibri" charset="0"/>
                      </a:endParaRPr>
                    </a:p>
                  </a:txBody>
                  <a:tcPr marL="5576" marR="5576" marT="5576" marB="0" anchor="ctr"/>
                </a:tc>
                <a:tc hMerge="1">
                  <a:txBody>
                    <a:bodyPr/>
                    <a:lstStyle/>
                    <a:p>
                      <a:endParaRPr lang="en-US"/>
                    </a:p>
                  </a:txBody>
                  <a:tcPr/>
                </a:tc>
                <a:tc>
                  <a:txBody>
                    <a:bodyPr/>
                    <a:lstStyle/>
                    <a:p>
                      <a:pPr algn="l" fontAlgn="ctr"/>
                      <a:r>
                        <a:rPr lang="en-US" sz="900" u="none" strike="noStrike" dirty="0">
                          <a:effectLst/>
                        </a:rPr>
                        <a:t>Variance Of Records</a:t>
                      </a:r>
                      <a:endParaRPr lang="en-US" sz="900" b="0" i="0" u="none" strike="noStrike" dirty="0">
                        <a:solidFill>
                          <a:srgbClr val="000000"/>
                        </a:solidFill>
                        <a:effectLst/>
                        <a:latin typeface="Calibri" charset="0"/>
                      </a:endParaRPr>
                    </a:p>
                  </a:txBody>
                  <a:tcPr marL="5576" marR="5576" marT="5576" marB="0" anchor="ctr"/>
                </a:tc>
                <a:tc>
                  <a:txBody>
                    <a:bodyPr/>
                    <a:lstStyle/>
                    <a:p>
                      <a:pPr algn="l" fontAlgn="ctr"/>
                      <a:r>
                        <a:rPr lang="en-US" sz="900" u="none" strike="noStrike" dirty="0">
                          <a:effectLst/>
                        </a:rPr>
                        <a:t>Sum of Records</a:t>
                      </a:r>
                      <a:endParaRPr lang="en-US" sz="900" b="0" i="0" u="none" strike="noStrike" dirty="0">
                        <a:solidFill>
                          <a:srgbClr val="000000"/>
                        </a:solidFill>
                        <a:effectLst/>
                        <a:latin typeface="Calibri" charset="0"/>
                      </a:endParaRPr>
                    </a:p>
                  </a:txBody>
                  <a:tcPr marL="5576" marR="5576" marT="5576" marB="0" anchor="ctr"/>
                </a:tc>
                <a:extLst>
                  <a:ext uri="{0D108BD9-81ED-4DB2-BD59-A6C34878D82A}">
                    <a16:rowId xmlns:a16="http://schemas.microsoft.com/office/drawing/2014/main" val="10000"/>
                  </a:ext>
                </a:extLst>
              </a:tr>
              <a:tr h="167286">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l" fontAlgn="ctr"/>
                      <a:endParaRPr lang="en-US" sz="900" b="0" i="0" u="none" strike="noStrike" dirty="0">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extLst>
                  <a:ext uri="{0D108BD9-81ED-4DB2-BD59-A6C34878D82A}">
                    <a16:rowId xmlns:a16="http://schemas.microsoft.com/office/drawing/2014/main" val="10001"/>
                  </a:ext>
                </a:extLst>
              </a:tr>
              <a:tr h="167286">
                <a:tc gridSpan="2">
                  <a:txBody>
                    <a:bodyPr/>
                    <a:lstStyle/>
                    <a:p>
                      <a:pPr algn="l" fontAlgn="ctr"/>
                      <a:r>
                        <a:rPr lang="en-US" sz="900" u="none" strike="noStrike">
                          <a:effectLst/>
                        </a:rPr>
                        <a:t>JENKINS</a:t>
                      </a:r>
                      <a:endParaRPr lang="en-US" sz="900" b="0" i="0" u="none" strike="noStrike">
                        <a:solidFill>
                          <a:srgbClr val="000000"/>
                        </a:solidFill>
                        <a:effectLst/>
                        <a:latin typeface="Calibri" charset="0"/>
                      </a:endParaRPr>
                    </a:p>
                  </a:txBody>
                  <a:tcPr marL="5576" marR="5576" marT="5576" marB="0" anchor="ctr"/>
                </a:tc>
                <a:tc hMerge="1">
                  <a:txBody>
                    <a:bodyPr/>
                    <a:lstStyle/>
                    <a:p>
                      <a:endParaRPr lang="en-US"/>
                    </a:p>
                  </a:txBody>
                  <a:tcPr/>
                </a:tc>
                <a:tc>
                  <a:txBody>
                    <a:bodyPr/>
                    <a:lstStyle/>
                    <a:p>
                      <a:pPr algn="r" fontAlgn="ctr"/>
                      <a:r>
                        <a:rPr lang="hr-HR" sz="900" u="none" strike="noStrike">
                          <a:effectLst/>
                        </a:rPr>
                        <a:t>28.4</a:t>
                      </a:r>
                      <a:endParaRPr lang="hr-HR" sz="900" b="0" i="0" u="none" strike="noStrike">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r" fontAlgn="ctr"/>
                      <a:r>
                        <a:rPr lang="nb-NO" sz="900" u="none" strike="noStrike">
                          <a:effectLst/>
                        </a:rPr>
                        <a:t>6.147831596</a:t>
                      </a:r>
                      <a:endParaRPr lang="nb-NO" sz="900" b="0" i="0" u="none" strike="noStrike">
                        <a:solidFill>
                          <a:srgbClr val="000000"/>
                        </a:solidFill>
                        <a:effectLst/>
                        <a:latin typeface="Calibri" charset="0"/>
                      </a:endParaRPr>
                    </a:p>
                  </a:txBody>
                  <a:tcPr marL="5576" marR="5576" marT="5576" marB="0" anchor="ctr"/>
                </a:tc>
                <a:tc>
                  <a:txBody>
                    <a:bodyPr/>
                    <a:lstStyle/>
                    <a:p>
                      <a:pPr algn="r" fontAlgn="ctr"/>
                      <a:r>
                        <a:rPr lang="en-US" sz="900" u="none" strike="noStrike">
                          <a:effectLst/>
                        </a:rPr>
                        <a:t>559</a:t>
                      </a:r>
                      <a:endParaRPr lang="en-US" sz="900" b="0" i="0" u="none" strike="noStrike">
                        <a:solidFill>
                          <a:srgbClr val="000000"/>
                        </a:solidFill>
                        <a:effectLst/>
                        <a:latin typeface="Calibri" charset="0"/>
                      </a:endParaRPr>
                    </a:p>
                  </a:txBody>
                  <a:tcPr marL="5576" marR="5576" marT="5576" marB="0" anchor="ctr"/>
                </a:tc>
                <a:extLst>
                  <a:ext uri="{0D108BD9-81ED-4DB2-BD59-A6C34878D82A}">
                    <a16:rowId xmlns:a16="http://schemas.microsoft.com/office/drawing/2014/main" val="10002"/>
                  </a:ext>
                </a:extLst>
              </a:tr>
              <a:tr h="167286">
                <a:tc gridSpan="2">
                  <a:txBody>
                    <a:bodyPr/>
                    <a:lstStyle/>
                    <a:p>
                      <a:pPr algn="l" fontAlgn="ctr"/>
                      <a:r>
                        <a:rPr lang="en-US" sz="900" u="none" strike="noStrike" dirty="0">
                          <a:effectLst/>
                        </a:rPr>
                        <a:t>HASH_CODE</a:t>
                      </a:r>
                      <a:endParaRPr lang="en-US" sz="900" b="0" i="0" u="none" strike="noStrike" dirty="0">
                        <a:solidFill>
                          <a:srgbClr val="000000"/>
                        </a:solidFill>
                        <a:effectLst/>
                        <a:latin typeface="Calibri" charset="0"/>
                      </a:endParaRPr>
                    </a:p>
                  </a:txBody>
                  <a:tcPr marL="5576" marR="5576" marT="5576" marB="0" anchor="ctr"/>
                </a:tc>
                <a:tc hMerge="1">
                  <a:txBody>
                    <a:bodyPr/>
                    <a:lstStyle/>
                    <a:p>
                      <a:endParaRPr lang="en-US"/>
                    </a:p>
                  </a:txBody>
                  <a:tcPr/>
                </a:tc>
                <a:tc>
                  <a:txBody>
                    <a:bodyPr/>
                    <a:lstStyle/>
                    <a:p>
                      <a:pPr algn="r" fontAlgn="ctr"/>
                      <a:r>
                        <a:rPr lang="is-IS" sz="900" u="none" strike="noStrike" dirty="0">
                          <a:effectLst/>
                        </a:rPr>
                        <a:t>28.0</a:t>
                      </a:r>
                      <a:endParaRPr lang="is-IS" sz="900" b="0" i="0" u="none" strike="noStrike" dirty="0">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r" fontAlgn="ctr"/>
                      <a:r>
                        <a:rPr lang="nb-NO" sz="900" u="none" strike="noStrike" dirty="0">
                          <a:effectLst/>
                        </a:rPr>
                        <a:t>3.021451086</a:t>
                      </a:r>
                      <a:endParaRPr lang="nb-NO" sz="900" b="0" i="0" u="none" strike="noStrike" dirty="0">
                        <a:solidFill>
                          <a:srgbClr val="000000"/>
                        </a:solidFill>
                        <a:effectLst/>
                        <a:latin typeface="Calibri" charset="0"/>
                      </a:endParaRPr>
                    </a:p>
                  </a:txBody>
                  <a:tcPr marL="5576" marR="5576" marT="5576" marB="0" anchor="ctr"/>
                </a:tc>
                <a:tc>
                  <a:txBody>
                    <a:bodyPr/>
                    <a:lstStyle/>
                    <a:p>
                      <a:pPr algn="r" fontAlgn="ctr"/>
                      <a:r>
                        <a:rPr lang="en-US" sz="900" u="none" strike="noStrike">
                          <a:effectLst/>
                        </a:rPr>
                        <a:t>559</a:t>
                      </a:r>
                      <a:endParaRPr lang="en-US" sz="900" b="0" i="0" u="none" strike="noStrike">
                        <a:solidFill>
                          <a:srgbClr val="000000"/>
                        </a:solidFill>
                        <a:effectLst/>
                        <a:latin typeface="Calibri" charset="0"/>
                      </a:endParaRPr>
                    </a:p>
                  </a:txBody>
                  <a:tcPr marL="5576" marR="5576" marT="5576" marB="0" anchor="ctr"/>
                </a:tc>
                <a:extLst>
                  <a:ext uri="{0D108BD9-81ED-4DB2-BD59-A6C34878D82A}">
                    <a16:rowId xmlns:a16="http://schemas.microsoft.com/office/drawing/2014/main" val="10003"/>
                  </a:ext>
                </a:extLst>
              </a:tr>
              <a:tr h="167286">
                <a:tc gridSpan="2">
                  <a:txBody>
                    <a:bodyPr/>
                    <a:lstStyle/>
                    <a:p>
                      <a:pPr algn="l" fontAlgn="ctr"/>
                      <a:r>
                        <a:rPr lang="en-US" sz="900" u="none" strike="noStrike">
                          <a:effectLst/>
                        </a:rPr>
                        <a:t>MURMUR</a:t>
                      </a:r>
                      <a:endParaRPr lang="en-US" sz="900" b="0" i="0" u="none" strike="noStrike">
                        <a:solidFill>
                          <a:srgbClr val="000000"/>
                        </a:solidFill>
                        <a:effectLst/>
                        <a:latin typeface="Calibri" charset="0"/>
                      </a:endParaRPr>
                    </a:p>
                  </a:txBody>
                  <a:tcPr marL="5576" marR="5576" marT="5576" marB="0" anchor="ctr"/>
                </a:tc>
                <a:tc hMerge="1">
                  <a:txBody>
                    <a:bodyPr/>
                    <a:lstStyle/>
                    <a:p>
                      <a:endParaRPr lang="en-US"/>
                    </a:p>
                  </a:txBody>
                  <a:tcPr/>
                </a:tc>
                <a:tc>
                  <a:txBody>
                    <a:bodyPr/>
                    <a:lstStyle/>
                    <a:p>
                      <a:pPr algn="r" fontAlgn="ctr"/>
                      <a:r>
                        <a:rPr lang="hr-HR" sz="900" u="none" strike="noStrike" dirty="0">
                          <a:effectLst/>
                        </a:rPr>
                        <a:t>28.5</a:t>
                      </a:r>
                      <a:endParaRPr lang="hr-HR" sz="900" b="0" i="0" u="none" strike="noStrike" dirty="0">
                        <a:solidFill>
                          <a:srgbClr val="000000"/>
                        </a:solidFill>
                        <a:effectLst/>
                        <a:latin typeface="Calibri" charset="0"/>
                      </a:endParaRPr>
                    </a:p>
                  </a:txBody>
                  <a:tcPr marL="5576" marR="5576" marT="5576" marB="0" anchor="ctr"/>
                </a:tc>
                <a:tc>
                  <a:txBody>
                    <a:bodyPr/>
                    <a:lstStyle/>
                    <a:p>
                      <a:pPr algn="l" fontAlgn="ctr"/>
                      <a:endParaRPr lang="en-US" sz="900" b="0" i="0" u="none" strike="noStrike" dirty="0">
                        <a:solidFill>
                          <a:srgbClr val="000000"/>
                        </a:solidFill>
                        <a:effectLst/>
                        <a:latin typeface="Calibri" charset="0"/>
                      </a:endParaRPr>
                    </a:p>
                  </a:txBody>
                  <a:tcPr marL="5576" marR="5576" marT="5576" marB="0" anchor="ctr"/>
                </a:tc>
                <a:tc>
                  <a:txBody>
                    <a:bodyPr/>
                    <a:lstStyle/>
                    <a:p>
                      <a:pPr algn="r" fontAlgn="ctr"/>
                      <a:r>
                        <a:rPr lang="cs-CZ" sz="900" u="none" strike="noStrike">
                          <a:effectLst/>
                        </a:rPr>
                        <a:t>6.049449011</a:t>
                      </a:r>
                      <a:endParaRPr lang="cs-CZ" sz="900" b="0" i="0" u="none" strike="noStrike">
                        <a:solidFill>
                          <a:srgbClr val="000000"/>
                        </a:solidFill>
                        <a:effectLst/>
                        <a:latin typeface="Calibri" charset="0"/>
                      </a:endParaRPr>
                    </a:p>
                  </a:txBody>
                  <a:tcPr marL="5576" marR="5576" marT="5576" marB="0" anchor="ctr"/>
                </a:tc>
                <a:tc>
                  <a:txBody>
                    <a:bodyPr/>
                    <a:lstStyle/>
                    <a:p>
                      <a:pPr algn="r" fontAlgn="ctr"/>
                      <a:r>
                        <a:rPr lang="en-US" sz="900" u="none" strike="noStrike">
                          <a:effectLst/>
                        </a:rPr>
                        <a:t>559</a:t>
                      </a:r>
                      <a:endParaRPr lang="en-US" sz="900" b="0" i="0" u="none" strike="noStrike">
                        <a:solidFill>
                          <a:srgbClr val="000000"/>
                        </a:solidFill>
                        <a:effectLst/>
                        <a:latin typeface="Calibri" charset="0"/>
                      </a:endParaRPr>
                    </a:p>
                  </a:txBody>
                  <a:tcPr marL="5576" marR="5576" marT="5576" marB="0" anchor="ctr"/>
                </a:tc>
                <a:extLst>
                  <a:ext uri="{0D108BD9-81ED-4DB2-BD59-A6C34878D82A}">
                    <a16:rowId xmlns:a16="http://schemas.microsoft.com/office/drawing/2014/main" val="10004"/>
                  </a:ext>
                </a:extLst>
              </a:tr>
              <a:tr h="167286">
                <a:tc gridSpan="2">
                  <a:txBody>
                    <a:bodyPr/>
                    <a:lstStyle/>
                    <a:p>
                      <a:pPr algn="l" fontAlgn="ctr"/>
                      <a:r>
                        <a:rPr lang="en-US" sz="900" u="none" strike="noStrike">
                          <a:effectLst/>
                        </a:rPr>
                        <a:t>XX_HASH</a:t>
                      </a:r>
                      <a:endParaRPr lang="en-US" sz="900" b="0" i="0" u="none" strike="noStrike">
                        <a:solidFill>
                          <a:srgbClr val="000000"/>
                        </a:solidFill>
                        <a:effectLst/>
                        <a:latin typeface="Calibri" charset="0"/>
                      </a:endParaRPr>
                    </a:p>
                  </a:txBody>
                  <a:tcPr marL="5576" marR="5576" marT="5576" marB="0" anchor="ctr"/>
                </a:tc>
                <a:tc hMerge="1">
                  <a:txBody>
                    <a:bodyPr/>
                    <a:lstStyle/>
                    <a:p>
                      <a:endParaRPr lang="en-US"/>
                    </a:p>
                  </a:txBody>
                  <a:tcPr/>
                </a:tc>
                <a:tc>
                  <a:txBody>
                    <a:bodyPr/>
                    <a:lstStyle/>
                    <a:p>
                      <a:pPr algn="r" fontAlgn="ctr"/>
                      <a:r>
                        <a:rPr lang="is-IS" sz="900" u="none" strike="noStrike" dirty="0">
                          <a:effectLst/>
                        </a:rPr>
                        <a:t>28.0</a:t>
                      </a:r>
                      <a:endParaRPr lang="is-IS" sz="900" b="0" i="0" u="none" strike="noStrike" dirty="0">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r" fontAlgn="ctr"/>
                      <a:r>
                        <a:rPr lang="is-IS" sz="900" u="none" strike="noStrike">
                          <a:effectLst/>
                        </a:rPr>
                        <a:t>5.297405025</a:t>
                      </a:r>
                      <a:endParaRPr lang="is-IS" sz="900" b="0" i="0" u="none" strike="noStrike">
                        <a:solidFill>
                          <a:srgbClr val="000000"/>
                        </a:solidFill>
                        <a:effectLst/>
                        <a:latin typeface="Calibri" charset="0"/>
                      </a:endParaRPr>
                    </a:p>
                  </a:txBody>
                  <a:tcPr marL="5576" marR="5576" marT="5576" marB="0" anchor="ctr"/>
                </a:tc>
                <a:tc>
                  <a:txBody>
                    <a:bodyPr/>
                    <a:lstStyle/>
                    <a:p>
                      <a:pPr algn="r" fontAlgn="ctr"/>
                      <a:r>
                        <a:rPr lang="en-US" sz="900" u="none" strike="noStrike">
                          <a:effectLst/>
                        </a:rPr>
                        <a:t>559</a:t>
                      </a:r>
                      <a:endParaRPr lang="en-US" sz="900" b="0" i="0" u="none" strike="noStrike">
                        <a:solidFill>
                          <a:srgbClr val="000000"/>
                        </a:solidFill>
                        <a:effectLst/>
                        <a:latin typeface="Calibri" charset="0"/>
                      </a:endParaRPr>
                    </a:p>
                  </a:txBody>
                  <a:tcPr marL="5576" marR="5576" marT="5576" marB="0" anchor="ctr"/>
                </a:tc>
                <a:extLst>
                  <a:ext uri="{0D108BD9-81ED-4DB2-BD59-A6C34878D82A}">
                    <a16:rowId xmlns:a16="http://schemas.microsoft.com/office/drawing/2014/main" val="10005"/>
                  </a:ext>
                </a:extLst>
              </a:tr>
              <a:tr h="167286">
                <a:tc gridSpan="2">
                  <a:txBody>
                    <a:bodyPr/>
                    <a:lstStyle/>
                    <a:p>
                      <a:pPr algn="l" fontAlgn="ctr"/>
                      <a:r>
                        <a:rPr lang="en-US" sz="900" u="none" strike="noStrike">
                          <a:effectLst/>
                        </a:rPr>
                        <a:t>BLAKE_2S</a:t>
                      </a:r>
                      <a:endParaRPr lang="en-US" sz="900" b="0" i="0" u="none" strike="noStrike">
                        <a:solidFill>
                          <a:srgbClr val="000000"/>
                        </a:solidFill>
                        <a:effectLst/>
                        <a:latin typeface="Calibri" charset="0"/>
                      </a:endParaRPr>
                    </a:p>
                  </a:txBody>
                  <a:tcPr marL="5576" marR="5576" marT="5576" marB="0" anchor="ctr"/>
                </a:tc>
                <a:tc hMerge="1">
                  <a:txBody>
                    <a:bodyPr/>
                    <a:lstStyle/>
                    <a:p>
                      <a:endParaRPr lang="en-US"/>
                    </a:p>
                  </a:txBody>
                  <a:tcPr/>
                </a:tc>
                <a:tc>
                  <a:txBody>
                    <a:bodyPr/>
                    <a:lstStyle/>
                    <a:p>
                      <a:pPr algn="r" fontAlgn="ctr"/>
                      <a:r>
                        <a:rPr lang="nb-NO" sz="900" u="none" strike="noStrike" dirty="0">
                          <a:effectLst/>
                        </a:rPr>
                        <a:t>35.2</a:t>
                      </a:r>
                      <a:endParaRPr lang="nb-NO" sz="900" b="0" i="0" u="none" strike="noStrike" dirty="0">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r" fontAlgn="ctr"/>
                      <a:r>
                        <a:rPr lang="is-IS" sz="900" u="none" strike="noStrike">
                          <a:effectLst/>
                        </a:rPr>
                        <a:t>6.516325652</a:t>
                      </a:r>
                      <a:endParaRPr lang="is-IS" sz="900" b="0" i="0" u="none" strike="noStrike">
                        <a:solidFill>
                          <a:srgbClr val="000000"/>
                        </a:solidFill>
                        <a:effectLst/>
                        <a:latin typeface="Calibri" charset="0"/>
                      </a:endParaRPr>
                    </a:p>
                  </a:txBody>
                  <a:tcPr marL="5576" marR="5576" marT="5576" marB="0" anchor="ctr"/>
                </a:tc>
                <a:tc>
                  <a:txBody>
                    <a:bodyPr/>
                    <a:lstStyle/>
                    <a:p>
                      <a:pPr algn="r" fontAlgn="ctr"/>
                      <a:r>
                        <a:rPr lang="en-US" sz="900" u="none" strike="noStrike">
                          <a:effectLst/>
                        </a:rPr>
                        <a:t>559</a:t>
                      </a:r>
                      <a:endParaRPr lang="en-US" sz="900" b="0" i="0" u="none" strike="noStrike">
                        <a:solidFill>
                          <a:srgbClr val="000000"/>
                        </a:solidFill>
                        <a:effectLst/>
                        <a:latin typeface="Calibri" charset="0"/>
                      </a:endParaRPr>
                    </a:p>
                  </a:txBody>
                  <a:tcPr marL="5576" marR="5576" marT="5576" marB="0" anchor="ctr"/>
                </a:tc>
                <a:extLst>
                  <a:ext uri="{0D108BD9-81ED-4DB2-BD59-A6C34878D82A}">
                    <a16:rowId xmlns:a16="http://schemas.microsoft.com/office/drawing/2014/main" val="10006"/>
                  </a:ext>
                </a:extLst>
              </a:tr>
              <a:tr h="167286">
                <a:tc gridSpan="2">
                  <a:txBody>
                    <a:bodyPr/>
                    <a:lstStyle/>
                    <a:p>
                      <a:pPr algn="l" fontAlgn="ctr"/>
                      <a:r>
                        <a:rPr lang="en-US" sz="900" u="none" strike="noStrike">
                          <a:effectLst/>
                        </a:rPr>
                        <a:t>WHIRLPOOL</a:t>
                      </a:r>
                      <a:endParaRPr lang="en-US" sz="900" b="0" i="0" u="none" strike="noStrike">
                        <a:solidFill>
                          <a:srgbClr val="000000"/>
                        </a:solidFill>
                        <a:effectLst/>
                        <a:latin typeface="Calibri" charset="0"/>
                      </a:endParaRPr>
                    </a:p>
                  </a:txBody>
                  <a:tcPr marL="5576" marR="5576" marT="5576" marB="0" anchor="ctr"/>
                </a:tc>
                <a:tc hMerge="1">
                  <a:txBody>
                    <a:bodyPr/>
                    <a:lstStyle/>
                    <a:p>
                      <a:endParaRPr lang="en-US"/>
                    </a:p>
                  </a:txBody>
                  <a:tcPr/>
                </a:tc>
                <a:tc>
                  <a:txBody>
                    <a:bodyPr/>
                    <a:lstStyle/>
                    <a:p>
                      <a:pPr algn="r" fontAlgn="ctr"/>
                      <a:r>
                        <a:rPr lang="hr-HR" sz="900" u="none" strike="noStrike" dirty="0">
                          <a:effectLst/>
                        </a:rPr>
                        <a:t>29.7</a:t>
                      </a:r>
                      <a:endParaRPr lang="hr-HR" sz="900" b="0" i="0" u="none" strike="noStrike" dirty="0">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r" fontAlgn="ctr"/>
                      <a:r>
                        <a:rPr lang="is-IS" sz="900" u="none" strike="noStrike">
                          <a:effectLst/>
                        </a:rPr>
                        <a:t>6.727741077</a:t>
                      </a:r>
                      <a:endParaRPr lang="is-IS" sz="900" b="0" i="0" u="none" strike="noStrike">
                        <a:solidFill>
                          <a:srgbClr val="000000"/>
                        </a:solidFill>
                        <a:effectLst/>
                        <a:latin typeface="Calibri" charset="0"/>
                      </a:endParaRPr>
                    </a:p>
                  </a:txBody>
                  <a:tcPr marL="5576" marR="5576" marT="5576" marB="0" anchor="ctr"/>
                </a:tc>
                <a:tc>
                  <a:txBody>
                    <a:bodyPr/>
                    <a:lstStyle/>
                    <a:p>
                      <a:pPr algn="r" fontAlgn="ctr"/>
                      <a:r>
                        <a:rPr lang="en-US" sz="900" u="none" strike="noStrike">
                          <a:effectLst/>
                        </a:rPr>
                        <a:t>559</a:t>
                      </a:r>
                      <a:endParaRPr lang="en-US" sz="900" b="0" i="0" u="none" strike="noStrike">
                        <a:solidFill>
                          <a:srgbClr val="000000"/>
                        </a:solidFill>
                        <a:effectLst/>
                        <a:latin typeface="Calibri" charset="0"/>
                      </a:endParaRPr>
                    </a:p>
                  </a:txBody>
                  <a:tcPr marL="5576" marR="5576" marT="5576" marB="0" anchor="ctr"/>
                </a:tc>
                <a:extLst>
                  <a:ext uri="{0D108BD9-81ED-4DB2-BD59-A6C34878D82A}">
                    <a16:rowId xmlns:a16="http://schemas.microsoft.com/office/drawing/2014/main" val="10007"/>
                  </a:ext>
                </a:extLst>
              </a:tr>
              <a:tr h="167286">
                <a:tc>
                  <a:txBody>
                    <a:bodyPr/>
                    <a:lstStyle/>
                    <a:p>
                      <a:pPr algn="l" fontAlgn="ctr"/>
                      <a:r>
                        <a:rPr lang="en-US" sz="900" u="none" strike="noStrike">
                          <a:effectLst/>
                        </a:rPr>
                        <a:t>MD5</a:t>
                      </a:r>
                      <a:endParaRPr lang="en-US" sz="900" b="0" i="0" u="none" strike="noStrike">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r" fontAlgn="ctr"/>
                      <a:r>
                        <a:rPr lang="hr-HR" sz="900" u="none" strike="noStrike" dirty="0">
                          <a:effectLst/>
                        </a:rPr>
                        <a:t>28.5</a:t>
                      </a:r>
                      <a:endParaRPr lang="hr-HR" sz="900" b="0" i="0" u="none" strike="noStrike" dirty="0">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r" fontAlgn="ctr"/>
                      <a:r>
                        <a:rPr lang="is-IS" sz="900" u="none" strike="noStrike" dirty="0">
                          <a:effectLst/>
                        </a:rPr>
                        <a:t>4.040936360</a:t>
                      </a:r>
                      <a:endParaRPr lang="is-IS" sz="900" b="0" i="0" u="none" strike="noStrike" dirty="0">
                        <a:solidFill>
                          <a:srgbClr val="000000"/>
                        </a:solidFill>
                        <a:effectLst/>
                        <a:latin typeface="Calibri" charset="0"/>
                      </a:endParaRPr>
                    </a:p>
                  </a:txBody>
                  <a:tcPr marL="5576" marR="5576" marT="5576" marB="0" anchor="ctr"/>
                </a:tc>
                <a:tc>
                  <a:txBody>
                    <a:bodyPr/>
                    <a:lstStyle/>
                    <a:p>
                      <a:pPr algn="r" fontAlgn="ctr"/>
                      <a:r>
                        <a:rPr lang="en-US" sz="900" u="none" strike="noStrike">
                          <a:effectLst/>
                        </a:rPr>
                        <a:t>559</a:t>
                      </a:r>
                      <a:endParaRPr lang="en-US" sz="900" b="0" i="0" u="none" strike="noStrike">
                        <a:solidFill>
                          <a:srgbClr val="000000"/>
                        </a:solidFill>
                        <a:effectLst/>
                        <a:latin typeface="Calibri" charset="0"/>
                      </a:endParaRPr>
                    </a:p>
                  </a:txBody>
                  <a:tcPr marL="5576" marR="5576" marT="5576" marB="0" anchor="ctr"/>
                </a:tc>
                <a:extLst>
                  <a:ext uri="{0D108BD9-81ED-4DB2-BD59-A6C34878D82A}">
                    <a16:rowId xmlns:a16="http://schemas.microsoft.com/office/drawing/2014/main" val="10008"/>
                  </a:ext>
                </a:extLst>
              </a:tr>
              <a:tr h="167286">
                <a:tc gridSpan="2">
                  <a:txBody>
                    <a:bodyPr/>
                    <a:lstStyle/>
                    <a:p>
                      <a:pPr algn="l" fontAlgn="ctr"/>
                      <a:r>
                        <a:rPr lang="is-IS" sz="900" u="none" strike="noStrike">
                          <a:effectLst/>
                        </a:rPr>
                        <a:t>SHA256</a:t>
                      </a:r>
                      <a:endParaRPr lang="is-IS" sz="900" b="0" i="0" u="none" strike="noStrike">
                        <a:solidFill>
                          <a:srgbClr val="000000"/>
                        </a:solidFill>
                        <a:effectLst/>
                        <a:latin typeface="Calibri" charset="0"/>
                      </a:endParaRPr>
                    </a:p>
                  </a:txBody>
                  <a:tcPr marL="5576" marR="5576" marT="5576" marB="0" anchor="ctr"/>
                </a:tc>
                <a:tc hMerge="1">
                  <a:txBody>
                    <a:bodyPr/>
                    <a:lstStyle/>
                    <a:p>
                      <a:endParaRPr lang="en-US"/>
                    </a:p>
                  </a:txBody>
                  <a:tcPr/>
                </a:tc>
                <a:tc>
                  <a:txBody>
                    <a:bodyPr/>
                    <a:lstStyle/>
                    <a:p>
                      <a:pPr algn="r" fontAlgn="ctr"/>
                      <a:r>
                        <a:rPr lang="hr-HR" sz="900" u="none" strike="noStrike" dirty="0">
                          <a:effectLst/>
                        </a:rPr>
                        <a:t>29.6</a:t>
                      </a:r>
                      <a:endParaRPr lang="hr-HR" sz="900" b="0" i="0" u="none" strike="noStrike" dirty="0">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r" fontAlgn="ctr"/>
                      <a:r>
                        <a:rPr lang="nb-NO" sz="900" u="none" strike="noStrike" dirty="0">
                          <a:effectLst/>
                        </a:rPr>
                        <a:t>31.716386410</a:t>
                      </a:r>
                      <a:endParaRPr lang="nb-NO" sz="900" b="0" i="0" u="none" strike="noStrike" dirty="0">
                        <a:solidFill>
                          <a:srgbClr val="000000"/>
                        </a:solidFill>
                        <a:effectLst/>
                        <a:latin typeface="Calibri" charset="0"/>
                      </a:endParaRPr>
                    </a:p>
                  </a:txBody>
                  <a:tcPr marL="5576" marR="5576" marT="5576" marB="0" anchor="ctr"/>
                </a:tc>
                <a:tc>
                  <a:txBody>
                    <a:bodyPr/>
                    <a:lstStyle/>
                    <a:p>
                      <a:pPr algn="r" fontAlgn="ctr"/>
                      <a:r>
                        <a:rPr lang="en-US" sz="900" u="none" strike="noStrike" dirty="0">
                          <a:effectLst/>
                        </a:rPr>
                        <a:t>559</a:t>
                      </a:r>
                      <a:endParaRPr lang="en-US" sz="900" b="0" i="0" u="none" strike="noStrike" dirty="0">
                        <a:solidFill>
                          <a:srgbClr val="000000"/>
                        </a:solidFill>
                        <a:effectLst/>
                        <a:latin typeface="Calibri" charset="0"/>
                      </a:endParaRPr>
                    </a:p>
                  </a:txBody>
                  <a:tcPr marL="5576" marR="5576" marT="5576" marB="0" anchor="ctr"/>
                </a:tc>
                <a:extLst>
                  <a:ext uri="{0D108BD9-81ED-4DB2-BD59-A6C34878D82A}">
                    <a16:rowId xmlns:a16="http://schemas.microsoft.com/office/drawing/2014/main" val="10009"/>
                  </a:ext>
                </a:extLst>
              </a:tr>
              <a:tr h="167286">
                <a:tc gridSpan="2">
                  <a:txBody>
                    <a:bodyPr/>
                    <a:lstStyle/>
                    <a:p>
                      <a:pPr algn="l" fontAlgn="ctr"/>
                      <a:r>
                        <a:rPr lang="en-US" sz="900" u="none" strike="noStrike" dirty="0">
                          <a:effectLst/>
                        </a:rPr>
                        <a:t>FLETCHER32</a:t>
                      </a:r>
                      <a:endParaRPr lang="en-US" sz="900" b="0" i="0" u="none" strike="noStrike" dirty="0">
                        <a:solidFill>
                          <a:srgbClr val="000000"/>
                        </a:solidFill>
                        <a:effectLst/>
                        <a:latin typeface="Calibri" charset="0"/>
                      </a:endParaRPr>
                    </a:p>
                  </a:txBody>
                  <a:tcPr marL="5576" marR="5576" marT="5576" marB="0" anchor="ctr"/>
                </a:tc>
                <a:tc hMerge="1">
                  <a:txBody>
                    <a:bodyPr/>
                    <a:lstStyle/>
                    <a:p>
                      <a:endParaRPr lang="en-US"/>
                    </a:p>
                  </a:txBody>
                  <a:tcPr/>
                </a:tc>
                <a:tc>
                  <a:txBody>
                    <a:bodyPr/>
                    <a:lstStyle/>
                    <a:p>
                      <a:pPr algn="r" fontAlgn="ctr"/>
                      <a:r>
                        <a:rPr lang="hr-HR" sz="900" u="none" strike="noStrike" dirty="0">
                          <a:effectLst/>
                        </a:rPr>
                        <a:t>28.6</a:t>
                      </a:r>
                      <a:endParaRPr lang="hr-HR" sz="900" b="0" i="0" u="none" strike="noStrike" dirty="0">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r" fontAlgn="ctr"/>
                      <a:r>
                        <a:rPr lang="hr-HR" sz="900" u="none" strike="noStrike" dirty="0">
                          <a:effectLst/>
                        </a:rPr>
                        <a:t>8.744283847</a:t>
                      </a:r>
                      <a:endParaRPr lang="hr-HR" sz="900" b="0" i="0" u="none" strike="noStrike" dirty="0">
                        <a:solidFill>
                          <a:srgbClr val="000000"/>
                        </a:solidFill>
                        <a:effectLst/>
                        <a:latin typeface="Calibri" charset="0"/>
                      </a:endParaRPr>
                    </a:p>
                  </a:txBody>
                  <a:tcPr marL="5576" marR="5576" marT="5576" marB="0" anchor="ctr"/>
                </a:tc>
                <a:tc>
                  <a:txBody>
                    <a:bodyPr/>
                    <a:lstStyle/>
                    <a:p>
                      <a:pPr algn="r" fontAlgn="ctr"/>
                      <a:r>
                        <a:rPr lang="en-US" sz="900" u="none" strike="noStrike">
                          <a:effectLst/>
                        </a:rPr>
                        <a:t>559</a:t>
                      </a:r>
                      <a:endParaRPr lang="en-US" sz="900" b="0" i="0" u="none" strike="noStrike">
                        <a:solidFill>
                          <a:srgbClr val="000000"/>
                        </a:solidFill>
                        <a:effectLst/>
                        <a:latin typeface="Calibri" charset="0"/>
                      </a:endParaRPr>
                    </a:p>
                  </a:txBody>
                  <a:tcPr marL="5576" marR="5576" marT="5576" marB="0" anchor="ctr"/>
                </a:tc>
                <a:extLst>
                  <a:ext uri="{0D108BD9-81ED-4DB2-BD59-A6C34878D82A}">
                    <a16:rowId xmlns:a16="http://schemas.microsoft.com/office/drawing/2014/main" val="10010"/>
                  </a:ext>
                </a:extLst>
              </a:tr>
              <a:tr h="167286">
                <a:tc>
                  <a:txBody>
                    <a:bodyPr/>
                    <a:lstStyle/>
                    <a:p>
                      <a:pPr algn="l" fontAlgn="ctr"/>
                      <a:r>
                        <a:rPr lang="is-IS" sz="900" u="none" strike="noStrike">
                          <a:effectLst/>
                        </a:rPr>
                        <a:t>CRC32</a:t>
                      </a:r>
                      <a:endParaRPr lang="is-IS" sz="900" b="0" i="0" u="none" strike="noStrike">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r" fontAlgn="ctr"/>
                      <a:r>
                        <a:rPr lang="hr-HR" sz="900" u="none" strike="noStrike" dirty="0">
                          <a:effectLst/>
                        </a:rPr>
                        <a:t>28.8</a:t>
                      </a:r>
                      <a:endParaRPr lang="hr-HR" sz="900" b="0" i="0" u="none" strike="noStrike" dirty="0">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r" fontAlgn="ctr"/>
                      <a:r>
                        <a:rPr lang="nb-NO" sz="900" u="none" strike="noStrike" dirty="0">
                          <a:effectLst/>
                        </a:rPr>
                        <a:t>2.886029568</a:t>
                      </a:r>
                      <a:endParaRPr lang="nb-NO" sz="900" b="0" i="0" u="none" strike="noStrike" dirty="0">
                        <a:solidFill>
                          <a:srgbClr val="000000"/>
                        </a:solidFill>
                        <a:effectLst/>
                        <a:latin typeface="Calibri" charset="0"/>
                      </a:endParaRPr>
                    </a:p>
                  </a:txBody>
                  <a:tcPr marL="5576" marR="5576" marT="5576" marB="0" anchor="ctr"/>
                </a:tc>
                <a:tc>
                  <a:txBody>
                    <a:bodyPr/>
                    <a:lstStyle/>
                    <a:p>
                      <a:pPr algn="r" fontAlgn="ctr"/>
                      <a:r>
                        <a:rPr lang="en-US" sz="900" u="none" strike="noStrike">
                          <a:effectLst/>
                        </a:rPr>
                        <a:t>559</a:t>
                      </a:r>
                      <a:endParaRPr lang="en-US" sz="900" b="0" i="0" u="none" strike="noStrike">
                        <a:solidFill>
                          <a:srgbClr val="000000"/>
                        </a:solidFill>
                        <a:effectLst/>
                        <a:latin typeface="Calibri" charset="0"/>
                      </a:endParaRPr>
                    </a:p>
                  </a:txBody>
                  <a:tcPr marL="5576" marR="5576" marT="5576" marB="0" anchor="ctr"/>
                </a:tc>
                <a:extLst>
                  <a:ext uri="{0D108BD9-81ED-4DB2-BD59-A6C34878D82A}">
                    <a16:rowId xmlns:a16="http://schemas.microsoft.com/office/drawing/2014/main" val="10011"/>
                  </a:ext>
                </a:extLst>
              </a:tr>
              <a:tr h="167286">
                <a:tc gridSpan="2">
                  <a:txBody>
                    <a:bodyPr/>
                    <a:lstStyle/>
                    <a:p>
                      <a:pPr algn="l" fontAlgn="ctr"/>
                      <a:r>
                        <a:rPr lang="en-US" sz="900" u="none" strike="noStrike">
                          <a:effectLst/>
                        </a:rPr>
                        <a:t>ADLER32</a:t>
                      </a:r>
                      <a:endParaRPr lang="en-US" sz="900" b="0" i="0" u="none" strike="noStrike">
                        <a:solidFill>
                          <a:srgbClr val="000000"/>
                        </a:solidFill>
                        <a:effectLst/>
                        <a:latin typeface="Calibri" charset="0"/>
                      </a:endParaRPr>
                    </a:p>
                  </a:txBody>
                  <a:tcPr marL="5576" marR="5576" marT="5576" marB="0" anchor="ctr"/>
                </a:tc>
                <a:tc hMerge="1">
                  <a:txBody>
                    <a:bodyPr/>
                    <a:lstStyle/>
                    <a:p>
                      <a:endParaRPr lang="en-US"/>
                    </a:p>
                  </a:txBody>
                  <a:tcPr/>
                </a:tc>
                <a:tc>
                  <a:txBody>
                    <a:bodyPr/>
                    <a:lstStyle/>
                    <a:p>
                      <a:pPr algn="r" fontAlgn="ctr"/>
                      <a:r>
                        <a:rPr lang="nb-NO" sz="900" u="none" strike="noStrike" dirty="0">
                          <a:effectLst/>
                        </a:rPr>
                        <a:t>27.9</a:t>
                      </a:r>
                      <a:endParaRPr lang="nb-NO" sz="900" b="0" i="0" u="none" strike="noStrike" dirty="0">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r" fontAlgn="ctr"/>
                      <a:r>
                        <a:rPr lang="hr-HR" sz="900" u="none" strike="noStrike" dirty="0">
                          <a:effectLst/>
                        </a:rPr>
                        <a:t>8.744283847</a:t>
                      </a:r>
                      <a:endParaRPr lang="hr-HR" sz="900" b="0" i="0" u="none" strike="noStrike" dirty="0">
                        <a:solidFill>
                          <a:srgbClr val="000000"/>
                        </a:solidFill>
                        <a:effectLst/>
                        <a:latin typeface="Calibri" charset="0"/>
                      </a:endParaRPr>
                    </a:p>
                  </a:txBody>
                  <a:tcPr marL="5576" marR="5576" marT="5576" marB="0" anchor="ctr"/>
                </a:tc>
                <a:tc>
                  <a:txBody>
                    <a:bodyPr/>
                    <a:lstStyle/>
                    <a:p>
                      <a:pPr algn="r" fontAlgn="ctr"/>
                      <a:r>
                        <a:rPr lang="en-US" sz="900" u="none" strike="noStrike">
                          <a:effectLst/>
                        </a:rPr>
                        <a:t>559</a:t>
                      </a:r>
                      <a:endParaRPr lang="en-US" sz="900" b="0" i="0" u="none" strike="noStrike">
                        <a:solidFill>
                          <a:srgbClr val="000000"/>
                        </a:solidFill>
                        <a:effectLst/>
                        <a:latin typeface="Calibri" charset="0"/>
                      </a:endParaRPr>
                    </a:p>
                  </a:txBody>
                  <a:tcPr marL="5576" marR="5576" marT="5576" marB="0" anchor="ctr"/>
                </a:tc>
                <a:extLst>
                  <a:ext uri="{0D108BD9-81ED-4DB2-BD59-A6C34878D82A}">
                    <a16:rowId xmlns:a16="http://schemas.microsoft.com/office/drawing/2014/main" val="10012"/>
                  </a:ext>
                </a:extLst>
              </a:tr>
              <a:tr h="167286">
                <a:tc>
                  <a:txBody>
                    <a:bodyPr/>
                    <a:lstStyle/>
                    <a:p>
                      <a:pPr algn="l" fontAlgn="ctr"/>
                      <a:r>
                        <a:rPr lang="en-US" sz="900" u="none" strike="noStrike">
                          <a:effectLst/>
                        </a:rPr>
                        <a:t>XOR8</a:t>
                      </a:r>
                      <a:endParaRPr lang="en-US" sz="900" b="0" i="0" u="none" strike="noStrike">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r" fontAlgn="ctr"/>
                      <a:r>
                        <a:rPr lang="hr-HR" sz="900" u="none" strike="noStrike" dirty="0">
                          <a:effectLst/>
                        </a:rPr>
                        <a:t>28.4</a:t>
                      </a:r>
                      <a:endParaRPr lang="hr-HR" sz="900" b="0" i="0" u="none" strike="noStrike" dirty="0">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r" fontAlgn="ctr"/>
                      <a:r>
                        <a:rPr lang="hr-HR" sz="900" u="none" strike="noStrike" dirty="0">
                          <a:effectLst/>
                        </a:rPr>
                        <a:t>4.38890647</a:t>
                      </a:r>
                      <a:r>
                        <a:rPr lang="de-DE" sz="900" u="none" strike="noStrike" dirty="0">
                          <a:effectLst/>
                        </a:rPr>
                        <a:t>0</a:t>
                      </a:r>
                      <a:endParaRPr lang="hr-HR" sz="900" b="0" i="0" u="none" strike="noStrike" dirty="0">
                        <a:solidFill>
                          <a:srgbClr val="000000"/>
                        </a:solidFill>
                        <a:effectLst/>
                        <a:latin typeface="Calibri" charset="0"/>
                      </a:endParaRPr>
                    </a:p>
                  </a:txBody>
                  <a:tcPr marL="5576" marR="5576" marT="5576" marB="0" anchor="ctr"/>
                </a:tc>
                <a:tc>
                  <a:txBody>
                    <a:bodyPr/>
                    <a:lstStyle/>
                    <a:p>
                      <a:pPr algn="r" fontAlgn="ctr"/>
                      <a:r>
                        <a:rPr lang="en-US" sz="900" u="none" strike="noStrike">
                          <a:effectLst/>
                        </a:rPr>
                        <a:t>559</a:t>
                      </a:r>
                      <a:endParaRPr lang="en-US" sz="900" b="0" i="0" u="none" strike="noStrike">
                        <a:solidFill>
                          <a:srgbClr val="000000"/>
                        </a:solidFill>
                        <a:effectLst/>
                        <a:latin typeface="Calibri" charset="0"/>
                      </a:endParaRPr>
                    </a:p>
                  </a:txBody>
                  <a:tcPr marL="5576" marR="5576" marT="5576" marB="0" anchor="ctr"/>
                </a:tc>
                <a:extLst>
                  <a:ext uri="{0D108BD9-81ED-4DB2-BD59-A6C34878D82A}">
                    <a16:rowId xmlns:a16="http://schemas.microsoft.com/office/drawing/2014/main" val="10013"/>
                  </a:ext>
                </a:extLst>
              </a:tr>
              <a:tr h="167286">
                <a:tc gridSpan="2">
                  <a:txBody>
                    <a:bodyPr/>
                    <a:lstStyle/>
                    <a:p>
                      <a:pPr algn="l" fontAlgn="ctr"/>
                      <a:r>
                        <a:rPr lang="en-US" sz="900" u="none" strike="noStrike" dirty="0">
                          <a:effectLst/>
                        </a:rPr>
                        <a:t>SIM_HASH</a:t>
                      </a:r>
                      <a:endParaRPr lang="en-US" sz="900" b="0" i="0" u="none" strike="noStrike" dirty="0">
                        <a:solidFill>
                          <a:srgbClr val="000000"/>
                        </a:solidFill>
                        <a:effectLst/>
                        <a:latin typeface="Calibri" charset="0"/>
                      </a:endParaRPr>
                    </a:p>
                  </a:txBody>
                  <a:tcPr marL="5576" marR="5576" marT="5576" marB="0" anchor="ctr"/>
                </a:tc>
                <a:tc hMerge="1">
                  <a:txBody>
                    <a:bodyPr/>
                    <a:lstStyle/>
                    <a:p>
                      <a:endParaRPr lang="en-US"/>
                    </a:p>
                  </a:txBody>
                  <a:tcPr/>
                </a:tc>
                <a:tc>
                  <a:txBody>
                    <a:bodyPr/>
                    <a:lstStyle/>
                    <a:p>
                      <a:pPr algn="r" fontAlgn="ctr"/>
                      <a:r>
                        <a:rPr lang="hr-HR" sz="900" u="none" strike="noStrike" dirty="0">
                          <a:effectLst/>
                        </a:rPr>
                        <a:t>29.5</a:t>
                      </a:r>
                      <a:endParaRPr lang="hr-HR" sz="900" b="0" i="0" u="none" strike="noStrike" dirty="0">
                        <a:solidFill>
                          <a:srgbClr val="000000"/>
                        </a:solidFill>
                        <a:effectLst/>
                        <a:latin typeface="Calibri" charset="0"/>
                      </a:endParaRPr>
                    </a:p>
                  </a:txBody>
                  <a:tcPr marL="5576" marR="5576" marT="5576" marB="0" anchor="ctr"/>
                </a:tc>
                <a:tc>
                  <a:txBody>
                    <a:bodyPr/>
                    <a:lstStyle/>
                    <a:p>
                      <a:pPr algn="l" fontAlgn="ctr"/>
                      <a:endParaRPr lang="en-US" sz="900" b="0" i="0" u="none" strike="noStrike">
                        <a:solidFill>
                          <a:srgbClr val="000000"/>
                        </a:solidFill>
                        <a:effectLst/>
                        <a:latin typeface="Calibri" charset="0"/>
                      </a:endParaRPr>
                    </a:p>
                  </a:txBody>
                  <a:tcPr marL="5576" marR="5576" marT="5576" marB="0" anchor="ctr"/>
                </a:tc>
                <a:tc>
                  <a:txBody>
                    <a:bodyPr/>
                    <a:lstStyle/>
                    <a:p>
                      <a:pPr algn="r" fontAlgn="ctr"/>
                      <a:r>
                        <a:rPr lang="is-IS" sz="900" u="none" strike="noStrike" dirty="0">
                          <a:effectLst/>
                        </a:rPr>
                        <a:t>67.056661360</a:t>
                      </a:r>
                      <a:endParaRPr lang="is-IS" sz="900" b="0" i="0" u="none" strike="noStrike" dirty="0">
                        <a:solidFill>
                          <a:srgbClr val="000000"/>
                        </a:solidFill>
                        <a:effectLst/>
                        <a:latin typeface="Calibri" charset="0"/>
                      </a:endParaRPr>
                    </a:p>
                  </a:txBody>
                  <a:tcPr marL="5576" marR="5576" marT="5576" marB="0" anchor="ctr"/>
                </a:tc>
                <a:tc>
                  <a:txBody>
                    <a:bodyPr/>
                    <a:lstStyle/>
                    <a:p>
                      <a:pPr algn="r" fontAlgn="ctr"/>
                      <a:r>
                        <a:rPr lang="en-US" sz="900" u="none" strike="noStrike">
                          <a:effectLst/>
                        </a:rPr>
                        <a:t>559</a:t>
                      </a:r>
                      <a:endParaRPr lang="en-US" sz="900" b="0" i="0" u="none" strike="noStrike">
                        <a:solidFill>
                          <a:srgbClr val="000000"/>
                        </a:solidFill>
                        <a:effectLst/>
                        <a:latin typeface="Calibri" charset="0"/>
                      </a:endParaRPr>
                    </a:p>
                  </a:txBody>
                  <a:tcPr marL="5576" marR="5576" marT="5576" marB="0" anchor="ctr"/>
                </a:tc>
                <a:extLst>
                  <a:ext uri="{0D108BD9-81ED-4DB2-BD59-A6C34878D82A}">
                    <a16:rowId xmlns:a16="http://schemas.microsoft.com/office/drawing/2014/main" val="10014"/>
                  </a:ext>
                </a:extLst>
              </a:tr>
              <a:tr h="167286">
                <a:tc>
                  <a:txBody>
                    <a:bodyPr/>
                    <a:lstStyle/>
                    <a:p>
                      <a:pPr algn="l" fontAlgn="ctr"/>
                      <a:r>
                        <a:rPr lang="en-US" sz="900" u="none" strike="noStrike">
                          <a:effectLst/>
                        </a:rPr>
                        <a:t>NONE</a:t>
                      </a:r>
                      <a:endParaRPr lang="en-US" sz="900" b="0" i="0" u="none" strike="noStrike">
                        <a:solidFill>
                          <a:srgbClr val="000000"/>
                        </a:solidFill>
                        <a:effectLst/>
                        <a:latin typeface="Calibri" charset="0"/>
                      </a:endParaRPr>
                    </a:p>
                  </a:txBody>
                  <a:tcPr marL="5576" marR="5576" marT="5576" marB="0" anchor="ctr"/>
                </a:tc>
                <a:tc>
                  <a:txBody>
                    <a:bodyPr/>
                    <a:lstStyle/>
                    <a:p>
                      <a:pPr algn="l" fontAlgn="ctr"/>
                      <a:endParaRPr lang="en-US" sz="900" b="0" i="0" u="none" strike="noStrike" dirty="0">
                        <a:solidFill>
                          <a:srgbClr val="000000"/>
                        </a:solidFill>
                        <a:effectLst/>
                        <a:latin typeface="Calibri" charset="0"/>
                      </a:endParaRPr>
                    </a:p>
                  </a:txBody>
                  <a:tcPr marL="5576" marR="5576" marT="5576" marB="0" anchor="ctr"/>
                </a:tc>
                <a:tc>
                  <a:txBody>
                    <a:bodyPr/>
                    <a:lstStyle/>
                    <a:p>
                      <a:pPr algn="r" fontAlgn="ctr"/>
                      <a:r>
                        <a:rPr lang="is-IS" sz="900" u="none" strike="noStrike" dirty="0">
                          <a:effectLst/>
                        </a:rPr>
                        <a:t>29.0</a:t>
                      </a:r>
                      <a:endParaRPr lang="is-IS" sz="900" b="0" i="0" u="none" strike="noStrike" dirty="0">
                        <a:solidFill>
                          <a:srgbClr val="000000"/>
                        </a:solidFill>
                        <a:effectLst/>
                        <a:latin typeface="Calibri" charset="0"/>
                      </a:endParaRPr>
                    </a:p>
                  </a:txBody>
                  <a:tcPr marL="5576" marR="5576" marT="5576" marB="0" anchor="ctr"/>
                </a:tc>
                <a:tc>
                  <a:txBody>
                    <a:bodyPr/>
                    <a:lstStyle/>
                    <a:p>
                      <a:pPr algn="l" fontAlgn="ctr"/>
                      <a:endParaRPr lang="en-US" sz="900" b="0" i="0" u="none" strike="noStrike" dirty="0">
                        <a:solidFill>
                          <a:srgbClr val="000000"/>
                        </a:solidFill>
                        <a:effectLst/>
                        <a:latin typeface="Calibri" charset="0"/>
                      </a:endParaRPr>
                    </a:p>
                  </a:txBody>
                  <a:tcPr marL="5576" marR="5576" marT="5576" marB="0" anchor="ctr"/>
                </a:tc>
                <a:tc>
                  <a:txBody>
                    <a:bodyPr/>
                    <a:lstStyle/>
                    <a:p>
                      <a:pPr algn="r" fontAlgn="ctr"/>
                      <a:r>
                        <a:rPr lang="hr-HR" sz="900" u="none" strike="noStrike" dirty="0">
                          <a:effectLst/>
                        </a:rPr>
                        <a:t>139.75</a:t>
                      </a:r>
                      <a:r>
                        <a:rPr lang="de-DE" sz="900" u="none" strike="noStrike" dirty="0">
                          <a:effectLst/>
                        </a:rPr>
                        <a:t>0000000</a:t>
                      </a:r>
                      <a:endParaRPr lang="hr-HR" sz="900" b="0" i="0" u="none" strike="noStrike" dirty="0">
                        <a:solidFill>
                          <a:srgbClr val="000000"/>
                        </a:solidFill>
                        <a:effectLst/>
                        <a:latin typeface="Calibri" charset="0"/>
                      </a:endParaRPr>
                    </a:p>
                  </a:txBody>
                  <a:tcPr marL="5576" marR="5576" marT="5576" marB="0" anchor="ctr"/>
                </a:tc>
                <a:tc>
                  <a:txBody>
                    <a:bodyPr/>
                    <a:lstStyle/>
                    <a:p>
                      <a:pPr algn="r" fontAlgn="ctr"/>
                      <a:r>
                        <a:rPr lang="en-US" sz="900" u="none" strike="noStrike" dirty="0">
                          <a:effectLst/>
                        </a:rPr>
                        <a:t>559</a:t>
                      </a:r>
                      <a:endParaRPr lang="en-US" sz="900" b="0" i="0" u="none" strike="noStrike" dirty="0">
                        <a:solidFill>
                          <a:srgbClr val="000000"/>
                        </a:solidFill>
                        <a:effectLst/>
                        <a:latin typeface="Calibri" charset="0"/>
                      </a:endParaRPr>
                    </a:p>
                  </a:txBody>
                  <a:tcPr marL="5576" marR="5576" marT="5576" marB="0" anchor="ctr"/>
                </a:tc>
                <a:extLst>
                  <a:ext uri="{0D108BD9-81ED-4DB2-BD59-A6C34878D82A}">
                    <a16:rowId xmlns:a16="http://schemas.microsoft.com/office/drawing/2014/main" val="1001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78463543"/>
              </p:ext>
            </p:extLst>
          </p:nvPr>
        </p:nvGraphicFramePr>
        <p:xfrm>
          <a:off x="4922196" y="1865445"/>
          <a:ext cx="4008472" cy="2814604"/>
        </p:xfrm>
        <a:graphic>
          <a:graphicData uri="http://schemas.openxmlformats.org/drawingml/2006/table">
            <a:tbl>
              <a:tblPr>
                <a:tableStyleId>{5C22544A-7EE6-4342-B048-85BDC9FD1C3A}</a:tableStyleId>
              </a:tblPr>
              <a:tblGrid>
                <a:gridCol w="778213">
                  <a:extLst>
                    <a:ext uri="{9D8B030D-6E8A-4147-A177-3AD203B41FA5}">
                      <a16:colId xmlns:a16="http://schemas.microsoft.com/office/drawing/2014/main" val="20000"/>
                    </a:ext>
                  </a:extLst>
                </a:gridCol>
                <a:gridCol w="337871">
                  <a:extLst>
                    <a:ext uri="{9D8B030D-6E8A-4147-A177-3AD203B41FA5}">
                      <a16:colId xmlns:a16="http://schemas.microsoft.com/office/drawing/2014/main" val="20001"/>
                    </a:ext>
                  </a:extLst>
                </a:gridCol>
                <a:gridCol w="636639">
                  <a:extLst>
                    <a:ext uri="{9D8B030D-6E8A-4147-A177-3AD203B41FA5}">
                      <a16:colId xmlns:a16="http://schemas.microsoft.com/office/drawing/2014/main" val="20002"/>
                    </a:ext>
                  </a:extLst>
                </a:gridCol>
                <a:gridCol w="558042">
                  <a:extLst>
                    <a:ext uri="{9D8B030D-6E8A-4147-A177-3AD203B41FA5}">
                      <a16:colId xmlns:a16="http://schemas.microsoft.com/office/drawing/2014/main" val="20003"/>
                    </a:ext>
                  </a:extLst>
                </a:gridCol>
                <a:gridCol w="1139665">
                  <a:extLst>
                    <a:ext uri="{9D8B030D-6E8A-4147-A177-3AD203B41FA5}">
                      <a16:colId xmlns:a16="http://schemas.microsoft.com/office/drawing/2014/main" val="20004"/>
                    </a:ext>
                  </a:extLst>
                </a:gridCol>
                <a:gridCol w="558042">
                  <a:extLst>
                    <a:ext uri="{9D8B030D-6E8A-4147-A177-3AD203B41FA5}">
                      <a16:colId xmlns:a16="http://schemas.microsoft.com/office/drawing/2014/main" val="20005"/>
                    </a:ext>
                  </a:extLst>
                </a:gridCol>
              </a:tblGrid>
              <a:tr h="274102">
                <a:tc gridSpan="2">
                  <a:txBody>
                    <a:bodyPr/>
                    <a:lstStyle/>
                    <a:p>
                      <a:pPr algn="l" fontAlgn="ctr"/>
                      <a:r>
                        <a:rPr lang="en-US" sz="900" u="none" strike="noStrike">
                          <a:effectLst/>
                        </a:rPr>
                        <a:t>Lorem Ipsum</a:t>
                      </a:r>
                      <a:endParaRPr lang="en-US" sz="900" b="0" i="0" u="none" strike="noStrike">
                        <a:solidFill>
                          <a:srgbClr val="000000"/>
                        </a:solidFill>
                        <a:effectLst/>
                        <a:latin typeface="Calibri" charset="0"/>
                      </a:endParaRPr>
                    </a:p>
                  </a:txBody>
                  <a:tcPr marL="5095" marR="5095" marT="5095" marB="0" anchor="ctr"/>
                </a:tc>
                <a:tc hMerge="1">
                  <a:txBody>
                    <a:bodyPr/>
                    <a:lstStyle/>
                    <a:p>
                      <a:endParaRPr lang="en-US"/>
                    </a:p>
                  </a:txBody>
                  <a:tcPr/>
                </a:tc>
                <a:tc gridSpan="2">
                  <a:txBody>
                    <a:bodyPr/>
                    <a:lstStyle/>
                    <a:p>
                      <a:pPr algn="l" fontAlgn="ctr"/>
                      <a:r>
                        <a:rPr lang="en-US" sz="900" u="none" strike="noStrike" dirty="0">
                          <a:effectLst/>
                        </a:rPr>
                        <a:t>Average Total Time/s</a:t>
                      </a:r>
                      <a:endParaRPr lang="en-US" sz="900" b="0" i="0" u="none" strike="noStrike" dirty="0">
                        <a:solidFill>
                          <a:srgbClr val="000000"/>
                        </a:solidFill>
                        <a:effectLst/>
                        <a:latin typeface="Calibri" charset="0"/>
                      </a:endParaRPr>
                    </a:p>
                  </a:txBody>
                  <a:tcPr marL="5095" marR="5095" marT="5095" marB="0" anchor="ctr"/>
                </a:tc>
                <a:tc hMerge="1">
                  <a:txBody>
                    <a:bodyPr/>
                    <a:lstStyle/>
                    <a:p>
                      <a:endParaRPr lang="en-US"/>
                    </a:p>
                  </a:txBody>
                  <a:tcPr/>
                </a:tc>
                <a:tc>
                  <a:txBody>
                    <a:bodyPr/>
                    <a:lstStyle/>
                    <a:p>
                      <a:pPr algn="l" fontAlgn="ctr"/>
                      <a:r>
                        <a:rPr lang="en-US" sz="900" u="none" strike="noStrike" dirty="0">
                          <a:effectLst/>
                        </a:rPr>
                        <a:t>Variance Of Records</a:t>
                      </a:r>
                      <a:endParaRPr lang="en-US" sz="900" b="0" i="0" u="none" strike="noStrike" dirty="0">
                        <a:solidFill>
                          <a:srgbClr val="000000"/>
                        </a:solidFill>
                        <a:effectLst/>
                        <a:latin typeface="Calibri" charset="0"/>
                      </a:endParaRPr>
                    </a:p>
                  </a:txBody>
                  <a:tcPr marL="5095" marR="5095" marT="5095" marB="0" anchor="ctr"/>
                </a:tc>
                <a:tc>
                  <a:txBody>
                    <a:bodyPr/>
                    <a:lstStyle/>
                    <a:p>
                      <a:pPr algn="l" fontAlgn="ctr"/>
                      <a:r>
                        <a:rPr lang="en-US" sz="900" u="none" strike="noStrike" dirty="0">
                          <a:effectLst/>
                        </a:rPr>
                        <a:t>Sum of Records</a:t>
                      </a:r>
                      <a:endParaRPr lang="en-US" sz="900" b="0" i="0" u="none" strike="noStrike" dirty="0">
                        <a:solidFill>
                          <a:srgbClr val="000000"/>
                        </a:solidFill>
                        <a:effectLst/>
                        <a:latin typeface="Calibri" charset="0"/>
                      </a:endParaRPr>
                    </a:p>
                  </a:txBody>
                  <a:tcPr marL="5095" marR="5095" marT="5095" marB="0" anchor="ctr"/>
                </a:tc>
                <a:extLst>
                  <a:ext uri="{0D108BD9-81ED-4DB2-BD59-A6C34878D82A}">
                    <a16:rowId xmlns:a16="http://schemas.microsoft.com/office/drawing/2014/main" val="10000"/>
                  </a:ext>
                </a:extLst>
              </a:tr>
              <a:tr h="152845">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extLst>
                  <a:ext uri="{0D108BD9-81ED-4DB2-BD59-A6C34878D82A}">
                    <a16:rowId xmlns:a16="http://schemas.microsoft.com/office/drawing/2014/main" val="10001"/>
                  </a:ext>
                </a:extLst>
              </a:tr>
              <a:tr h="152845">
                <a:tc>
                  <a:txBody>
                    <a:bodyPr/>
                    <a:lstStyle/>
                    <a:p>
                      <a:pPr algn="l" fontAlgn="ctr"/>
                      <a:r>
                        <a:rPr lang="en-US" sz="900" u="none" strike="noStrike">
                          <a:effectLst/>
                        </a:rPr>
                        <a:t>JENKINS</a:t>
                      </a:r>
                      <a:endParaRPr lang="en-US"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nb-NO" sz="900" u="none" strike="noStrike">
                          <a:effectLst/>
                        </a:rPr>
                        <a:t>30.2</a:t>
                      </a:r>
                      <a:endParaRPr lang="nb-NO"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is-IS" sz="900" u="none" strike="noStrike" dirty="0">
                          <a:effectLst/>
                        </a:rPr>
                        <a:t>17.92158847</a:t>
                      </a:r>
                      <a:endParaRPr lang="is-IS" sz="900" b="0" i="0" u="none" strike="noStrike" dirty="0">
                        <a:solidFill>
                          <a:srgbClr val="000000"/>
                        </a:solidFill>
                        <a:effectLst/>
                        <a:latin typeface="Calibri" charset="0"/>
                      </a:endParaRPr>
                    </a:p>
                  </a:txBody>
                  <a:tcPr marL="5095" marR="5095" marT="5095" marB="0" anchor="ctr"/>
                </a:tc>
                <a:tc>
                  <a:txBody>
                    <a:bodyPr/>
                    <a:lstStyle/>
                    <a:p>
                      <a:pPr algn="r" fontAlgn="ctr"/>
                      <a:r>
                        <a:rPr lang="en-US" sz="900" u="none" strike="noStrike">
                          <a:effectLst/>
                        </a:rPr>
                        <a:t>1410</a:t>
                      </a:r>
                      <a:endParaRPr lang="en-US" sz="900" b="0" i="0" u="none" strike="noStrike">
                        <a:solidFill>
                          <a:srgbClr val="000000"/>
                        </a:solidFill>
                        <a:effectLst/>
                        <a:latin typeface="Calibri" charset="0"/>
                      </a:endParaRPr>
                    </a:p>
                  </a:txBody>
                  <a:tcPr marL="5095" marR="5095" marT="5095" marB="0" anchor="ctr"/>
                </a:tc>
                <a:extLst>
                  <a:ext uri="{0D108BD9-81ED-4DB2-BD59-A6C34878D82A}">
                    <a16:rowId xmlns:a16="http://schemas.microsoft.com/office/drawing/2014/main" val="10002"/>
                  </a:ext>
                </a:extLst>
              </a:tr>
              <a:tr h="152845">
                <a:tc gridSpan="2">
                  <a:txBody>
                    <a:bodyPr/>
                    <a:lstStyle/>
                    <a:p>
                      <a:pPr algn="l" fontAlgn="ctr"/>
                      <a:r>
                        <a:rPr lang="en-US" sz="900" u="none" strike="noStrike">
                          <a:effectLst/>
                        </a:rPr>
                        <a:t>HASH_CODE</a:t>
                      </a:r>
                      <a:endParaRPr lang="en-US" sz="900" b="0" i="0" u="none" strike="noStrike">
                        <a:solidFill>
                          <a:srgbClr val="000000"/>
                        </a:solidFill>
                        <a:effectLst/>
                        <a:latin typeface="Calibri" charset="0"/>
                      </a:endParaRPr>
                    </a:p>
                  </a:txBody>
                  <a:tcPr marL="5095" marR="5095" marT="5095" marB="0" anchor="ctr"/>
                </a:tc>
                <a:tc hMerge="1">
                  <a:txBody>
                    <a:bodyPr/>
                    <a:lstStyle/>
                    <a:p>
                      <a:endParaRPr lang="en-US"/>
                    </a:p>
                  </a:txBody>
                  <a:tcPr/>
                </a:tc>
                <a:tc>
                  <a:txBody>
                    <a:bodyPr/>
                    <a:lstStyle/>
                    <a:p>
                      <a:pPr algn="r" fontAlgn="ctr"/>
                      <a:r>
                        <a:rPr lang="hr-HR" sz="900" u="none" strike="noStrike">
                          <a:effectLst/>
                        </a:rPr>
                        <a:t>29.9</a:t>
                      </a:r>
                      <a:endParaRPr lang="hr-HR"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nb-NO" sz="900" u="none" strike="noStrike" dirty="0">
                          <a:effectLst/>
                        </a:rPr>
                        <a:t>11.98818863</a:t>
                      </a:r>
                      <a:endParaRPr lang="nb-NO" sz="900" b="0" i="0" u="none" strike="noStrike" dirty="0">
                        <a:solidFill>
                          <a:srgbClr val="000000"/>
                        </a:solidFill>
                        <a:effectLst/>
                        <a:latin typeface="Calibri" charset="0"/>
                      </a:endParaRPr>
                    </a:p>
                  </a:txBody>
                  <a:tcPr marL="5095" marR="5095" marT="5095" marB="0" anchor="ctr"/>
                </a:tc>
                <a:tc>
                  <a:txBody>
                    <a:bodyPr/>
                    <a:lstStyle/>
                    <a:p>
                      <a:pPr algn="r" fontAlgn="ctr"/>
                      <a:r>
                        <a:rPr lang="en-US" sz="900" u="none" strike="noStrike">
                          <a:effectLst/>
                        </a:rPr>
                        <a:t>1410</a:t>
                      </a:r>
                      <a:endParaRPr lang="en-US" sz="900" b="0" i="0" u="none" strike="noStrike">
                        <a:solidFill>
                          <a:srgbClr val="000000"/>
                        </a:solidFill>
                        <a:effectLst/>
                        <a:latin typeface="Calibri" charset="0"/>
                      </a:endParaRPr>
                    </a:p>
                  </a:txBody>
                  <a:tcPr marL="5095" marR="5095" marT="5095" marB="0" anchor="ctr"/>
                </a:tc>
                <a:extLst>
                  <a:ext uri="{0D108BD9-81ED-4DB2-BD59-A6C34878D82A}">
                    <a16:rowId xmlns:a16="http://schemas.microsoft.com/office/drawing/2014/main" val="10003"/>
                  </a:ext>
                </a:extLst>
              </a:tr>
              <a:tr h="152845">
                <a:tc>
                  <a:txBody>
                    <a:bodyPr/>
                    <a:lstStyle/>
                    <a:p>
                      <a:pPr algn="l" fontAlgn="ctr"/>
                      <a:r>
                        <a:rPr lang="en-US" sz="900" u="none" strike="noStrike">
                          <a:effectLst/>
                        </a:rPr>
                        <a:t>MURMUR</a:t>
                      </a:r>
                      <a:endParaRPr lang="en-US"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hr-HR" sz="900" u="none" strike="noStrike">
                          <a:effectLst/>
                        </a:rPr>
                        <a:t>29.6</a:t>
                      </a:r>
                      <a:endParaRPr lang="hr-HR"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hr-HR" sz="900" u="none" strike="noStrike" dirty="0">
                          <a:effectLst/>
                        </a:rPr>
                        <a:t>14.76425864</a:t>
                      </a:r>
                      <a:endParaRPr lang="hr-HR" sz="900" b="0" i="0" u="none" strike="noStrike" dirty="0">
                        <a:solidFill>
                          <a:srgbClr val="000000"/>
                        </a:solidFill>
                        <a:effectLst/>
                        <a:latin typeface="Calibri" charset="0"/>
                      </a:endParaRPr>
                    </a:p>
                  </a:txBody>
                  <a:tcPr marL="5095" marR="5095" marT="5095" marB="0" anchor="ctr"/>
                </a:tc>
                <a:tc>
                  <a:txBody>
                    <a:bodyPr/>
                    <a:lstStyle/>
                    <a:p>
                      <a:pPr algn="r" fontAlgn="ctr"/>
                      <a:r>
                        <a:rPr lang="en-US" sz="900" u="none" strike="noStrike">
                          <a:effectLst/>
                        </a:rPr>
                        <a:t>1410</a:t>
                      </a:r>
                      <a:endParaRPr lang="en-US" sz="900" b="0" i="0" u="none" strike="noStrike">
                        <a:solidFill>
                          <a:srgbClr val="000000"/>
                        </a:solidFill>
                        <a:effectLst/>
                        <a:latin typeface="Calibri" charset="0"/>
                      </a:endParaRPr>
                    </a:p>
                  </a:txBody>
                  <a:tcPr marL="5095" marR="5095" marT="5095" marB="0" anchor="ctr"/>
                </a:tc>
                <a:extLst>
                  <a:ext uri="{0D108BD9-81ED-4DB2-BD59-A6C34878D82A}">
                    <a16:rowId xmlns:a16="http://schemas.microsoft.com/office/drawing/2014/main" val="10004"/>
                  </a:ext>
                </a:extLst>
              </a:tr>
              <a:tr h="152845">
                <a:tc>
                  <a:txBody>
                    <a:bodyPr/>
                    <a:lstStyle/>
                    <a:p>
                      <a:pPr algn="l" fontAlgn="ctr"/>
                      <a:r>
                        <a:rPr lang="en-US" sz="900" u="none" strike="noStrike">
                          <a:effectLst/>
                        </a:rPr>
                        <a:t>XX_HASH</a:t>
                      </a:r>
                      <a:endParaRPr lang="en-US"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is-IS" sz="900" u="none" strike="noStrike">
                          <a:effectLst/>
                        </a:rPr>
                        <a:t>29</a:t>
                      </a:r>
                      <a:endParaRPr lang="is-IS"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hr-HR" sz="900" u="none" strike="noStrike" dirty="0">
                          <a:effectLst/>
                        </a:rPr>
                        <a:t>16.8399327</a:t>
                      </a:r>
                      <a:r>
                        <a:rPr lang="de-DE" sz="900" u="none" strike="noStrike" dirty="0">
                          <a:effectLst/>
                        </a:rPr>
                        <a:t>0</a:t>
                      </a:r>
                      <a:endParaRPr lang="hr-HR" sz="900" b="0" i="0" u="none" strike="noStrike" dirty="0">
                        <a:solidFill>
                          <a:srgbClr val="000000"/>
                        </a:solidFill>
                        <a:effectLst/>
                        <a:latin typeface="Calibri" charset="0"/>
                      </a:endParaRPr>
                    </a:p>
                  </a:txBody>
                  <a:tcPr marL="5095" marR="5095" marT="5095" marB="0" anchor="ctr"/>
                </a:tc>
                <a:tc>
                  <a:txBody>
                    <a:bodyPr/>
                    <a:lstStyle/>
                    <a:p>
                      <a:pPr algn="r" fontAlgn="ctr"/>
                      <a:r>
                        <a:rPr lang="en-US" sz="900" u="none" strike="noStrike">
                          <a:effectLst/>
                        </a:rPr>
                        <a:t>1410</a:t>
                      </a:r>
                      <a:endParaRPr lang="en-US" sz="900" b="0" i="0" u="none" strike="noStrike">
                        <a:solidFill>
                          <a:srgbClr val="000000"/>
                        </a:solidFill>
                        <a:effectLst/>
                        <a:latin typeface="Calibri" charset="0"/>
                      </a:endParaRPr>
                    </a:p>
                  </a:txBody>
                  <a:tcPr marL="5095" marR="5095" marT="5095" marB="0" anchor="ctr"/>
                </a:tc>
                <a:extLst>
                  <a:ext uri="{0D108BD9-81ED-4DB2-BD59-A6C34878D82A}">
                    <a16:rowId xmlns:a16="http://schemas.microsoft.com/office/drawing/2014/main" val="10005"/>
                  </a:ext>
                </a:extLst>
              </a:tr>
              <a:tr h="274102">
                <a:tc>
                  <a:txBody>
                    <a:bodyPr/>
                    <a:lstStyle/>
                    <a:p>
                      <a:pPr algn="l" fontAlgn="ctr"/>
                      <a:r>
                        <a:rPr lang="en-US" sz="900" u="none" strike="noStrike" dirty="0">
                          <a:effectLst/>
                        </a:rPr>
                        <a:t>BLAKE_2S</a:t>
                      </a:r>
                      <a:endParaRPr lang="en-US" sz="900" b="0" i="0" u="none" strike="noStrike" dirty="0">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hr-HR" sz="900" u="none" strike="noStrike">
                          <a:effectLst/>
                        </a:rPr>
                        <a:t>74.4</a:t>
                      </a:r>
                      <a:endParaRPr lang="hr-HR"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fi-FI" sz="900" u="none" strike="noStrike" dirty="0">
                          <a:effectLst/>
                        </a:rPr>
                        <a:t>12.87827628</a:t>
                      </a:r>
                      <a:endParaRPr lang="fi-FI" sz="900" b="0" i="0" u="none" strike="noStrike" dirty="0">
                        <a:solidFill>
                          <a:srgbClr val="000000"/>
                        </a:solidFill>
                        <a:effectLst/>
                        <a:latin typeface="Calibri" charset="0"/>
                      </a:endParaRPr>
                    </a:p>
                  </a:txBody>
                  <a:tcPr marL="5095" marR="5095" marT="5095" marB="0" anchor="ctr"/>
                </a:tc>
                <a:tc>
                  <a:txBody>
                    <a:bodyPr/>
                    <a:lstStyle/>
                    <a:p>
                      <a:pPr algn="r" fontAlgn="ctr"/>
                      <a:r>
                        <a:rPr lang="en-US" sz="900" u="none" strike="noStrike">
                          <a:effectLst/>
                        </a:rPr>
                        <a:t>1410</a:t>
                      </a:r>
                      <a:endParaRPr lang="en-US" sz="900" b="0" i="0" u="none" strike="noStrike">
                        <a:solidFill>
                          <a:srgbClr val="000000"/>
                        </a:solidFill>
                        <a:effectLst/>
                        <a:latin typeface="Calibri" charset="0"/>
                      </a:endParaRPr>
                    </a:p>
                  </a:txBody>
                  <a:tcPr marL="5095" marR="5095" marT="5095" marB="0" anchor="ctr"/>
                </a:tc>
                <a:extLst>
                  <a:ext uri="{0D108BD9-81ED-4DB2-BD59-A6C34878D82A}">
                    <a16:rowId xmlns:a16="http://schemas.microsoft.com/office/drawing/2014/main" val="10006"/>
                  </a:ext>
                </a:extLst>
              </a:tr>
              <a:tr h="152845">
                <a:tc gridSpan="2">
                  <a:txBody>
                    <a:bodyPr/>
                    <a:lstStyle/>
                    <a:p>
                      <a:pPr algn="l" fontAlgn="ctr"/>
                      <a:r>
                        <a:rPr lang="en-US" sz="900" u="none" strike="noStrike">
                          <a:effectLst/>
                        </a:rPr>
                        <a:t>WHIRLPOOL</a:t>
                      </a:r>
                      <a:endParaRPr lang="en-US" sz="900" b="0" i="0" u="none" strike="noStrike">
                        <a:solidFill>
                          <a:srgbClr val="000000"/>
                        </a:solidFill>
                        <a:effectLst/>
                        <a:latin typeface="Calibri" charset="0"/>
                      </a:endParaRPr>
                    </a:p>
                  </a:txBody>
                  <a:tcPr marL="5095" marR="5095" marT="5095" marB="0" anchor="ctr"/>
                </a:tc>
                <a:tc hMerge="1">
                  <a:txBody>
                    <a:bodyPr/>
                    <a:lstStyle/>
                    <a:p>
                      <a:endParaRPr lang="en-US"/>
                    </a:p>
                  </a:txBody>
                  <a:tcPr/>
                </a:tc>
                <a:tc>
                  <a:txBody>
                    <a:bodyPr/>
                    <a:lstStyle/>
                    <a:p>
                      <a:pPr algn="r" fontAlgn="ctr"/>
                      <a:r>
                        <a:rPr lang="nb-NO" sz="900" u="none" strike="noStrike">
                          <a:effectLst/>
                        </a:rPr>
                        <a:t>40.4</a:t>
                      </a:r>
                      <a:endParaRPr lang="nb-NO"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fi-FI" sz="900" u="none" strike="noStrike" dirty="0">
                          <a:effectLst/>
                        </a:rPr>
                        <a:t>11.23610253</a:t>
                      </a:r>
                      <a:endParaRPr lang="fi-FI" sz="900" b="0" i="0" u="none" strike="noStrike" dirty="0">
                        <a:solidFill>
                          <a:srgbClr val="000000"/>
                        </a:solidFill>
                        <a:effectLst/>
                        <a:latin typeface="Calibri" charset="0"/>
                      </a:endParaRPr>
                    </a:p>
                  </a:txBody>
                  <a:tcPr marL="5095" marR="5095" marT="5095" marB="0" anchor="ctr"/>
                </a:tc>
                <a:tc>
                  <a:txBody>
                    <a:bodyPr/>
                    <a:lstStyle/>
                    <a:p>
                      <a:pPr algn="r" fontAlgn="ctr"/>
                      <a:r>
                        <a:rPr lang="en-US" sz="900" u="none" strike="noStrike">
                          <a:effectLst/>
                        </a:rPr>
                        <a:t>1410</a:t>
                      </a:r>
                      <a:endParaRPr lang="en-US" sz="900" b="0" i="0" u="none" strike="noStrike">
                        <a:solidFill>
                          <a:srgbClr val="000000"/>
                        </a:solidFill>
                        <a:effectLst/>
                        <a:latin typeface="Calibri" charset="0"/>
                      </a:endParaRPr>
                    </a:p>
                  </a:txBody>
                  <a:tcPr marL="5095" marR="5095" marT="5095" marB="0" anchor="ctr"/>
                </a:tc>
                <a:extLst>
                  <a:ext uri="{0D108BD9-81ED-4DB2-BD59-A6C34878D82A}">
                    <a16:rowId xmlns:a16="http://schemas.microsoft.com/office/drawing/2014/main" val="10007"/>
                  </a:ext>
                </a:extLst>
              </a:tr>
              <a:tr h="152845">
                <a:tc>
                  <a:txBody>
                    <a:bodyPr/>
                    <a:lstStyle/>
                    <a:p>
                      <a:pPr algn="l" fontAlgn="ctr"/>
                      <a:r>
                        <a:rPr lang="en-US" sz="900" u="none" strike="noStrike">
                          <a:effectLst/>
                        </a:rPr>
                        <a:t>MD5</a:t>
                      </a:r>
                      <a:endParaRPr lang="en-US"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nb-NO" sz="900" u="none" strike="noStrike">
                          <a:effectLst/>
                        </a:rPr>
                        <a:t>31.5</a:t>
                      </a:r>
                      <a:endParaRPr lang="nb-NO"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is-IS" sz="900" u="none" strike="noStrike" dirty="0">
                          <a:effectLst/>
                        </a:rPr>
                        <a:t>10.21028893</a:t>
                      </a:r>
                      <a:endParaRPr lang="is-IS" sz="900" b="0" i="0" u="none" strike="noStrike" dirty="0">
                        <a:solidFill>
                          <a:srgbClr val="000000"/>
                        </a:solidFill>
                        <a:effectLst/>
                        <a:latin typeface="Calibri" charset="0"/>
                      </a:endParaRPr>
                    </a:p>
                  </a:txBody>
                  <a:tcPr marL="5095" marR="5095" marT="5095" marB="0" anchor="ctr"/>
                </a:tc>
                <a:tc>
                  <a:txBody>
                    <a:bodyPr/>
                    <a:lstStyle/>
                    <a:p>
                      <a:pPr algn="r" fontAlgn="ctr"/>
                      <a:r>
                        <a:rPr lang="en-US" sz="900" u="none" strike="noStrike">
                          <a:effectLst/>
                        </a:rPr>
                        <a:t>1410</a:t>
                      </a:r>
                      <a:endParaRPr lang="en-US" sz="900" b="0" i="0" u="none" strike="noStrike">
                        <a:solidFill>
                          <a:srgbClr val="000000"/>
                        </a:solidFill>
                        <a:effectLst/>
                        <a:latin typeface="Calibri" charset="0"/>
                      </a:endParaRPr>
                    </a:p>
                  </a:txBody>
                  <a:tcPr marL="5095" marR="5095" marT="5095" marB="0" anchor="ctr"/>
                </a:tc>
                <a:extLst>
                  <a:ext uri="{0D108BD9-81ED-4DB2-BD59-A6C34878D82A}">
                    <a16:rowId xmlns:a16="http://schemas.microsoft.com/office/drawing/2014/main" val="10008"/>
                  </a:ext>
                </a:extLst>
              </a:tr>
              <a:tr h="152845">
                <a:tc>
                  <a:txBody>
                    <a:bodyPr/>
                    <a:lstStyle/>
                    <a:p>
                      <a:pPr algn="l" fontAlgn="ctr"/>
                      <a:r>
                        <a:rPr lang="is-IS" sz="900" u="none" strike="noStrike">
                          <a:effectLst/>
                        </a:rPr>
                        <a:t>SHA256</a:t>
                      </a:r>
                      <a:endParaRPr lang="is-IS"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hr-HR" sz="900" u="none" strike="noStrike">
                          <a:effectLst/>
                        </a:rPr>
                        <a:t>38.6</a:t>
                      </a:r>
                      <a:endParaRPr lang="hr-HR"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nb-NO" sz="900" u="none" strike="noStrike" dirty="0">
                          <a:effectLst/>
                        </a:rPr>
                        <a:t>77.64953316</a:t>
                      </a:r>
                      <a:endParaRPr lang="nb-NO" sz="900" b="0" i="0" u="none" strike="noStrike" dirty="0">
                        <a:solidFill>
                          <a:srgbClr val="000000"/>
                        </a:solidFill>
                        <a:effectLst/>
                        <a:latin typeface="Calibri" charset="0"/>
                      </a:endParaRPr>
                    </a:p>
                  </a:txBody>
                  <a:tcPr marL="5095" marR="5095" marT="5095" marB="0" anchor="ctr"/>
                </a:tc>
                <a:tc>
                  <a:txBody>
                    <a:bodyPr/>
                    <a:lstStyle/>
                    <a:p>
                      <a:pPr algn="r" fontAlgn="ctr"/>
                      <a:r>
                        <a:rPr lang="en-US" sz="900" u="none" strike="noStrike">
                          <a:effectLst/>
                        </a:rPr>
                        <a:t>1410</a:t>
                      </a:r>
                      <a:endParaRPr lang="en-US" sz="900" b="0" i="0" u="none" strike="noStrike">
                        <a:solidFill>
                          <a:srgbClr val="000000"/>
                        </a:solidFill>
                        <a:effectLst/>
                        <a:latin typeface="Calibri" charset="0"/>
                      </a:endParaRPr>
                    </a:p>
                  </a:txBody>
                  <a:tcPr marL="5095" marR="5095" marT="5095" marB="0" anchor="ctr"/>
                </a:tc>
                <a:extLst>
                  <a:ext uri="{0D108BD9-81ED-4DB2-BD59-A6C34878D82A}">
                    <a16:rowId xmlns:a16="http://schemas.microsoft.com/office/drawing/2014/main" val="10009"/>
                  </a:ext>
                </a:extLst>
              </a:tr>
              <a:tr h="152845">
                <a:tc gridSpan="2">
                  <a:txBody>
                    <a:bodyPr/>
                    <a:lstStyle/>
                    <a:p>
                      <a:pPr algn="l" fontAlgn="ctr"/>
                      <a:r>
                        <a:rPr lang="en-US" sz="900" u="none" strike="noStrike">
                          <a:effectLst/>
                        </a:rPr>
                        <a:t>FLETCHER32</a:t>
                      </a:r>
                      <a:endParaRPr lang="en-US" sz="900" b="0" i="0" u="none" strike="noStrike">
                        <a:solidFill>
                          <a:srgbClr val="000000"/>
                        </a:solidFill>
                        <a:effectLst/>
                        <a:latin typeface="Calibri" charset="0"/>
                      </a:endParaRPr>
                    </a:p>
                  </a:txBody>
                  <a:tcPr marL="5095" marR="5095" marT="5095" marB="0" anchor="ctr"/>
                </a:tc>
                <a:tc hMerge="1">
                  <a:txBody>
                    <a:bodyPr/>
                    <a:lstStyle/>
                    <a:p>
                      <a:endParaRPr lang="en-US"/>
                    </a:p>
                  </a:txBody>
                  <a:tcPr/>
                </a:tc>
                <a:tc>
                  <a:txBody>
                    <a:bodyPr/>
                    <a:lstStyle/>
                    <a:p>
                      <a:pPr algn="r" fontAlgn="ctr"/>
                      <a:r>
                        <a:rPr lang="nb-NO" sz="900" u="none" strike="noStrike">
                          <a:effectLst/>
                        </a:rPr>
                        <a:t>31.1</a:t>
                      </a:r>
                      <a:endParaRPr lang="nb-NO"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hr-HR" sz="900" u="none" strike="noStrike" dirty="0">
                          <a:effectLst/>
                        </a:rPr>
                        <a:t>553.3225099</a:t>
                      </a:r>
                      <a:r>
                        <a:rPr lang="de-DE" sz="900" u="none" strike="noStrike" dirty="0">
                          <a:effectLst/>
                        </a:rPr>
                        <a:t>0</a:t>
                      </a:r>
                      <a:endParaRPr lang="hr-HR" sz="900" b="0" i="0" u="none" strike="noStrike" dirty="0">
                        <a:solidFill>
                          <a:srgbClr val="000000"/>
                        </a:solidFill>
                        <a:effectLst/>
                        <a:latin typeface="Calibri" charset="0"/>
                      </a:endParaRPr>
                    </a:p>
                  </a:txBody>
                  <a:tcPr marL="5095" marR="5095" marT="5095" marB="0" anchor="ctr"/>
                </a:tc>
                <a:tc>
                  <a:txBody>
                    <a:bodyPr/>
                    <a:lstStyle/>
                    <a:p>
                      <a:pPr algn="r" fontAlgn="ctr"/>
                      <a:r>
                        <a:rPr lang="is-IS" sz="900" u="none" strike="noStrike">
                          <a:effectLst/>
                        </a:rPr>
                        <a:t>51044</a:t>
                      </a:r>
                      <a:endParaRPr lang="is-IS" sz="900" b="0" i="0" u="none" strike="noStrike">
                        <a:solidFill>
                          <a:srgbClr val="000000"/>
                        </a:solidFill>
                        <a:effectLst/>
                        <a:latin typeface="Calibri" charset="0"/>
                      </a:endParaRPr>
                    </a:p>
                  </a:txBody>
                  <a:tcPr marL="5095" marR="5095" marT="5095" marB="0" anchor="ctr"/>
                </a:tc>
                <a:extLst>
                  <a:ext uri="{0D108BD9-81ED-4DB2-BD59-A6C34878D82A}">
                    <a16:rowId xmlns:a16="http://schemas.microsoft.com/office/drawing/2014/main" val="10010"/>
                  </a:ext>
                </a:extLst>
              </a:tr>
              <a:tr h="152845">
                <a:tc>
                  <a:txBody>
                    <a:bodyPr/>
                    <a:lstStyle/>
                    <a:p>
                      <a:pPr algn="l" fontAlgn="ctr"/>
                      <a:r>
                        <a:rPr lang="is-IS" sz="900" u="none" strike="noStrike">
                          <a:effectLst/>
                        </a:rPr>
                        <a:t>CRC32</a:t>
                      </a:r>
                      <a:endParaRPr lang="is-IS"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nb-NO" sz="900" u="none" strike="noStrike">
                          <a:effectLst/>
                        </a:rPr>
                        <a:t>31.2</a:t>
                      </a:r>
                      <a:endParaRPr lang="nb-NO"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cs-CZ" sz="900" u="none" strike="noStrike" dirty="0">
                          <a:effectLst/>
                        </a:rPr>
                        <a:t>13.65222815</a:t>
                      </a:r>
                      <a:endParaRPr lang="cs-CZ" sz="900" b="0" i="0" u="none" strike="noStrike" dirty="0">
                        <a:solidFill>
                          <a:srgbClr val="000000"/>
                        </a:solidFill>
                        <a:effectLst/>
                        <a:latin typeface="Calibri" charset="0"/>
                      </a:endParaRPr>
                    </a:p>
                  </a:txBody>
                  <a:tcPr marL="5095" marR="5095" marT="5095" marB="0" anchor="ctr"/>
                </a:tc>
                <a:tc>
                  <a:txBody>
                    <a:bodyPr/>
                    <a:lstStyle/>
                    <a:p>
                      <a:pPr algn="r" fontAlgn="ctr"/>
                      <a:r>
                        <a:rPr lang="en-US" sz="900" u="none" strike="noStrike">
                          <a:effectLst/>
                        </a:rPr>
                        <a:t>1410</a:t>
                      </a:r>
                      <a:endParaRPr lang="en-US" sz="900" b="0" i="0" u="none" strike="noStrike">
                        <a:solidFill>
                          <a:srgbClr val="000000"/>
                        </a:solidFill>
                        <a:effectLst/>
                        <a:latin typeface="Calibri" charset="0"/>
                      </a:endParaRPr>
                    </a:p>
                  </a:txBody>
                  <a:tcPr marL="5095" marR="5095" marT="5095" marB="0" anchor="ctr"/>
                </a:tc>
                <a:extLst>
                  <a:ext uri="{0D108BD9-81ED-4DB2-BD59-A6C34878D82A}">
                    <a16:rowId xmlns:a16="http://schemas.microsoft.com/office/drawing/2014/main" val="10011"/>
                  </a:ext>
                </a:extLst>
              </a:tr>
              <a:tr h="152845">
                <a:tc>
                  <a:txBody>
                    <a:bodyPr/>
                    <a:lstStyle/>
                    <a:p>
                      <a:pPr algn="l" fontAlgn="ctr"/>
                      <a:r>
                        <a:rPr lang="en-US" sz="900" u="none" strike="noStrike">
                          <a:effectLst/>
                        </a:rPr>
                        <a:t>ADLER32</a:t>
                      </a:r>
                      <a:endParaRPr lang="en-US"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nb-NO" sz="900" u="none" strike="noStrike">
                          <a:effectLst/>
                        </a:rPr>
                        <a:t>30.2</a:t>
                      </a:r>
                      <a:endParaRPr lang="nb-NO"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hr-HR" sz="900" u="none" strike="noStrike" dirty="0">
                          <a:effectLst/>
                        </a:rPr>
                        <a:t>139.857055</a:t>
                      </a:r>
                      <a:r>
                        <a:rPr lang="de-DE" sz="900" u="none" strike="noStrike" dirty="0">
                          <a:effectLst/>
                        </a:rPr>
                        <a:t>00</a:t>
                      </a:r>
                      <a:endParaRPr lang="hr-HR" sz="900" b="0" i="0" u="none" strike="noStrike" dirty="0">
                        <a:solidFill>
                          <a:srgbClr val="000000"/>
                        </a:solidFill>
                        <a:effectLst/>
                        <a:latin typeface="Calibri" charset="0"/>
                      </a:endParaRPr>
                    </a:p>
                  </a:txBody>
                  <a:tcPr marL="5095" marR="5095" marT="5095" marB="0" anchor="ctr"/>
                </a:tc>
                <a:tc>
                  <a:txBody>
                    <a:bodyPr/>
                    <a:lstStyle/>
                    <a:p>
                      <a:pPr algn="r" fontAlgn="ctr"/>
                      <a:r>
                        <a:rPr lang="is-IS" sz="900" u="none" strike="noStrike">
                          <a:effectLst/>
                        </a:rPr>
                        <a:t>5513</a:t>
                      </a:r>
                      <a:endParaRPr lang="is-IS" sz="900" b="0" i="0" u="none" strike="noStrike">
                        <a:solidFill>
                          <a:srgbClr val="000000"/>
                        </a:solidFill>
                        <a:effectLst/>
                        <a:latin typeface="Calibri" charset="0"/>
                      </a:endParaRPr>
                    </a:p>
                  </a:txBody>
                  <a:tcPr marL="5095" marR="5095" marT="5095" marB="0" anchor="ctr"/>
                </a:tc>
                <a:extLst>
                  <a:ext uri="{0D108BD9-81ED-4DB2-BD59-A6C34878D82A}">
                    <a16:rowId xmlns:a16="http://schemas.microsoft.com/office/drawing/2014/main" val="10012"/>
                  </a:ext>
                </a:extLst>
              </a:tr>
              <a:tr h="152845">
                <a:tc>
                  <a:txBody>
                    <a:bodyPr/>
                    <a:lstStyle/>
                    <a:p>
                      <a:pPr algn="l" fontAlgn="ctr"/>
                      <a:r>
                        <a:rPr lang="en-US" sz="900" u="none" strike="noStrike">
                          <a:effectLst/>
                        </a:rPr>
                        <a:t>XOR8</a:t>
                      </a:r>
                      <a:endParaRPr lang="en-US"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nb-NO" sz="900" u="none" strike="noStrike">
                          <a:effectLst/>
                        </a:rPr>
                        <a:t>30.1</a:t>
                      </a:r>
                      <a:endParaRPr lang="nb-NO"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is-IS" sz="900" u="none" strike="noStrike" dirty="0">
                          <a:effectLst/>
                        </a:rPr>
                        <a:t>12.62207062</a:t>
                      </a:r>
                      <a:endParaRPr lang="is-IS" sz="900" b="0" i="0" u="none" strike="noStrike" dirty="0">
                        <a:solidFill>
                          <a:srgbClr val="000000"/>
                        </a:solidFill>
                        <a:effectLst/>
                        <a:latin typeface="Calibri" charset="0"/>
                      </a:endParaRPr>
                    </a:p>
                  </a:txBody>
                  <a:tcPr marL="5095" marR="5095" marT="5095" marB="0" anchor="ctr"/>
                </a:tc>
                <a:tc>
                  <a:txBody>
                    <a:bodyPr/>
                    <a:lstStyle/>
                    <a:p>
                      <a:pPr algn="r" fontAlgn="ctr"/>
                      <a:r>
                        <a:rPr lang="en-US" sz="900" u="none" strike="noStrike">
                          <a:effectLst/>
                        </a:rPr>
                        <a:t>1410</a:t>
                      </a:r>
                      <a:endParaRPr lang="en-US" sz="900" b="0" i="0" u="none" strike="noStrike">
                        <a:solidFill>
                          <a:srgbClr val="000000"/>
                        </a:solidFill>
                        <a:effectLst/>
                        <a:latin typeface="Calibri" charset="0"/>
                      </a:endParaRPr>
                    </a:p>
                  </a:txBody>
                  <a:tcPr marL="5095" marR="5095" marT="5095" marB="0" anchor="ctr"/>
                </a:tc>
                <a:extLst>
                  <a:ext uri="{0D108BD9-81ED-4DB2-BD59-A6C34878D82A}">
                    <a16:rowId xmlns:a16="http://schemas.microsoft.com/office/drawing/2014/main" val="10013"/>
                  </a:ext>
                </a:extLst>
              </a:tr>
              <a:tr h="274102">
                <a:tc>
                  <a:txBody>
                    <a:bodyPr/>
                    <a:lstStyle/>
                    <a:p>
                      <a:pPr algn="l" fontAlgn="ctr"/>
                      <a:r>
                        <a:rPr lang="en-US" sz="900" u="none" strike="noStrike" dirty="0">
                          <a:effectLst/>
                        </a:rPr>
                        <a:t>SIM_HASH</a:t>
                      </a:r>
                      <a:endParaRPr lang="en-US" sz="900" b="0" i="0" u="none" strike="noStrike" dirty="0">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hr-HR" sz="900" u="none" strike="noStrike">
                          <a:effectLst/>
                        </a:rPr>
                        <a:t>32.6</a:t>
                      </a:r>
                      <a:endParaRPr lang="hr-HR"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is-IS" sz="900" u="none" strike="noStrike" dirty="0">
                          <a:effectLst/>
                        </a:rPr>
                        <a:t>97.60524235</a:t>
                      </a:r>
                      <a:endParaRPr lang="is-IS" sz="900" b="0" i="0" u="none" strike="noStrike" dirty="0">
                        <a:solidFill>
                          <a:srgbClr val="000000"/>
                        </a:solidFill>
                        <a:effectLst/>
                        <a:latin typeface="Calibri" charset="0"/>
                      </a:endParaRPr>
                    </a:p>
                  </a:txBody>
                  <a:tcPr marL="5095" marR="5095" marT="5095" marB="0" anchor="ctr"/>
                </a:tc>
                <a:tc>
                  <a:txBody>
                    <a:bodyPr/>
                    <a:lstStyle/>
                    <a:p>
                      <a:pPr algn="r" fontAlgn="ctr"/>
                      <a:r>
                        <a:rPr lang="en-US" sz="900" u="none" strike="noStrike">
                          <a:effectLst/>
                        </a:rPr>
                        <a:t>1410</a:t>
                      </a:r>
                      <a:endParaRPr lang="en-US" sz="900" b="0" i="0" u="none" strike="noStrike">
                        <a:solidFill>
                          <a:srgbClr val="000000"/>
                        </a:solidFill>
                        <a:effectLst/>
                        <a:latin typeface="Calibri" charset="0"/>
                      </a:endParaRPr>
                    </a:p>
                  </a:txBody>
                  <a:tcPr marL="5095" marR="5095" marT="5095" marB="0" anchor="ctr"/>
                </a:tc>
                <a:extLst>
                  <a:ext uri="{0D108BD9-81ED-4DB2-BD59-A6C34878D82A}">
                    <a16:rowId xmlns:a16="http://schemas.microsoft.com/office/drawing/2014/main" val="10014"/>
                  </a:ext>
                </a:extLst>
              </a:tr>
              <a:tr h="152845">
                <a:tc>
                  <a:txBody>
                    <a:bodyPr/>
                    <a:lstStyle/>
                    <a:p>
                      <a:pPr algn="l" fontAlgn="ctr"/>
                      <a:r>
                        <a:rPr lang="en-US" sz="900" u="none" strike="noStrike">
                          <a:effectLst/>
                        </a:rPr>
                        <a:t>NONE</a:t>
                      </a:r>
                      <a:endParaRPr lang="en-US"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hr-HR" sz="900" u="none" strike="noStrike">
                          <a:effectLst/>
                        </a:rPr>
                        <a:t>32.3</a:t>
                      </a:r>
                      <a:endParaRPr lang="hr-HR" sz="900" b="0" i="0" u="none" strike="noStrike">
                        <a:solidFill>
                          <a:srgbClr val="000000"/>
                        </a:solidFill>
                        <a:effectLst/>
                        <a:latin typeface="Calibri" charset="0"/>
                      </a:endParaRPr>
                    </a:p>
                  </a:txBody>
                  <a:tcPr marL="5095" marR="5095" marT="5095" marB="0" anchor="ctr"/>
                </a:tc>
                <a:tc>
                  <a:txBody>
                    <a:bodyPr/>
                    <a:lstStyle/>
                    <a:p>
                      <a:pPr algn="l" fontAlgn="ctr"/>
                      <a:endParaRPr lang="en-US" sz="900" b="0" i="0" u="none" strike="noStrike">
                        <a:solidFill>
                          <a:srgbClr val="000000"/>
                        </a:solidFill>
                        <a:effectLst/>
                        <a:latin typeface="Calibri" charset="0"/>
                      </a:endParaRPr>
                    </a:p>
                  </a:txBody>
                  <a:tcPr marL="5095" marR="5095" marT="5095" marB="0" anchor="ctr"/>
                </a:tc>
                <a:tc>
                  <a:txBody>
                    <a:bodyPr/>
                    <a:lstStyle/>
                    <a:p>
                      <a:pPr algn="r" fontAlgn="ctr"/>
                      <a:r>
                        <a:rPr lang="hr-HR" sz="900" u="none" strike="noStrike" dirty="0">
                          <a:effectLst/>
                        </a:rPr>
                        <a:t>352.5</a:t>
                      </a:r>
                      <a:r>
                        <a:rPr lang="de-DE" sz="900" u="none" strike="noStrike" dirty="0">
                          <a:effectLst/>
                        </a:rPr>
                        <a:t>0000000</a:t>
                      </a:r>
                      <a:endParaRPr lang="hr-HR" sz="900" b="0" i="0" u="none" strike="noStrike" dirty="0">
                        <a:solidFill>
                          <a:srgbClr val="000000"/>
                        </a:solidFill>
                        <a:effectLst/>
                        <a:latin typeface="Calibri" charset="0"/>
                      </a:endParaRPr>
                    </a:p>
                  </a:txBody>
                  <a:tcPr marL="5095" marR="5095" marT="5095" marB="0" anchor="ctr"/>
                </a:tc>
                <a:tc>
                  <a:txBody>
                    <a:bodyPr/>
                    <a:lstStyle/>
                    <a:p>
                      <a:pPr algn="r" fontAlgn="ctr"/>
                      <a:r>
                        <a:rPr lang="en-US" sz="900" u="none" strike="noStrike" dirty="0">
                          <a:effectLst/>
                        </a:rPr>
                        <a:t>1410</a:t>
                      </a:r>
                      <a:endParaRPr lang="en-US" sz="900" b="0" i="0" u="none" strike="noStrike" dirty="0">
                        <a:solidFill>
                          <a:srgbClr val="000000"/>
                        </a:solidFill>
                        <a:effectLst/>
                        <a:latin typeface="Calibri" charset="0"/>
                      </a:endParaRPr>
                    </a:p>
                  </a:txBody>
                  <a:tcPr marL="5095" marR="5095" marT="5095" marB="0" anchor="ctr"/>
                </a:tc>
                <a:extLst>
                  <a:ext uri="{0D108BD9-81ED-4DB2-BD59-A6C34878D82A}">
                    <a16:rowId xmlns:a16="http://schemas.microsoft.com/office/drawing/2014/main" val="10015"/>
                  </a:ext>
                </a:extLst>
              </a:tr>
            </a:tbl>
          </a:graphicData>
        </a:graphic>
      </p:graphicFrame>
      <p:sp>
        <p:nvSpPr>
          <p:cNvPr id="3" name="Foliennummernplatzhalter 2">
            <a:extLst>
              <a:ext uri="{FF2B5EF4-FFF2-40B4-BE49-F238E27FC236}">
                <a16:creationId xmlns:a16="http://schemas.microsoft.com/office/drawing/2014/main" id="{677F13C0-F42E-4B81-B8BB-04863751865C}"/>
              </a:ext>
            </a:extLst>
          </p:cNvPr>
          <p:cNvSpPr>
            <a:spLocks noGrp="1"/>
          </p:cNvSpPr>
          <p:nvPr>
            <p:ph type="sldNum" sz="quarter" idx="10"/>
          </p:nvPr>
        </p:nvSpPr>
        <p:spPr/>
        <p:txBody>
          <a:bodyPr/>
          <a:lstStyle/>
          <a:p>
            <a:pPr>
              <a:defRPr/>
            </a:pPr>
            <a:fld id="{45488343-B159-074D-B355-B61FD1A20D53}" type="slidenum">
              <a:rPr lang="en-US" smtClean="0"/>
              <a:pPr>
                <a:defRPr/>
              </a:pPr>
              <a:t>18</a:t>
            </a:fld>
            <a:endParaRPr lang="en-US"/>
          </a:p>
        </p:txBody>
      </p:sp>
    </p:spTree>
    <p:extLst>
      <p:ext uri="{BB962C8B-B14F-4D97-AF65-F5344CB8AC3E}">
        <p14:creationId xmlns:p14="http://schemas.microsoft.com/office/powerpoint/2010/main" val="169423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8F5D3C-BECB-485E-A590-4003D79FB51B}"/>
              </a:ext>
            </a:extLst>
          </p:cNvPr>
          <p:cNvSpPr>
            <a:spLocks noGrp="1"/>
          </p:cNvSpPr>
          <p:nvPr>
            <p:ph type="title"/>
          </p:nvPr>
        </p:nvSpPr>
        <p:spPr/>
        <p:txBody>
          <a:bodyPr/>
          <a:lstStyle/>
          <a:p>
            <a:r>
              <a:rPr lang="de-DE" dirty="0" err="1"/>
              <a:t>Introduction</a:t>
            </a:r>
            <a:endParaRPr lang="de-DE" dirty="0"/>
          </a:p>
        </p:txBody>
      </p:sp>
      <p:sp>
        <p:nvSpPr>
          <p:cNvPr id="3" name="Inhaltsplatzhalter 2">
            <a:extLst>
              <a:ext uri="{FF2B5EF4-FFF2-40B4-BE49-F238E27FC236}">
                <a16:creationId xmlns:a16="http://schemas.microsoft.com/office/drawing/2014/main" id="{575695CB-0982-4B65-B4D4-FD8F501A34AB}"/>
              </a:ext>
            </a:extLst>
          </p:cNvPr>
          <p:cNvSpPr>
            <a:spLocks noGrp="1"/>
          </p:cNvSpPr>
          <p:nvPr>
            <p:ph idx="1"/>
          </p:nvPr>
        </p:nvSpPr>
        <p:spPr/>
        <p:txBody>
          <a:bodyPr/>
          <a:lstStyle/>
          <a:p>
            <a:r>
              <a:rPr lang="de-DE" dirty="0"/>
              <a:t>Hash </a:t>
            </a:r>
            <a:r>
              <a:rPr lang="de-DE" dirty="0" err="1"/>
              <a:t>functions</a:t>
            </a:r>
            <a:r>
              <a:rPr lang="de-DE" dirty="0"/>
              <a:t> </a:t>
            </a:r>
            <a:r>
              <a:rPr lang="de-DE" dirty="0" err="1"/>
              <a:t>are</a:t>
            </a:r>
            <a:r>
              <a:rPr lang="de-DE" dirty="0"/>
              <a:t> integral </a:t>
            </a:r>
            <a:r>
              <a:rPr lang="de-DE" dirty="0" err="1"/>
              <a:t>to</a:t>
            </a:r>
            <a:r>
              <a:rPr lang="de-DE" dirty="0"/>
              <a:t> </a:t>
            </a:r>
            <a:r>
              <a:rPr lang="de-DE" dirty="0" err="1"/>
              <a:t>cloud</a:t>
            </a:r>
            <a:r>
              <a:rPr lang="de-DE" dirty="0"/>
              <a:t> </a:t>
            </a:r>
            <a:r>
              <a:rPr lang="de-DE" dirty="0" err="1"/>
              <a:t>computing</a:t>
            </a:r>
            <a:endParaRPr lang="de-DE" dirty="0"/>
          </a:p>
          <a:p>
            <a:endParaRPr lang="de-DE" dirty="0"/>
          </a:p>
          <a:p>
            <a:r>
              <a:rPr lang="de-DE" dirty="0" err="1"/>
              <a:t>They</a:t>
            </a:r>
            <a:r>
              <a:rPr lang="de-DE" dirty="0"/>
              <a:t> </a:t>
            </a:r>
            <a:r>
              <a:rPr lang="de-DE" dirty="0" err="1"/>
              <a:t>decide</a:t>
            </a:r>
            <a:r>
              <a:rPr lang="de-DE" dirty="0"/>
              <a:t> </a:t>
            </a:r>
            <a:r>
              <a:rPr lang="de-DE" dirty="0" err="1"/>
              <a:t>about</a:t>
            </a:r>
            <a:r>
              <a:rPr lang="de-DE" dirty="0"/>
              <a:t> </a:t>
            </a:r>
            <a:r>
              <a:rPr lang="de-DE" dirty="0" err="1"/>
              <a:t>how</a:t>
            </a:r>
            <a:r>
              <a:rPr lang="de-DE" dirty="0"/>
              <a:t> </a:t>
            </a:r>
            <a:r>
              <a:rPr lang="de-DE" dirty="0" err="1"/>
              <a:t>data</a:t>
            </a:r>
            <a:r>
              <a:rPr lang="de-DE" dirty="0"/>
              <a:t> (</a:t>
            </a:r>
            <a:r>
              <a:rPr lang="de-DE" dirty="0" err="1"/>
              <a:t>keys</a:t>
            </a:r>
            <a:r>
              <a:rPr lang="de-DE" dirty="0"/>
              <a:t>) </a:t>
            </a:r>
            <a:r>
              <a:rPr lang="de-DE" dirty="0" err="1"/>
              <a:t>are</a:t>
            </a:r>
            <a:r>
              <a:rPr lang="de-DE" dirty="0"/>
              <a:t> </a:t>
            </a:r>
            <a:r>
              <a:rPr lang="de-DE" dirty="0" err="1"/>
              <a:t>distributed</a:t>
            </a:r>
            <a:endParaRPr lang="de-DE" dirty="0"/>
          </a:p>
          <a:p>
            <a:endParaRPr lang="de-DE" dirty="0"/>
          </a:p>
          <a:p>
            <a:r>
              <a:rPr lang="de-DE" dirty="0" err="1"/>
              <a:t>They</a:t>
            </a:r>
            <a:r>
              <a:rPr lang="de-DE" dirty="0"/>
              <a:t> </a:t>
            </a:r>
            <a:r>
              <a:rPr lang="de-DE" dirty="0" err="1"/>
              <a:t>are</a:t>
            </a:r>
            <a:r>
              <a:rPr lang="de-DE" dirty="0"/>
              <a:t> </a:t>
            </a:r>
            <a:r>
              <a:rPr lang="de-DE" dirty="0" err="1"/>
              <a:t>executed</a:t>
            </a:r>
            <a:r>
              <a:rPr lang="de-DE" dirty="0"/>
              <a:t> </a:t>
            </a:r>
            <a:r>
              <a:rPr lang="de-DE" dirty="0" err="1"/>
              <a:t>frequently</a:t>
            </a:r>
            <a:endParaRPr lang="de-DE" dirty="0"/>
          </a:p>
          <a:p>
            <a:endParaRPr lang="de-DE" dirty="0">
              <a:sym typeface="Wingdings" panose="05000000000000000000" pitchFamily="2" charset="2"/>
            </a:endParaRPr>
          </a:p>
          <a:p>
            <a:r>
              <a:rPr lang="de-DE" dirty="0">
                <a:sym typeface="Wingdings" panose="05000000000000000000" pitchFamily="2" charset="2"/>
              </a:rPr>
              <a:t>Slow </a:t>
            </a:r>
            <a:r>
              <a:rPr lang="de-DE" dirty="0" err="1">
                <a:sym typeface="Wingdings" panose="05000000000000000000" pitchFamily="2" charset="2"/>
              </a:rPr>
              <a:t>or</a:t>
            </a:r>
            <a:r>
              <a:rPr lang="de-DE" dirty="0">
                <a:sym typeface="Wingdings" panose="05000000000000000000" pitchFamily="2" charset="2"/>
              </a:rPr>
              <a:t> </a:t>
            </a:r>
            <a:r>
              <a:rPr lang="de-DE" dirty="0" err="1">
                <a:sym typeface="Wingdings" panose="05000000000000000000" pitchFamily="2" charset="2"/>
              </a:rPr>
              <a:t>inefficient</a:t>
            </a:r>
            <a:r>
              <a:rPr lang="de-DE" dirty="0">
                <a:sym typeface="Wingdings" panose="05000000000000000000" pitchFamily="2" charset="2"/>
              </a:rPr>
              <a:t> </a:t>
            </a:r>
            <a:r>
              <a:rPr lang="de-DE" dirty="0" err="1">
                <a:sym typeface="Wingdings" panose="05000000000000000000" pitchFamily="2" charset="2"/>
              </a:rPr>
              <a:t>hash</a:t>
            </a:r>
            <a:r>
              <a:rPr lang="de-DE" dirty="0">
                <a:sym typeface="Wingdings" panose="05000000000000000000" pitchFamily="2" charset="2"/>
              </a:rPr>
              <a:t> </a:t>
            </a:r>
            <a:r>
              <a:rPr lang="de-DE" dirty="0" err="1">
                <a:sym typeface="Wingdings" panose="05000000000000000000" pitchFamily="2" charset="2"/>
              </a:rPr>
              <a:t>functions</a:t>
            </a:r>
            <a:r>
              <a:rPr lang="de-DE" dirty="0">
                <a:sym typeface="Wingdings" panose="05000000000000000000" pitchFamily="2" charset="2"/>
              </a:rPr>
              <a:t> </a:t>
            </a:r>
            <a:r>
              <a:rPr lang="de-DE" dirty="0" err="1">
                <a:sym typeface="Wingdings" panose="05000000000000000000" pitchFamily="2" charset="2"/>
              </a:rPr>
              <a:t>increase</a:t>
            </a:r>
            <a:r>
              <a:rPr lang="de-DE" dirty="0">
                <a:sym typeface="Wingdings" panose="05000000000000000000" pitchFamily="2" charset="2"/>
              </a:rPr>
              <a:t> </a:t>
            </a:r>
            <a:r>
              <a:rPr lang="de-DE" dirty="0" err="1">
                <a:sym typeface="Wingdings" panose="05000000000000000000" pitchFamily="2" charset="2"/>
              </a:rPr>
              <a:t>execution</a:t>
            </a:r>
            <a:r>
              <a:rPr lang="de-DE" dirty="0">
                <a:sym typeface="Wingdings" panose="05000000000000000000" pitchFamily="2" charset="2"/>
              </a:rPr>
              <a:t> </a:t>
            </a:r>
            <a:r>
              <a:rPr lang="de-DE" dirty="0" err="1">
                <a:sym typeface="Wingdings" panose="05000000000000000000" pitchFamily="2" charset="2"/>
              </a:rPr>
              <a:t>duration</a:t>
            </a:r>
            <a:r>
              <a:rPr lang="de-DE" dirty="0">
                <a:sym typeface="Wingdings" panose="05000000000000000000" pitchFamily="2" charset="2"/>
              </a:rPr>
              <a:t> and </a:t>
            </a:r>
            <a:r>
              <a:rPr lang="de-DE" dirty="0" err="1">
                <a:sym typeface="Wingdings" panose="05000000000000000000" pitchFamily="2" charset="2"/>
              </a:rPr>
              <a:t>reduce</a:t>
            </a:r>
            <a:r>
              <a:rPr lang="de-DE" dirty="0">
                <a:sym typeface="Wingdings" panose="05000000000000000000" pitchFamily="2" charset="2"/>
              </a:rPr>
              <a:t> </a:t>
            </a:r>
            <a:r>
              <a:rPr lang="de-DE" dirty="0" err="1">
                <a:sym typeface="Wingdings" panose="05000000000000000000" pitchFamily="2" charset="2"/>
              </a:rPr>
              <a:t>parallelism</a:t>
            </a:r>
            <a:endParaRPr lang="de-DE" dirty="0">
              <a:sym typeface="Wingdings" panose="05000000000000000000" pitchFamily="2" charset="2"/>
            </a:endParaRPr>
          </a:p>
          <a:p>
            <a:endParaRPr lang="de-DE" dirty="0">
              <a:sym typeface="Wingdings" panose="05000000000000000000" pitchFamily="2" charset="2"/>
            </a:endParaRPr>
          </a:p>
          <a:p>
            <a:r>
              <a:rPr lang="de-DE" dirty="0">
                <a:sym typeface="Wingdings" panose="05000000000000000000" pitchFamily="2" charset="2"/>
              </a:rPr>
              <a:t>Analysis </a:t>
            </a:r>
            <a:r>
              <a:rPr lang="de-DE" dirty="0" err="1">
                <a:sym typeface="Wingdings" panose="05000000000000000000" pitchFamily="2" charset="2"/>
              </a:rPr>
              <a:t>through</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WordCount</a:t>
            </a:r>
            <a:r>
              <a:rPr lang="de-DE" dirty="0">
                <a:sym typeface="Wingdings" panose="05000000000000000000" pitchFamily="2" charset="2"/>
              </a:rPr>
              <a:t> and </a:t>
            </a:r>
            <a:r>
              <a:rPr lang="de-DE" dirty="0" err="1">
                <a:sym typeface="Wingdings" panose="05000000000000000000" pitchFamily="2" charset="2"/>
              </a:rPr>
              <a:t>PageRank</a:t>
            </a:r>
            <a:r>
              <a:rPr lang="de-DE" dirty="0">
                <a:sym typeface="Wingdings" panose="05000000000000000000" pitchFamily="2" charset="2"/>
              </a:rPr>
              <a:t> </a:t>
            </a:r>
            <a:r>
              <a:rPr lang="de-DE" dirty="0" err="1">
                <a:sym typeface="Wingdings" panose="05000000000000000000" pitchFamily="2" charset="2"/>
              </a:rPr>
              <a:t>problem</a:t>
            </a:r>
            <a:r>
              <a:rPr lang="de-DE" dirty="0">
                <a:sym typeface="Wingdings" panose="05000000000000000000" pitchFamily="2" charset="2"/>
              </a:rPr>
              <a:t> on Apache Hadoop and Spark</a:t>
            </a:r>
            <a:endParaRPr lang="de-DE" dirty="0"/>
          </a:p>
        </p:txBody>
      </p:sp>
      <p:sp>
        <p:nvSpPr>
          <p:cNvPr id="4" name="Foliennummernplatzhalter 3">
            <a:extLst>
              <a:ext uri="{FF2B5EF4-FFF2-40B4-BE49-F238E27FC236}">
                <a16:creationId xmlns:a16="http://schemas.microsoft.com/office/drawing/2014/main" id="{D514F336-21E6-49BE-B777-ECC0E2AAEE68}"/>
              </a:ext>
            </a:extLst>
          </p:cNvPr>
          <p:cNvSpPr>
            <a:spLocks noGrp="1"/>
          </p:cNvSpPr>
          <p:nvPr>
            <p:ph type="sldNum" sz="quarter" idx="10"/>
          </p:nvPr>
        </p:nvSpPr>
        <p:spPr/>
        <p:txBody>
          <a:bodyPr/>
          <a:lstStyle/>
          <a:p>
            <a:pPr>
              <a:defRPr/>
            </a:pPr>
            <a:fld id="{45488343-B159-074D-B355-B61FD1A20D53}" type="slidenum">
              <a:rPr lang="en-US" smtClean="0"/>
              <a:pPr>
                <a:defRPr/>
              </a:pPr>
              <a:t>2</a:t>
            </a:fld>
            <a:endParaRPr lang="en-US"/>
          </a:p>
        </p:txBody>
      </p:sp>
    </p:spTree>
    <p:extLst>
      <p:ext uri="{BB962C8B-B14F-4D97-AF65-F5344CB8AC3E}">
        <p14:creationId xmlns:p14="http://schemas.microsoft.com/office/powerpoint/2010/main" val="325187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A45095-97EF-46B3-AC1D-EFFED18EDAD3}"/>
              </a:ext>
            </a:extLst>
          </p:cNvPr>
          <p:cNvSpPr>
            <a:spLocks noGrp="1"/>
          </p:cNvSpPr>
          <p:nvPr>
            <p:ph type="title"/>
          </p:nvPr>
        </p:nvSpPr>
        <p:spPr/>
        <p:txBody>
          <a:bodyPr/>
          <a:lstStyle/>
          <a:p>
            <a:r>
              <a:rPr lang="de-DE" dirty="0" err="1"/>
              <a:t>Related</a:t>
            </a:r>
            <a:r>
              <a:rPr lang="de-DE" dirty="0"/>
              <a:t> Work</a:t>
            </a:r>
          </a:p>
        </p:txBody>
      </p:sp>
      <p:sp>
        <p:nvSpPr>
          <p:cNvPr id="3" name="Inhaltsplatzhalter 2">
            <a:extLst>
              <a:ext uri="{FF2B5EF4-FFF2-40B4-BE49-F238E27FC236}">
                <a16:creationId xmlns:a16="http://schemas.microsoft.com/office/drawing/2014/main" id="{61EB0879-A916-42A6-8849-F6907B3CE5CC}"/>
              </a:ext>
            </a:extLst>
          </p:cNvPr>
          <p:cNvSpPr>
            <a:spLocks noGrp="1"/>
          </p:cNvSpPr>
          <p:nvPr>
            <p:ph idx="1"/>
          </p:nvPr>
        </p:nvSpPr>
        <p:spPr/>
        <p:txBody>
          <a:bodyPr/>
          <a:lstStyle/>
          <a:p>
            <a:r>
              <a:rPr lang="de-DE" dirty="0"/>
              <a:t>Not a </a:t>
            </a:r>
            <a:r>
              <a:rPr lang="de-DE" dirty="0" err="1"/>
              <a:t>lot</a:t>
            </a:r>
            <a:r>
              <a:rPr lang="de-DE" dirty="0"/>
              <a:t> </a:t>
            </a:r>
            <a:r>
              <a:rPr lang="de-DE" dirty="0" err="1"/>
              <a:t>of</a:t>
            </a:r>
            <a:r>
              <a:rPr lang="de-DE" dirty="0"/>
              <a:t> </a:t>
            </a:r>
            <a:r>
              <a:rPr lang="de-DE" dirty="0" err="1"/>
              <a:t>related</a:t>
            </a:r>
            <a:r>
              <a:rPr lang="de-DE" dirty="0"/>
              <a:t> </a:t>
            </a:r>
            <a:r>
              <a:rPr lang="de-DE" dirty="0" err="1"/>
              <a:t>work</a:t>
            </a:r>
            <a:r>
              <a:rPr lang="de-DE" dirty="0"/>
              <a:t> </a:t>
            </a:r>
            <a:r>
              <a:rPr lang="de-DE" dirty="0" err="1"/>
              <a:t>that</a:t>
            </a:r>
            <a:r>
              <a:rPr lang="de-DE" dirty="0"/>
              <a:t> </a:t>
            </a:r>
            <a:r>
              <a:rPr lang="de-DE" dirty="0" err="1"/>
              <a:t>investigates</a:t>
            </a:r>
            <a:r>
              <a:rPr lang="de-DE" dirty="0"/>
              <a:t> </a:t>
            </a:r>
            <a:r>
              <a:rPr lang="de-DE" dirty="0" err="1"/>
              <a:t>the</a:t>
            </a:r>
            <a:r>
              <a:rPr lang="de-DE" dirty="0"/>
              <a:t> </a:t>
            </a:r>
            <a:r>
              <a:rPr lang="de-DE" dirty="0" err="1"/>
              <a:t>actual</a:t>
            </a:r>
            <a:r>
              <a:rPr lang="de-DE" dirty="0"/>
              <a:t> </a:t>
            </a:r>
            <a:r>
              <a:rPr lang="de-DE" dirty="0" err="1"/>
              <a:t>performancee</a:t>
            </a:r>
            <a:endParaRPr lang="de-DE" dirty="0"/>
          </a:p>
          <a:p>
            <a:endParaRPr lang="de-DE" dirty="0"/>
          </a:p>
          <a:p>
            <a:r>
              <a:rPr lang="de-DE" dirty="0" err="1"/>
              <a:t>There</a:t>
            </a:r>
            <a:r>
              <a:rPr lang="de-DE" dirty="0"/>
              <a:t> </a:t>
            </a:r>
            <a:r>
              <a:rPr lang="de-DE" dirty="0" err="1"/>
              <a:t>is</a:t>
            </a:r>
            <a:r>
              <a:rPr lang="de-DE" dirty="0"/>
              <a:t> </a:t>
            </a:r>
            <a:r>
              <a:rPr lang="de-DE" dirty="0" err="1"/>
              <a:t>general</a:t>
            </a:r>
            <a:r>
              <a:rPr lang="de-DE" dirty="0"/>
              <a:t> </a:t>
            </a:r>
            <a:r>
              <a:rPr lang="de-DE" dirty="0" err="1"/>
              <a:t>acceptance</a:t>
            </a:r>
            <a:r>
              <a:rPr lang="de-DE" dirty="0"/>
              <a:t> </a:t>
            </a:r>
            <a:r>
              <a:rPr lang="de-DE" dirty="0" err="1"/>
              <a:t>that</a:t>
            </a:r>
            <a:r>
              <a:rPr lang="de-DE" dirty="0"/>
              <a:t> </a:t>
            </a:r>
            <a:r>
              <a:rPr lang="de-DE" dirty="0" err="1"/>
              <a:t>the</a:t>
            </a:r>
            <a:r>
              <a:rPr lang="de-DE" dirty="0"/>
              <a:t> </a:t>
            </a:r>
            <a:r>
              <a:rPr lang="de-DE" dirty="0" err="1"/>
              <a:t>hash</a:t>
            </a:r>
            <a:r>
              <a:rPr lang="de-DE" dirty="0"/>
              <a:t> </a:t>
            </a:r>
            <a:r>
              <a:rPr lang="de-DE" dirty="0" err="1"/>
              <a:t>function</a:t>
            </a:r>
            <a:r>
              <a:rPr lang="de-DE" dirty="0"/>
              <a:t> </a:t>
            </a:r>
            <a:r>
              <a:rPr lang="de-DE" dirty="0" err="1"/>
              <a:t>influences</a:t>
            </a:r>
            <a:r>
              <a:rPr lang="de-DE" dirty="0"/>
              <a:t> </a:t>
            </a:r>
            <a:r>
              <a:rPr lang="de-DE" dirty="0" err="1"/>
              <a:t>performance</a:t>
            </a:r>
            <a:r>
              <a:rPr lang="de-DE" dirty="0"/>
              <a:t> </a:t>
            </a:r>
            <a:r>
              <a:rPr lang="de-DE" dirty="0" err="1"/>
              <a:t>significantly</a:t>
            </a:r>
            <a:endParaRPr lang="de-DE" dirty="0"/>
          </a:p>
          <a:p>
            <a:pPr marL="0" indent="0">
              <a:buNone/>
            </a:pPr>
            <a:r>
              <a:rPr lang="de-DE" dirty="0"/>
              <a:t> 				</a:t>
            </a:r>
            <a:r>
              <a:rPr lang="de-DE" sz="1600" dirty="0"/>
              <a:t>He et al., ACM 2008, </a:t>
            </a:r>
            <a:r>
              <a:rPr lang="de-DE" sz="1600" dirty="0" err="1"/>
              <a:t>Ramakrishna</a:t>
            </a:r>
            <a:r>
              <a:rPr lang="de-DE" sz="1600" dirty="0"/>
              <a:t> et al. 1997</a:t>
            </a:r>
            <a:endParaRPr lang="de-DE" dirty="0"/>
          </a:p>
          <a:p>
            <a:r>
              <a:rPr lang="de-DE" dirty="0" err="1"/>
              <a:t>There</a:t>
            </a:r>
            <a:r>
              <a:rPr lang="de-DE" dirty="0"/>
              <a:t> </a:t>
            </a:r>
            <a:r>
              <a:rPr lang="de-DE" dirty="0" err="1"/>
              <a:t>is</a:t>
            </a:r>
            <a:r>
              <a:rPr lang="de-DE" dirty="0"/>
              <a:t> </a:t>
            </a:r>
            <a:r>
              <a:rPr lang="de-DE" dirty="0" err="1"/>
              <a:t>work</a:t>
            </a:r>
            <a:r>
              <a:rPr lang="de-DE" dirty="0"/>
              <a:t> </a:t>
            </a:r>
            <a:r>
              <a:rPr lang="de-DE" dirty="0" err="1"/>
              <a:t>which</a:t>
            </a:r>
            <a:r>
              <a:rPr lang="de-DE" dirty="0"/>
              <a:t> </a:t>
            </a:r>
            <a:r>
              <a:rPr lang="de-DE" dirty="0" err="1"/>
              <a:t>accepts</a:t>
            </a:r>
            <a:r>
              <a:rPr lang="de-DE" dirty="0"/>
              <a:t> </a:t>
            </a:r>
            <a:r>
              <a:rPr lang="de-DE" dirty="0" err="1"/>
              <a:t>the</a:t>
            </a:r>
            <a:r>
              <a:rPr lang="de-DE" dirty="0"/>
              <a:t> </a:t>
            </a:r>
            <a:r>
              <a:rPr lang="de-DE" dirty="0" err="1"/>
              <a:t>impact</a:t>
            </a:r>
            <a:r>
              <a:rPr lang="de-DE" dirty="0"/>
              <a:t> </a:t>
            </a:r>
            <a:r>
              <a:rPr lang="de-DE" dirty="0" err="1"/>
              <a:t>of</a:t>
            </a:r>
            <a:r>
              <a:rPr lang="de-DE" dirty="0"/>
              <a:t> </a:t>
            </a:r>
            <a:r>
              <a:rPr lang="de-DE" dirty="0" err="1"/>
              <a:t>hash</a:t>
            </a:r>
            <a:r>
              <a:rPr lang="de-DE" dirty="0"/>
              <a:t> </a:t>
            </a:r>
            <a:r>
              <a:rPr lang="de-DE" dirty="0" err="1"/>
              <a:t>functions</a:t>
            </a:r>
            <a:r>
              <a:rPr lang="de-DE" dirty="0"/>
              <a:t> and </a:t>
            </a:r>
            <a:r>
              <a:rPr lang="de-DE" dirty="0" err="1"/>
              <a:t>tries</a:t>
            </a:r>
            <a:r>
              <a:rPr lang="de-DE" dirty="0"/>
              <a:t> </a:t>
            </a:r>
            <a:r>
              <a:rPr lang="de-DE" dirty="0" err="1"/>
              <a:t>to</a:t>
            </a:r>
            <a:r>
              <a:rPr lang="de-DE" dirty="0"/>
              <a:t> </a:t>
            </a:r>
            <a:r>
              <a:rPr lang="de-DE" dirty="0" err="1"/>
              <a:t>automatically</a:t>
            </a:r>
            <a:r>
              <a:rPr lang="de-DE" dirty="0"/>
              <a:t> </a:t>
            </a:r>
            <a:r>
              <a:rPr lang="de-DE" dirty="0" err="1"/>
              <a:t>optimizes</a:t>
            </a:r>
            <a:r>
              <a:rPr lang="de-DE" dirty="0"/>
              <a:t> </a:t>
            </a:r>
            <a:r>
              <a:rPr lang="de-DE" dirty="0" err="1"/>
              <a:t>them</a:t>
            </a:r>
            <a:r>
              <a:rPr lang="de-DE" dirty="0"/>
              <a:t>.</a:t>
            </a:r>
          </a:p>
          <a:p>
            <a:pPr marL="0" indent="0">
              <a:buNone/>
            </a:pPr>
            <a:r>
              <a:rPr lang="de-DE" dirty="0"/>
              <a:t> 				</a:t>
            </a:r>
            <a:r>
              <a:rPr lang="de-DE" sz="1600" dirty="0"/>
              <a:t>Kocsis et al., SSBSE 2014</a:t>
            </a:r>
            <a:endParaRPr lang="de-DE" dirty="0"/>
          </a:p>
          <a:p>
            <a:r>
              <a:rPr lang="de-DE" dirty="0" err="1"/>
              <a:t>Some</a:t>
            </a:r>
            <a:r>
              <a:rPr lang="de-DE" dirty="0"/>
              <a:t> </a:t>
            </a:r>
            <a:r>
              <a:rPr lang="de-DE" dirty="0" err="1"/>
              <a:t>work</a:t>
            </a:r>
            <a:r>
              <a:rPr lang="de-DE" dirty="0"/>
              <a:t> </a:t>
            </a:r>
            <a:r>
              <a:rPr lang="de-DE" dirty="0" err="1"/>
              <a:t>further</a:t>
            </a:r>
            <a:r>
              <a:rPr lang="de-DE" dirty="0"/>
              <a:t> </a:t>
            </a:r>
            <a:r>
              <a:rPr lang="de-DE" dirty="0" err="1"/>
              <a:t>relies</a:t>
            </a:r>
            <a:r>
              <a:rPr lang="de-DE" dirty="0"/>
              <a:t> on </a:t>
            </a:r>
            <a:r>
              <a:rPr lang="de-DE" dirty="0" err="1"/>
              <a:t>hash</a:t>
            </a:r>
            <a:r>
              <a:rPr lang="de-DE" dirty="0"/>
              <a:t> </a:t>
            </a:r>
            <a:r>
              <a:rPr lang="de-DE" dirty="0" err="1"/>
              <a:t>functions</a:t>
            </a:r>
            <a:r>
              <a:rPr lang="de-DE" dirty="0"/>
              <a:t> </a:t>
            </a:r>
            <a:r>
              <a:rPr lang="de-DE" dirty="0" err="1"/>
              <a:t>for</a:t>
            </a:r>
            <a:r>
              <a:rPr lang="de-DE" dirty="0"/>
              <a:t> additional </a:t>
            </a:r>
            <a:r>
              <a:rPr lang="de-DE" dirty="0" err="1"/>
              <a:t>tasks</a:t>
            </a:r>
            <a:r>
              <a:rPr lang="de-DE" dirty="0"/>
              <a:t> (i.e. </a:t>
            </a:r>
            <a:r>
              <a:rPr lang="de-DE" dirty="0" err="1"/>
              <a:t>to</a:t>
            </a:r>
            <a:r>
              <a:rPr lang="de-DE" dirty="0"/>
              <a:t> </a:t>
            </a:r>
            <a:r>
              <a:rPr lang="de-DE" dirty="0" err="1"/>
              <a:t>join</a:t>
            </a:r>
            <a:r>
              <a:rPr lang="de-DE" dirty="0"/>
              <a:t> </a:t>
            </a:r>
            <a:r>
              <a:rPr lang="de-DE" dirty="0" err="1"/>
              <a:t>data</a:t>
            </a:r>
            <a:r>
              <a:rPr lang="de-DE" dirty="0"/>
              <a:t>)</a:t>
            </a:r>
          </a:p>
          <a:p>
            <a:pPr marL="0" indent="0">
              <a:buNone/>
            </a:pPr>
            <a:r>
              <a:rPr lang="de-DE" dirty="0"/>
              <a:t> 				</a:t>
            </a:r>
            <a:r>
              <a:rPr lang="de-DE" sz="1600" dirty="0" err="1"/>
              <a:t>Katsoulis</a:t>
            </a:r>
            <a:r>
              <a:rPr lang="de-DE" sz="1600" dirty="0"/>
              <a:t>, Master Thesis, U. </a:t>
            </a:r>
            <a:r>
              <a:rPr lang="de-DE" sz="1600" dirty="0" err="1"/>
              <a:t>of</a:t>
            </a:r>
            <a:r>
              <a:rPr lang="de-DE" sz="1600" dirty="0"/>
              <a:t> Edinburgh, 2011</a:t>
            </a:r>
            <a:endParaRPr lang="de-DE" dirty="0"/>
          </a:p>
        </p:txBody>
      </p:sp>
      <p:sp>
        <p:nvSpPr>
          <p:cNvPr id="4" name="Foliennummernplatzhalter 3">
            <a:extLst>
              <a:ext uri="{FF2B5EF4-FFF2-40B4-BE49-F238E27FC236}">
                <a16:creationId xmlns:a16="http://schemas.microsoft.com/office/drawing/2014/main" id="{0113EE94-529B-4D2D-8918-80EC30A3A113}"/>
              </a:ext>
            </a:extLst>
          </p:cNvPr>
          <p:cNvSpPr>
            <a:spLocks noGrp="1"/>
          </p:cNvSpPr>
          <p:nvPr>
            <p:ph type="sldNum" sz="quarter" idx="10"/>
          </p:nvPr>
        </p:nvSpPr>
        <p:spPr/>
        <p:txBody>
          <a:bodyPr/>
          <a:lstStyle/>
          <a:p>
            <a:pPr>
              <a:defRPr/>
            </a:pPr>
            <a:fld id="{45488343-B159-074D-B355-B61FD1A20D53}" type="slidenum">
              <a:rPr lang="en-US" smtClean="0"/>
              <a:pPr>
                <a:defRPr/>
              </a:pPr>
              <a:t>3</a:t>
            </a:fld>
            <a:endParaRPr lang="en-US"/>
          </a:p>
        </p:txBody>
      </p:sp>
    </p:spTree>
    <p:extLst>
      <p:ext uri="{BB962C8B-B14F-4D97-AF65-F5344CB8AC3E}">
        <p14:creationId xmlns:p14="http://schemas.microsoft.com/office/powerpoint/2010/main" val="290546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E1D67D-2D71-4EAC-A3AA-DC0C6679173B}"/>
              </a:ext>
            </a:extLst>
          </p:cNvPr>
          <p:cNvSpPr>
            <a:spLocks noGrp="1"/>
          </p:cNvSpPr>
          <p:nvPr>
            <p:ph type="title"/>
          </p:nvPr>
        </p:nvSpPr>
        <p:spPr/>
        <p:txBody>
          <a:bodyPr/>
          <a:lstStyle/>
          <a:p>
            <a:r>
              <a:rPr lang="de-DE" dirty="0"/>
              <a:t>The </a:t>
            </a:r>
            <a:r>
              <a:rPr lang="de-DE" dirty="0" err="1"/>
              <a:t>Codebase</a:t>
            </a:r>
            <a:endParaRPr lang="de-DE" dirty="0"/>
          </a:p>
        </p:txBody>
      </p:sp>
      <p:sp>
        <p:nvSpPr>
          <p:cNvPr id="3" name="Inhaltsplatzhalter 2">
            <a:extLst>
              <a:ext uri="{FF2B5EF4-FFF2-40B4-BE49-F238E27FC236}">
                <a16:creationId xmlns:a16="http://schemas.microsoft.com/office/drawing/2014/main" id="{41119F20-5174-4E2A-A7A6-DDA2D37A7505}"/>
              </a:ext>
            </a:extLst>
          </p:cNvPr>
          <p:cNvSpPr>
            <a:spLocks noGrp="1"/>
          </p:cNvSpPr>
          <p:nvPr>
            <p:ph idx="1"/>
          </p:nvPr>
        </p:nvSpPr>
        <p:spPr/>
        <p:txBody>
          <a:bodyPr/>
          <a:lstStyle/>
          <a:p>
            <a:r>
              <a:rPr lang="de-DE" dirty="0"/>
              <a:t>Code </a:t>
            </a:r>
            <a:r>
              <a:rPr lang="de-DE" dirty="0" err="1"/>
              <a:t>for</a:t>
            </a:r>
            <a:r>
              <a:rPr lang="de-DE" dirty="0"/>
              <a:t> Apache Hadoop and Spark</a:t>
            </a:r>
          </a:p>
          <a:p>
            <a:r>
              <a:rPr lang="de-DE" dirty="0" err="1"/>
              <a:t>Used</a:t>
            </a:r>
            <a:r>
              <a:rPr lang="de-DE" dirty="0"/>
              <a:t> Code </a:t>
            </a:r>
            <a:r>
              <a:rPr lang="de-DE" dirty="0" err="1"/>
              <a:t>from</a:t>
            </a:r>
            <a:r>
              <a:rPr lang="de-DE" dirty="0"/>
              <a:t> </a:t>
            </a:r>
            <a:r>
              <a:rPr lang="de-DE" dirty="0" err="1"/>
              <a:t>the</a:t>
            </a:r>
            <a:r>
              <a:rPr lang="de-DE" dirty="0"/>
              <a:t> </a:t>
            </a:r>
            <a:r>
              <a:rPr lang="de-DE" dirty="0" err="1"/>
              <a:t>example</a:t>
            </a:r>
            <a:r>
              <a:rPr lang="de-DE" dirty="0"/>
              <a:t> </a:t>
            </a:r>
            <a:r>
              <a:rPr lang="de-DE" dirty="0" err="1"/>
              <a:t>implementation</a:t>
            </a:r>
            <a:endParaRPr lang="de-DE" dirty="0"/>
          </a:p>
          <a:p>
            <a:r>
              <a:rPr lang="de-DE" dirty="0"/>
              <a:t>Enhanced </a:t>
            </a:r>
            <a:r>
              <a:rPr lang="de-DE" dirty="0" err="1"/>
              <a:t>by</a:t>
            </a:r>
            <a:r>
              <a:rPr lang="de-DE" dirty="0"/>
              <a:t> </a:t>
            </a:r>
            <a:r>
              <a:rPr lang="de-DE" dirty="0" err="1"/>
              <a:t>used</a:t>
            </a:r>
            <a:r>
              <a:rPr lang="de-DE" dirty="0"/>
              <a:t> </a:t>
            </a:r>
            <a:r>
              <a:rPr lang="de-DE" dirty="0" err="1"/>
              <a:t>hash</a:t>
            </a:r>
            <a:r>
              <a:rPr lang="de-DE" dirty="0"/>
              <a:t> </a:t>
            </a:r>
            <a:r>
              <a:rPr lang="de-DE" dirty="0" err="1"/>
              <a:t>function</a:t>
            </a:r>
            <a:r>
              <a:rPr lang="de-DE" dirty="0"/>
              <a:t> </a:t>
            </a:r>
            <a:r>
              <a:rPr lang="de-DE" dirty="0" err="1"/>
              <a:t>selection</a:t>
            </a:r>
            <a:endParaRPr lang="de-DE" dirty="0"/>
          </a:p>
        </p:txBody>
      </p:sp>
      <p:pic>
        <p:nvPicPr>
          <p:cNvPr id="2050" name="Picture 2" descr="https://upload.wikimedia.org/wikipedia/commons/thumb/6/69/PageRank-hi-res.png/1280px-PageRank-hi-res.png">
            <a:extLst>
              <a:ext uri="{FF2B5EF4-FFF2-40B4-BE49-F238E27FC236}">
                <a16:creationId xmlns:a16="http://schemas.microsoft.com/office/drawing/2014/main" id="{5FA01F47-8C7E-4B05-A1C5-986AECF464B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805245" y="3440723"/>
            <a:ext cx="4338755" cy="31222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ildergebnis für word count">
            <a:extLst>
              <a:ext uri="{FF2B5EF4-FFF2-40B4-BE49-F238E27FC236}">
                <a16:creationId xmlns:a16="http://schemas.microsoft.com/office/drawing/2014/main" id="{54444867-8200-4472-875F-38C57352B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70" y="3440723"/>
            <a:ext cx="4029075" cy="1933575"/>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a:extLst>
              <a:ext uri="{FF2B5EF4-FFF2-40B4-BE49-F238E27FC236}">
                <a16:creationId xmlns:a16="http://schemas.microsoft.com/office/drawing/2014/main" id="{D7741FF0-B307-402A-9006-4B106305B134}"/>
              </a:ext>
            </a:extLst>
          </p:cNvPr>
          <p:cNvSpPr>
            <a:spLocks noGrp="1"/>
          </p:cNvSpPr>
          <p:nvPr>
            <p:ph type="sldNum" sz="quarter" idx="10"/>
          </p:nvPr>
        </p:nvSpPr>
        <p:spPr/>
        <p:txBody>
          <a:bodyPr/>
          <a:lstStyle/>
          <a:p>
            <a:pPr>
              <a:defRPr/>
            </a:pPr>
            <a:fld id="{45488343-B159-074D-B355-B61FD1A20D53}" type="slidenum">
              <a:rPr lang="en-US" smtClean="0"/>
              <a:pPr>
                <a:defRPr/>
              </a:pPr>
              <a:t>4</a:t>
            </a:fld>
            <a:endParaRPr lang="en-US"/>
          </a:p>
        </p:txBody>
      </p:sp>
    </p:spTree>
    <p:extLst>
      <p:ext uri="{BB962C8B-B14F-4D97-AF65-F5344CB8AC3E}">
        <p14:creationId xmlns:p14="http://schemas.microsoft.com/office/powerpoint/2010/main" val="3534788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nhaltsplatzhalter 15">
            <a:extLst>
              <a:ext uri="{FF2B5EF4-FFF2-40B4-BE49-F238E27FC236}">
                <a16:creationId xmlns:a16="http://schemas.microsoft.com/office/drawing/2014/main" id="{0223EE7D-404A-4DA3-B20D-3DC552B0EA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546" y="1670832"/>
            <a:ext cx="9082454" cy="4116858"/>
          </a:xfrm>
        </p:spPr>
      </p:pic>
      <p:sp>
        <p:nvSpPr>
          <p:cNvPr id="2" name="Titel 1">
            <a:extLst>
              <a:ext uri="{FF2B5EF4-FFF2-40B4-BE49-F238E27FC236}">
                <a16:creationId xmlns:a16="http://schemas.microsoft.com/office/drawing/2014/main" id="{81DACE50-00E6-4520-9D0D-8D36D74B8872}"/>
              </a:ext>
            </a:extLst>
          </p:cNvPr>
          <p:cNvSpPr>
            <a:spLocks noGrp="1"/>
          </p:cNvSpPr>
          <p:nvPr>
            <p:ph type="title"/>
          </p:nvPr>
        </p:nvSpPr>
        <p:spPr/>
        <p:txBody>
          <a:bodyPr/>
          <a:lstStyle/>
          <a:p>
            <a:r>
              <a:rPr lang="de-DE" dirty="0"/>
              <a:t>Hash </a:t>
            </a:r>
            <a:r>
              <a:rPr lang="de-DE" dirty="0" err="1"/>
              <a:t>Functions</a:t>
            </a:r>
            <a:r>
              <a:rPr lang="de-DE" dirty="0"/>
              <a:t> – Small Input</a:t>
            </a:r>
          </a:p>
        </p:txBody>
      </p:sp>
      <p:sp>
        <p:nvSpPr>
          <p:cNvPr id="6" name="Textfeld 5">
            <a:extLst>
              <a:ext uri="{FF2B5EF4-FFF2-40B4-BE49-F238E27FC236}">
                <a16:creationId xmlns:a16="http://schemas.microsoft.com/office/drawing/2014/main" id="{405E0971-6B24-4E41-BCEB-8B86FC6CC629}"/>
              </a:ext>
            </a:extLst>
          </p:cNvPr>
          <p:cNvSpPr txBox="1"/>
          <p:nvPr/>
        </p:nvSpPr>
        <p:spPr>
          <a:xfrm>
            <a:off x="3124941" y="1378682"/>
            <a:ext cx="2229574" cy="4708981"/>
          </a:xfrm>
          <a:prstGeom prst="rect">
            <a:avLst/>
          </a:prstGeom>
          <a:noFill/>
          <a:ln w="12700">
            <a:solidFill>
              <a:srgbClr val="FF0000"/>
            </a:solidFill>
          </a:ln>
        </p:spPr>
        <p:txBody>
          <a:bodyPr wrap="square" rtlCol="0">
            <a:spAutoFit/>
          </a:bodyPr>
          <a:lstStyle/>
          <a:p>
            <a:r>
              <a:rPr lang="de-DE" sz="2000" dirty="0" err="1">
                <a:solidFill>
                  <a:schemeClr val="tx1">
                    <a:lumMod val="75000"/>
                    <a:lumOff val="25000"/>
                  </a:schemeClr>
                </a:solidFill>
              </a:rPr>
              <a:t>Cryptographic</a:t>
            </a:r>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p:txBody>
      </p:sp>
      <p:sp>
        <p:nvSpPr>
          <p:cNvPr id="7" name="Textfeld 6">
            <a:extLst>
              <a:ext uri="{FF2B5EF4-FFF2-40B4-BE49-F238E27FC236}">
                <a16:creationId xmlns:a16="http://schemas.microsoft.com/office/drawing/2014/main" id="{201A1874-8C24-4428-86E5-E696C3BD103B}"/>
              </a:ext>
            </a:extLst>
          </p:cNvPr>
          <p:cNvSpPr txBox="1"/>
          <p:nvPr/>
        </p:nvSpPr>
        <p:spPr>
          <a:xfrm>
            <a:off x="949564" y="1376607"/>
            <a:ext cx="2175366" cy="4708981"/>
          </a:xfrm>
          <a:prstGeom prst="rect">
            <a:avLst/>
          </a:prstGeom>
          <a:noFill/>
          <a:ln w="12700">
            <a:solidFill>
              <a:srgbClr val="FF0000"/>
            </a:solidFill>
          </a:ln>
        </p:spPr>
        <p:txBody>
          <a:bodyPr wrap="square" rtlCol="0">
            <a:spAutoFit/>
          </a:bodyPr>
          <a:lstStyle/>
          <a:p>
            <a:r>
              <a:rPr lang="de-DE" sz="2000" dirty="0">
                <a:solidFill>
                  <a:schemeClr val="tx1">
                    <a:lumMod val="75000"/>
                    <a:lumOff val="25000"/>
                  </a:schemeClr>
                </a:solidFill>
              </a:rPr>
              <a:t>General Purpose</a:t>
            </a: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p:txBody>
      </p:sp>
      <p:sp>
        <p:nvSpPr>
          <p:cNvPr id="8" name="Textfeld 7">
            <a:extLst>
              <a:ext uri="{FF2B5EF4-FFF2-40B4-BE49-F238E27FC236}">
                <a16:creationId xmlns:a16="http://schemas.microsoft.com/office/drawing/2014/main" id="{5765511E-8F58-48E5-8FA9-3DBC2F3D8B68}"/>
              </a:ext>
            </a:extLst>
          </p:cNvPr>
          <p:cNvSpPr txBox="1"/>
          <p:nvPr/>
        </p:nvSpPr>
        <p:spPr>
          <a:xfrm>
            <a:off x="5363311" y="1378681"/>
            <a:ext cx="2171697" cy="4708981"/>
          </a:xfrm>
          <a:prstGeom prst="rect">
            <a:avLst/>
          </a:prstGeom>
          <a:noFill/>
          <a:ln w="12700">
            <a:solidFill>
              <a:srgbClr val="FF0000"/>
            </a:solidFill>
          </a:ln>
        </p:spPr>
        <p:txBody>
          <a:bodyPr wrap="square" rtlCol="0">
            <a:spAutoFit/>
          </a:bodyPr>
          <a:lstStyle/>
          <a:p>
            <a:r>
              <a:rPr lang="de-DE" sz="2000" dirty="0">
                <a:solidFill>
                  <a:schemeClr val="tx1">
                    <a:lumMod val="75000"/>
                    <a:lumOff val="25000"/>
                  </a:schemeClr>
                </a:solidFill>
              </a:rPr>
              <a:t>Checksums</a:t>
            </a: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p:txBody>
      </p:sp>
      <p:sp>
        <p:nvSpPr>
          <p:cNvPr id="9" name="Textfeld 8">
            <a:extLst>
              <a:ext uri="{FF2B5EF4-FFF2-40B4-BE49-F238E27FC236}">
                <a16:creationId xmlns:a16="http://schemas.microsoft.com/office/drawing/2014/main" id="{A990DF2D-4868-47F9-8B66-63C07367656B}"/>
              </a:ext>
            </a:extLst>
          </p:cNvPr>
          <p:cNvSpPr txBox="1"/>
          <p:nvPr/>
        </p:nvSpPr>
        <p:spPr>
          <a:xfrm>
            <a:off x="7535008" y="1376607"/>
            <a:ext cx="1239715" cy="4708981"/>
          </a:xfrm>
          <a:prstGeom prst="rect">
            <a:avLst/>
          </a:prstGeom>
          <a:noFill/>
          <a:ln w="12700">
            <a:solidFill>
              <a:srgbClr val="FF0000"/>
            </a:solidFill>
          </a:ln>
        </p:spPr>
        <p:txBody>
          <a:bodyPr wrap="square" rtlCol="0">
            <a:spAutoFit/>
          </a:bodyPr>
          <a:lstStyle/>
          <a:p>
            <a:r>
              <a:rPr lang="de-DE" sz="2000" dirty="0">
                <a:solidFill>
                  <a:schemeClr val="tx1">
                    <a:lumMod val="75000"/>
                    <a:lumOff val="25000"/>
                  </a:schemeClr>
                </a:solidFill>
              </a:rPr>
              <a:t>Special</a:t>
            </a: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p:txBody>
      </p:sp>
      <p:sp>
        <p:nvSpPr>
          <p:cNvPr id="3" name="Foliennummernplatzhalter 2">
            <a:extLst>
              <a:ext uri="{FF2B5EF4-FFF2-40B4-BE49-F238E27FC236}">
                <a16:creationId xmlns:a16="http://schemas.microsoft.com/office/drawing/2014/main" id="{0423139D-76FC-4BC3-8B0A-1038A9E44336}"/>
              </a:ext>
            </a:extLst>
          </p:cNvPr>
          <p:cNvSpPr>
            <a:spLocks noGrp="1"/>
          </p:cNvSpPr>
          <p:nvPr>
            <p:ph type="sldNum" sz="quarter" idx="10"/>
          </p:nvPr>
        </p:nvSpPr>
        <p:spPr/>
        <p:txBody>
          <a:bodyPr/>
          <a:lstStyle/>
          <a:p>
            <a:pPr>
              <a:defRPr/>
            </a:pPr>
            <a:fld id="{45488343-B159-074D-B355-B61FD1A20D53}" type="slidenum">
              <a:rPr lang="en-US" smtClean="0"/>
              <a:pPr>
                <a:defRPr/>
              </a:pPr>
              <a:t>5</a:t>
            </a:fld>
            <a:endParaRPr lang="en-US"/>
          </a:p>
        </p:txBody>
      </p:sp>
    </p:spTree>
    <p:extLst>
      <p:ext uri="{BB962C8B-B14F-4D97-AF65-F5344CB8AC3E}">
        <p14:creationId xmlns:p14="http://schemas.microsoft.com/office/powerpoint/2010/main" val="124981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DACE50-00E6-4520-9D0D-8D36D74B8872}"/>
              </a:ext>
            </a:extLst>
          </p:cNvPr>
          <p:cNvSpPr>
            <a:spLocks noGrp="1"/>
          </p:cNvSpPr>
          <p:nvPr>
            <p:ph type="title"/>
          </p:nvPr>
        </p:nvSpPr>
        <p:spPr/>
        <p:txBody>
          <a:bodyPr/>
          <a:lstStyle/>
          <a:p>
            <a:r>
              <a:rPr lang="de-DE" dirty="0"/>
              <a:t>Hash </a:t>
            </a:r>
            <a:r>
              <a:rPr lang="de-DE" dirty="0" err="1"/>
              <a:t>Functions</a:t>
            </a:r>
            <a:r>
              <a:rPr lang="de-DE" dirty="0"/>
              <a:t> – Large Input</a:t>
            </a:r>
          </a:p>
        </p:txBody>
      </p:sp>
      <p:pic>
        <p:nvPicPr>
          <p:cNvPr id="12" name="Inhaltsplatzhalter 4">
            <a:extLst>
              <a:ext uri="{FF2B5EF4-FFF2-40B4-BE49-F238E27FC236}">
                <a16:creationId xmlns:a16="http://schemas.microsoft.com/office/drawing/2014/main" id="{F4A4B776-2B40-4469-8D17-4B22F3DB1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726963"/>
            <a:ext cx="9144000" cy="412797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feld 5">
            <a:extLst>
              <a:ext uri="{FF2B5EF4-FFF2-40B4-BE49-F238E27FC236}">
                <a16:creationId xmlns:a16="http://schemas.microsoft.com/office/drawing/2014/main" id="{405E0971-6B24-4E41-BCEB-8B86FC6CC629}"/>
              </a:ext>
            </a:extLst>
          </p:cNvPr>
          <p:cNvSpPr txBox="1"/>
          <p:nvPr/>
        </p:nvSpPr>
        <p:spPr>
          <a:xfrm>
            <a:off x="3124941" y="1378682"/>
            <a:ext cx="2229574" cy="4708981"/>
          </a:xfrm>
          <a:prstGeom prst="rect">
            <a:avLst/>
          </a:prstGeom>
          <a:noFill/>
          <a:ln w="12700">
            <a:solidFill>
              <a:srgbClr val="FF0000"/>
            </a:solidFill>
          </a:ln>
        </p:spPr>
        <p:txBody>
          <a:bodyPr wrap="square" rtlCol="0">
            <a:spAutoFit/>
          </a:bodyPr>
          <a:lstStyle/>
          <a:p>
            <a:r>
              <a:rPr lang="de-DE" sz="2000" dirty="0" err="1">
                <a:solidFill>
                  <a:schemeClr val="tx1">
                    <a:lumMod val="75000"/>
                    <a:lumOff val="25000"/>
                  </a:schemeClr>
                </a:solidFill>
              </a:rPr>
              <a:t>Cryptographic</a:t>
            </a:r>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p:txBody>
      </p:sp>
      <p:sp>
        <p:nvSpPr>
          <p:cNvPr id="7" name="Textfeld 6">
            <a:extLst>
              <a:ext uri="{FF2B5EF4-FFF2-40B4-BE49-F238E27FC236}">
                <a16:creationId xmlns:a16="http://schemas.microsoft.com/office/drawing/2014/main" id="{201A1874-8C24-4428-86E5-E696C3BD103B}"/>
              </a:ext>
            </a:extLst>
          </p:cNvPr>
          <p:cNvSpPr txBox="1"/>
          <p:nvPr/>
        </p:nvSpPr>
        <p:spPr>
          <a:xfrm>
            <a:off x="949564" y="1376607"/>
            <a:ext cx="2175366" cy="4708981"/>
          </a:xfrm>
          <a:prstGeom prst="rect">
            <a:avLst/>
          </a:prstGeom>
          <a:noFill/>
          <a:ln w="12700">
            <a:solidFill>
              <a:srgbClr val="FF0000"/>
            </a:solidFill>
          </a:ln>
        </p:spPr>
        <p:txBody>
          <a:bodyPr wrap="square" rtlCol="0">
            <a:spAutoFit/>
          </a:bodyPr>
          <a:lstStyle/>
          <a:p>
            <a:r>
              <a:rPr lang="de-DE" sz="2000" dirty="0">
                <a:solidFill>
                  <a:schemeClr val="tx1">
                    <a:lumMod val="75000"/>
                    <a:lumOff val="25000"/>
                  </a:schemeClr>
                </a:solidFill>
              </a:rPr>
              <a:t>General Purpose</a:t>
            </a: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p:txBody>
      </p:sp>
      <p:sp>
        <p:nvSpPr>
          <p:cNvPr id="8" name="Textfeld 7">
            <a:extLst>
              <a:ext uri="{FF2B5EF4-FFF2-40B4-BE49-F238E27FC236}">
                <a16:creationId xmlns:a16="http://schemas.microsoft.com/office/drawing/2014/main" id="{5765511E-8F58-48E5-8FA9-3DBC2F3D8B68}"/>
              </a:ext>
            </a:extLst>
          </p:cNvPr>
          <p:cNvSpPr txBox="1"/>
          <p:nvPr/>
        </p:nvSpPr>
        <p:spPr>
          <a:xfrm>
            <a:off x="5363311" y="1378681"/>
            <a:ext cx="2171697" cy="4708981"/>
          </a:xfrm>
          <a:prstGeom prst="rect">
            <a:avLst/>
          </a:prstGeom>
          <a:noFill/>
          <a:ln w="12700">
            <a:solidFill>
              <a:srgbClr val="FF0000"/>
            </a:solidFill>
          </a:ln>
        </p:spPr>
        <p:txBody>
          <a:bodyPr wrap="square" rtlCol="0">
            <a:spAutoFit/>
          </a:bodyPr>
          <a:lstStyle/>
          <a:p>
            <a:r>
              <a:rPr lang="de-DE" sz="2000" dirty="0">
                <a:solidFill>
                  <a:schemeClr val="tx1">
                    <a:lumMod val="75000"/>
                    <a:lumOff val="25000"/>
                  </a:schemeClr>
                </a:solidFill>
              </a:rPr>
              <a:t>Checksums</a:t>
            </a: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p:txBody>
      </p:sp>
      <p:sp>
        <p:nvSpPr>
          <p:cNvPr id="9" name="Textfeld 8">
            <a:extLst>
              <a:ext uri="{FF2B5EF4-FFF2-40B4-BE49-F238E27FC236}">
                <a16:creationId xmlns:a16="http://schemas.microsoft.com/office/drawing/2014/main" id="{A990DF2D-4868-47F9-8B66-63C07367656B}"/>
              </a:ext>
            </a:extLst>
          </p:cNvPr>
          <p:cNvSpPr txBox="1"/>
          <p:nvPr/>
        </p:nvSpPr>
        <p:spPr>
          <a:xfrm>
            <a:off x="7535008" y="1376607"/>
            <a:ext cx="1239715" cy="4708981"/>
          </a:xfrm>
          <a:prstGeom prst="rect">
            <a:avLst/>
          </a:prstGeom>
          <a:noFill/>
          <a:ln w="12700">
            <a:solidFill>
              <a:srgbClr val="FF0000"/>
            </a:solidFill>
          </a:ln>
        </p:spPr>
        <p:txBody>
          <a:bodyPr wrap="square" rtlCol="0">
            <a:spAutoFit/>
          </a:bodyPr>
          <a:lstStyle/>
          <a:p>
            <a:r>
              <a:rPr lang="de-DE" sz="2000" dirty="0">
                <a:solidFill>
                  <a:schemeClr val="tx1">
                    <a:lumMod val="75000"/>
                    <a:lumOff val="25000"/>
                  </a:schemeClr>
                </a:solidFill>
              </a:rPr>
              <a:t>Special</a:t>
            </a: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p:txBody>
      </p:sp>
      <p:sp>
        <p:nvSpPr>
          <p:cNvPr id="3" name="Foliennummernplatzhalter 2">
            <a:extLst>
              <a:ext uri="{FF2B5EF4-FFF2-40B4-BE49-F238E27FC236}">
                <a16:creationId xmlns:a16="http://schemas.microsoft.com/office/drawing/2014/main" id="{0D5E524F-A8BD-42A1-98DA-78EABFC06C83}"/>
              </a:ext>
            </a:extLst>
          </p:cNvPr>
          <p:cNvSpPr>
            <a:spLocks noGrp="1"/>
          </p:cNvSpPr>
          <p:nvPr>
            <p:ph type="sldNum" sz="quarter" idx="10"/>
          </p:nvPr>
        </p:nvSpPr>
        <p:spPr/>
        <p:txBody>
          <a:bodyPr/>
          <a:lstStyle/>
          <a:p>
            <a:pPr>
              <a:defRPr/>
            </a:pPr>
            <a:fld id="{45488343-B159-074D-B355-B61FD1A20D53}" type="slidenum">
              <a:rPr lang="en-US" smtClean="0"/>
              <a:pPr>
                <a:defRPr/>
              </a:pPr>
              <a:t>6</a:t>
            </a:fld>
            <a:endParaRPr lang="en-US"/>
          </a:p>
        </p:txBody>
      </p:sp>
    </p:spTree>
    <p:extLst>
      <p:ext uri="{BB962C8B-B14F-4D97-AF65-F5344CB8AC3E}">
        <p14:creationId xmlns:p14="http://schemas.microsoft.com/office/powerpoint/2010/main" val="1035879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23E8E43-395F-4759-BF29-6E29A10A9168}"/>
              </a:ext>
            </a:extLst>
          </p:cNvPr>
          <p:cNvPicPr>
            <a:picLocks noChangeAspect="1"/>
          </p:cNvPicPr>
          <p:nvPr/>
        </p:nvPicPr>
        <p:blipFill>
          <a:blip r:embed="rId3"/>
          <a:stretch>
            <a:fillRect/>
          </a:stretch>
        </p:blipFill>
        <p:spPr>
          <a:xfrm>
            <a:off x="-65904" y="1723546"/>
            <a:ext cx="9124950" cy="4381500"/>
          </a:xfrm>
          <a:prstGeom prst="rect">
            <a:avLst/>
          </a:prstGeom>
        </p:spPr>
      </p:pic>
      <p:sp>
        <p:nvSpPr>
          <p:cNvPr id="2" name="Titel 1">
            <a:extLst>
              <a:ext uri="{FF2B5EF4-FFF2-40B4-BE49-F238E27FC236}">
                <a16:creationId xmlns:a16="http://schemas.microsoft.com/office/drawing/2014/main" id="{81DACE50-00E6-4520-9D0D-8D36D74B8872}"/>
              </a:ext>
            </a:extLst>
          </p:cNvPr>
          <p:cNvSpPr>
            <a:spLocks noGrp="1"/>
          </p:cNvSpPr>
          <p:nvPr>
            <p:ph type="title"/>
          </p:nvPr>
        </p:nvSpPr>
        <p:spPr/>
        <p:txBody>
          <a:bodyPr/>
          <a:lstStyle/>
          <a:p>
            <a:r>
              <a:rPr lang="de-DE" dirty="0"/>
              <a:t>Hash </a:t>
            </a:r>
            <a:r>
              <a:rPr lang="de-DE" dirty="0" err="1"/>
              <a:t>Functions</a:t>
            </a:r>
            <a:r>
              <a:rPr lang="de-DE" dirty="0"/>
              <a:t> – Distribution</a:t>
            </a:r>
          </a:p>
        </p:txBody>
      </p:sp>
      <p:sp>
        <p:nvSpPr>
          <p:cNvPr id="6" name="Textfeld 5">
            <a:extLst>
              <a:ext uri="{FF2B5EF4-FFF2-40B4-BE49-F238E27FC236}">
                <a16:creationId xmlns:a16="http://schemas.microsoft.com/office/drawing/2014/main" id="{405E0971-6B24-4E41-BCEB-8B86FC6CC629}"/>
              </a:ext>
            </a:extLst>
          </p:cNvPr>
          <p:cNvSpPr txBox="1"/>
          <p:nvPr/>
        </p:nvSpPr>
        <p:spPr>
          <a:xfrm>
            <a:off x="3124941" y="1378682"/>
            <a:ext cx="2229574" cy="4708981"/>
          </a:xfrm>
          <a:prstGeom prst="rect">
            <a:avLst/>
          </a:prstGeom>
          <a:noFill/>
          <a:ln w="12700">
            <a:solidFill>
              <a:srgbClr val="FF0000"/>
            </a:solidFill>
          </a:ln>
        </p:spPr>
        <p:txBody>
          <a:bodyPr wrap="square" rtlCol="0">
            <a:spAutoFit/>
          </a:bodyPr>
          <a:lstStyle/>
          <a:p>
            <a:r>
              <a:rPr lang="de-DE" sz="2000" dirty="0" err="1">
                <a:solidFill>
                  <a:schemeClr val="tx1">
                    <a:lumMod val="75000"/>
                    <a:lumOff val="25000"/>
                  </a:schemeClr>
                </a:solidFill>
              </a:rPr>
              <a:t>Cryptographic</a:t>
            </a:r>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p:txBody>
      </p:sp>
      <p:sp>
        <p:nvSpPr>
          <p:cNvPr id="7" name="Textfeld 6">
            <a:extLst>
              <a:ext uri="{FF2B5EF4-FFF2-40B4-BE49-F238E27FC236}">
                <a16:creationId xmlns:a16="http://schemas.microsoft.com/office/drawing/2014/main" id="{201A1874-8C24-4428-86E5-E696C3BD103B}"/>
              </a:ext>
            </a:extLst>
          </p:cNvPr>
          <p:cNvSpPr txBox="1"/>
          <p:nvPr/>
        </p:nvSpPr>
        <p:spPr>
          <a:xfrm>
            <a:off x="949564" y="1376607"/>
            <a:ext cx="2175366" cy="4708981"/>
          </a:xfrm>
          <a:prstGeom prst="rect">
            <a:avLst/>
          </a:prstGeom>
          <a:noFill/>
          <a:ln w="12700">
            <a:solidFill>
              <a:srgbClr val="FF0000"/>
            </a:solidFill>
          </a:ln>
        </p:spPr>
        <p:txBody>
          <a:bodyPr wrap="square" rtlCol="0">
            <a:spAutoFit/>
          </a:bodyPr>
          <a:lstStyle/>
          <a:p>
            <a:r>
              <a:rPr lang="de-DE" sz="2000" dirty="0">
                <a:solidFill>
                  <a:schemeClr val="tx1">
                    <a:lumMod val="75000"/>
                    <a:lumOff val="25000"/>
                  </a:schemeClr>
                </a:solidFill>
              </a:rPr>
              <a:t>General Purpose</a:t>
            </a: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p:txBody>
      </p:sp>
      <p:sp>
        <p:nvSpPr>
          <p:cNvPr id="8" name="Textfeld 7">
            <a:extLst>
              <a:ext uri="{FF2B5EF4-FFF2-40B4-BE49-F238E27FC236}">
                <a16:creationId xmlns:a16="http://schemas.microsoft.com/office/drawing/2014/main" id="{5765511E-8F58-48E5-8FA9-3DBC2F3D8B68}"/>
              </a:ext>
            </a:extLst>
          </p:cNvPr>
          <p:cNvSpPr txBox="1"/>
          <p:nvPr/>
        </p:nvSpPr>
        <p:spPr>
          <a:xfrm>
            <a:off x="5363311" y="1378681"/>
            <a:ext cx="2171697" cy="4708981"/>
          </a:xfrm>
          <a:prstGeom prst="rect">
            <a:avLst/>
          </a:prstGeom>
          <a:noFill/>
          <a:ln w="12700">
            <a:solidFill>
              <a:srgbClr val="FF0000"/>
            </a:solidFill>
          </a:ln>
        </p:spPr>
        <p:txBody>
          <a:bodyPr wrap="square" rtlCol="0">
            <a:spAutoFit/>
          </a:bodyPr>
          <a:lstStyle/>
          <a:p>
            <a:r>
              <a:rPr lang="de-DE" sz="2000" dirty="0">
                <a:solidFill>
                  <a:schemeClr val="tx1">
                    <a:lumMod val="75000"/>
                    <a:lumOff val="25000"/>
                  </a:schemeClr>
                </a:solidFill>
              </a:rPr>
              <a:t>Checksums</a:t>
            </a: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p:txBody>
      </p:sp>
      <p:sp>
        <p:nvSpPr>
          <p:cNvPr id="9" name="Textfeld 8">
            <a:extLst>
              <a:ext uri="{FF2B5EF4-FFF2-40B4-BE49-F238E27FC236}">
                <a16:creationId xmlns:a16="http://schemas.microsoft.com/office/drawing/2014/main" id="{A990DF2D-4868-47F9-8B66-63C07367656B}"/>
              </a:ext>
            </a:extLst>
          </p:cNvPr>
          <p:cNvSpPr txBox="1"/>
          <p:nvPr/>
        </p:nvSpPr>
        <p:spPr>
          <a:xfrm>
            <a:off x="7535008" y="1376607"/>
            <a:ext cx="1239715" cy="4708981"/>
          </a:xfrm>
          <a:prstGeom prst="rect">
            <a:avLst/>
          </a:prstGeom>
          <a:noFill/>
          <a:ln w="12700">
            <a:solidFill>
              <a:srgbClr val="FF0000"/>
            </a:solidFill>
          </a:ln>
        </p:spPr>
        <p:txBody>
          <a:bodyPr wrap="square" rtlCol="0">
            <a:spAutoFit/>
          </a:bodyPr>
          <a:lstStyle/>
          <a:p>
            <a:r>
              <a:rPr lang="de-DE" sz="2000" dirty="0">
                <a:solidFill>
                  <a:schemeClr val="tx1">
                    <a:lumMod val="75000"/>
                    <a:lumOff val="25000"/>
                  </a:schemeClr>
                </a:solidFill>
              </a:rPr>
              <a:t>Special</a:t>
            </a: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a:p>
            <a:endParaRPr lang="de-DE" sz="2000" dirty="0">
              <a:solidFill>
                <a:schemeClr val="tx1">
                  <a:lumMod val="75000"/>
                  <a:lumOff val="25000"/>
                </a:schemeClr>
              </a:solidFill>
            </a:endParaRPr>
          </a:p>
        </p:txBody>
      </p:sp>
      <p:sp>
        <p:nvSpPr>
          <p:cNvPr id="3" name="Foliennummernplatzhalter 2">
            <a:extLst>
              <a:ext uri="{FF2B5EF4-FFF2-40B4-BE49-F238E27FC236}">
                <a16:creationId xmlns:a16="http://schemas.microsoft.com/office/drawing/2014/main" id="{0D5E524F-A8BD-42A1-98DA-78EABFC06C83}"/>
              </a:ext>
            </a:extLst>
          </p:cNvPr>
          <p:cNvSpPr>
            <a:spLocks noGrp="1"/>
          </p:cNvSpPr>
          <p:nvPr>
            <p:ph type="sldNum" sz="quarter" idx="10"/>
          </p:nvPr>
        </p:nvSpPr>
        <p:spPr/>
        <p:txBody>
          <a:bodyPr/>
          <a:lstStyle/>
          <a:p>
            <a:pPr>
              <a:defRPr/>
            </a:pPr>
            <a:fld id="{45488343-B159-074D-B355-B61FD1A20D53}" type="slidenum">
              <a:rPr lang="en-US" smtClean="0"/>
              <a:pPr>
                <a:defRPr/>
              </a:pPr>
              <a:t>7</a:t>
            </a:fld>
            <a:endParaRPr lang="en-US"/>
          </a:p>
        </p:txBody>
      </p:sp>
    </p:spTree>
    <p:extLst>
      <p:ext uri="{BB962C8B-B14F-4D97-AF65-F5344CB8AC3E}">
        <p14:creationId xmlns:p14="http://schemas.microsoft.com/office/powerpoint/2010/main" val="33913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F8FB69-B3FC-4A2F-AD30-3A09F150FF90}"/>
              </a:ext>
            </a:extLst>
          </p:cNvPr>
          <p:cNvSpPr>
            <a:spLocks noGrp="1"/>
          </p:cNvSpPr>
          <p:nvPr>
            <p:ph type="title"/>
          </p:nvPr>
        </p:nvSpPr>
        <p:spPr/>
        <p:txBody>
          <a:bodyPr/>
          <a:lstStyle/>
          <a:p>
            <a:r>
              <a:rPr lang="de-DE" dirty="0"/>
              <a:t>Data Sets</a:t>
            </a:r>
          </a:p>
        </p:txBody>
      </p:sp>
      <p:sp>
        <p:nvSpPr>
          <p:cNvPr id="3" name="Inhaltsplatzhalter 2">
            <a:extLst>
              <a:ext uri="{FF2B5EF4-FFF2-40B4-BE49-F238E27FC236}">
                <a16:creationId xmlns:a16="http://schemas.microsoft.com/office/drawing/2014/main" id="{BD1F49BD-9F62-4D90-84C2-4AAF9107FC81}"/>
              </a:ext>
            </a:extLst>
          </p:cNvPr>
          <p:cNvSpPr>
            <a:spLocks noGrp="1"/>
          </p:cNvSpPr>
          <p:nvPr>
            <p:ph idx="1"/>
          </p:nvPr>
        </p:nvSpPr>
        <p:spPr/>
        <p:txBody>
          <a:bodyPr numCol="2"/>
          <a:lstStyle/>
          <a:p>
            <a:pPr marL="0" indent="0">
              <a:buNone/>
            </a:pPr>
            <a:r>
              <a:rPr lang="en-US" altLang="zh-CN" sz="2400" dirty="0" err="1"/>
              <a:t>WordCount</a:t>
            </a:r>
            <a:endParaRPr lang="en-US" altLang="zh-CN" dirty="0"/>
          </a:p>
          <a:p>
            <a:endParaRPr lang="en-US" altLang="zh-CN" dirty="0"/>
          </a:p>
          <a:p>
            <a:pPr marL="0" indent="0">
              <a:buNone/>
            </a:pPr>
            <a:r>
              <a:rPr lang="en-US" altLang="zh-CN" dirty="0"/>
              <a:t>Air Quality Index: </a:t>
            </a:r>
          </a:p>
          <a:p>
            <a:pPr marL="0" indent="0">
              <a:buNone/>
            </a:pPr>
            <a:r>
              <a:rPr lang="en-US" altLang="zh-CN" sz="2400" dirty="0"/>
              <a:t>  </a:t>
            </a:r>
            <a:r>
              <a:rPr lang="en-US" altLang="zh-CN" sz="2000" dirty="0"/>
              <a:t>around 200,000 numbers</a:t>
            </a:r>
          </a:p>
          <a:p>
            <a:pPr marL="0" indent="0">
              <a:buNone/>
            </a:pPr>
            <a:r>
              <a:rPr lang="en-US" altLang="zh-CN" dirty="0"/>
              <a:t>Lorem Ipsum: </a:t>
            </a:r>
          </a:p>
          <a:p>
            <a:pPr marL="0" indent="0">
              <a:buNone/>
            </a:pPr>
            <a:r>
              <a:rPr lang="en-US" altLang="zh-CN" sz="2400" dirty="0"/>
              <a:t>  </a:t>
            </a:r>
            <a:r>
              <a:rPr lang="en-US" altLang="zh-CN" sz="2000" dirty="0"/>
              <a:t>10,388,990 Bytes AWS,</a:t>
            </a:r>
          </a:p>
          <a:p>
            <a:pPr marL="0" indent="0">
              <a:buNone/>
            </a:pPr>
            <a:r>
              <a:rPr lang="en-US" altLang="zh-CN" sz="2000" dirty="0"/>
              <a:t>   20,777,978 Bytes Local</a:t>
            </a:r>
            <a:endParaRPr lang="en-US" altLang="zh-CN" sz="2400" dirty="0"/>
          </a:p>
          <a:p>
            <a:pPr marL="0" indent="0">
              <a:buNone/>
            </a:pPr>
            <a:r>
              <a:rPr lang="en-US" altLang="zh-CN" dirty="0" err="1"/>
              <a:t>Quora</a:t>
            </a:r>
            <a:r>
              <a:rPr lang="en-US" altLang="zh-CN" dirty="0"/>
              <a:t> Duplicate Questions: </a:t>
            </a:r>
          </a:p>
          <a:p>
            <a:pPr marL="0" indent="0">
              <a:buNone/>
            </a:pPr>
            <a:r>
              <a:rPr lang="en-US" altLang="zh-CN" sz="2400" dirty="0"/>
              <a:t>  </a:t>
            </a:r>
            <a:r>
              <a:rPr lang="en-US" altLang="zh-CN" sz="2000" dirty="0"/>
              <a:t>49,420,773 Bytes</a:t>
            </a:r>
          </a:p>
          <a:p>
            <a:endParaRPr lang="en-US" altLang="zh-CN" dirty="0"/>
          </a:p>
          <a:p>
            <a:pPr marL="0" indent="0">
              <a:buNone/>
            </a:pPr>
            <a:r>
              <a:rPr lang="en-US" altLang="zh-CN" sz="2400" dirty="0"/>
              <a:t>PageRank</a:t>
            </a:r>
          </a:p>
          <a:p>
            <a:endParaRPr lang="en-US" altLang="zh-CN" dirty="0"/>
          </a:p>
          <a:p>
            <a:pPr marL="0" indent="0">
              <a:buNone/>
            </a:pPr>
            <a:r>
              <a:rPr lang="en-US" altLang="zh-CN" dirty="0"/>
              <a:t>Randomly generated: </a:t>
            </a:r>
          </a:p>
          <a:p>
            <a:pPr marL="0" indent="0">
              <a:buNone/>
            </a:pPr>
            <a:r>
              <a:rPr lang="en-US" altLang="zh-CN" sz="2400" dirty="0"/>
              <a:t>  </a:t>
            </a:r>
            <a:r>
              <a:rPr lang="en-US" altLang="zh-CN" sz="2000" dirty="0"/>
              <a:t>100,000 websites AWS,</a:t>
            </a:r>
          </a:p>
          <a:p>
            <a:pPr marL="0" indent="0">
              <a:buNone/>
            </a:pPr>
            <a:r>
              <a:rPr lang="en-US" altLang="zh-CN" sz="2000" dirty="0"/>
              <a:t>  1,300,000 websites Local</a:t>
            </a:r>
          </a:p>
          <a:p>
            <a:pPr marL="0" indent="0">
              <a:buNone/>
            </a:pPr>
            <a:endParaRPr lang="en-US" dirty="0"/>
          </a:p>
          <a:p>
            <a:endParaRPr lang="de-DE" dirty="0"/>
          </a:p>
        </p:txBody>
      </p:sp>
      <p:sp>
        <p:nvSpPr>
          <p:cNvPr id="4" name="Foliennummernplatzhalter 3">
            <a:extLst>
              <a:ext uri="{FF2B5EF4-FFF2-40B4-BE49-F238E27FC236}">
                <a16:creationId xmlns:a16="http://schemas.microsoft.com/office/drawing/2014/main" id="{9E793694-6A97-489E-BFC2-E580B5499B09}"/>
              </a:ext>
            </a:extLst>
          </p:cNvPr>
          <p:cNvSpPr>
            <a:spLocks noGrp="1"/>
          </p:cNvSpPr>
          <p:nvPr>
            <p:ph type="sldNum" sz="quarter" idx="10"/>
          </p:nvPr>
        </p:nvSpPr>
        <p:spPr/>
        <p:txBody>
          <a:bodyPr/>
          <a:lstStyle/>
          <a:p>
            <a:pPr>
              <a:defRPr/>
            </a:pPr>
            <a:fld id="{45488343-B159-074D-B355-B61FD1A20D53}" type="slidenum">
              <a:rPr lang="en-US" smtClean="0"/>
              <a:pPr>
                <a:defRPr/>
              </a:pPr>
              <a:t>8</a:t>
            </a:fld>
            <a:endParaRPr lang="en-US"/>
          </a:p>
        </p:txBody>
      </p:sp>
    </p:spTree>
    <p:extLst>
      <p:ext uri="{BB962C8B-B14F-4D97-AF65-F5344CB8AC3E}">
        <p14:creationId xmlns:p14="http://schemas.microsoft.com/office/powerpoint/2010/main" val="383116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EC1FE4-1C22-4FB2-99BE-86C8CF41381D}"/>
              </a:ext>
            </a:extLst>
          </p:cNvPr>
          <p:cNvSpPr>
            <a:spLocks noGrp="1"/>
          </p:cNvSpPr>
          <p:nvPr>
            <p:ph type="title"/>
          </p:nvPr>
        </p:nvSpPr>
        <p:spPr/>
        <p:txBody>
          <a:bodyPr/>
          <a:lstStyle/>
          <a:p>
            <a:r>
              <a:rPr lang="de-DE" altLang="zh-CN" dirty="0"/>
              <a:t>Infrastructure</a:t>
            </a:r>
            <a:endParaRPr lang="de-DE" dirty="0"/>
          </a:p>
        </p:txBody>
      </p:sp>
      <p:sp>
        <p:nvSpPr>
          <p:cNvPr id="3" name="Inhaltsplatzhalter 2">
            <a:extLst>
              <a:ext uri="{FF2B5EF4-FFF2-40B4-BE49-F238E27FC236}">
                <a16:creationId xmlns:a16="http://schemas.microsoft.com/office/drawing/2014/main" id="{DE8CBABE-BE9E-4E02-97E6-15BEFE738208}"/>
              </a:ext>
            </a:extLst>
          </p:cNvPr>
          <p:cNvSpPr>
            <a:spLocks noGrp="1"/>
          </p:cNvSpPr>
          <p:nvPr>
            <p:ph idx="1"/>
          </p:nvPr>
        </p:nvSpPr>
        <p:spPr/>
        <p:txBody>
          <a:bodyPr/>
          <a:lstStyle/>
          <a:p>
            <a:r>
              <a:rPr lang="de-DE" dirty="0"/>
              <a:t>Amazon EMR(Elastic MapReduce)</a:t>
            </a:r>
          </a:p>
          <a:p>
            <a:pPr marL="0" indent="0">
              <a:buNone/>
            </a:pPr>
            <a:r>
              <a:rPr lang="de-DE" dirty="0"/>
              <a:t>	</a:t>
            </a:r>
            <a:r>
              <a:rPr lang="de-DE" sz="2000" dirty="0"/>
              <a:t>3 m4.large instances cluster</a:t>
            </a:r>
          </a:p>
          <a:p>
            <a:pPr marL="0" indent="0">
              <a:buNone/>
            </a:pPr>
            <a:r>
              <a:rPr lang="de-DE" sz="2000" dirty="0"/>
              <a:t>	2 cores of Intel Xeon E5-2686 v4/ E5-2676 v3 </a:t>
            </a:r>
          </a:p>
          <a:p>
            <a:pPr marL="0" indent="0">
              <a:buNone/>
            </a:pPr>
            <a:r>
              <a:rPr lang="de-DE" sz="2000" dirty="0"/>
              <a:t>	</a:t>
            </a:r>
            <a:r>
              <a:rPr lang="en-US" altLang="zh-CN" sz="2000" dirty="0"/>
              <a:t>8 GB Memory each</a:t>
            </a:r>
            <a:endParaRPr lang="en-US" sz="2000" dirty="0"/>
          </a:p>
          <a:p>
            <a:pPr marL="0" indent="0">
              <a:buNone/>
            </a:pPr>
            <a:r>
              <a:rPr lang="en-US" sz="2000" dirty="0"/>
              <a:t>	Hadoop 2.7.3</a:t>
            </a:r>
          </a:p>
          <a:p>
            <a:pPr marL="0" indent="0">
              <a:buNone/>
            </a:pPr>
            <a:r>
              <a:rPr lang="en-US" sz="2000" dirty="0"/>
              <a:t>	Spark 2.2.0</a:t>
            </a:r>
            <a:endParaRPr lang="de-DE" sz="2000" dirty="0"/>
          </a:p>
          <a:p>
            <a:r>
              <a:rPr lang="en-US" altLang="zh-CN" dirty="0"/>
              <a:t>Local Machine</a:t>
            </a:r>
            <a:r>
              <a:rPr lang="zh-CN" altLang="en-US" dirty="0"/>
              <a:t>：</a:t>
            </a:r>
            <a:endParaRPr lang="en-US" altLang="zh-CN" dirty="0"/>
          </a:p>
          <a:p>
            <a:pPr marL="0" indent="0">
              <a:buNone/>
            </a:pPr>
            <a:r>
              <a:rPr lang="en-US" altLang="zh-CN" dirty="0"/>
              <a:t>	</a:t>
            </a:r>
            <a:r>
              <a:rPr lang="en-US" altLang="zh-CN" sz="2000" dirty="0"/>
              <a:t>Intel Core i5 – 7360U</a:t>
            </a:r>
          </a:p>
          <a:p>
            <a:pPr marL="0" indent="0">
              <a:buNone/>
            </a:pPr>
            <a:r>
              <a:rPr lang="en-US" altLang="zh-CN" sz="2000" dirty="0"/>
              <a:t>	4 GB Memory</a:t>
            </a:r>
          </a:p>
          <a:p>
            <a:pPr marL="0" indent="0">
              <a:buNone/>
            </a:pPr>
            <a:r>
              <a:rPr lang="en-US" altLang="zh-CN" sz="2000" dirty="0"/>
              <a:t>	Hadoop 2.8.2 (Pseudo Distributed Mode)</a:t>
            </a:r>
          </a:p>
          <a:p>
            <a:pPr marL="0" indent="0">
              <a:buNone/>
            </a:pPr>
            <a:r>
              <a:rPr lang="en-US" altLang="zh-CN" sz="2000" dirty="0"/>
              <a:t>	Spark 2.2.0</a:t>
            </a:r>
            <a:r>
              <a:rPr lang="zh-CN" altLang="en-US" sz="2000" dirty="0"/>
              <a:t> </a:t>
            </a:r>
            <a:r>
              <a:rPr lang="en-US" altLang="zh-CN" sz="2000" dirty="0"/>
              <a:t>built with Scala 2.11.11 (Local Mode)</a:t>
            </a:r>
          </a:p>
          <a:p>
            <a:pPr marL="0" indent="0">
              <a:buNone/>
            </a:pPr>
            <a:endParaRPr lang="de-DE" dirty="0"/>
          </a:p>
          <a:p>
            <a:pPr marL="0" indent="0">
              <a:buNone/>
            </a:pPr>
            <a:endParaRPr lang="de-DE" dirty="0"/>
          </a:p>
        </p:txBody>
      </p:sp>
      <p:sp>
        <p:nvSpPr>
          <p:cNvPr id="4" name="Foliennummernplatzhalter 3">
            <a:extLst>
              <a:ext uri="{FF2B5EF4-FFF2-40B4-BE49-F238E27FC236}">
                <a16:creationId xmlns:a16="http://schemas.microsoft.com/office/drawing/2014/main" id="{491A56FC-7049-4A56-8167-7934C57EEA82}"/>
              </a:ext>
            </a:extLst>
          </p:cNvPr>
          <p:cNvSpPr>
            <a:spLocks noGrp="1"/>
          </p:cNvSpPr>
          <p:nvPr>
            <p:ph type="sldNum" sz="quarter" idx="10"/>
          </p:nvPr>
        </p:nvSpPr>
        <p:spPr/>
        <p:txBody>
          <a:bodyPr/>
          <a:lstStyle/>
          <a:p>
            <a:pPr>
              <a:defRPr/>
            </a:pPr>
            <a:fld id="{45488343-B159-074D-B355-B61FD1A20D53}" type="slidenum">
              <a:rPr lang="en-US" smtClean="0"/>
              <a:pPr>
                <a:defRPr/>
              </a:pPr>
              <a:t>9</a:t>
            </a:fld>
            <a:endParaRPr lang="en-US"/>
          </a:p>
        </p:txBody>
      </p:sp>
    </p:spTree>
    <p:extLst>
      <p:ext uri="{BB962C8B-B14F-4D97-AF65-F5344CB8AC3E}">
        <p14:creationId xmlns:p14="http://schemas.microsoft.com/office/powerpoint/2010/main" val="4140932512"/>
      </p:ext>
    </p:extLst>
  </p:cSld>
  <p:clrMapOvr>
    <a:masterClrMapping/>
  </p:clrMapOvr>
</p:sld>
</file>

<file path=ppt/theme/theme1.xml><?xml version="1.0" encoding="utf-8"?>
<a:theme xmlns:a="http://schemas.openxmlformats.org/drawingml/2006/main" name="RU_template_SHIELD_RBHS">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äsentation4" id="{FD9ADFCC-1AC7-41AA-A5A7-8258A7B1C6A5}" vid="{885250B5-F4F5-4C00-AF49-D12FCB06064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_RU_template_SHIELD_ST</Template>
  <TotalTime>0</TotalTime>
  <Words>1156</Words>
  <Application>Microsoft Office PowerPoint</Application>
  <PresentationFormat>Bildschirmpräsentation (4:3)</PresentationFormat>
  <Paragraphs>518</Paragraphs>
  <Slides>18</Slides>
  <Notes>15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18</vt:i4>
      </vt:variant>
    </vt:vector>
  </HeadingPairs>
  <TitlesOfParts>
    <vt:vector size="25" baseType="lpstr">
      <vt:lpstr>等线</vt:lpstr>
      <vt:lpstr>Arial</vt:lpstr>
      <vt:lpstr>Calibri</vt:lpstr>
      <vt:lpstr>Geneva</vt:lpstr>
      <vt:lpstr>Wingdings</vt:lpstr>
      <vt:lpstr>ヒラギノ角ゴ Pro W3</vt:lpstr>
      <vt:lpstr>RU_template_SHIELD_RBHS</vt:lpstr>
      <vt:lpstr>An Analysis of the Impact of Hash Codes in Apache Hadoop and Spark</vt:lpstr>
      <vt:lpstr>Introduction</vt:lpstr>
      <vt:lpstr>Related Work</vt:lpstr>
      <vt:lpstr>The Codebase</vt:lpstr>
      <vt:lpstr>Hash Functions – Small Input</vt:lpstr>
      <vt:lpstr>Hash Functions – Large Input</vt:lpstr>
      <vt:lpstr>Hash Functions – Distribution</vt:lpstr>
      <vt:lpstr>Data Sets</vt:lpstr>
      <vt:lpstr>Infrastructure</vt:lpstr>
      <vt:lpstr>EMR Spark WordCount Results: Air Quality</vt:lpstr>
      <vt:lpstr>EMR Spark WordCount Results: Lorem Ipsum</vt:lpstr>
      <vt:lpstr>EMR Spark WordCount Results: Quora</vt:lpstr>
      <vt:lpstr>EMR Spark WordCount Results: Quora</vt:lpstr>
      <vt:lpstr>Local Hadoop WordCount Results: Quora</vt:lpstr>
      <vt:lpstr>Local Spark PageRank Results</vt:lpstr>
      <vt:lpstr>Results</vt:lpstr>
      <vt:lpstr>Future Work</vt:lpstr>
      <vt:lpstr>ADLER32 and FLETCHER32 on Spark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the Impact of Hash Codes in Apache Hadoop and Spark</dc:title>
  <dc:creator>jon-hey</dc:creator>
  <cp:lastModifiedBy>jon-hey</cp:lastModifiedBy>
  <cp:revision>60</cp:revision>
  <cp:lastPrinted>2015-10-16T14:09:02Z</cp:lastPrinted>
  <dcterms:created xsi:type="dcterms:W3CDTF">2017-12-06T21:48:23Z</dcterms:created>
  <dcterms:modified xsi:type="dcterms:W3CDTF">2017-12-08T23:39:06Z</dcterms:modified>
</cp:coreProperties>
</file>