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1.jpeg" ContentType="image/jpeg"/>
  <Override PartName="/ppt/theme/theme2.xml" ContentType="application/vnd.openxmlformats-officedocument.them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6" name="Shape 126"/>
          <p:cNvSpPr/>
          <p:nvPr>
            <p:ph type="sldImg"/>
          </p:nvPr>
        </p:nvSpPr>
        <p:spPr>
          <a:xfrm>
            <a:off x="1143000" y="685800"/>
            <a:ext cx="4572000" cy="3429000"/>
          </a:xfrm>
          <a:prstGeom prst="rect">
            <a:avLst/>
          </a:prstGeom>
        </p:spPr>
        <p:txBody>
          <a:bodyPr/>
          <a:lstStyle/>
          <a:p>
            <a:pPr/>
          </a:p>
        </p:txBody>
      </p:sp>
      <p:sp>
        <p:nvSpPr>
          <p:cNvPr id="127" name="Shape 12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pic>
        <p:nvPicPr>
          <p:cNvPr id="117" name="Picture 6" descr="Picture 6"/>
          <p:cNvPicPr>
            <a:picLocks noChangeAspect="1"/>
          </p:cNvPicPr>
          <p:nvPr/>
        </p:nvPicPr>
        <p:blipFill>
          <a:blip r:embed="rId2">
            <a:extLst/>
          </a:blip>
          <a:stretch>
            <a:fillRect/>
          </a:stretch>
        </p:blipFill>
        <p:spPr>
          <a:xfrm>
            <a:off x="914360" y="8839227"/>
            <a:ext cx="1476588" cy="914374"/>
          </a:xfrm>
          <a:prstGeom prst="rect">
            <a:avLst/>
          </a:prstGeom>
          <a:ln w="12700">
            <a:miter lim="400000"/>
          </a:ln>
        </p:spPr>
      </p:pic>
      <p:sp>
        <p:nvSpPr>
          <p:cNvPr id="118" name="Title Text"/>
          <p:cNvSpPr txBox="1"/>
          <p:nvPr>
            <p:ph type="title"/>
          </p:nvPr>
        </p:nvSpPr>
        <p:spPr>
          <a:xfrm>
            <a:off x="975359" y="3029937"/>
            <a:ext cx="11054082" cy="2090703"/>
          </a:xfrm>
          <a:prstGeom prst="rect">
            <a:avLst/>
          </a:prstGeom>
        </p:spPr>
        <p:txBody>
          <a:bodyPr lIns="65023" tIns="65023" rIns="65023" bIns="65023"/>
          <a:lstStyle>
            <a:lvl1pPr defTabSz="1300480">
              <a:defRPr sz="6200">
                <a:latin typeface="Calibri"/>
                <a:ea typeface="Calibri"/>
                <a:cs typeface="Calibri"/>
                <a:sym typeface="Calibri"/>
              </a:defRPr>
            </a:lvl1pPr>
          </a:lstStyle>
          <a:p>
            <a:pPr/>
            <a:r>
              <a:t>Title Text</a:t>
            </a:r>
          </a:p>
        </p:txBody>
      </p:sp>
      <p:sp>
        <p:nvSpPr>
          <p:cNvPr id="119" name="Body Level One…"/>
          <p:cNvSpPr txBox="1"/>
          <p:nvPr>
            <p:ph type="body" sz="quarter" idx="1"/>
          </p:nvPr>
        </p:nvSpPr>
        <p:spPr>
          <a:xfrm>
            <a:off x="1950719" y="5527040"/>
            <a:ext cx="9103361" cy="2492587"/>
          </a:xfrm>
          <a:prstGeom prst="rect">
            <a:avLst/>
          </a:prstGeom>
        </p:spPr>
        <p:txBody>
          <a:bodyPr lIns="65023" tIns="65023" rIns="65023" bIns="65023" anchor="t"/>
          <a:lstStyle>
            <a:lvl1pPr marL="0" indent="0" algn="ctr" defTabSz="1300480">
              <a:spcBef>
                <a:spcPts val="1000"/>
              </a:spcBef>
              <a:buSzTx/>
              <a:buNone/>
              <a:defRPr sz="4400">
                <a:solidFill>
                  <a:srgbClr val="888888"/>
                </a:solidFill>
                <a:latin typeface="Calibri"/>
                <a:ea typeface="Calibri"/>
                <a:cs typeface="Calibri"/>
                <a:sym typeface="Calibri"/>
              </a:defRPr>
            </a:lvl1pPr>
            <a:lvl2pPr marL="0" indent="457200" algn="ctr" defTabSz="1300480">
              <a:spcBef>
                <a:spcPts val="1000"/>
              </a:spcBef>
              <a:buSzTx/>
              <a:buNone/>
              <a:defRPr sz="4400">
                <a:solidFill>
                  <a:srgbClr val="888888"/>
                </a:solidFill>
                <a:latin typeface="Calibri"/>
                <a:ea typeface="Calibri"/>
                <a:cs typeface="Calibri"/>
                <a:sym typeface="Calibri"/>
              </a:defRPr>
            </a:lvl2pPr>
            <a:lvl3pPr marL="0" indent="914400" algn="ctr" defTabSz="1300480">
              <a:spcBef>
                <a:spcPts val="1000"/>
              </a:spcBef>
              <a:buSzTx/>
              <a:buNone/>
              <a:defRPr sz="4400">
                <a:solidFill>
                  <a:srgbClr val="888888"/>
                </a:solidFill>
                <a:latin typeface="Calibri"/>
                <a:ea typeface="Calibri"/>
                <a:cs typeface="Calibri"/>
                <a:sym typeface="Calibri"/>
              </a:defRPr>
            </a:lvl3pPr>
            <a:lvl4pPr marL="0" indent="1371600" algn="ctr" defTabSz="1300480">
              <a:spcBef>
                <a:spcPts val="1000"/>
              </a:spcBef>
              <a:buSzTx/>
              <a:buNone/>
              <a:defRPr sz="4400">
                <a:solidFill>
                  <a:srgbClr val="888888"/>
                </a:solidFill>
                <a:latin typeface="Calibri"/>
                <a:ea typeface="Calibri"/>
                <a:cs typeface="Calibri"/>
                <a:sym typeface="Calibri"/>
              </a:defRPr>
            </a:lvl4pPr>
            <a:lvl5pPr marL="0" indent="1828800" algn="ctr" defTabSz="1300480">
              <a:spcBef>
                <a:spcPts val="1000"/>
              </a:spcBef>
              <a:buSzTx/>
              <a:buNone/>
              <a:defRPr sz="4400">
                <a:solidFill>
                  <a:srgbClr val="888888"/>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20" name="Slide Number"/>
          <p:cNvSpPr txBox="1"/>
          <p:nvPr>
            <p:ph type="sldNum" sz="quarter" idx="2"/>
          </p:nvPr>
        </p:nvSpPr>
        <p:spPr>
          <a:xfrm>
            <a:off x="12005833" y="9130186"/>
            <a:ext cx="348727" cy="339202"/>
          </a:xfrm>
          <a:prstGeom prst="rect">
            <a:avLst/>
          </a:prstGeom>
        </p:spPr>
        <p:txBody>
          <a:bodyPr lIns="65023" tIns="65023" rIns="65023" bIns="65023" anchor="ctr"/>
          <a:lstStyle>
            <a:lvl1pPr algn="r" defTabSz="1300480">
              <a:defRPr>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2088" y="289099"/>
            <a:ext cx="9753603" cy="6505789"/>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263775" y="613833"/>
            <a:ext cx="12401550" cy="82677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086225" y="2586566"/>
            <a:ext cx="9429750" cy="6286501"/>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14"/>
          </p:nvPr>
        </p:nvSpPr>
        <p:spPr>
          <a:xfrm>
            <a:off x="6502400" y="889000"/>
            <a:ext cx="5867400" cy="3911601"/>
          </a:xfrm>
          <a:prstGeom prst="rect">
            <a:avLst/>
          </a:prstGeom>
        </p:spPr>
        <p:txBody>
          <a:bodyPr lIns="91439" tIns="45719" rIns="91439" bIns="45719" anchor="t">
            <a:noAutofit/>
          </a:bodyPr>
          <a:lstStyle/>
          <a:p>
            <a:pPr/>
          </a:p>
        </p:txBody>
      </p:sp>
      <p:sp>
        <p:nvSpPr>
          <p:cNvPr id="85" name="Image"/>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tif"/></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ieeexplore.ieee.org/author/37086357289"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blockchain.info/"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Footer Placeholder 7"/>
          <p:cNvSpPr txBox="1"/>
          <p:nvPr/>
        </p:nvSpPr>
        <p:spPr>
          <a:xfrm>
            <a:off x="1625565" y="9130186"/>
            <a:ext cx="9652069" cy="339202"/>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spAutoFit/>
          </a:bodyPr>
          <a:lstStyle/>
          <a:p>
            <a:pPr defTabSz="1300480">
              <a:defRPr sz="1600">
                <a:solidFill>
                  <a:srgbClr val="888888"/>
                </a:solidFill>
                <a:latin typeface="Calibri"/>
                <a:ea typeface="Calibri"/>
                <a:cs typeface="Calibri"/>
                <a:sym typeface="Calibri"/>
              </a:defRPr>
            </a:pPr>
            <a:r>
              <a:t>15CS375 L MINOR PROJECT- I</a:t>
            </a:r>
            <a:r>
              <a:rPr b="0"/>
              <a:t>, CSE , SRM IST,  RAMAPURAM CAMPUS , CHENNAI.</a:t>
            </a:r>
          </a:p>
        </p:txBody>
      </p:sp>
      <p:sp>
        <p:nvSpPr>
          <p:cNvPr id="130" name="Title 1"/>
          <p:cNvSpPr txBox="1"/>
          <p:nvPr>
            <p:ph type="title"/>
          </p:nvPr>
        </p:nvSpPr>
        <p:spPr>
          <a:xfrm>
            <a:off x="826454" y="838314"/>
            <a:ext cx="11351892" cy="2828291"/>
          </a:xfrm>
          <a:prstGeom prst="rect">
            <a:avLst/>
          </a:prstGeom>
        </p:spPr>
        <p:txBody>
          <a:bodyPr/>
          <a:lstStyle>
            <a:lvl1pPr defTabSz="650240">
              <a:lnSpc>
                <a:spcPts val="10800"/>
              </a:lnSpc>
              <a:defRPr b="1" sz="5000">
                <a:latin typeface="Times New Roman"/>
                <a:ea typeface="Times New Roman"/>
                <a:cs typeface="Times New Roman"/>
                <a:sym typeface="Times New Roman"/>
              </a:defRPr>
            </a:lvl1pPr>
          </a:lstStyle>
          <a:p>
            <a:pPr/>
            <a:r>
              <a:t>Bitcoin Price Prediction using Neural Network</a:t>
            </a:r>
          </a:p>
        </p:txBody>
      </p:sp>
      <p:graphicFrame>
        <p:nvGraphicFramePr>
          <p:cNvPr id="131" name="Table 4"/>
          <p:cNvGraphicFramePr/>
          <p:nvPr/>
        </p:nvGraphicFramePr>
        <p:xfrm>
          <a:off x="572629" y="4966787"/>
          <a:ext cx="16484502" cy="458699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570140"/>
                <a:gridCol w="5289401"/>
              </a:tblGrid>
              <a:tr h="4574363">
                <a:tc>
                  <a:txBody>
                    <a:bodyPr/>
                    <a:lstStyle/>
                    <a:p>
                      <a:pPr algn="l" defTabSz="1300480">
                        <a:defRPr b="1" sz="2400">
                          <a:latin typeface="Times New Roman"/>
                          <a:ea typeface="Times New Roman"/>
                          <a:cs typeface="Times New Roman"/>
                          <a:sym typeface="Times New Roman"/>
                        </a:defRPr>
                      </a:pPr>
                      <a:r>
                        <a:t>Guided by</a:t>
                      </a:r>
                    </a:p>
                    <a:p>
                      <a:pPr algn="l" defTabSz="457200">
                        <a:defRPr sz="2400">
                          <a:latin typeface="Times New Roman"/>
                          <a:ea typeface="Times New Roman"/>
                          <a:cs typeface="Times New Roman"/>
                          <a:sym typeface="Times New Roman"/>
                        </a:defRPr>
                      </a:pPr>
                      <a:r>
                        <a:t>Mrs. Gowthamy.J</a:t>
                      </a:r>
                    </a:p>
                    <a:p>
                      <a:pPr algn="l" defTabSz="457200">
                        <a:defRPr sz="2400">
                          <a:latin typeface="Times New Roman"/>
                          <a:ea typeface="Times New Roman"/>
                          <a:cs typeface="Times New Roman"/>
                          <a:sym typeface="Times New Roman"/>
                        </a:defRPr>
                      </a:pPr>
                      <a:r>
                        <a:t>Assistant Professor (O.G)</a:t>
                      </a:r>
                    </a:p>
                    <a:p>
                      <a:pPr algn="l" defTabSz="457200">
                        <a:defRPr sz="2400">
                          <a:latin typeface="Times New Roman"/>
                          <a:ea typeface="Times New Roman"/>
                          <a:cs typeface="Times New Roman"/>
                          <a:sym typeface="Times New Roman"/>
                        </a:defRPr>
                      </a:pPr>
                      <a:r>
                        <a:t>Department of Computer Science and Engineering</a:t>
                      </a:r>
                    </a:p>
                    <a:p>
                      <a:pPr algn="l" defTabSz="457200">
                        <a:defRPr sz="2400">
                          <a:latin typeface="Times New Roman"/>
                          <a:ea typeface="Times New Roman"/>
                          <a:cs typeface="Times New Roman"/>
                          <a:sym typeface="Times New Roman"/>
                        </a:defRPr>
                      </a:pPr>
                      <a:r>
                        <a:t>SRM Institute of Science and Technology</a:t>
                      </a:r>
                    </a:p>
                    <a:p>
                      <a:pPr algn="l" defTabSz="457200">
                        <a:defRPr sz="2400">
                          <a:latin typeface="Times New Roman"/>
                          <a:ea typeface="Times New Roman"/>
                          <a:cs typeface="Times New Roman"/>
                          <a:sym typeface="Times New Roman"/>
                        </a:defRPr>
                      </a:pPr>
                      <a:r>
                        <a:t>Ramapuram Campus, Chennai</a:t>
                      </a:r>
                    </a:p>
                  </a:txBody>
                  <a:tcPr marL="45720" marR="45720" marT="45720" marB="45720" anchor="t" anchorCtr="0" horzOverflow="overflow">
                    <a:noFill/>
                  </a:tcPr>
                </a:tc>
                <a:tc>
                  <a:txBody>
                    <a:bodyPr/>
                    <a:lstStyle/>
                    <a:p>
                      <a:pPr algn="l" defTabSz="1300480">
                        <a:defRPr b="1" sz="2400">
                          <a:latin typeface="Times New Roman"/>
                          <a:ea typeface="Times New Roman"/>
                          <a:cs typeface="Times New Roman"/>
                          <a:sym typeface="Times New Roman"/>
                        </a:defRPr>
                      </a:pPr>
                      <a:r>
                        <a:t>Presented By</a:t>
                      </a:r>
                    </a:p>
                    <a:p>
                      <a:pPr algn="l" defTabSz="1300480">
                        <a:defRPr sz="2400">
                          <a:latin typeface="Times New Roman"/>
                          <a:ea typeface="Times New Roman"/>
                          <a:cs typeface="Times New Roman"/>
                          <a:sym typeface="Times New Roman"/>
                        </a:defRPr>
                      </a:pPr>
                      <a:r>
                        <a:t>Paul Davis                   RA1711003020410</a:t>
                      </a:r>
                    </a:p>
                    <a:p>
                      <a:pPr algn="l" defTabSz="1300480">
                        <a:defRPr sz="2400">
                          <a:latin typeface="Times New Roman"/>
                          <a:ea typeface="Times New Roman"/>
                          <a:cs typeface="Times New Roman"/>
                          <a:sym typeface="Times New Roman"/>
                        </a:defRPr>
                      </a:pPr>
                      <a:r>
                        <a:t>Sanjesh Chevanan       RA1711003020438</a:t>
                      </a:r>
                    </a:p>
                    <a:p>
                      <a:pPr algn="l" defTabSz="1300480">
                        <a:defRPr sz="2400">
                          <a:latin typeface="Times New Roman"/>
                          <a:ea typeface="Times New Roman"/>
                          <a:cs typeface="Times New Roman"/>
                          <a:sym typeface="Times New Roman"/>
                        </a:defRPr>
                      </a:pPr>
                      <a:r>
                        <a:t>John Vivin Samuel</a:t>
                      </a:r>
                      <a:r>
                        <a:t>      RA1711003020448</a:t>
                      </a:r>
                    </a:p>
                    <a:p>
                      <a:pPr algn="l" defTabSz="1300480">
                        <a:defRPr sz="2400">
                          <a:latin typeface="Times New Roman"/>
                          <a:ea typeface="Times New Roman"/>
                          <a:cs typeface="Times New Roman"/>
                          <a:sym typeface="Times New Roman"/>
                        </a:defRPr>
                      </a:pPr>
                    </a:p>
                    <a:p>
                      <a:pPr algn="l" defTabSz="1300480">
                        <a:defRPr sz="2400">
                          <a:latin typeface="Times New Roman"/>
                          <a:ea typeface="Times New Roman"/>
                          <a:cs typeface="Times New Roman"/>
                          <a:sym typeface="Times New Roman"/>
                        </a:defRPr>
                      </a:pPr>
                      <a:r>
                        <a:t>B.Tech, CSE,  IIII YEAR , G Section</a:t>
                      </a:r>
                    </a:p>
                    <a:p>
                      <a:pPr algn="l" defTabSz="1300480">
                        <a:defRPr sz="2400">
                          <a:latin typeface="Times New Roman"/>
                          <a:ea typeface="Times New Roman"/>
                          <a:cs typeface="Times New Roman"/>
                          <a:sym typeface="Times New Roman"/>
                        </a:defRPr>
                      </a:pPr>
                      <a:r>
                        <a:t>SRM Institute of Science &amp; Technology</a:t>
                      </a:r>
                    </a:p>
                    <a:p>
                      <a:pPr algn="l" defTabSz="1300480">
                        <a:defRPr sz="2400">
                          <a:latin typeface="Times New Roman"/>
                          <a:ea typeface="Times New Roman"/>
                          <a:cs typeface="Times New Roman"/>
                          <a:sym typeface="Times New Roman"/>
                        </a:defRPr>
                      </a:pPr>
                      <a:r>
                        <a:t>Ramapuram Campus, Chennai</a:t>
                      </a:r>
                    </a:p>
                  </a:txBody>
                  <a:tcPr marL="45720" marR="45720" marT="45720" marB="45720" anchor="t" anchorCtr="0" horzOverflow="overflow">
                    <a:noFill/>
                  </a:tcPr>
                </a:tc>
              </a:tr>
            </a:tbl>
          </a:graphicData>
        </a:graphic>
      </p:graphicFrame>
      <p:sp>
        <p:nvSpPr>
          <p:cNvPr id="132" name="Google Shape;131;p25"/>
          <p:cNvSpPr txBox="1"/>
          <p:nvPr/>
        </p:nvSpPr>
        <p:spPr>
          <a:xfrm>
            <a:off x="3759180" y="3759192"/>
            <a:ext cx="5675947" cy="914844"/>
          </a:xfrm>
          <a:prstGeom prst="rect">
            <a:avLst/>
          </a:prstGeom>
          <a:ln w="12700">
            <a:miter lim="400000"/>
          </a:ln>
          <a:extLst>
            <a:ext uri="{C572A759-6A51-4108-AA02-DFA0A04FC94B}">
              <ma14:wrappingTextBoxFlag xmlns:ma14="http://schemas.microsoft.com/office/mac/drawingml/2011/main" val="1"/>
            </a:ext>
          </a:extLst>
        </p:spPr>
        <p:txBody>
          <a:bodyPr lIns="48746" tIns="48746" rIns="48746" bIns="48746">
            <a:spAutoFit/>
          </a:bodyPr>
          <a:lstStyle/>
          <a:p>
            <a:pPr defTabSz="1300480">
              <a:spcBef>
                <a:spcPts val="1100"/>
              </a:spcBef>
              <a:defRPr>
                <a:latin typeface="Times New Roman"/>
                <a:ea typeface="Times New Roman"/>
                <a:cs typeface="Times New Roman"/>
                <a:sym typeface="Times New Roman"/>
              </a:defRPr>
            </a:pPr>
            <a:r>
              <a:t>15CS303M- Multi Disciplinary Design</a:t>
            </a:r>
          </a:p>
          <a:p>
            <a:pPr defTabSz="1300480">
              <a:spcBef>
                <a:spcPts val="1100"/>
              </a:spcBef>
              <a:defRPr>
                <a:latin typeface="Times New Roman"/>
                <a:ea typeface="Times New Roman"/>
                <a:cs typeface="Times New Roman"/>
                <a:sym typeface="Times New Roman"/>
              </a:defRPr>
            </a:pPr>
            <a:r>
              <a:t>BATCH NO. XII CSE 3G</a:t>
            </a:r>
          </a:p>
        </p:txBody>
      </p:sp>
      <p:sp>
        <p:nvSpPr>
          <p:cNvPr id="133" name="Slide Number Placeholder 6"/>
          <p:cNvSpPr txBox="1"/>
          <p:nvPr>
            <p:ph type="sldNum" sz="quarter" idx="2"/>
          </p:nvPr>
        </p:nvSpPr>
        <p:spPr>
          <a:xfrm>
            <a:off x="12108822" y="9130186"/>
            <a:ext cx="245738" cy="33920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ystematic Erudition of Bitcoin Price Prediction using Machine Learning Techniques…"/>
          <p:cNvSpPr txBox="1"/>
          <p:nvPr>
            <p:ph type="body" idx="1"/>
          </p:nvPr>
        </p:nvSpPr>
        <p:spPr>
          <a:prstGeom prst="rect">
            <a:avLst/>
          </a:prstGeom>
        </p:spPr>
        <p:txBody>
          <a:bodyPr/>
          <a:lstStyle/>
          <a:p>
            <a:pPr marL="0" indent="0" algn="just" defTabSz="457200">
              <a:spcBef>
                <a:spcPts val="0"/>
              </a:spcBef>
              <a:buSzTx/>
              <a:buNone/>
              <a:defRPr b="1" sz="2700">
                <a:latin typeface="Times New Roman"/>
                <a:ea typeface="Times New Roman"/>
                <a:cs typeface="Times New Roman"/>
                <a:sym typeface="Times New Roman"/>
              </a:defRPr>
            </a:pPr>
            <a:r>
              <a:t>Systematic Erudition of Bitcoin Price Prediction using Machine Learning Techniques</a:t>
            </a:r>
          </a:p>
          <a:p>
            <a:pPr marL="0" indent="0" algn="just" defTabSz="457200">
              <a:spcBef>
                <a:spcPts val="0"/>
              </a:spcBef>
              <a:buSzTx/>
              <a:buNone/>
              <a:defRPr b="1" sz="2700">
                <a:latin typeface="Times New Roman"/>
                <a:ea typeface="Times New Roman"/>
                <a:cs typeface="Times New Roman"/>
                <a:sym typeface="Times New Roman"/>
              </a:defRPr>
            </a:pPr>
          </a:p>
          <a:p>
            <a:pPr marL="0" indent="0" algn="just" defTabSz="457200">
              <a:spcBef>
                <a:spcPts val="0"/>
              </a:spcBef>
              <a:buSzTx/>
              <a:buNone/>
              <a:defRPr sz="2700">
                <a:latin typeface="Times New Roman"/>
                <a:ea typeface="Times New Roman"/>
                <a:cs typeface="Times New Roman"/>
                <a:sym typeface="Times New Roman"/>
              </a:defRPr>
            </a:pPr>
            <a:r>
              <a:t>Author: Prachi Vivek Rane, 2019 This paper discusses comparative analysis envisions to select optimal technique to forecast prices more precisely.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Bitcoin Concepts, Threats, and Machine-Learning Security Solutions…"/>
          <p:cNvSpPr txBox="1"/>
          <p:nvPr>
            <p:ph type="body" idx="1"/>
          </p:nvPr>
        </p:nvSpPr>
        <p:spPr>
          <a:prstGeom prst="rect">
            <a:avLst/>
          </a:prstGeom>
        </p:spPr>
        <p:txBody>
          <a:bodyPr/>
          <a:lstStyle/>
          <a:p>
            <a:pPr marL="0" indent="0" algn="just" defTabSz="457200">
              <a:spcBef>
                <a:spcPts val="0"/>
              </a:spcBef>
              <a:buSzTx/>
              <a:buNone/>
              <a:defRPr b="1" sz="2700">
                <a:latin typeface="Times New Roman"/>
                <a:ea typeface="Times New Roman"/>
                <a:cs typeface="Times New Roman"/>
                <a:sym typeface="Times New Roman"/>
              </a:defRPr>
            </a:pPr>
            <a:r>
              <a:t>Bitcoin Concepts, Threats, and Machine-Learning Security Solutions</a:t>
            </a:r>
          </a:p>
          <a:p>
            <a:pPr marL="0" indent="0" algn="just" defTabSz="457200">
              <a:spcBef>
                <a:spcPts val="0"/>
              </a:spcBef>
              <a:buSzTx/>
              <a:buNone/>
              <a:defRPr b="1" sz="2700">
                <a:latin typeface="Times New Roman"/>
                <a:ea typeface="Times New Roman"/>
                <a:cs typeface="Times New Roman"/>
                <a:sym typeface="Times New Roman"/>
              </a:defRPr>
            </a:pPr>
          </a:p>
          <a:p>
            <a:pPr marL="0" indent="0" algn="just" defTabSz="457200">
              <a:spcBef>
                <a:spcPts val="0"/>
              </a:spcBef>
              <a:buSzTx/>
              <a:buNone/>
              <a:defRPr sz="2700">
                <a:latin typeface="Times New Roman"/>
                <a:ea typeface="Times New Roman"/>
                <a:cs typeface="Times New Roman"/>
                <a:sym typeface="Times New Roman"/>
              </a:defRPr>
            </a:pPr>
            <a:r>
              <a:t>Author: </a:t>
            </a:r>
            <a:r>
              <a:t>MOHAMED RAHOUTI, 2018 </a:t>
            </a:r>
            <a:r>
              <a:t>This paper introduces an intensive study that explores the key security concerns. They first start by presenting a global overview of the Bitcoin protocol as well as its major components. Next, they detail the existing threats and weaknesses of the Bitcoin system and its main technologies including the blockchain protocol.</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Architecture Diagram"/>
          <p:cNvSpPr txBox="1"/>
          <p:nvPr>
            <p:ph type="title"/>
          </p:nvPr>
        </p:nvSpPr>
        <p:spPr>
          <a:prstGeom prst="rect">
            <a:avLst/>
          </a:prstGeom>
        </p:spPr>
        <p:txBody>
          <a:bodyPr/>
          <a:lstStyle>
            <a:lvl1pPr>
              <a:defRPr sz="3200">
                <a:latin typeface="Times New Roman"/>
                <a:ea typeface="Times New Roman"/>
                <a:cs typeface="Times New Roman"/>
                <a:sym typeface="Times New Roman"/>
              </a:defRPr>
            </a:lvl1pPr>
          </a:lstStyle>
          <a:p>
            <a:pPr/>
            <a:r>
              <a:t>Architecture Diagram</a:t>
            </a:r>
          </a:p>
        </p:txBody>
      </p:sp>
      <p:pic>
        <p:nvPicPr>
          <p:cNvPr id="161" name="BTCPP.jpg" descr="BTCPP.jpg"/>
          <p:cNvPicPr>
            <a:picLocks noChangeAspect="1"/>
          </p:cNvPicPr>
          <p:nvPr/>
        </p:nvPicPr>
        <p:blipFill>
          <a:blip r:embed="rId2">
            <a:extLst/>
          </a:blip>
          <a:stretch>
            <a:fillRect/>
          </a:stretch>
        </p:blipFill>
        <p:spPr>
          <a:xfrm>
            <a:off x="3764994" y="2570505"/>
            <a:ext cx="5474812" cy="633979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MODULES"/>
          <p:cNvSpPr txBox="1"/>
          <p:nvPr>
            <p:ph type="title"/>
          </p:nvPr>
        </p:nvSpPr>
        <p:spPr>
          <a:prstGeom prst="rect">
            <a:avLst/>
          </a:prstGeom>
        </p:spPr>
        <p:txBody>
          <a:bodyPr/>
          <a:lstStyle>
            <a:lvl1pPr>
              <a:defRPr sz="3200">
                <a:latin typeface="Times New Roman"/>
                <a:ea typeface="Times New Roman"/>
                <a:cs typeface="Times New Roman"/>
                <a:sym typeface="Times New Roman"/>
              </a:defRPr>
            </a:lvl1pPr>
          </a:lstStyle>
          <a:p>
            <a:pPr/>
            <a:r>
              <a:t>MODULES</a:t>
            </a:r>
          </a:p>
        </p:txBody>
      </p:sp>
      <p:sp>
        <p:nvSpPr>
          <p:cNvPr id="164" name="1. DATA COLLECTION…"/>
          <p:cNvSpPr txBox="1"/>
          <p:nvPr>
            <p:ph type="body" idx="1"/>
          </p:nvPr>
        </p:nvSpPr>
        <p:spPr>
          <a:prstGeom prst="rect">
            <a:avLst/>
          </a:prstGeom>
        </p:spPr>
        <p:txBody>
          <a:bodyPr anchor="t"/>
          <a:lstStyle/>
          <a:p>
            <a:pPr marL="0" indent="0" algn="just" defTabSz="514095">
              <a:lnSpc>
                <a:spcPct val="150000"/>
              </a:lnSpc>
              <a:spcBef>
                <a:spcPts val="3600"/>
              </a:spcBef>
              <a:buSzTx/>
              <a:buNone/>
              <a:defRPr b="1" sz="2376">
                <a:latin typeface="Times New Roman"/>
                <a:ea typeface="Times New Roman"/>
                <a:cs typeface="Times New Roman"/>
                <a:sym typeface="Times New Roman"/>
              </a:defRPr>
            </a:pPr>
            <a:r>
              <a:t>1. DATA COLLECTION</a:t>
            </a:r>
          </a:p>
          <a:p>
            <a:pPr marL="330041" indent="-330041" algn="just" defTabSz="402336">
              <a:lnSpc>
                <a:spcPct val="150000"/>
              </a:lnSpc>
              <a:spcBef>
                <a:spcPts val="0"/>
              </a:spcBef>
              <a:defRPr sz="2376">
                <a:latin typeface="Times New Roman"/>
                <a:ea typeface="Times New Roman"/>
                <a:cs typeface="Times New Roman"/>
                <a:sym typeface="Times New Roman"/>
              </a:defRPr>
            </a:pPr>
            <a:r>
              <a:t>We collect the historical data from Binance API using an REST API call. </a:t>
            </a:r>
          </a:p>
          <a:p>
            <a:pPr marL="330041" indent="-330041" algn="just" defTabSz="402336">
              <a:lnSpc>
                <a:spcPct val="150000"/>
              </a:lnSpc>
              <a:spcBef>
                <a:spcPts val="0"/>
              </a:spcBef>
              <a:defRPr sz="2376">
                <a:latin typeface="Times New Roman"/>
                <a:ea typeface="Times New Roman"/>
                <a:cs typeface="Times New Roman"/>
                <a:sym typeface="Times New Roman"/>
              </a:defRPr>
            </a:pPr>
            <a:r>
              <a:t>The API returns data from 2015 to the present day in time intervals of 5 mins and 2 hours. The collected data is then placed into a Data Frame.</a:t>
            </a:r>
          </a:p>
          <a:p>
            <a:pPr marL="330041" indent="-330041" algn="just" defTabSz="402336">
              <a:lnSpc>
                <a:spcPct val="150000"/>
              </a:lnSpc>
              <a:spcBef>
                <a:spcPts val="0"/>
              </a:spcBef>
              <a:defRPr sz="2376">
                <a:latin typeface="Times New Roman"/>
                <a:ea typeface="Times New Roman"/>
                <a:cs typeface="Times New Roman"/>
                <a:sym typeface="Times New Roman"/>
              </a:defRPr>
            </a:pPr>
          </a:p>
          <a:p>
            <a:pPr marL="0" indent="0" algn="just" defTabSz="402336">
              <a:lnSpc>
                <a:spcPct val="150000"/>
              </a:lnSpc>
              <a:spcBef>
                <a:spcPts val="0"/>
              </a:spcBef>
              <a:buSzTx/>
              <a:buNone/>
              <a:defRPr b="1" sz="2376">
                <a:latin typeface="Times New Roman"/>
                <a:ea typeface="Times New Roman"/>
                <a:cs typeface="Times New Roman"/>
                <a:sym typeface="Times New Roman"/>
              </a:defRPr>
            </a:pPr>
            <a:r>
              <a:t>2. DATA PREPROCESSING</a:t>
            </a:r>
          </a:p>
          <a:p>
            <a:pPr marL="122237" indent="-122237" algn="just" defTabSz="402336">
              <a:lnSpc>
                <a:spcPct val="150000"/>
              </a:lnSpc>
              <a:spcBef>
                <a:spcPts val="0"/>
              </a:spcBef>
              <a:defRPr sz="2376">
                <a:latin typeface="Times New Roman"/>
                <a:ea typeface="Times New Roman"/>
                <a:cs typeface="Times New Roman"/>
                <a:sym typeface="Times New Roman"/>
              </a:defRPr>
            </a:pPr>
            <a:r>
              <a:t>The Data Frame would contain all the columns that were required as well as a few additional columns. </a:t>
            </a:r>
          </a:p>
          <a:p>
            <a:pPr marL="122237" indent="-122237" algn="just" defTabSz="402336">
              <a:lnSpc>
                <a:spcPct val="150000"/>
              </a:lnSpc>
              <a:spcBef>
                <a:spcPts val="0"/>
              </a:spcBef>
              <a:defRPr sz="2376">
                <a:latin typeface="Times New Roman"/>
                <a:ea typeface="Times New Roman"/>
                <a:cs typeface="Times New Roman"/>
                <a:sym typeface="Times New Roman"/>
              </a:defRPr>
            </a:pPr>
            <a:r>
              <a:t>In order to feed relevant data into our model those extra columns will be removed and the filtered data is stored in to a CSV file. </a:t>
            </a:r>
          </a:p>
          <a:p>
            <a:pPr marL="122237" indent="-122237" algn="just" defTabSz="402336">
              <a:lnSpc>
                <a:spcPct val="150000"/>
              </a:lnSpc>
              <a:spcBef>
                <a:spcPts val="0"/>
              </a:spcBef>
              <a:defRPr sz="2376">
                <a:latin typeface="Times New Roman"/>
                <a:ea typeface="Times New Roman"/>
                <a:cs typeface="Times New Roman"/>
                <a:sym typeface="Times New Roman"/>
              </a:defRPr>
            </a:pPr>
            <a:r>
              <a:t>The exported CSV file is later then called into difference parts of the overall program and filtered again to get relevant data. The rows of the data frame are stored in .h5py format.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MODULES"/>
          <p:cNvSpPr txBox="1"/>
          <p:nvPr>
            <p:ph type="title"/>
          </p:nvPr>
        </p:nvSpPr>
        <p:spPr>
          <a:prstGeom prst="rect">
            <a:avLst/>
          </a:prstGeom>
        </p:spPr>
        <p:txBody>
          <a:bodyPr/>
          <a:lstStyle>
            <a:lvl1pPr>
              <a:defRPr sz="3200">
                <a:latin typeface="Times New Roman"/>
                <a:ea typeface="Times New Roman"/>
                <a:cs typeface="Times New Roman"/>
                <a:sym typeface="Times New Roman"/>
              </a:defRPr>
            </a:lvl1pPr>
          </a:lstStyle>
          <a:p>
            <a:pPr/>
            <a:r>
              <a:t>MODULES</a:t>
            </a:r>
          </a:p>
        </p:txBody>
      </p:sp>
      <p:sp>
        <p:nvSpPr>
          <p:cNvPr id="167" name="3. CONVOLUTIONAL NEURAL NETWORK…"/>
          <p:cNvSpPr txBox="1"/>
          <p:nvPr>
            <p:ph type="body" idx="1"/>
          </p:nvPr>
        </p:nvSpPr>
        <p:spPr>
          <a:prstGeom prst="rect">
            <a:avLst/>
          </a:prstGeom>
        </p:spPr>
        <p:txBody>
          <a:bodyPr anchor="t"/>
          <a:lstStyle/>
          <a:p>
            <a:pPr marL="0" indent="0" algn="just">
              <a:lnSpc>
                <a:spcPct val="150000"/>
              </a:lnSpc>
              <a:buSzTx/>
              <a:buNone/>
              <a:defRPr b="1" sz="2700">
                <a:latin typeface="Times New Roman"/>
                <a:ea typeface="Times New Roman"/>
                <a:cs typeface="Times New Roman"/>
                <a:sym typeface="Times New Roman"/>
              </a:defRPr>
            </a:pPr>
            <a:r>
              <a:t>3. CONVOLUTIONAL NEURAL NETWORK</a:t>
            </a:r>
          </a:p>
          <a:p>
            <a:pPr marL="138906" indent="-138906" algn="just" defTabSz="457200">
              <a:lnSpc>
                <a:spcPct val="150000"/>
              </a:lnSpc>
              <a:spcBef>
                <a:spcPts val="0"/>
              </a:spcBef>
              <a:defRPr sz="2700">
                <a:latin typeface="Times New Roman"/>
                <a:ea typeface="Times New Roman"/>
                <a:cs typeface="Times New Roman"/>
                <a:sym typeface="Times New Roman"/>
              </a:defRPr>
            </a:pPr>
            <a:r>
              <a:t>Convolutional Neural Networks (CNN) is a deep learning methodology used for classification. </a:t>
            </a:r>
          </a:p>
          <a:p>
            <a:pPr marL="138906" indent="-138906" algn="just" defTabSz="457200">
              <a:lnSpc>
                <a:spcPct val="150000"/>
              </a:lnSpc>
              <a:spcBef>
                <a:spcPts val="0"/>
              </a:spcBef>
              <a:defRPr sz="2700">
                <a:latin typeface="Times New Roman"/>
                <a:ea typeface="Times New Roman"/>
                <a:cs typeface="Times New Roman"/>
                <a:sym typeface="Times New Roman"/>
              </a:defRPr>
            </a:pPr>
            <a:r>
              <a:t>However, here we tweak it to be used for prediction.</a:t>
            </a:r>
          </a:p>
          <a:p>
            <a:pPr marL="138906" indent="-138906" algn="just" defTabSz="457200">
              <a:lnSpc>
                <a:spcPct val="150000"/>
              </a:lnSpc>
              <a:spcBef>
                <a:spcPts val="0"/>
              </a:spcBef>
              <a:defRPr sz="2700">
                <a:latin typeface="Times New Roman"/>
                <a:ea typeface="Times New Roman"/>
                <a:cs typeface="Times New Roman"/>
                <a:sym typeface="Times New Roman"/>
              </a:defRPr>
            </a:pPr>
            <a:r>
              <a:t> By setting up a one dimensional network instead of 2D or 3D, we can predict the output by feeding in a list of the close prices from our dataset.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SOFTWARE SPECIFICATIONS"/>
          <p:cNvSpPr txBox="1"/>
          <p:nvPr>
            <p:ph type="title"/>
          </p:nvPr>
        </p:nvSpPr>
        <p:spPr>
          <a:prstGeom prst="rect">
            <a:avLst/>
          </a:prstGeom>
        </p:spPr>
        <p:txBody>
          <a:bodyPr/>
          <a:lstStyle>
            <a:lvl1pPr>
              <a:defRPr sz="3200">
                <a:latin typeface="Times New Roman"/>
                <a:ea typeface="Times New Roman"/>
                <a:cs typeface="Times New Roman"/>
                <a:sym typeface="Times New Roman"/>
              </a:defRPr>
            </a:lvl1pPr>
          </a:lstStyle>
          <a:p>
            <a:pPr/>
            <a:r>
              <a:t>SOFTWARE SPECIFICATIONS</a:t>
            </a:r>
          </a:p>
        </p:txBody>
      </p:sp>
      <p:sp>
        <p:nvSpPr>
          <p:cNvPr id="170" name="This project built primarily on Python. Python is a high level programming language, which is very efficient when trying to build machine-learning algorithms.…"/>
          <p:cNvSpPr txBox="1"/>
          <p:nvPr>
            <p:ph type="body" idx="1"/>
          </p:nvPr>
        </p:nvSpPr>
        <p:spPr>
          <a:prstGeom prst="rect">
            <a:avLst/>
          </a:prstGeom>
        </p:spPr>
        <p:txBody>
          <a:bodyPr anchor="t"/>
          <a:lstStyle/>
          <a:p>
            <a:pPr marL="375046" indent="-375046" algn="just" defTabSz="457200">
              <a:lnSpc>
                <a:spcPct val="150000"/>
              </a:lnSpc>
              <a:spcBef>
                <a:spcPts val="0"/>
              </a:spcBef>
              <a:defRPr sz="2700">
                <a:latin typeface="Times New Roman"/>
                <a:ea typeface="Times New Roman"/>
                <a:cs typeface="Times New Roman"/>
                <a:sym typeface="Times New Roman"/>
              </a:defRPr>
            </a:pPr>
            <a:r>
              <a:t>This project built primarily on Python. Python is a high level programming language, which is very efficient when trying to build machine-learning algorithms. </a:t>
            </a:r>
          </a:p>
          <a:p>
            <a:pPr marL="375046" indent="-375046" algn="just" defTabSz="457200">
              <a:lnSpc>
                <a:spcPct val="150000"/>
              </a:lnSpc>
              <a:spcBef>
                <a:spcPts val="0"/>
              </a:spcBef>
              <a:defRPr sz="2700">
                <a:latin typeface="Times New Roman"/>
                <a:ea typeface="Times New Roman"/>
                <a:cs typeface="Times New Roman"/>
                <a:sym typeface="Times New Roman"/>
              </a:defRPr>
            </a:pPr>
            <a:r>
              <a:t>Since it is an open source language, it has a lot of open source libraries built by third party institutions such as Google for example, which can facilitate in construction of complex programs and algorithms.</a:t>
            </a:r>
          </a:p>
          <a:p>
            <a:pPr marL="375046" indent="-375046" algn="just" defTabSz="457200">
              <a:lnSpc>
                <a:spcPct val="150000"/>
              </a:lnSpc>
              <a:spcBef>
                <a:spcPts val="0"/>
              </a:spcBef>
              <a:defRPr sz="2700">
                <a:latin typeface="Times New Roman"/>
                <a:ea typeface="Times New Roman"/>
                <a:cs typeface="Times New Roman"/>
                <a:sym typeface="Times New Roman"/>
              </a:defRPr>
            </a:pPr>
            <a:r>
              <a:t>Complex programs can be written in shorter lines of code in python when compared to Java or other object-oriented programs due to python’s modular features. It can also be used to code across wide range of platforms.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Procurement of data from the Website"/>
          <p:cNvSpPr txBox="1"/>
          <p:nvPr>
            <p:ph type="title"/>
          </p:nvPr>
        </p:nvSpPr>
        <p:spPr>
          <a:prstGeom prst="rect">
            <a:avLst/>
          </a:prstGeom>
        </p:spPr>
        <p:txBody>
          <a:bodyPr/>
          <a:lstStyle>
            <a:lvl1pPr defTabSz="457200">
              <a:defRPr sz="3600">
                <a:uFill>
                  <a:solidFill>
                    <a:srgbClr val="000000"/>
                  </a:solidFill>
                </a:uFill>
                <a:latin typeface="Times Roman"/>
                <a:ea typeface="Times Roman"/>
                <a:cs typeface="Times Roman"/>
                <a:sym typeface="Times Roman"/>
              </a:defRPr>
            </a:lvl1pPr>
          </a:lstStyle>
          <a:p>
            <a:pPr/>
            <a:r>
              <a:t>Procurement of data from the Website</a:t>
            </a:r>
          </a:p>
        </p:txBody>
      </p:sp>
      <p:sp>
        <p:nvSpPr>
          <p:cNvPr id="173" name="A. Urllib:…"/>
          <p:cNvSpPr txBox="1"/>
          <p:nvPr>
            <p:ph type="body" idx="1"/>
          </p:nvPr>
        </p:nvSpPr>
        <p:spPr>
          <a:prstGeom prst="rect">
            <a:avLst/>
          </a:prstGeom>
        </p:spPr>
        <p:txBody>
          <a:bodyPr/>
          <a:lstStyle/>
          <a:p>
            <a:pPr marL="0" indent="0" algn="just" defTabSz="278892">
              <a:lnSpc>
                <a:spcPct val="150000"/>
              </a:lnSpc>
              <a:spcBef>
                <a:spcPts val="400"/>
              </a:spcBef>
              <a:buSzTx/>
              <a:buNone/>
              <a:tabLst>
                <a:tab pos="266700" algn="l"/>
                <a:tab pos="546100" algn="l"/>
                <a:tab pos="812800" algn="l"/>
                <a:tab pos="1092200" algn="l"/>
                <a:tab pos="1371600" algn="l"/>
                <a:tab pos="1638300" algn="l"/>
                <a:tab pos="1917700" algn="l"/>
                <a:tab pos="2184400" algn="l"/>
                <a:tab pos="2463800" algn="l"/>
                <a:tab pos="2743200" algn="l"/>
                <a:tab pos="3009900" algn="l"/>
                <a:tab pos="3289300" algn="l"/>
                <a:tab pos="3568700" algn="l"/>
              </a:tabLst>
              <a:defRPr b="1" sz="1647">
                <a:uFill>
                  <a:solidFill>
                    <a:srgbClr val="000000"/>
                  </a:solidFill>
                </a:uFill>
                <a:latin typeface="Times Roman"/>
                <a:ea typeface="Times Roman"/>
                <a:cs typeface="Times Roman"/>
                <a:sym typeface="Times Roman"/>
              </a:defRPr>
            </a:pPr>
            <a:r>
              <a:t>A. Urllib:</a:t>
            </a:r>
          </a:p>
          <a:p>
            <a:pPr marL="0" indent="0" algn="just" defTabSz="278892">
              <a:lnSpc>
                <a:spcPct val="150000"/>
              </a:lnSpc>
              <a:spcBef>
                <a:spcPts val="400"/>
              </a:spcBef>
              <a:buSzTx/>
              <a:buNone/>
              <a:tabLst>
                <a:tab pos="266700" algn="l"/>
                <a:tab pos="546100" algn="l"/>
                <a:tab pos="812800" algn="l"/>
                <a:tab pos="1092200" algn="l"/>
                <a:tab pos="1371600" algn="l"/>
                <a:tab pos="1638300" algn="l"/>
                <a:tab pos="1917700" algn="l"/>
                <a:tab pos="2184400" algn="l"/>
                <a:tab pos="2463800" algn="l"/>
                <a:tab pos="2743200" algn="l"/>
                <a:tab pos="3009900" algn="l"/>
                <a:tab pos="3289300" algn="l"/>
                <a:tab pos="3568700" algn="l"/>
              </a:tabLst>
              <a:defRPr spc="37" sz="1647">
                <a:uFill>
                  <a:solidFill>
                    <a:srgbClr val="000000"/>
                  </a:solidFill>
                </a:uFill>
                <a:latin typeface="Times Roman"/>
                <a:ea typeface="Times Roman"/>
                <a:cs typeface="Times Roman"/>
                <a:sym typeface="Times Roman"/>
              </a:defRPr>
            </a:pPr>
            <a:r>
              <a:t>This python module is used for sending and receiving the HTTP request over the internet like GET,POST,DELETE etc. We are using the request function to send GET request to receive data as a json format which is the universal format for getting data over the HTTP we then send the data to the json module for converting to python processable format like dictionary</a:t>
            </a:r>
          </a:p>
          <a:p>
            <a:pPr marL="0" indent="0" algn="just" defTabSz="278892">
              <a:lnSpc>
                <a:spcPct val="150000"/>
              </a:lnSpc>
              <a:spcBef>
                <a:spcPts val="400"/>
              </a:spcBef>
              <a:buSzTx/>
              <a:buNone/>
              <a:tabLst>
                <a:tab pos="266700" algn="l"/>
                <a:tab pos="546100" algn="l"/>
                <a:tab pos="812800" algn="l"/>
                <a:tab pos="1092200" algn="l"/>
                <a:tab pos="1371600" algn="l"/>
                <a:tab pos="1638300" algn="l"/>
                <a:tab pos="1917700" algn="l"/>
                <a:tab pos="2184400" algn="l"/>
                <a:tab pos="2463800" algn="l"/>
                <a:tab pos="2743200" algn="l"/>
                <a:tab pos="3009900" algn="l"/>
                <a:tab pos="3289300" algn="l"/>
                <a:tab pos="3568700" algn="l"/>
              </a:tabLst>
              <a:defRPr b="1" sz="1647">
                <a:uFill>
                  <a:solidFill>
                    <a:srgbClr val="000000"/>
                  </a:solidFill>
                </a:uFill>
                <a:latin typeface="Times Roman"/>
                <a:ea typeface="Times Roman"/>
                <a:cs typeface="Times Roman"/>
                <a:sym typeface="Times Roman"/>
              </a:defRPr>
            </a:pPr>
            <a:r>
              <a:t>B. Json:</a:t>
            </a:r>
          </a:p>
          <a:p>
            <a:pPr marL="0" indent="0" algn="just" defTabSz="278892">
              <a:lnSpc>
                <a:spcPct val="150000"/>
              </a:lnSpc>
              <a:spcBef>
                <a:spcPts val="400"/>
              </a:spcBef>
              <a:buSzTx/>
              <a:buNone/>
              <a:tabLst>
                <a:tab pos="266700" algn="l"/>
                <a:tab pos="546100" algn="l"/>
                <a:tab pos="812800" algn="l"/>
                <a:tab pos="1092200" algn="l"/>
                <a:tab pos="1371600" algn="l"/>
                <a:tab pos="1638300" algn="l"/>
                <a:tab pos="1917700" algn="l"/>
                <a:tab pos="2184400" algn="l"/>
                <a:tab pos="2463800" algn="l"/>
                <a:tab pos="2743200" algn="l"/>
                <a:tab pos="3009900" algn="l"/>
                <a:tab pos="3289300" algn="l"/>
                <a:tab pos="3568700" algn="l"/>
              </a:tabLst>
              <a:defRPr spc="37" sz="1647">
                <a:uFill>
                  <a:solidFill>
                    <a:srgbClr val="000000"/>
                  </a:solidFill>
                </a:uFill>
                <a:latin typeface="Times Roman"/>
                <a:ea typeface="Times Roman"/>
                <a:cs typeface="Times Roman"/>
                <a:sym typeface="Times Roman"/>
              </a:defRPr>
            </a:pPr>
            <a:r>
              <a:t>This module is used for converting the JSON data that is received from a HTTP GET Request or REST API to a python readable format like the dictionay which has similar syntax like the JSON format data Here we are using it to convert the raw JSON data from poloniex website to python fromat for processing</a:t>
            </a:r>
          </a:p>
          <a:p>
            <a:pPr marL="0" indent="0" algn="just" defTabSz="278892">
              <a:lnSpc>
                <a:spcPct val="150000"/>
              </a:lnSpc>
              <a:spcBef>
                <a:spcPts val="400"/>
              </a:spcBef>
              <a:buSzTx/>
              <a:buNone/>
              <a:tabLst>
                <a:tab pos="266700" algn="l"/>
                <a:tab pos="546100" algn="l"/>
                <a:tab pos="812800" algn="l"/>
                <a:tab pos="1092200" algn="l"/>
                <a:tab pos="1371600" algn="l"/>
                <a:tab pos="1638300" algn="l"/>
                <a:tab pos="1917700" algn="l"/>
                <a:tab pos="2184400" algn="l"/>
                <a:tab pos="2463800" algn="l"/>
                <a:tab pos="2743200" algn="l"/>
                <a:tab pos="3009900" algn="l"/>
                <a:tab pos="3289300" algn="l"/>
                <a:tab pos="3568700" algn="l"/>
              </a:tabLst>
              <a:defRPr b="1" sz="1647">
                <a:uFill>
                  <a:solidFill>
                    <a:srgbClr val="000000"/>
                  </a:solidFill>
                </a:uFill>
                <a:latin typeface="Times Roman"/>
                <a:ea typeface="Times Roman"/>
                <a:cs typeface="Times Roman"/>
                <a:sym typeface="Times Roman"/>
              </a:defRPr>
            </a:pPr>
            <a:r>
              <a:t>C. CSV:</a:t>
            </a:r>
          </a:p>
          <a:p>
            <a:pPr marL="0" indent="0" algn="just" defTabSz="278892">
              <a:lnSpc>
                <a:spcPct val="150000"/>
              </a:lnSpc>
              <a:spcBef>
                <a:spcPts val="400"/>
              </a:spcBef>
              <a:buSzTx/>
              <a:buNone/>
              <a:tabLst>
                <a:tab pos="266700" algn="l"/>
                <a:tab pos="546100" algn="l"/>
                <a:tab pos="812800" algn="l"/>
                <a:tab pos="1092200" algn="l"/>
                <a:tab pos="1371600" algn="l"/>
                <a:tab pos="1638300" algn="l"/>
                <a:tab pos="1917700" algn="l"/>
                <a:tab pos="2184400" algn="l"/>
                <a:tab pos="2463800" algn="l"/>
                <a:tab pos="2743200" algn="l"/>
                <a:tab pos="3009900" algn="l"/>
                <a:tab pos="3289300" algn="l"/>
                <a:tab pos="3568700" algn="l"/>
              </a:tabLst>
              <a:defRPr spc="37" sz="1647">
                <a:uFill>
                  <a:solidFill>
                    <a:srgbClr val="000000"/>
                  </a:solidFill>
                </a:uFill>
                <a:latin typeface="Times Roman"/>
                <a:ea typeface="Times Roman"/>
                <a:cs typeface="Times Roman"/>
                <a:sym typeface="Times Roman"/>
              </a:defRPr>
            </a:pPr>
            <a:r>
              <a:t>The CSV is the abbrivation for "Comma Seperated Variables". The csv module used in python for reading CSV files or to write to a CSV file. Here we are using the csv module in python for storing the data from poloniex</a:t>
            </a:r>
          </a:p>
          <a:p>
            <a:pPr marL="0" indent="0" algn="just" defTabSz="278892">
              <a:lnSpc>
                <a:spcPct val="150000"/>
              </a:lnSpc>
              <a:spcBef>
                <a:spcPts val="400"/>
              </a:spcBef>
              <a:buSzTx/>
              <a:buNone/>
              <a:tabLst>
                <a:tab pos="266700" algn="l"/>
                <a:tab pos="546100" algn="l"/>
                <a:tab pos="812800" algn="l"/>
                <a:tab pos="1092200" algn="l"/>
                <a:tab pos="1371600" algn="l"/>
                <a:tab pos="1638300" algn="l"/>
                <a:tab pos="1917700" algn="l"/>
                <a:tab pos="2184400" algn="l"/>
                <a:tab pos="2463800" algn="l"/>
                <a:tab pos="2743200" algn="l"/>
                <a:tab pos="3009900" algn="l"/>
                <a:tab pos="3289300" algn="l"/>
                <a:tab pos="3568700" algn="l"/>
              </a:tabLst>
              <a:defRPr b="1" sz="1647">
                <a:uFill>
                  <a:solidFill>
                    <a:srgbClr val="000000"/>
                  </a:solidFill>
                </a:uFill>
                <a:latin typeface="Times Roman"/>
                <a:ea typeface="Times Roman"/>
                <a:cs typeface="Times Roman"/>
                <a:sym typeface="Times Roman"/>
              </a:defRPr>
            </a:pPr>
            <a:r>
              <a:t>D. Datetime:</a:t>
            </a:r>
          </a:p>
          <a:p>
            <a:pPr marL="0" indent="0" algn="just" defTabSz="278892">
              <a:lnSpc>
                <a:spcPct val="150000"/>
              </a:lnSpc>
              <a:spcBef>
                <a:spcPts val="400"/>
              </a:spcBef>
              <a:buSzTx/>
              <a:buNone/>
              <a:tabLst>
                <a:tab pos="266700" algn="l"/>
                <a:tab pos="546100" algn="l"/>
                <a:tab pos="812800" algn="l"/>
                <a:tab pos="1092200" algn="l"/>
                <a:tab pos="1371600" algn="l"/>
                <a:tab pos="1638300" algn="l"/>
                <a:tab pos="1917700" algn="l"/>
                <a:tab pos="2184400" algn="l"/>
                <a:tab pos="2463800" algn="l"/>
                <a:tab pos="2743200" algn="l"/>
                <a:tab pos="3009900" algn="l"/>
                <a:tab pos="3289300" algn="l"/>
                <a:tab pos="3568700" algn="l"/>
              </a:tabLst>
              <a:defRPr spc="37" sz="1647">
                <a:uFill>
                  <a:solidFill>
                    <a:srgbClr val="000000"/>
                  </a:solidFill>
                </a:uFill>
                <a:latin typeface="Times Roman"/>
                <a:ea typeface="Times Roman"/>
                <a:cs typeface="Times Roman"/>
                <a:sym typeface="Times Roman"/>
              </a:defRPr>
            </a:pPr>
            <a:r>
              <a:t>The datetime module is used in python for dealing with the date and time. This module can be used for converting a timestamp to YYYY-MM-DD HH:MM:SS format for processing with the Neural Network</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E. Binance:…"/>
          <p:cNvSpPr txBox="1"/>
          <p:nvPr>
            <p:ph type="body" idx="1"/>
          </p:nvPr>
        </p:nvSpPr>
        <p:spPr>
          <a:xfrm>
            <a:off x="952500" y="737789"/>
            <a:ext cx="11099800" cy="8139511"/>
          </a:xfrm>
          <a:prstGeom prst="rect">
            <a:avLst/>
          </a:prstGeom>
        </p:spPr>
        <p:txBody>
          <a:bodyPr anchor="t"/>
          <a:lstStyle/>
          <a:p>
            <a:pPr marL="0" indent="0" algn="just" defTabSz="338327">
              <a:lnSpc>
                <a:spcPct val="150000"/>
              </a:lnSpc>
              <a:spcBef>
                <a:spcPts val="500"/>
              </a:spcBef>
              <a:buSzTx/>
              <a:buNone/>
              <a:tabLst>
                <a:tab pos="330200" algn="l"/>
                <a:tab pos="660400" algn="l"/>
                <a:tab pos="990600" algn="l"/>
                <a:tab pos="1320800" algn="l"/>
                <a:tab pos="1663700" algn="l"/>
                <a:tab pos="1993900" algn="l"/>
                <a:tab pos="2324100" algn="l"/>
                <a:tab pos="2654300" algn="l"/>
                <a:tab pos="2997200" algn="l"/>
                <a:tab pos="3327400" algn="l"/>
                <a:tab pos="3657600" algn="l"/>
                <a:tab pos="3987800" algn="l"/>
                <a:tab pos="4330700" algn="l"/>
              </a:tabLst>
              <a:defRPr b="1" sz="1998">
                <a:uFill>
                  <a:solidFill>
                    <a:srgbClr val="000000"/>
                  </a:solidFill>
                </a:uFill>
                <a:latin typeface="Times Roman"/>
                <a:ea typeface="Times Roman"/>
                <a:cs typeface="Times Roman"/>
                <a:sym typeface="Times Roman"/>
              </a:defRPr>
            </a:pPr>
            <a:r>
              <a:t>E. Binance:</a:t>
            </a:r>
          </a:p>
          <a:p>
            <a:pPr marL="0" indent="0" algn="just" defTabSz="338327">
              <a:lnSpc>
                <a:spcPct val="150000"/>
              </a:lnSpc>
              <a:spcBef>
                <a:spcPts val="500"/>
              </a:spcBef>
              <a:buSzTx/>
              <a:buNone/>
              <a:tabLst>
                <a:tab pos="330200" algn="l"/>
                <a:tab pos="660400" algn="l"/>
                <a:tab pos="990600" algn="l"/>
                <a:tab pos="1320800" algn="l"/>
                <a:tab pos="1663700" algn="l"/>
                <a:tab pos="1993900" algn="l"/>
                <a:tab pos="2324100" algn="l"/>
                <a:tab pos="2654300" algn="l"/>
                <a:tab pos="2997200" algn="l"/>
                <a:tab pos="3327400" algn="l"/>
                <a:tab pos="3657600" algn="l"/>
                <a:tab pos="3987800" algn="l"/>
                <a:tab pos="4330700" algn="l"/>
              </a:tabLst>
              <a:defRPr spc="45" sz="1998">
                <a:uFill>
                  <a:solidFill>
                    <a:srgbClr val="000000"/>
                  </a:solidFill>
                </a:uFill>
                <a:latin typeface="Times Roman"/>
                <a:ea typeface="Times Roman"/>
                <a:cs typeface="Times Roman"/>
                <a:sym typeface="Times Roman"/>
              </a:defRPr>
            </a:pPr>
            <a:r>
              <a:t>This is a proprietary module which is used for getting the data from the binance website using their APIKey and the SecretKey. Here we are using as out backup data retriving for model testing purpose.</a:t>
            </a:r>
          </a:p>
          <a:p>
            <a:pPr marL="0" indent="0" defTabSz="338327">
              <a:lnSpc>
                <a:spcPct val="150000"/>
              </a:lnSpc>
              <a:spcBef>
                <a:spcPts val="500"/>
              </a:spcBef>
              <a:buSzTx/>
              <a:buNone/>
              <a:tabLst>
                <a:tab pos="330200" algn="l"/>
                <a:tab pos="660400" algn="l"/>
                <a:tab pos="990600" algn="l"/>
                <a:tab pos="1320800" algn="l"/>
                <a:tab pos="1663700" algn="l"/>
                <a:tab pos="1993900" algn="l"/>
                <a:tab pos="2324100" algn="l"/>
                <a:tab pos="2654300" algn="l"/>
                <a:tab pos="2997200" algn="l"/>
                <a:tab pos="3327400" algn="l"/>
                <a:tab pos="3657600" algn="l"/>
                <a:tab pos="3987800" algn="l"/>
                <a:tab pos="4330700" algn="l"/>
              </a:tabLst>
              <a:defRPr b="1" sz="1998">
                <a:uFill>
                  <a:solidFill>
                    <a:srgbClr val="000000"/>
                  </a:solidFill>
                </a:uFill>
                <a:latin typeface="Times Roman"/>
                <a:ea typeface="Times Roman"/>
                <a:cs typeface="Times Roman"/>
                <a:sym typeface="Times Roman"/>
              </a:defRPr>
            </a:pPr>
            <a:r>
              <a:t>F. Binance API:</a:t>
            </a:r>
          </a:p>
          <a:p>
            <a:pPr marL="0" indent="0" defTabSz="338327">
              <a:lnSpc>
                <a:spcPct val="150000"/>
              </a:lnSpc>
              <a:spcBef>
                <a:spcPts val="500"/>
              </a:spcBef>
              <a:buSzTx/>
              <a:buNone/>
              <a:tabLst>
                <a:tab pos="330200" algn="l"/>
                <a:tab pos="660400" algn="l"/>
                <a:tab pos="990600" algn="l"/>
                <a:tab pos="1320800" algn="l"/>
                <a:tab pos="1663700" algn="l"/>
                <a:tab pos="1993900" algn="l"/>
                <a:tab pos="2324100" algn="l"/>
                <a:tab pos="2654300" algn="l"/>
                <a:tab pos="2997200" algn="l"/>
                <a:tab pos="3327400" algn="l"/>
                <a:tab pos="3657600" algn="l"/>
                <a:tab pos="3987800" algn="l"/>
                <a:tab pos="4330700" algn="l"/>
              </a:tabLst>
              <a:defRPr spc="45" sz="1998">
                <a:uFill>
                  <a:solidFill>
                    <a:srgbClr val="000000"/>
                  </a:solidFill>
                </a:uFill>
                <a:latin typeface="Times Roman"/>
                <a:ea typeface="Times Roman"/>
                <a:cs typeface="Times Roman"/>
                <a:sym typeface="Times Roman"/>
              </a:defRPr>
            </a:pPr>
            <a:r>
              <a:t>The Binance is a site that is facilitated for digital money trade that has given a stage to in excess of 100 cryptographic forms of money. From the start the binance organization constructed high recurrence exchanging framework for merchants. Around 2013 they joined the blockchain.info as a cryptographic money wallet's group. Presently it considered as one of the greatest digital currency trade on the planet as far as trading volume. We are utilizing their API to get access of the Bitcoin trade data that is going on and furthermore the price market of the Bitcoin which will be utilized to prepare the Neural Network Model that is foreseeing the end price of the Bitcoin the following day. The strategy by which Binance API works is that we have to make a profile for us and login with the certifications given and we have to produce an APIKey and a SecretKey which are should have been sent with other required data to get the Bitcoin price data. We are utilizing an extraordinary module in python for interfacing with API known as binance.client which will be utilized to send the APIKey and the SecretKey and recover the data.</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Refinement of  Data"/>
          <p:cNvSpPr txBox="1"/>
          <p:nvPr>
            <p:ph type="title"/>
          </p:nvPr>
        </p:nvSpPr>
        <p:spPr>
          <a:prstGeom prst="rect">
            <a:avLst/>
          </a:prstGeom>
        </p:spPr>
        <p:txBody>
          <a:bodyPr/>
          <a:lstStyle>
            <a:lvl1pPr defTabSz="457200">
              <a:defRPr sz="3600">
                <a:uFill>
                  <a:solidFill>
                    <a:srgbClr val="000000"/>
                  </a:solidFill>
                </a:uFill>
                <a:latin typeface="Times Roman"/>
                <a:ea typeface="Times Roman"/>
                <a:cs typeface="Times Roman"/>
                <a:sym typeface="Times Roman"/>
              </a:defRPr>
            </a:lvl1pPr>
          </a:lstStyle>
          <a:p>
            <a:pPr/>
            <a:r>
              <a:t>Refinement of  Data</a:t>
            </a:r>
          </a:p>
        </p:txBody>
      </p:sp>
      <p:sp>
        <p:nvSpPr>
          <p:cNvPr id="178" name="A. Pandas:…"/>
          <p:cNvSpPr txBox="1"/>
          <p:nvPr>
            <p:ph type="body" idx="1"/>
          </p:nvPr>
        </p:nvSpPr>
        <p:spPr>
          <a:xfrm>
            <a:off x="952500" y="2195891"/>
            <a:ext cx="11099800" cy="6681409"/>
          </a:xfrm>
          <a:prstGeom prst="rect">
            <a:avLst/>
          </a:prstGeom>
        </p:spPr>
        <p:txBody>
          <a:bodyPr/>
          <a:lstStyle/>
          <a:p>
            <a:pPr marL="0" indent="0" algn="just" defTabSz="306324">
              <a:lnSpc>
                <a:spcPct val="150000"/>
              </a:lnSpc>
              <a:spcBef>
                <a:spcPts val="400"/>
              </a:spcBef>
              <a:buSzTx/>
              <a:buNone/>
              <a:tabLst>
                <a:tab pos="292100" algn="l"/>
                <a:tab pos="596900" algn="l"/>
                <a:tab pos="901700" algn="l"/>
                <a:tab pos="1206500" algn="l"/>
                <a:tab pos="1498600" algn="l"/>
                <a:tab pos="1803400" algn="l"/>
                <a:tab pos="2108200" algn="l"/>
                <a:tab pos="2413000" algn="l"/>
                <a:tab pos="2705100" algn="l"/>
                <a:tab pos="3009900" algn="l"/>
                <a:tab pos="3314700" algn="l"/>
                <a:tab pos="3619500" algn="l"/>
                <a:tab pos="3911600" algn="l"/>
              </a:tabLst>
              <a:defRPr b="1" sz="1809">
                <a:uFill>
                  <a:solidFill>
                    <a:srgbClr val="000000"/>
                  </a:solidFill>
                </a:uFill>
                <a:latin typeface="Times Roman"/>
                <a:ea typeface="Times Roman"/>
                <a:cs typeface="Times Roman"/>
                <a:sym typeface="Times Roman"/>
              </a:defRPr>
            </a:pPr>
            <a:r>
              <a:t>A. Pandas:</a:t>
            </a:r>
          </a:p>
          <a:p>
            <a:pPr marL="0" indent="0" algn="just" defTabSz="306324">
              <a:lnSpc>
                <a:spcPct val="150000"/>
              </a:lnSpc>
              <a:spcBef>
                <a:spcPts val="400"/>
              </a:spcBef>
              <a:buSzTx/>
              <a:buNone/>
              <a:tabLst>
                <a:tab pos="292100" algn="l"/>
                <a:tab pos="596900" algn="l"/>
                <a:tab pos="901700" algn="l"/>
                <a:tab pos="1206500" algn="l"/>
                <a:tab pos="1498600" algn="l"/>
                <a:tab pos="1803400" algn="l"/>
                <a:tab pos="2108200" algn="l"/>
                <a:tab pos="2413000" algn="l"/>
                <a:tab pos="2705100" algn="l"/>
                <a:tab pos="3009900" algn="l"/>
                <a:tab pos="3314700" algn="l"/>
                <a:tab pos="3619500" algn="l"/>
                <a:tab pos="3911600" algn="l"/>
              </a:tabLst>
              <a:defRPr spc="41" sz="1809">
                <a:uFill>
                  <a:solidFill>
                    <a:srgbClr val="000000"/>
                  </a:solidFill>
                </a:uFill>
                <a:latin typeface="Times Roman"/>
                <a:ea typeface="Times Roman"/>
                <a:cs typeface="Times Roman"/>
                <a:sym typeface="Times Roman"/>
              </a:defRPr>
            </a:pPr>
            <a:r>
              <a:t>The pandas library is used for data science and data processing. This uses the numpy objects as the inputing the data and matplotlib.pyplot for visualization of the data. This converts the numpy.ndarray into a pnadas.dataframe to process the data which given as the input</a:t>
            </a:r>
          </a:p>
          <a:p>
            <a:pPr marL="0" indent="0" algn="just" defTabSz="306324">
              <a:lnSpc>
                <a:spcPct val="150000"/>
              </a:lnSpc>
              <a:spcBef>
                <a:spcPts val="400"/>
              </a:spcBef>
              <a:buSzTx/>
              <a:buNone/>
              <a:tabLst>
                <a:tab pos="292100" algn="l"/>
                <a:tab pos="596900" algn="l"/>
                <a:tab pos="901700" algn="l"/>
                <a:tab pos="1206500" algn="l"/>
                <a:tab pos="1498600" algn="l"/>
                <a:tab pos="1803400" algn="l"/>
                <a:tab pos="2108200" algn="l"/>
                <a:tab pos="2413000" algn="l"/>
                <a:tab pos="2705100" algn="l"/>
                <a:tab pos="3009900" algn="l"/>
                <a:tab pos="3314700" algn="l"/>
                <a:tab pos="3619500" algn="l"/>
                <a:tab pos="3911600" algn="l"/>
              </a:tabLst>
              <a:defRPr b="1" sz="1809">
                <a:uFill>
                  <a:solidFill>
                    <a:srgbClr val="000000"/>
                  </a:solidFill>
                </a:uFill>
                <a:latin typeface="Times Roman"/>
                <a:ea typeface="Times Roman"/>
                <a:cs typeface="Times Roman"/>
                <a:sym typeface="Times Roman"/>
              </a:defRPr>
            </a:pPr>
            <a:r>
              <a:t>B. Numpy:</a:t>
            </a:r>
          </a:p>
          <a:p>
            <a:pPr marL="0" indent="0" algn="just" defTabSz="306324">
              <a:lnSpc>
                <a:spcPct val="150000"/>
              </a:lnSpc>
              <a:spcBef>
                <a:spcPts val="400"/>
              </a:spcBef>
              <a:buSzTx/>
              <a:buNone/>
              <a:tabLst>
                <a:tab pos="292100" algn="l"/>
                <a:tab pos="596900" algn="l"/>
                <a:tab pos="901700" algn="l"/>
                <a:tab pos="1206500" algn="l"/>
                <a:tab pos="1498600" algn="l"/>
                <a:tab pos="1803400" algn="l"/>
                <a:tab pos="2108200" algn="l"/>
                <a:tab pos="2413000" algn="l"/>
                <a:tab pos="2705100" algn="l"/>
                <a:tab pos="3009900" algn="l"/>
                <a:tab pos="3314700" algn="l"/>
                <a:tab pos="3619500" algn="l"/>
                <a:tab pos="3911600" algn="l"/>
              </a:tabLst>
              <a:defRPr spc="41" sz="1809">
                <a:uFill>
                  <a:solidFill>
                    <a:srgbClr val="000000"/>
                  </a:solidFill>
                </a:uFill>
                <a:latin typeface="Times Roman"/>
                <a:ea typeface="Times Roman"/>
                <a:cs typeface="Times Roman"/>
                <a:sym typeface="Times Roman"/>
              </a:defRPr>
            </a:pPr>
            <a:r>
              <a:t>The Numpy is a mathematical library for creating and fast processing of n-dimention data. We have other mathematical prcessing library in python but we have chosen Numpy becoz it is compatible with most of the ML libraried and also it more faster to compute data in Numpy lib then the treditional list and array of the python</a:t>
            </a:r>
          </a:p>
          <a:p>
            <a:pPr marL="0" indent="0" algn="just" defTabSz="306324">
              <a:lnSpc>
                <a:spcPct val="150000"/>
              </a:lnSpc>
              <a:spcBef>
                <a:spcPts val="400"/>
              </a:spcBef>
              <a:buSzTx/>
              <a:buNone/>
              <a:tabLst>
                <a:tab pos="292100" algn="l"/>
                <a:tab pos="596900" algn="l"/>
                <a:tab pos="901700" algn="l"/>
                <a:tab pos="1206500" algn="l"/>
                <a:tab pos="1498600" algn="l"/>
                <a:tab pos="1803400" algn="l"/>
                <a:tab pos="2108200" algn="l"/>
                <a:tab pos="2413000" algn="l"/>
                <a:tab pos="2705100" algn="l"/>
                <a:tab pos="3009900" algn="l"/>
                <a:tab pos="3314700" algn="l"/>
                <a:tab pos="3619500" algn="l"/>
                <a:tab pos="3911600" algn="l"/>
              </a:tabLst>
              <a:defRPr b="1" sz="1809">
                <a:uFill>
                  <a:solidFill>
                    <a:srgbClr val="000000"/>
                  </a:solidFill>
                </a:uFill>
                <a:latin typeface="Times Roman"/>
                <a:ea typeface="Times Roman"/>
                <a:cs typeface="Times Roman"/>
                <a:sym typeface="Times Roman"/>
              </a:defRPr>
            </a:pPr>
            <a:r>
              <a:t>C. Sklearn:</a:t>
            </a:r>
          </a:p>
          <a:p>
            <a:pPr marL="0" indent="0" algn="just" defTabSz="306324">
              <a:lnSpc>
                <a:spcPct val="150000"/>
              </a:lnSpc>
              <a:spcBef>
                <a:spcPts val="400"/>
              </a:spcBef>
              <a:buSzTx/>
              <a:buNone/>
              <a:tabLst>
                <a:tab pos="292100" algn="l"/>
                <a:tab pos="596900" algn="l"/>
                <a:tab pos="901700" algn="l"/>
                <a:tab pos="1206500" algn="l"/>
                <a:tab pos="1498600" algn="l"/>
                <a:tab pos="1803400" algn="l"/>
                <a:tab pos="2108200" algn="l"/>
                <a:tab pos="2413000" algn="l"/>
                <a:tab pos="2705100" algn="l"/>
                <a:tab pos="3009900" algn="l"/>
                <a:tab pos="3314700" algn="l"/>
                <a:tab pos="3619500" algn="l"/>
                <a:tab pos="3911600" algn="l"/>
              </a:tabLst>
              <a:defRPr spc="41" sz="1809">
                <a:uFill>
                  <a:solidFill>
                    <a:srgbClr val="000000"/>
                  </a:solidFill>
                </a:uFill>
                <a:latin typeface="Times Roman"/>
                <a:ea typeface="Times Roman"/>
                <a:cs typeface="Times Roman"/>
                <a:sym typeface="Times Roman"/>
              </a:defRPr>
            </a:pPr>
            <a:r>
              <a:t>The Sklearn is a ML library of its own but here we are using it for preprocessing of the data which means the data that we have here is in a broad range of data which is very hard for Neural Network to process so we bring down the range of the data to a certain constraint range ideally in between 0 and 1. We are using the Scaling function for converting the data to 0 to 1 range using the Sigmoid method</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Incorporation of neural network"/>
          <p:cNvSpPr txBox="1"/>
          <p:nvPr>
            <p:ph type="title"/>
          </p:nvPr>
        </p:nvSpPr>
        <p:spPr>
          <a:prstGeom prst="rect">
            <a:avLst/>
          </a:prstGeom>
        </p:spPr>
        <p:txBody>
          <a:bodyPr/>
          <a:lstStyle>
            <a:lvl1pPr defTabSz="457200">
              <a:defRPr sz="3600">
                <a:uFill>
                  <a:solidFill>
                    <a:srgbClr val="000000"/>
                  </a:solidFill>
                </a:uFill>
                <a:latin typeface="Times Roman"/>
                <a:ea typeface="Times Roman"/>
                <a:cs typeface="Times Roman"/>
                <a:sym typeface="Times Roman"/>
              </a:defRPr>
            </a:lvl1pPr>
          </a:lstStyle>
          <a:p>
            <a:pPr/>
            <a:r>
              <a:t>Incorporation of neural network</a:t>
            </a:r>
          </a:p>
        </p:txBody>
      </p:sp>
      <p:sp>
        <p:nvSpPr>
          <p:cNvPr id="181" name="Tensorflow and Keras:…"/>
          <p:cNvSpPr txBox="1"/>
          <p:nvPr>
            <p:ph type="body" idx="1"/>
          </p:nvPr>
        </p:nvSpPr>
        <p:spPr>
          <a:prstGeom prst="rect">
            <a:avLst/>
          </a:prstGeom>
        </p:spPr>
        <p:txBody>
          <a:bodyPr/>
          <a:lstStyle/>
          <a:p>
            <a:pPr marL="0" indent="0" algn="just" defTabSz="457200">
              <a:lnSpc>
                <a:spcPct val="150000"/>
              </a:lnSpc>
              <a:spcBef>
                <a:spcPts val="700"/>
              </a:spcBef>
              <a:buSzTx/>
              <a:buNone/>
              <a:tabLst>
                <a:tab pos="444500" algn="l"/>
                <a:tab pos="889000" algn="l"/>
                <a:tab pos="1346200" algn="l"/>
                <a:tab pos="1790700" algn="l"/>
                <a:tab pos="2247900" algn="l"/>
                <a:tab pos="2692400" algn="l"/>
                <a:tab pos="3149600" algn="l"/>
                <a:tab pos="3594100" algn="l"/>
                <a:tab pos="4051300" algn="l"/>
                <a:tab pos="4495800" algn="l"/>
                <a:tab pos="4940300" algn="l"/>
                <a:tab pos="5397500" algn="l"/>
                <a:tab pos="5842000" algn="l"/>
              </a:tabLst>
              <a:defRPr b="1" sz="2700">
                <a:uFill>
                  <a:solidFill>
                    <a:srgbClr val="000000"/>
                  </a:solidFill>
                </a:uFill>
                <a:latin typeface="Times Roman"/>
                <a:ea typeface="Times Roman"/>
                <a:cs typeface="Times Roman"/>
                <a:sym typeface="Times Roman"/>
              </a:defRPr>
            </a:pPr>
            <a:r>
              <a:t>Tensorflow and Keras:</a:t>
            </a:r>
          </a:p>
          <a:p>
            <a:pPr marL="0" indent="0" algn="just" defTabSz="457200">
              <a:lnSpc>
                <a:spcPct val="150000"/>
              </a:lnSpc>
              <a:spcBef>
                <a:spcPts val="700"/>
              </a:spcBef>
              <a:buSzTx/>
              <a:buNone/>
              <a:tabLst>
                <a:tab pos="444500" algn="l"/>
                <a:tab pos="889000" algn="l"/>
                <a:tab pos="1346200" algn="l"/>
                <a:tab pos="1790700" algn="l"/>
                <a:tab pos="2247900" algn="l"/>
                <a:tab pos="2692400" algn="l"/>
                <a:tab pos="3149600" algn="l"/>
                <a:tab pos="3594100" algn="l"/>
                <a:tab pos="4051300" algn="l"/>
                <a:tab pos="4495800" algn="l"/>
                <a:tab pos="4940300" algn="l"/>
                <a:tab pos="5397500" algn="l"/>
                <a:tab pos="5842000" algn="l"/>
              </a:tabLst>
              <a:defRPr spc="61" sz="2700">
                <a:uFill>
                  <a:solidFill>
                    <a:srgbClr val="000000"/>
                  </a:solidFill>
                </a:uFill>
                <a:latin typeface="Times Roman"/>
                <a:ea typeface="Times Roman"/>
                <a:cs typeface="Times Roman"/>
                <a:sym typeface="Times Roman"/>
              </a:defRPr>
            </a:pPr>
            <a:r>
              <a:t>These are the modules that are used for creating and training the models that is used for predicting the price of the bitcoin closing price the next day. we are using LSTM (Long Short Term Memory Neurons) for predicting the data that is given to us.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ABSTRACT"/>
          <p:cNvSpPr txBox="1"/>
          <p:nvPr>
            <p:ph type="title"/>
          </p:nvPr>
        </p:nvSpPr>
        <p:spPr>
          <a:prstGeom prst="rect">
            <a:avLst/>
          </a:prstGeom>
        </p:spPr>
        <p:txBody>
          <a:bodyPr/>
          <a:lstStyle>
            <a:lvl1pPr>
              <a:defRPr sz="3600">
                <a:latin typeface="Times New Roman"/>
                <a:ea typeface="Times New Roman"/>
                <a:cs typeface="Times New Roman"/>
                <a:sym typeface="Times New Roman"/>
              </a:defRPr>
            </a:lvl1pPr>
          </a:lstStyle>
          <a:p>
            <a:pPr/>
            <a:r>
              <a:t>ABSTRACT</a:t>
            </a:r>
          </a:p>
        </p:txBody>
      </p:sp>
      <p:sp>
        <p:nvSpPr>
          <p:cNvPr id="136" name="This paper aims at predicting the prices of bit coin using neural network.…"/>
          <p:cNvSpPr txBox="1"/>
          <p:nvPr>
            <p:ph type="body" idx="1"/>
          </p:nvPr>
        </p:nvSpPr>
        <p:spPr>
          <a:xfrm>
            <a:off x="952500" y="2717800"/>
            <a:ext cx="11099800" cy="6286500"/>
          </a:xfrm>
          <a:prstGeom prst="rect">
            <a:avLst/>
          </a:prstGeom>
        </p:spPr>
        <p:txBody>
          <a:bodyPr anchor="t"/>
          <a:lstStyle/>
          <a:p>
            <a:pPr marL="375046" indent="-375046" algn="just" defTabSz="457200">
              <a:lnSpc>
                <a:spcPct val="150000"/>
              </a:lnSpc>
              <a:spcBef>
                <a:spcPts val="0"/>
              </a:spcBef>
              <a:defRPr sz="2700">
                <a:latin typeface="Times New Roman"/>
                <a:ea typeface="Times New Roman"/>
                <a:cs typeface="Times New Roman"/>
                <a:sym typeface="Times New Roman"/>
              </a:defRPr>
            </a:pPr>
            <a:r>
              <a:t>This paper aims at predicting the prices of bit coin using neural network. </a:t>
            </a:r>
          </a:p>
          <a:p>
            <a:pPr marL="375046" indent="-375046" algn="just" defTabSz="457200">
              <a:lnSpc>
                <a:spcPct val="150000"/>
              </a:lnSpc>
              <a:spcBef>
                <a:spcPts val="0"/>
              </a:spcBef>
              <a:defRPr sz="2700">
                <a:latin typeface="Times New Roman"/>
                <a:ea typeface="Times New Roman"/>
                <a:cs typeface="Times New Roman"/>
                <a:sym typeface="Times New Roman"/>
              </a:defRPr>
            </a:pPr>
            <a:r>
              <a:t>This can be done accurately by taking into consideration various frameworks that affect the value of Bitcoin. </a:t>
            </a:r>
          </a:p>
          <a:p>
            <a:pPr marL="375046" indent="-375046" algn="just" defTabSz="457200">
              <a:lnSpc>
                <a:spcPct val="150000"/>
              </a:lnSpc>
              <a:spcBef>
                <a:spcPts val="0"/>
              </a:spcBef>
              <a:defRPr sz="2700">
                <a:latin typeface="Times New Roman"/>
                <a:ea typeface="Times New Roman"/>
                <a:cs typeface="Times New Roman"/>
                <a:sym typeface="Times New Roman"/>
              </a:defRPr>
            </a:pPr>
            <a:r>
              <a:t>We aim to achieve this by understanding and identifying daily trends in the Bitcoin market while gaining insight into optimal features surrounding Bitcoin price. </a:t>
            </a:r>
          </a:p>
          <a:p>
            <a:pPr marL="375046" indent="-375046" algn="just" defTabSz="457200">
              <a:lnSpc>
                <a:spcPct val="150000"/>
              </a:lnSpc>
              <a:spcBef>
                <a:spcPts val="0"/>
              </a:spcBef>
              <a:defRPr sz="2700">
                <a:latin typeface="Times New Roman"/>
                <a:ea typeface="Times New Roman"/>
                <a:cs typeface="Times New Roman"/>
                <a:sym typeface="Times New Roman"/>
              </a:defRPr>
            </a:pPr>
            <a:r>
              <a:t>Our data set consists of various features relating to the Bitcoin price and payment network over the course of five years, recorded daily. </a:t>
            </a:r>
          </a:p>
          <a:p>
            <a:pPr marL="375046" indent="-375046" algn="just" defTabSz="457200">
              <a:lnSpc>
                <a:spcPct val="150000"/>
              </a:lnSpc>
              <a:spcBef>
                <a:spcPts val="0"/>
              </a:spcBef>
              <a:defRPr sz="2700">
                <a:latin typeface="Times New Roman"/>
                <a:ea typeface="Times New Roman"/>
                <a:cs typeface="Times New Roman"/>
                <a:sym typeface="Times New Roman"/>
              </a:defRPr>
            </a:pPr>
            <a:r>
              <a:t>Using the available information, we will signal the daily price change with maximum accuracy.</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RESULTS"/>
          <p:cNvSpPr txBox="1"/>
          <p:nvPr>
            <p:ph type="title"/>
          </p:nvPr>
        </p:nvSpPr>
        <p:spPr>
          <a:prstGeom prst="rect">
            <a:avLst/>
          </a:prstGeom>
        </p:spPr>
        <p:txBody>
          <a:bodyPr/>
          <a:lstStyle>
            <a:lvl1pPr>
              <a:defRPr sz="3600">
                <a:latin typeface="Times New Roman"/>
                <a:ea typeface="Times New Roman"/>
                <a:cs typeface="Times New Roman"/>
                <a:sym typeface="Times New Roman"/>
              </a:defRPr>
            </a:lvl1pPr>
          </a:lstStyle>
          <a:p>
            <a:pPr/>
            <a:r>
              <a:t>RESULTS</a:t>
            </a:r>
          </a:p>
        </p:txBody>
      </p:sp>
      <p:sp>
        <p:nvSpPr>
          <p:cNvPr id="184" name="In principle, RNN can monitor self-assertive long haul dependencies from the input. This implies if characteristic changes can be evacuated by utilizing the back-propagation technique. This can help produce a progressively exact training and prediction o"/>
          <p:cNvSpPr txBox="1"/>
          <p:nvPr>
            <p:ph type="body" idx="1"/>
          </p:nvPr>
        </p:nvSpPr>
        <p:spPr>
          <a:prstGeom prst="rect">
            <a:avLst/>
          </a:prstGeom>
        </p:spPr>
        <p:txBody>
          <a:bodyPr anchor="t"/>
          <a:lstStyle/>
          <a:p>
            <a:pPr marL="0" indent="0" algn="just" defTabSz="393192">
              <a:lnSpc>
                <a:spcPct val="150000"/>
              </a:lnSpc>
              <a:spcBef>
                <a:spcPts val="1200"/>
              </a:spcBef>
              <a:buSzTx/>
              <a:buNone/>
              <a:tabLst>
                <a:tab pos="381000" algn="l"/>
                <a:tab pos="762000" algn="l"/>
                <a:tab pos="1155700" algn="l"/>
                <a:tab pos="1536700" algn="l"/>
                <a:tab pos="1930400" algn="l"/>
                <a:tab pos="2311400" algn="l"/>
                <a:tab pos="2705100" algn="l"/>
                <a:tab pos="3086100" algn="l"/>
                <a:tab pos="3479800" algn="l"/>
                <a:tab pos="3860800" algn="l"/>
                <a:tab pos="4254500" algn="l"/>
                <a:tab pos="4635500" algn="l"/>
                <a:tab pos="5029200" algn="l"/>
              </a:tabLst>
              <a:defRPr sz="2322">
                <a:uFill>
                  <a:solidFill>
                    <a:srgbClr val="000000"/>
                  </a:solidFill>
                </a:uFill>
                <a:latin typeface="Times Roman"/>
                <a:ea typeface="Times Roman"/>
                <a:cs typeface="Times Roman"/>
                <a:sym typeface="Times Roman"/>
              </a:defRPr>
            </a:pPr>
          </a:p>
          <a:p>
            <a:pPr marL="0" indent="0" algn="just" defTabSz="393192">
              <a:lnSpc>
                <a:spcPct val="150000"/>
              </a:lnSpc>
              <a:spcBef>
                <a:spcPts val="600"/>
              </a:spcBef>
              <a:buSzTx/>
              <a:buNone/>
              <a:tabLst>
                <a:tab pos="381000" algn="l"/>
                <a:tab pos="762000" algn="l"/>
                <a:tab pos="1155700" algn="l"/>
                <a:tab pos="1536700" algn="l"/>
                <a:tab pos="1930400" algn="l"/>
                <a:tab pos="2311400" algn="l"/>
                <a:tab pos="2705100" algn="l"/>
                <a:tab pos="3086100" algn="l"/>
                <a:tab pos="3479800" algn="l"/>
                <a:tab pos="3860800" algn="l"/>
                <a:tab pos="4254500" algn="l"/>
                <a:tab pos="4635500" algn="l"/>
                <a:tab pos="5029200" algn="l"/>
              </a:tabLst>
              <a:defRPr b="1" sz="2322">
                <a:uFill>
                  <a:solidFill>
                    <a:srgbClr val="000000"/>
                  </a:solidFill>
                </a:uFill>
                <a:latin typeface="Times Roman"/>
                <a:ea typeface="Times Roman"/>
                <a:cs typeface="Times Roman"/>
                <a:sym typeface="Times Roman"/>
              </a:defRPr>
            </a:pPr>
            <a:r>
              <a:t>  </a:t>
            </a:r>
          </a:p>
          <a:p>
            <a:pPr marL="322540" indent="-322540" algn="just" defTabSz="393192">
              <a:lnSpc>
                <a:spcPct val="150000"/>
              </a:lnSpc>
              <a:spcBef>
                <a:spcPts val="600"/>
              </a:spcBef>
              <a:tabLst>
                <a:tab pos="381000" algn="l"/>
                <a:tab pos="762000" algn="l"/>
                <a:tab pos="1155700" algn="l"/>
                <a:tab pos="1536700" algn="l"/>
                <a:tab pos="1930400" algn="l"/>
                <a:tab pos="2311400" algn="l"/>
                <a:tab pos="2705100" algn="l"/>
                <a:tab pos="3086100" algn="l"/>
                <a:tab pos="3479800" algn="l"/>
                <a:tab pos="3860800" algn="l"/>
                <a:tab pos="4254500" algn="l"/>
                <a:tab pos="4635500" algn="l"/>
                <a:tab pos="5029200" algn="l"/>
              </a:tabLst>
              <a:defRPr spc="52" sz="2322">
                <a:uFill>
                  <a:solidFill>
                    <a:srgbClr val="000000"/>
                  </a:solidFill>
                </a:uFill>
                <a:latin typeface="Times Roman"/>
                <a:ea typeface="Times Roman"/>
                <a:cs typeface="Times Roman"/>
                <a:sym typeface="Times Roman"/>
              </a:defRPr>
            </a:pPr>
            <a:r>
              <a:rPr spc="32"/>
              <a:t>I</a:t>
            </a:r>
            <a:r>
              <a:t>n principle, RNN can monitor self-assertive long haul dependencies from the input. This implies if characteristic changes can be evacuated by utilizing the back-propagation technique. This can help produce a progressively exact training and prediction of the data. </a:t>
            </a:r>
          </a:p>
          <a:p>
            <a:pPr marL="322540" indent="-322540" algn="just" defTabSz="393192">
              <a:lnSpc>
                <a:spcPct val="150000"/>
              </a:lnSpc>
              <a:spcBef>
                <a:spcPts val="600"/>
              </a:spcBef>
              <a:tabLst>
                <a:tab pos="381000" algn="l"/>
                <a:tab pos="762000" algn="l"/>
                <a:tab pos="1155700" algn="l"/>
                <a:tab pos="1536700" algn="l"/>
                <a:tab pos="1930400" algn="l"/>
                <a:tab pos="2311400" algn="l"/>
                <a:tab pos="2705100" algn="l"/>
                <a:tab pos="3086100" algn="l"/>
                <a:tab pos="3479800" algn="l"/>
                <a:tab pos="3860800" algn="l"/>
                <a:tab pos="4254500" algn="l"/>
                <a:tab pos="4635500" algn="l"/>
                <a:tab pos="5029200" algn="l"/>
              </a:tabLst>
              <a:defRPr spc="52" sz="2322">
                <a:uFill>
                  <a:solidFill>
                    <a:srgbClr val="000000"/>
                  </a:solidFill>
                </a:uFill>
                <a:latin typeface="Times Roman"/>
                <a:ea typeface="Times Roman"/>
                <a:cs typeface="Times Roman"/>
                <a:sym typeface="Times Roman"/>
              </a:defRPr>
            </a:pPr>
            <a:r>
              <a:t>We are utilizing LSTM neural network and MinMaxScaler(Sigmoid) where the base paper is really utilizing MLP as the significant network and utilizing various kinds of normalization work. We can accomplish around 76-78 % precision in the framework.</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RESULT"/>
          <p:cNvSpPr txBox="1"/>
          <p:nvPr>
            <p:ph type="title"/>
          </p:nvPr>
        </p:nvSpPr>
        <p:spPr>
          <a:prstGeom prst="rect">
            <a:avLst/>
          </a:prstGeom>
        </p:spPr>
        <p:txBody>
          <a:bodyPr/>
          <a:lstStyle>
            <a:lvl1pPr>
              <a:defRPr sz="3600">
                <a:latin typeface="Times New Roman"/>
                <a:ea typeface="Times New Roman"/>
                <a:cs typeface="Times New Roman"/>
                <a:sym typeface="Times New Roman"/>
              </a:defRPr>
            </a:lvl1pPr>
          </a:lstStyle>
          <a:p>
            <a:pPr/>
            <a:r>
              <a:t>RESULT</a:t>
            </a:r>
          </a:p>
        </p:txBody>
      </p:sp>
      <p:sp>
        <p:nvSpPr>
          <p:cNvPr id="187" name="Double-click to edit"/>
          <p:cNvSpPr txBox="1"/>
          <p:nvPr>
            <p:ph type="body" idx="1"/>
          </p:nvPr>
        </p:nvSpPr>
        <p:spPr>
          <a:xfrm>
            <a:off x="1307545" y="2597150"/>
            <a:ext cx="11099801" cy="6286500"/>
          </a:xfrm>
          <a:prstGeom prst="rect">
            <a:avLst/>
          </a:prstGeom>
        </p:spPr>
        <p:txBody>
          <a:bodyPr/>
          <a:lstStyle/>
          <a:p>
            <a:pPr marL="0" indent="0" algn="just">
              <a:buSzTx/>
              <a:buNone/>
            </a:pPr>
          </a:p>
        </p:txBody>
      </p:sp>
      <p:pic>
        <p:nvPicPr>
          <p:cNvPr id="188" name="Graph.png" descr="Graph.png"/>
          <p:cNvPicPr>
            <a:picLocks noChangeAspect="1"/>
          </p:cNvPicPr>
          <p:nvPr/>
        </p:nvPicPr>
        <p:blipFill>
          <a:blip r:embed="rId2">
            <a:extLst/>
          </a:blip>
          <a:stretch>
            <a:fillRect/>
          </a:stretch>
        </p:blipFill>
        <p:spPr>
          <a:xfrm>
            <a:off x="1307545" y="2597150"/>
            <a:ext cx="9784702" cy="556033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CREENSHOTS"/>
          <p:cNvSpPr txBox="1"/>
          <p:nvPr>
            <p:ph type="title"/>
          </p:nvPr>
        </p:nvSpPr>
        <p:spPr>
          <a:prstGeom prst="rect">
            <a:avLst/>
          </a:prstGeom>
        </p:spPr>
        <p:txBody>
          <a:bodyPr/>
          <a:lstStyle>
            <a:lvl1pPr>
              <a:defRPr sz="3600">
                <a:latin typeface="Times New Roman"/>
                <a:ea typeface="Times New Roman"/>
                <a:cs typeface="Times New Roman"/>
                <a:sym typeface="Times New Roman"/>
              </a:defRPr>
            </a:lvl1pPr>
          </a:lstStyle>
          <a:p>
            <a:pPr/>
            <a:r>
              <a:t>SCREENSHOTS</a:t>
            </a:r>
          </a:p>
        </p:txBody>
      </p:sp>
      <p:sp>
        <p:nvSpPr>
          <p:cNvPr id="191" name="Double-click to edit"/>
          <p:cNvSpPr txBox="1"/>
          <p:nvPr>
            <p:ph type="body" idx="1"/>
          </p:nvPr>
        </p:nvSpPr>
        <p:spPr>
          <a:prstGeom prst="rect">
            <a:avLst/>
          </a:prstGeom>
        </p:spPr>
        <p:txBody>
          <a:bodyPr/>
          <a:lstStyle/>
          <a:p>
            <a:pPr marL="0" indent="0">
              <a:buSzTx/>
              <a:buNone/>
            </a:pPr>
          </a:p>
        </p:txBody>
      </p:sp>
      <p:pic>
        <p:nvPicPr>
          <p:cNvPr id="192" name="Image" descr="Image"/>
          <p:cNvPicPr>
            <a:picLocks noChangeAspect="1"/>
          </p:cNvPicPr>
          <p:nvPr/>
        </p:nvPicPr>
        <p:blipFill>
          <a:blip r:embed="rId2">
            <a:extLst/>
          </a:blip>
          <a:stretch>
            <a:fillRect/>
          </a:stretch>
        </p:blipFill>
        <p:spPr>
          <a:xfrm>
            <a:off x="440313" y="1828334"/>
            <a:ext cx="12124174" cy="7811432"/>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CREENSHOTS"/>
          <p:cNvSpPr txBox="1"/>
          <p:nvPr>
            <p:ph type="title" idx="4294967295"/>
          </p:nvPr>
        </p:nvSpPr>
        <p:spPr>
          <a:prstGeom prst="rect">
            <a:avLst/>
          </a:prstGeom>
        </p:spPr>
        <p:txBody>
          <a:bodyPr/>
          <a:lstStyle>
            <a:lvl1pPr>
              <a:defRPr sz="3600">
                <a:latin typeface="Times New Roman"/>
                <a:ea typeface="Times New Roman"/>
                <a:cs typeface="Times New Roman"/>
                <a:sym typeface="Times New Roman"/>
              </a:defRPr>
            </a:lvl1pPr>
          </a:lstStyle>
          <a:p>
            <a:pPr/>
            <a:r>
              <a:t>SCREENSHOTS</a:t>
            </a:r>
          </a:p>
        </p:txBody>
      </p:sp>
      <p:pic>
        <p:nvPicPr>
          <p:cNvPr id="195" name="Image" descr="Image"/>
          <p:cNvPicPr>
            <a:picLocks noChangeAspect="1"/>
          </p:cNvPicPr>
          <p:nvPr/>
        </p:nvPicPr>
        <p:blipFill>
          <a:blip r:embed="rId2">
            <a:extLst/>
          </a:blip>
          <a:stretch>
            <a:fillRect/>
          </a:stretch>
        </p:blipFill>
        <p:spPr>
          <a:xfrm>
            <a:off x="626798" y="2050585"/>
            <a:ext cx="12153623" cy="693223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SCREENSHOTS"/>
          <p:cNvSpPr txBox="1"/>
          <p:nvPr>
            <p:ph type="title" idx="4294967295"/>
          </p:nvPr>
        </p:nvSpPr>
        <p:spPr>
          <a:prstGeom prst="rect">
            <a:avLst/>
          </a:prstGeom>
        </p:spPr>
        <p:txBody>
          <a:bodyPr/>
          <a:lstStyle>
            <a:lvl1pPr>
              <a:defRPr sz="3600">
                <a:latin typeface="Times New Roman"/>
                <a:ea typeface="Times New Roman"/>
                <a:cs typeface="Times New Roman"/>
                <a:sym typeface="Times New Roman"/>
              </a:defRPr>
            </a:lvl1pPr>
          </a:lstStyle>
          <a:p>
            <a:pPr/>
            <a:r>
              <a:t>SCREENSHOTS</a:t>
            </a:r>
          </a:p>
        </p:txBody>
      </p:sp>
      <p:pic>
        <p:nvPicPr>
          <p:cNvPr id="198" name="Image" descr="Image"/>
          <p:cNvPicPr>
            <a:picLocks noChangeAspect="1"/>
          </p:cNvPicPr>
          <p:nvPr/>
        </p:nvPicPr>
        <p:blipFill>
          <a:blip r:embed="rId2">
            <a:extLst/>
          </a:blip>
          <a:stretch>
            <a:fillRect/>
          </a:stretch>
        </p:blipFill>
        <p:spPr>
          <a:xfrm>
            <a:off x="284612" y="1780406"/>
            <a:ext cx="12435576" cy="7093053"/>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CREENSHOTS"/>
          <p:cNvSpPr txBox="1"/>
          <p:nvPr>
            <p:ph type="title" idx="4294967295"/>
          </p:nvPr>
        </p:nvSpPr>
        <p:spPr>
          <a:prstGeom prst="rect">
            <a:avLst/>
          </a:prstGeom>
        </p:spPr>
        <p:txBody>
          <a:bodyPr/>
          <a:lstStyle>
            <a:lvl1pPr>
              <a:defRPr sz="3600">
                <a:latin typeface="Times New Roman"/>
                <a:ea typeface="Times New Roman"/>
                <a:cs typeface="Times New Roman"/>
                <a:sym typeface="Times New Roman"/>
              </a:defRPr>
            </a:lvl1pPr>
          </a:lstStyle>
          <a:p>
            <a:pPr/>
            <a:r>
              <a:t>SCREENSHOTS</a:t>
            </a:r>
          </a:p>
        </p:txBody>
      </p:sp>
      <p:pic>
        <p:nvPicPr>
          <p:cNvPr id="201" name="Image" descr="Image"/>
          <p:cNvPicPr>
            <a:picLocks noChangeAspect="1"/>
          </p:cNvPicPr>
          <p:nvPr/>
        </p:nvPicPr>
        <p:blipFill>
          <a:blip r:embed="rId2">
            <a:extLst/>
          </a:blip>
          <a:stretch>
            <a:fillRect/>
          </a:stretch>
        </p:blipFill>
        <p:spPr>
          <a:xfrm>
            <a:off x="286179" y="1557809"/>
            <a:ext cx="12432442" cy="8010045"/>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REFERENCES"/>
          <p:cNvSpPr txBox="1"/>
          <p:nvPr>
            <p:ph type="title"/>
          </p:nvPr>
        </p:nvSpPr>
        <p:spPr>
          <a:prstGeom prst="rect">
            <a:avLst/>
          </a:prstGeom>
        </p:spPr>
        <p:txBody>
          <a:bodyPr/>
          <a:lstStyle>
            <a:lvl1pPr>
              <a:defRPr sz="3600">
                <a:latin typeface="Times New Roman"/>
                <a:ea typeface="Times New Roman"/>
                <a:cs typeface="Times New Roman"/>
                <a:sym typeface="Times New Roman"/>
              </a:defRPr>
            </a:lvl1pPr>
          </a:lstStyle>
          <a:p>
            <a:pPr/>
            <a:r>
              <a:t>REFERENCES</a:t>
            </a:r>
          </a:p>
        </p:txBody>
      </p:sp>
      <p:sp>
        <p:nvSpPr>
          <p:cNvPr id="204" name="Sean McNally ; Jason Roche ; Simon Caton: Predicting the Price of Bitcoin Using Machine Learning 2018[1]…"/>
          <p:cNvSpPr txBox="1"/>
          <p:nvPr>
            <p:ph type="body" idx="1"/>
          </p:nvPr>
        </p:nvSpPr>
        <p:spPr>
          <a:prstGeom prst="rect">
            <a:avLst/>
          </a:prstGeom>
        </p:spPr>
        <p:txBody>
          <a:bodyPr/>
          <a:lstStyle/>
          <a:p>
            <a:pPr marL="0" indent="0" algn="ctr" defTabSz="416052">
              <a:lnSpc>
                <a:spcPct val="150000"/>
              </a:lnSpc>
              <a:spcBef>
                <a:spcPts val="0"/>
              </a:spcBef>
              <a:buSzTx/>
              <a:buNone/>
              <a:defRPr b="1" sz="1729">
                <a:latin typeface="Times New Roman"/>
                <a:ea typeface="Times New Roman"/>
                <a:cs typeface="Times New Roman"/>
                <a:sym typeface="Times New Roman"/>
              </a:defRPr>
            </a:pPr>
          </a:p>
          <a:p>
            <a:pPr marL="0" indent="0" algn="just" defTabSz="416052">
              <a:lnSpc>
                <a:spcPct val="150000"/>
              </a:lnSpc>
              <a:spcBef>
                <a:spcPts val="0"/>
              </a:spcBef>
              <a:buSzPct val="100000"/>
              <a:buFont typeface="Helvetica"/>
              <a:buAutoNum type="arabicPeriod" startAt="1"/>
              <a:defRPr sz="1729">
                <a:latin typeface="Times New Roman"/>
                <a:ea typeface="Times New Roman"/>
                <a:cs typeface="Times New Roman"/>
                <a:sym typeface="Times New Roman"/>
              </a:defRPr>
            </a:pPr>
            <a:r>
              <a:t>Sean McNally ; Jason Roche ; Simon Caton: Predicting the Price of Bitcoin Using Machine Learning 2018[1] </a:t>
            </a:r>
          </a:p>
          <a:p>
            <a:pPr marL="0" indent="0" algn="just" defTabSz="416052">
              <a:lnSpc>
                <a:spcPct val="150000"/>
              </a:lnSpc>
              <a:spcBef>
                <a:spcPts val="0"/>
              </a:spcBef>
              <a:buSzPct val="100000"/>
              <a:buFont typeface="Helvetica"/>
              <a:buAutoNum type="arabicPeriod" startAt="1"/>
              <a:defRPr sz="1729">
                <a:latin typeface="Times New Roman"/>
                <a:ea typeface="Times New Roman"/>
                <a:cs typeface="Times New Roman"/>
                <a:sym typeface="Times New Roman"/>
              </a:defRPr>
            </a:pPr>
            <a:r>
              <a:t>Thearasak Phaladisailoed ; Thanisa Numnonda: Machine Learning Models Comparison for Bitcoin Price Prediction 2018[2]</a:t>
            </a:r>
          </a:p>
          <a:p>
            <a:pPr marL="0" indent="0" algn="just" defTabSz="416052">
              <a:lnSpc>
                <a:spcPct val="150000"/>
              </a:lnSpc>
              <a:spcBef>
                <a:spcPts val="0"/>
              </a:spcBef>
              <a:buSzPct val="100000"/>
              <a:buFont typeface="Helvetica"/>
              <a:buAutoNum type="arabicPeriod" startAt="1"/>
              <a:defRPr sz="1729">
                <a:latin typeface="Times New Roman"/>
                <a:ea typeface="Times New Roman"/>
                <a:cs typeface="Times New Roman"/>
                <a:sym typeface="Times New Roman"/>
              </a:defRPr>
            </a:pPr>
            <a:r>
              <a:t>Siddhi Velankar ; Sakshi Valecha ; </a:t>
            </a:r>
            <a:r>
              <a:rPr u="sng">
                <a:hlinkClick r:id="rId2" invalidUrl="" action="" tgtFrame="" tooltip="" history="1" highlightClick="0" endSnd="0"/>
              </a:rPr>
              <a:t>Shreya Maji</a:t>
            </a:r>
            <a:r>
              <a:t> Bitcoin price prediction using machine learning 2018[3]</a:t>
            </a:r>
          </a:p>
          <a:p>
            <a:pPr marL="0" indent="0" algn="just" defTabSz="416052">
              <a:lnSpc>
                <a:spcPct val="150000"/>
              </a:lnSpc>
              <a:spcBef>
                <a:spcPts val="0"/>
              </a:spcBef>
              <a:buSzPct val="100000"/>
              <a:buFont typeface="Helvetica"/>
              <a:buAutoNum type="arabicPeriod" startAt="1"/>
              <a:defRPr sz="1729">
                <a:latin typeface="Times New Roman"/>
                <a:ea typeface="Times New Roman"/>
                <a:cs typeface="Times New Roman"/>
                <a:sym typeface="Times New Roman"/>
              </a:defRPr>
            </a:pPr>
            <a:r>
              <a:t>Aslı Demir ; Beyza Nur Akılotu ; Zehra Kadiroğlu ; Abdulkadir Şengür Bitcoin Price Prediction Using Machine Learning Methods 2020[4]</a:t>
            </a:r>
          </a:p>
          <a:p>
            <a:pPr marL="0" indent="0" algn="just" defTabSz="416052">
              <a:lnSpc>
                <a:spcPct val="150000"/>
              </a:lnSpc>
              <a:spcBef>
                <a:spcPts val="0"/>
              </a:spcBef>
              <a:buSzPct val="100000"/>
              <a:buFont typeface="Helvetica"/>
              <a:buAutoNum type="arabicPeriod" startAt="1"/>
              <a:defRPr sz="1729">
                <a:latin typeface="Times New Roman"/>
                <a:ea typeface="Times New Roman"/>
                <a:cs typeface="Times New Roman"/>
                <a:sym typeface="Times New Roman"/>
              </a:defRPr>
            </a:pPr>
            <a:r>
              <a:t>Prachi Vivek Rane ; Sudhir N. Dhage Systematic Erudition of Bitcoin Price Prediction using Machine Learning Techniques 2019[5]</a:t>
            </a:r>
          </a:p>
          <a:p>
            <a:pPr marL="0" indent="0" algn="just" defTabSz="416052">
              <a:lnSpc>
                <a:spcPct val="150000"/>
              </a:lnSpc>
              <a:spcBef>
                <a:spcPts val="0"/>
              </a:spcBef>
              <a:buSzPct val="100000"/>
              <a:buFont typeface="Helvetica"/>
              <a:buAutoNum type="arabicPeriod" startAt="1"/>
              <a:defRPr sz="1729">
                <a:latin typeface="Times New Roman"/>
                <a:ea typeface="Times New Roman"/>
                <a:cs typeface="Times New Roman"/>
                <a:sym typeface="Times New Roman"/>
              </a:defRPr>
            </a:pPr>
            <a:r>
              <a:t>S. Yogeshwaran ; Maninder Jeet Kaur ; Piyush Maheshwari Project Based Learning: Predicting Bitcoin Prices using Deep Learning 2019[6]</a:t>
            </a:r>
          </a:p>
          <a:p>
            <a:pPr marL="0" indent="0" algn="just" defTabSz="416052">
              <a:lnSpc>
                <a:spcPct val="150000"/>
              </a:lnSpc>
              <a:spcBef>
                <a:spcPts val="0"/>
              </a:spcBef>
              <a:buSzPct val="100000"/>
              <a:buFont typeface="Helvetica"/>
              <a:buAutoNum type="arabicPeriod" startAt="1"/>
              <a:defRPr sz="1729">
                <a:latin typeface="Times New Roman"/>
                <a:ea typeface="Times New Roman"/>
                <a:cs typeface="Times New Roman"/>
                <a:sym typeface="Times New Roman"/>
              </a:defRPr>
            </a:pPr>
            <a:r>
              <a:t>Karunya Rathan ; Somarouthu Venkat Sai ; Tubati Sai Manikanta Crypto-Currency price prediction using Decision Tree and Regression techniques 2019[7]</a:t>
            </a:r>
          </a:p>
          <a:p>
            <a:pPr marL="0" indent="0" algn="just" defTabSz="416052">
              <a:lnSpc>
                <a:spcPct val="150000"/>
              </a:lnSpc>
              <a:spcBef>
                <a:spcPts val="0"/>
              </a:spcBef>
              <a:buSzPct val="100000"/>
              <a:buFont typeface="Helvetica"/>
              <a:buAutoNum type="arabicPeriod" startAt="1"/>
              <a:defRPr sz="1729">
                <a:latin typeface="Times New Roman"/>
                <a:ea typeface="Times New Roman"/>
                <a:cs typeface="Times New Roman"/>
                <a:sym typeface="Times New Roman"/>
              </a:defRPr>
            </a:pPr>
            <a:r>
              <a:t>Vineet Shrivastava ; Suresh Kumar Utilizing Block Chain Technology in Various Application Areas of Machine Learning 2019[8]</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INTRODUCTION"/>
          <p:cNvSpPr txBox="1"/>
          <p:nvPr>
            <p:ph type="title"/>
          </p:nvPr>
        </p:nvSpPr>
        <p:spPr>
          <a:xfrm>
            <a:off x="952500" y="-38100"/>
            <a:ext cx="11099800" cy="2159000"/>
          </a:xfrm>
          <a:prstGeom prst="rect">
            <a:avLst/>
          </a:prstGeom>
        </p:spPr>
        <p:txBody>
          <a:bodyPr/>
          <a:lstStyle>
            <a:lvl1pPr>
              <a:defRPr sz="3600">
                <a:latin typeface="Times New Roman"/>
                <a:ea typeface="Times New Roman"/>
                <a:cs typeface="Times New Roman"/>
                <a:sym typeface="Times New Roman"/>
              </a:defRPr>
            </a:lvl1pPr>
          </a:lstStyle>
          <a:p>
            <a:pPr/>
            <a:r>
              <a:t>INTRODUCTION</a:t>
            </a:r>
          </a:p>
        </p:txBody>
      </p:sp>
      <p:sp>
        <p:nvSpPr>
          <p:cNvPr id="139" name="Bitcoin is the worlds’ most valuable cryptocurrency and is traded on over 40 exchanges worldwide accepting over 30 different currencies.…"/>
          <p:cNvSpPr txBox="1"/>
          <p:nvPr>
            <p:ph type="body" idx="1"/>
          </p:nvPr>
        </p:nvSpPr>
        <p:spPr>
          <a:xfrm>
            <a:off x="952500" y="1815603"/>
            <a:ext cx="11099800" cy="7061697"/>
          </a:xfrm>
          <a:prstGeom prst="rect">
            <a:avLst/>
          </a:prstGeom>
        </p:spPr>
        <p:txBody>
          <a:bodyPr anchor="t"/>
          <a:lstStyle/>
          <a:p>
            <a:pPr marL="352544" indent="-352544" algn="just" defTabSz="429768">
              <a:lnSpc>
                <a:spcPct val="150000"/>
              </a:lnSpc>
              <a:spcBef>
                <a:spcPts val="0"/>
              </a:spcBef>
              <a:defRPr sz="2538">
                <a:latin typeface="Times New Roman"/>
                <a:ea typeface="Times New Roman"/>
                <a:cs typeface="Times New Roman"/>
                <a:sym typeface="Times New Roman"/>
              </a:defRPr>
            </a:pPr>
            <a:r>
              <a:t>Bitcoin is the worlds’ most valuable cryptocurrency and is traded on over 40 exchanges worldwide accepting over 30 different currencies. </a:t>
            </a:r>
          </a:p>
          <a:p>
            <a:pPr marL="352544" indent="-352544" algn="just" defTabSz="429768">
              <a:lnSpc>
                <a:spcPct val="150000"/>
              </a:lnSpc>
              <a:spcBef>
                <a:spcPts val="0"/>
              </a:spcBef>
              <a:defRPr sz="2538">
                <a:latin typeface="Times New Roman"/>
                <a:ea typeface="Times New Roman"/>
                <a:cs typeface="Times New Roman"/>
                <a:sym typeface="Times New Roman"/>
              </a:defRPr>
            </a:pPr>
            <a:r>
              <a:t>It has a current market capitalization of 9 billion USD according to </a:t>
            </a:r>
            <a:r>
              <a:rPr u="sng">
                <a:hlinkClick r:id="rId2" invalidUrl="" action="" tgtFrame="" tooltip="" history="1" highlightClick="0" endSnd="0"/>
              </a:rPr>
              <a:t>https://www.blockchain.info/</a:t>
            </a:r>
            <a:r>
              <a:t> and sees over 250,000 transactions taking place per day.</a:t>
            </a:r>
          </a:p>
          <a:p>
            <a:pPr marL="352544" indent="-352544" algn="just" defTabSz="429768">
              <a:lnSpc>
                <a:spcPct val="150000"/>
              </a:lnSpc>
              <a:spcBef>
                <a:spcPts val="0"/>
              </a:spcBef>
              <a:defRPr sz="2538">
                <a:latin typeface="Times New Roman"/>
                <a:ea typeface="Times New Roman"/>
                <a:cs typeface="Times New Roman"/>
                <a:sym typeface="Times New Roman"/>
              </a:defRPr>
            </a:pPr>
            <a:r>
              <a:t>Bitcoin is decentralized i.e. it is not owned by anyone. Transactions made by Bitcoins are easy as they are not tied to any country.</a:t>
            </a:r>
          </a:p>
          <a:p>
            <a:pPr marL="352544" indent="-352544" algn="just" defTabSz="429768">
              <a:lnSpc>
                <a:spcPct val="150000"/>
              </a:lnSpc>
              <a:spcBef>
                <a:spcPts val="0"/>
              </a:spcBef>
              <a:defRPr sz="2538">
                <a:latin typeface="Times New Roman"/>
                <a:ea typeface="Times New Roman"/>
                <a:cs typeface="Times New Roman"/>
                <a:sym typeface="Times New Roman"/>
              </a:defRPr>
            </a:pPr>
            <a:r>
              <a:t>Bitcoins are stored in a digital wallet which is basically like a virtual bank account. The record of all the transactions, the timestamp data is stored in a place called Blockchain.</a:t>
            </a:r>
          </a:p>
          <a:p>
            <a:pPr marL="352544" indent="-352544" algn="just" defTabSz="429768">
              <a:lnSpc>
                <a:spcPct val="150000"/>
              </a:lnSpc>
              <a:spcBef>
                <a:spcPts val="0"/>
              </a:spcBef>
              <a:defRPr sz="2538">
                <a:latin typeface="Times New Roman"/>
                <a:ea typeface="Times New Roman"/>
                <a:cs typeface="Times New Roman"/>
                <a:sym typeface="Times New Roman"/>
              </a:defRPr>
            </a:pPr>
            <a:r>
              <a:t>Each record in a blockchain is called a block. Each block contains a pointer to a previous block of data. </a:t>
            </a:r>
          </a:p>
          <a:p>
            <a:pPr marL="352544" indent="-352544" algn="just" defTabSz="429768">
              <a:lnSpc>
                <a:spcPct val="150000"/>
              </a:lnSpc>
              <a:spcBef>
                <a:spcPts val="0"/>
              </a:spcBef>
              <a:defRPr sz="2538">
                <a:latin typeface="Times New Roman"/>
                <a:ea typeface="Times New Roman"/>
                <a:cs typeface="Times New Roman"/>
                <a:sym typeface="Times New Roman"/>
              </a:defRPr>
            </a:pPr>
            <a:r>
              <a:t>The data on blockchain is encrypted. During transactions the user’s name is not revealed, but only their wallet ID is made public.</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EXISTING SYSTEM"/>
          <p:cNvSpPr txBox="1"/>
          <p:nvPr>
            <p:ph type="title"/>
          </p:nvPr>
        </p:nvSpPr>
        <p:spPr>
          <a:prstGeom prst="rect">
            <a:avLst/>
          </a:prstGeom>
        </p:spPr>
        <p:txBody>
          <a:bodyPr/>
          <a:lstStyle>
            <a:lvl1pPr>
              <a:defRPr sz="3200">
                <a:latin typeface="Times New Roman"/>
                <a:ea typeface="Times New Roman"/>
                <a:cs typeface="Times New Roman"/>
                <a:sym typeface="Times New Roman"/>
              </a:defRPr>
            </a:lvl1pPr>
          </a:lstStyle>
          <a:p>
            <a:pPr/>
            <a:r>
              <a:t>EXISTING SYSTEM</a:t>
            </a:r>
          </a:p>
        </p:txBody>
      </p:sp>
      <p:sp>
        <p:nvSpPr>
          <p:cNvPr id="142" name="The existing system uses a Non-linear autoregressive exogenous (NARX) model.…"/>
          <p:cNvSpPr txBox="1"/>
          <p:nvPr>
            <p:ph type="body" idx="1"/>
          </p:nvPr>
        </p:nvSpPr>
        <p:spPr>
          <a:prstGeom prst="rect">
            <a:avLst/>
          </a:prstGeom>
        </p:spPr>
        <p:txBody>
          <a:bodyPr anchor="t"/>
          <a:lstStyle/>
          <a:p>
            <a:pPr algn="just">
              <a:defRPr sz="2700">
                <a:latin typeface="Times New Roman"/>
                <a:ea typeface="Times New Roman"/>
                <a:cs typeface="Times New Roman"/>
                <a:sym typeface="Times New Roman"/>
              </a:defRPr>
            </a:pPr>
            <a:r>
              <a:t>The existing system uses a Non-linear autoregressive exogenous (NARX) model.</a:t>
            </a:r>
          </a:p>
          <a:p>
            <a:pPr algn="just">
              <a:defRPr sz="2700">
                <a:latin typeface="Times New Roman"/>
                <a:ea typeface="Times New Roman"/>
                <a:cs typeface="Times New Roman"/>
                <a:sym typeface="Times New Roman"/>
              </a:defRPr>
            </a:pPr>
            <a:r>
              <a:t>There are many applications for the NARX network. It can be used as a predictor, to predict the next value of the input signal.</a:t>
            </a:r>
          </a:p>
          <a:p>
            <a:pPr algn="just">
              <a:defRPr sz="2700">
                <a:latin typeface="Times New Roman"/>
                <a:ea typeface="Times New Roman"/>
                <a:cs typeface="Times New Roman"/>
                <a:sym typeface="Times New Roman"/>
              </a:defRPr>
            </a:pPr>
            <a:r>
              <a:t>It can also be used for nonlinear filtering, in which the target output is a noise-free version of the input signal. </a:t>
            </a:r>
          </a:p>
          <a:p>
            <a:pPr algn="just">
              <a:defRPr sz="2700">
                <a:latin typeface="Times New Roman"/>
                <a:ea typeface="Times New Roman"/>
                <a:cs typeface="Times New Roman"/>
                <a:sym typeface="Times New Roman"/>
              </a:defRPr>
            </a:pPr>
            <a:r>
              <a:t>The use of the NARX network is shown in another important application, the modeling of nonlinear dynamic systems.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PROPOSED SYSTEM"/>
          <p:cNvSpPr txBox="1"/>
          <p:nvPr>
            <p:ph type="title"/>
          </p:nvPr>
        </p:nvSpPr>
        <p:spPr>
          <a:xfrm>
            <a:off x="952500" y="50800"/>
            <a:ext cx="11099800" cy="2159000"/>
          </a:xfrm>
          <a:prstGeom prst="rect">
            <a:avLst/>
          </a:prstGeom>
        </p:spPr>
        <p:txBody>
          <a:bodyPr/>
          <a:lstStyle>
            <a:lvl1pPr>
              <a:defRPr sz="3600">
                <a:latin typeface="Times New Roman"/>
                <a:ea typeface="Times New Roman"/>
                <a:cs typeface="Times New Roman"/>
                <a:sym typeface="Times New Roman"/>
              </a:defRPr>
            </a:lvl1pPr>
          </a:lstStyle>
          <a:p>
            <a:pPr/>
            <a:r>
              <a:t>PROPOSED SYSTEM</a:t>
            </a:r>
          </a:p>
        </p:txBody>
      </p:sp>
      <p:sp>
        <p:nvSpPr>
          <p:cNvPr id="145" name="The proposed system uses a Multi-Layer Perceptron (MLP) model.…"/>
          <p:cNvSpPr txBox="1"/>
          <p:nvPr>
            <p:ph type="body" idx="1"/>
          </p:nvPr>
        </p:nvSpPr>
        <p:spPr>
          <a:xfrm>
            <a:off x="952500" y="1694011"/>
            <a:ext cx="11099800" cy="7183289"/>
          </a:xfrm>
          <a:prstGeom prst="rect">
            <a:avLst/>
          </a:prstGeom>
        </p:spPr>
        <p:txBody>
          <a:bodyPr/>
          <a:lstStyle/>
          <a:p>
            <a:pPr algn="just">
              <a:defRPr sz="2700">
                <a:latin typeface="Times New Roman"/>
                <a:ea typeface="Times New Roman"/>
                <a:cs typeface="Times New Roman"/>
                <a:sym typeface="Times New Roman"/>
              </a:defRPr>
            </a:pPr>
            <a:r>
              <a:t>The proposed system uses a Multi-Layer Perceptron (MLP) model.</a:t>
            </a:r>
          </a:p>
          <a:p>
            <a:pPr algn="just">
              <a:defRPr sz="2700">
                <a:latin typeface="Times New Roman"/>
                <a:ea typeface="Times New Roman"/>
                <a:cs typeface="Times New Roman"/>
                <a:sym typeface="Times New Roman"/>
              </a:defRPr>
            </a:pPr>
            <a:r>
              <a:t>A perceptron is a neural network unit (an artificial neuron) that does certain computations to detect features or business intelligence in the input data. </a:t>
            </a:r>
          </a:p>
          <a:p>
            <a:pPr algn="just">
              <a:defRPr sz="2700">
                <a:latin typeface="Times New Roman"/>
                <a:ea typeface="Times New Roman"/>
                <a:cs typeface="Times New Roman"/>
                <a:sym typeface="Times New Roman"/>
              </a:defRPr>
            </a:pPr>
            <a:r>
              <a:t>A Perceptron is an algorithm for supervised learning of binary classifiers. This algorithm enables neurons to learn and processes elements in the training set one at a time.</a:t>
            </a:r>
          </a:p>
          <a:p>
            <a:pPr algn="just">
              <a:defRPr sz="2700">
                <a:latin typeface="Times New Roman"/>
                <a:ea typeface="Times New Roman"/>
                <a:cs typeface="Times New Roman"/>
                <a:sym typeface="Times New Roman"/>
              </a:defRPr>
            </a:pPr>
            <a:r>
              <a:t>Multilayer Perceptrons or feedforward neural networks with two or more layers have the greater processing power.</a:t>
            </a:r>
          </a:p>
          <a:p>
            <a:pPr algn="just">
              <a:defRPr sz="2700">
                <a:latin typeface="Times New Roman"/>
                <a:ea typeface="Times New Roman"/>
                <a:cs typeface="Times New Roman"/>
                <a:sym typeface="Times New Roman"/>
              </a:defRPr>
            </a:pPr>
            <a:r>
              <a:t>The Perceptron receives multiple input signals, and if the sum of the input signals exceeds a certain threshold, it either outputs a signal or does not return an output. In the context of supervised learning and classification, this can then be used to predict the class of a sample.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LITERATURE SURVEY"/>
          <p:cNvSpPr txBox="1"/>
          <p:nvPr>
            <p:ph type="title"/>
          </p:nvPr>
        </p:nvSpPr>
        <p:spPr>
          <a:prstGeom prst="rect">
            <a:avLst/>
          </a:prstGeom>
        </p:spPr>
        <p:txBody>
          <a:bodyPr/>
          <a:lstStyle>
            <a:lvl1pPr>
              <a:defRPr sz="3200">
                <a:latin typeface="Times New Roman"/>
                <a:ea typeface="Times New Roman"/>
                <a:cs typeface="Times New Roman"/>
                <a:sym typeface="Times New Roman"/>
              </a:defRPr>
            </a:lvl1pPr>
          </a:lstStyle>
          <a:p>
            <a:pPr/>
            <a:r>
              <a:t>LITERATURE SURVEY</a:t>
            </a:r>
          </a:p>
        </p:txBody>
      </p:sp>
      <p:sp>
        <p:nvSpPr>
          <p:cNvPr id="148" name="Predicting the Price of Bitcoin Using Machine Learning…"/>
          <p:cNvSpPr txBox="1"/>
          <p:nvPr>
            <p:ph type="body" idx="1"/>
          </p:nvPr>
        </p:nvSpPr>
        <p:spPr>
          <a:prstGeom prst="rect">
            <a:avLst/>
          </a:prstGeom>
        </p:spPr>
        <p:txBody>
          <a:bodyPr anchor="t"/>
          <a:lstStyle/>
          <a:p>
            <a:pPr marL="0" indent="0" algn="just" defTabSz="457200">
              <a:spcBef>
                <a:spcPts val="0"/>
              </a:spcBef>
              <a:buSzTx/>
              <a:buNone/>
              <a:defRPr sz="2700">
                <a:latin typeface="Times New Roman"/>
                <a:ea typeface="Times New Roman"/>
                <a:cs typeface="Times New Roman"/>
                <a:sym typeface="Times New Roman"/>
              </a:defRPr>
            </a:pPr>
          </a:p>
          <a:p>
            <a:pPr marL="0" indent="0" algn="just" defTabSz="457200">
              <a:spcBef>
                <a:spcPts val="0"/>
              </a:spcBef>
              <a:buSzTx/>
              <a:buNone/>
              <a:defRPr b="1" sz="2700">
                <a:latin typeface="Times New Roman"/>
                <a:ea typeface="Times New Roman"/>
                <a:cs typeface="Times New Roman"/>
                <a:sym typeface="Times New Roman"/>
              </a:defRPr>
            </a:pPr>
            <a:r>
              <a:t>Predicting the Price of Bitcoin Using Machine Learning</a:t>
            </a:r>
          </a:p>
          <a:p>
            <a:pPr marL="0" indent="0" algn="just" defTabSz="457200">
              <a:spcBef>
                <a:spcPts val="0"/>
              </a:spcBef>
              <a:buSzTx/>
              <a:buNone/>
              <a:defRPr sz="2700">
                <a:latin typeface="Times New Roman"/>
                <a:ea typeface="Times New Roman"/>
                <a:cs typeface="Times New Roman"/>
                <a:sym typeface="Times New Roman"/>
              </a:defRPr>
            </a:pPr>
          </a:p>
          <a:p>
            <a:pPr marL="0" indent="0" algn="just" defTabSz="457200">
              <a:spcBef>
                <a:spcPts val="0"/>
              </a:spcBef>
              <a:buSzTx/>
              <a:buNone/>
              <a:defRPr sz="2700">
                <a:latin typeface="Times New Roman"/>
                <a:ea typeface="Times New Roman"/>
                <a:cs typeface="Times New Roman"/>
                <a:sym typeface="Times New Roman"/>
              </a:defRPr>
            </a:pPr>
            <a:r>
              <a:t>Author: Sean McNally, 2018</a:t>
            </a:r>
          </a:p>
          <a:p>
            <a:pPr marL="0" indent="0" algn="just" defTabSz="457200">
              <a:spcBef>
                <a:spcPts val="0"/>
              </a:spcBef>
              <a:buSzTx/>
              <a:buNone/>
              <a:defRPr sz="2700">
                <a:latin typeface="Times New Roman"/>
                <a:ea typeface="Times New Roman"/>
                <a:cs typeface="Times New Roman"/>
                <a:sym typeface="Times New Roman"/>
              </a:defRPr>
            </a:pPr>
          </a:p>
          <a:p>
            <a:pPr marL="0" indent="0" algn="just" defTabSz="457200">
              <a:spcBef>
                <a:spcPts val="0"/>
              </a:spcBef>
              <a:buSzTx/>
              <a:buNone/>
              <a:defRPr sz="2700">
                <a:latin typeface="Times New Roman"/>
                <a:ea typeface="Times New Roman"/>
                <a:cs typeface="Times New Roman"/>
                <a:sym typeface="Times New Roman"/>
              </a:defRPr>
            </a:pPr>
            <a:r>
              <a:t>The goal of this paper is to ascertain with what accuracy the direction of Bitcoin price in USD can be predicted. The price data is sourced from the Bitcoin Price Index. The task is achieved with varying degrees of success through the implementation of a Bayesian optimised recurrent neural network (RNN) and a Long Short Term Memory (LSTM) network.</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Machine Learning Models Comparison for Bitcoin Price Prediction…"/>
          <p:cNvSpPr txBox="1"/>
          <p:nvPr>
            <p:ph type="body" idx="1"/>
          </p:nvPr>
        </p:nvSpPr>
        <p:spPr>
          <a:xfrm>
            <a:off x="861202" y="1401873"/>
            <a:ext cx="11099801" cy="7213601"/>
          </a:xfrm>
          <a:prstGeom prst="rect">
            <a:avLst/>
          </a:prstGeom>
        </p:spPr>
        <p:txBody>
          <a:bodyPr/>
          <a:lstStyle/>
          <a:p>
            <a:pPr marL="0" indent="0" algn="just" defTabSz="457200">
              <a:spcBef>
                <a:spcPts val="0"/>
              </a:spcBef>
              <a:buSzTx/>
              <a:buNone/>
              <a:defRPr b="1" sz="2700">
                <a:solidFill>
                  <a:srgbClr val="010202"/>
                </a:solidFill>
                <a:latin typeface="Times New Roman"/>
                <a:ea typeface="Times New Roman"/>
                <a:cs typeface="Times New Roman"/>
                <a:sym typeface="Times New Roman"/>
              </a:defRPr>
            </a:pPr>
            <a:r>
              <a:t>Machine Learning Models Comparison for Bitcoin Price Prediction</a:t>
            </a:r>
          </a:p>
          <a:p>
            <a:pPr marL="0" indent="0" algn="just" defTabSz="457200">
              <a:spcBef>
                <a:spcPts val="0"/>
              </a:spcBef>
              <a:buSzTx/>
              <a:buNone/>
              <a:defRPr b="1" sz="2700">
                <a:solidFill>
                  <a:srgbClr val="010202"/>
                </a:solidFill>
                <a:latin typeface="Times New Roman"/>
                <a:ea typeface="Times New Roman"/>
                <a:cs typeface="Times New Roman"/>
                <a:sym typeface="Times New Roman"/>
              </a:defRPr>
            </a:pPr>
          </a:p>
          <a:p>
            <a:pPr marL="0" indent="0" algn="just" defTabSz="457200">
              <a:spcBef>
                <a:spcPts val="0"/>
              </a:spcBef>
              <a:buSzTx/>
              <a:buNone/>
              <a:defRPr sz="2700">
                <a:solidFill>
                  <a:srgbClr val="010202"/>
                </a:solidFill>
                <a:latin typeface="Times New Roman"/>
                <a:ea typeface="Times New Roman"/>
                <a:cs typeface="Times New Roman"/>
                <a:sym typeface="Times New Roman"/>
              </a:defRPr>
            </a:pPr>
            <a:r>
              <a:t>Author: Thearasak Phaladisailoed, 2018</a:t>
            </a:r>
          </a:p>
          <a:p>
            <a:pPr marL="0" indent="0" algn="just" defTabSz="457200">
              <a:spcBef>
                <a:spcPts val="0"/>
              </a:spcBef>
              <a:buSzTx/>
              <a:buNone/>
              <a:defRPr sz="2700">
                <a:solidFill>
                  <a:srgbClr val="010202"/>
                </a:solidFill>
                <a:latin typeface="Times New Roman"/>
                <a:ea typeface="Times New Roman"/>
                <a:cs typeface="Times New Roman"/>
                <a:sym typeface="Times New Roman"/>
              </a:defRPr>
            </a:pPr>
          </a:p>
          <a:p>
            <a:pPr marL="0" indent="0" algn="just" defTabSz="457200">
              <a:spcBef>
                <a:spcPts val="0"/>
              </a:spcBef>
              <a:buSzTx/>
              <a:buNone/>
              <a:defRPr sz="2700">
                <a:latin typeface="Times New Roman"/>
                <a:ea typeface="Times New Roman"/>
                <a:cs typeface="Times New Roman"/>
                <a:sym typeface="Times New Roman"/>
              </a:defRPr>
            </a:pPr>
            <a:r>
              <a:t>This research aims to discover the most efficient and highest accuracy model to predict Bitcoin prices from various machine learning algorithms.The best results showed that the Mean Squared Error (MSE) was as low as 0.00002 and the R-Square (R2) was as high as 99.2%.</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Performance Comparison of Bitcoin Prediction in Big Data Environment…"/>
          <p:cNvSpPr txBox="1"/>
          <p:nvPr>
            <p:ph type="body" idx="1"/>
          </p:nvPr>
        </p:nvSpPr>
        <p:spPr>
          <a:prstGeom prst="rect">
            <a:avLst/>
          </a:prstGeom>
        </p:spPr>
        <p:txBody>
          <a:bodyPr/>
          <a:lstStyle/>
          <a:p>
            <a:pPr marL="0" indent="0" algn="just" defTabSz="457200">
              <a:spcBef>
                <a:spcPts val="0"/>
              </a:spcBef>
              <a:buSzTx/>
              <a:buNone/>
              <a:defRPr b="1" sz="2700">
                <a:latin typeface="Times New Roman"/>
                <a:ea typeface="Times New Roman"/>
                <a:cs typeface="Times New Roman"/>
                <a:sym typeface="Times New Roman"/>
              </a:defRPr>
            </a:pPr>
            <a:r>
              <a:t>Performance Comparison of Bitcoin Prediction in Big Data Environment</a:t>
            </a:r>
          </a:p>
          <a:p>
            <a:pPr marL="0" indent="0" algn="just" defTabSz="457200">
              <a:spcBef>
                <a:spcPts val="0"/>
              </a:spcBef>
              <a:buSzTx/>
              <a:buNone/>
              <a:defRPr sz="2700">
                <a:solidFill>
                  <a:srgbClr val="010202"/>
                </a:solidFill>
                <a:latin typeface="Times New Roman"/>
                <a:ea typeface="Times New Roman"/>
                <a:cs typeface="Times New Roman"/>
                <a:sym typeface="Times New Roman"/>
              </a:defRPr>
            </a:pPr>
          </a:p>
          <a:p>
            <a:pPr marL="0" indent="0" algn="just" defTabSz="457200">
              <a:spcBef>
                <a:spcPts val="0"/>
              </a:spcBef>
              <a:buSzTx/>
              <a:buNone/>
              <a:defRPr sz="2700">
                <a:solidFill>
                  <a:srgbClr val="010202"/>
                </a:solidFill>
                <a:latin typeface="Times New Roman"/>
                <a:ea typeface="Times New Roman"/>
                <a:cs typeface="Times New Roman"/>
                <a:sym typeface="Times New Roman"/>
              </a:defRPr>
            </a:pPr>
            <a:r>
              <a:t>Author: Sumarsih C. Purbarani, 2018</a:t>
            </a:r>
          </a:p>
          <a:p>
            <a:pPr marL="0" indent="0" algn="just" defTabSz="457200">
              <a:spcBef>
                <a:spcPts val="0"/>
              </a:spcBef>
              <a:buSzTx/>
              <a:buNone/>
              <a:defRPr sz="2700">
                <a:solidFill>
                  <a:srgbClr val="010202"/>
                </a:solidFill>
                <a:latin typeface="Times New Roman"/>
                <a:ea typeface="Times New Roman"/>
                <a:cs typeface="Times New Roman"/>
                <a:sym typeface="Times New Roman"/>
              </a:defRPr>
            </a:pPr>
          </a:p>
          <a:p>
            <a:pPr marL="0" indent="0" algn="just" defTabSz="457200">
              <a:spcBef>
                <a:spcPts val="0"/>
              </a:spcBef>
              <a:buSzTx/>
              <a:buNone/>
              <a:defRPr sz="2700">
                <a:latin typeface="Times New Roman"/>
                <a:ea typeface="Times New Roman"/>
                <a:cs typeface="Times New Roman"/>
                <a:sym typeface="Times New Roman"/>
              </a:defRPr>
            </a:pPr>
            <a:r>
              <a:t>In this paper, data processing simulation using machine learning algorithm of Linear Regression is conducted to learn from Bitcoin trading dataset. The simulation is carried out in Apache Spark cluster architecture and GPU. The simulation results show similar error performance between Apache Spark cluster and GPU. Yet, Apache Spark can run the simulation 2x faster than GPU.</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Project Based Learning: Predicting Bitcoin Prices using Deep Learning…"/>
          <p:cNvSpPr txBox="1"/>
          <p:nvPr>
            <p:ph type="body" idx="1"/>
          </p:nvPr>
        </p:nvSpPr>
        <p:spPr>
          <a:prstGeom prst="rect">
            <a:avLst/>
          </a:prstGeom>
        </p:spPr>
        <p:txBody>
          <a:bodyPr/>
          <a:lstStyle/>
          <a:p>
            <a:pPr marL="0" indent="0" algn="just" defTabSz="457200">
              <a:spcBef>
                <a:spcPts val="0"/>
              </a:spcBef>
              <a:buSzTx/>
              <a:buNone/>
              <a:defRPr b="1" sz="2700">
                <a:latin typeface="Times New Roman"/>
                <a:ea typeface="Times New Roman"/>
                <a:cs typeface="Times New Roman"/>
                <a:sym typeface="Times New Roman"/>
              </a:defRPr>
            </a:pPr>
            <a:r>
              <a:t>Project Based Learning: Predicting Bitcoin Prices using Deep Learning</a:t>
            </a:r>
          </a:p>
          <a:p>
            <a:pPr marL="0" indent="0" algn="just" defTabSz="457200">
              <a:spcBef>
                <a:spcPts val="0"/>
              </a:spcBef>
              <a:buSzTx/>
              <a:buNone/>
              <a:defRPr sz="2700">
                <a:latin typeface="Times New Roman"/>
                <a:ea typeface="Times New Roman"/>
                <a:cs typeface="Times New Roman"/>
                <a:sym typeface="Times New Roman"/>
              </a:defRPr>
            </a:pPr>
          </a:p>
          <a:p>
            <a:pPr marL="0" indent="0" algn="just" defTabSz="457200">
              <a:spcBef>
                <a:spcPts val="0"/>
              </a:spcBef>
              <a:buSzTx/>
              <a:buNone/>
              <a:defRPr sz="2700">
                <a:latin typeface="Times New Roman"/>
                <a:ea typeface="Times New Roman"/>
                <a:cs typeface="Times New Roman"/>
                <a:sym typeface="Times New Roman"/>
              </a:defRPr>
            </a:pPr>
            <a:r>
              <a:t>Author: S. Yogeshwaran, 2018This paper discusses the scheme and delivery of project based learning in computer science engineering as major project which adopts undergraduate creativities and emphasizes on real-world, open-ended</a:t>
            </a:r>
          </a:p>
          <a:p>
            <a:pPr marL="0" indent="0" algn="just" defTabSz="457200">
              <a:spcBef>
                <a:spcPts val="0"/>
              </a:spcBef>
              <a:buSzTx/>
              <a:buNone/>
              <a:defRPr sz="2700">
                <a:latin typeface="Times New Roman"/>
                <a:ea typeface="Times New Roman"/>
                <a:cs typeface="Times New Roman"/>
                <a:sym typeface="Times New Roman"/>
              </a:defRPr>
            </a:pPr>
            <a:r>
              <a:t>projects.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