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2" r:id="rId4"/>
    <p:sldId id="273" r:id="rId5"/>
    <p:sldId id="266" r:id="rId6"/>
    <p:sldId id="267" r:id="rId7"/>
    <p:sldId id="268" r:id="rId8"/>
    <p:sldId id="290" r:id="rId9"/>
    <p:sldId id="291" r:id="rId10"/>
    <p:sldId id="274" r:id="rId11"/>
    <p:sldId id="262" r:id="rId12"/>
    <p:sldId id="293" r:id="rId13"/>
    <p:sldId id="275" r:id="rId14"/>
    <p:sldId id="276" r:id="rId15"/>
    <p:sldId id="277" r:id="rId16"/>
    <p:sldId id="261" r:id="rId17"/>
    <p:sldId id="278" r:id="rId18"/>
    <p:sldId id="279" r:id="rId19"/>
    <p:sldId id="260" r:id="rId20"/>
    <p:sldId id="285" r:id="rId21"/>
    <p:sldId id="287" r:id="rId22"/>
    <p:sldId id="270" r:id="rId23"/>
    <p:sldId id="280" r:id="rId24"/>
    <p:sldId id="281" r:id="rId25"/>
    <p:sldId id="263" r:id="rId26"/>
    <p:sldId id="284" r:id="rId27"/>
    <p:sldId id="283" r:id="rId28"/>
    <p:sldId id="258" r:id="rId29"/>
    <p:sldId id="288" r:id="rId30"/>
    <p:sldId id="289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942C-283A-45D9-812C-505C37DBE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ffectLst>
                  <a:glow rad="63500">
                    <a:srgbClr val="00B050">
                      <a:alpha val="40000"/>
                    </a:srgbClr>
                  </a:glo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7F6-96A5-489D-9C14-DA04829D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ffectLst>
                  <a:glow rad="63500">
                    <a:srgbClr val="00B050">
                      <a:alpha val="40000"/>
                    </a:srgb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F857-70CD-4B2C-A658-B37E850B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1DFF-306B-4AB6-A815-D7296A11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6F27-8FA9-48B0-BC53-397323BD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1A86-FE0F-479C-A0F4-FF419F7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C300B-8BF0-466D-820A-6D2F2DCD2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E936-F671-41A7-9588-B32F98A2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FA60-11CC-4DC5-B145-3A38DDA5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53A9-07FA-4BB3-9E78-3700F1B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319FC-79EF-4958-8BB4-07452C6D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02417-78EB-432F-A762-F7455A79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DC26-B5B9-46F8-B94D-E5E2C87F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5E89-0DED-4E74-BB50-278FD5FD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3FD9-19BA-418B-925F-E9BAB6BC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B806-CA38-452B-A44D-E3EFCAE8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E320-46D5-4DBE-BBFE-A15F16E5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F84A-F3A3-454D-8CD7-7F1E7A0F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B47D-F454-45B5-A42D-E2245B79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52C1-A8FF-44C5-8645-0B76D98B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0072-7D48-4E6E-9641-95C01A5C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42B5-BF54-44FD-A9ED-E942237A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C645-D9C6-474E-9177-8A768D4B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B131-39E5-466B-82E8-7A183D78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15AF-3124-40D2-B8A0-81A6DA9F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B2B-69CA-473B-B707-7DECF2C1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E932-3C3B-4C55-BC5E-E3F34D0C8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85BE-13A8-4988-A5F3-2BBA3364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C315F-1A09-4479-A75D-4A73DA8A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A21D-8E31-415D-A2B9-8C40C703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960-6AED-4F39-A681-34AAFD2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164B-4F9A-4A6F-9494-6F0241D0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E48C-2AAD-49E9-A34F-44B9187F1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D566-B98A-4ACC-836E-91F7F754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08AFC-6A3B-41F5-85A0-425AB1B6C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8547E-2E53-461F-84DE-39908091A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5A6E-5BC1-44B2-AD16-5EEAC320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3356-7238-4AAD-84AC-82D9319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5E041-30BD-4A4A-B822-35DAF37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EB56-CD5B-4241-BFBB-4FF84B4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72838-58E9-433F-9A20-5195791C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450D-142A-43EE-978F-D5A44EF3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1ACC-BCD8-42E8-9965-EB64385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CDAB7-CFFF-4B0C-96FD-52FA38DC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D373C-F9A2-4DD4-8C51-C8FD55EA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AFDD-412B-4954-B02C-37FBA5CD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E0-7C56-433D-9DDF-75179002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D7B3-17E6-461F-8B07-F50DEF88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8DEB9-B2EC-4214-B47E-BAB31E03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FC93-A437-4CB2-AB05-D16FE421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42FD-1EC6-44B0-867D-2C28E872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1CA52-57CD-41ED-A664-4B3D2168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664A-613E-4285-A809-1402E9BD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27E-5E5D-4BE8-A7E7-B13470AF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EFD31-8AD7-4BDB-BD64-4F80D123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FB58-0893-46AF-A8CF-157A29D6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4D56-3734-4ADA-8E9E-9E3242CD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8303-0EA6-4E1D-97C0-F02203DF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B6B7E-36D1-4254-80DC-F5E0A59C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D9C2-35D5-4769-BE3C-CBB4B4FB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7697-771A-45C0-86D7-80C07E211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0D0B-C1E4-44BB-A028-D876E5AD01F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0DB5-0B47-4C74-B671-E524F2B63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27C-3C80-4B8B-AF5D-1C6B79973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4F37-9F25-4C2B-8DFA-F4636543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glow rad="63500">
              <a:schemeClr val="accent6"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glow rad="63500">
              <a:schemeClr val="accent6">
                <a:alpha val="40000"/>
              </a:schemeClr>
            </a:glo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glow rad="63500">
              <a:schemeClr val="accent6">
                <a:alpha val="40000"/>
              </a:schemeClr>
            </a:glo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glow rad="63500">
              <a:schemeClr val="accent6">
                <a:alpha val="40000"/>
              </a:schemeClr>
            </a:glo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glow rad="63500">
              <a:schemeClr val="accent6">
                <a:alpha val="40000"/>
              </a:schemeClr>
            </a:glo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glow rad="63500">
              <a:schemeClr val="accent6">
                <a:alpha val="40000"/>
              </a:schemeClr>
            </a:glo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robable.com/airchives/paperair/volume19/v19i3/Pseudoephedrin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167-F1B9-4ECA-8B28-C69D379C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Synthesizing Pseudoephedrine from Methamphetamine with LLVM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314D-A290-4AE4-90E9-0BC7A69D6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Jonathan Smith</a:t>
            </a:r>
          </a:p>
        </p:txBody>
      </p:sp>
    </p:spTree>
    <p:extLst>
      <p:ext uri="{BB962C8B-B14F-4D97-AF65-F5344CB8AC3E}">
        <p14:creationId xmlns:p14="http://schemas.microsoft.com/office/powerpoint/2010/main" val="52459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090-285C-4C07-A8CC-2404915AE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err="1"/>
              <a:t>Uncook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00F64-80F6-461D-8A51-09E8DAF4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3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3505-7A29-4127-A004-343BD49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Unwieldy Function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A823-1109-4902-AA38-54D05A221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Sometimes, we make functions much larger and more complex than they need to be.</a:t>
            </a:r>
          </a:p>
          <a:p>
            <a:r>
              <a:rPr lang="en-US" dirty="0"/>
              <a:t>This can lead to situations where code is duplicated when it doesn’t need to be.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DC633-45B6-451F-BDC3-880DD9CA98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Break functions into smaller units by promoting every logical code block to its own function.</a:t>
            </a:r>
          </a:p>
        </p:txBody>
      </p:sp>
    </p:spTree>
    <p:extLst>
      <p:ext uri="{BB962C8B-B14F-4D97-AF65-F5344CB8AC3E}">
        <p14:creationId xmlns:p14="http://schemas.microsoft.com/office/powerpoint/2010/main" val="135393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AAA-C7F1-43ED-89A0-C2A5677B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code at: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831A2-656F-4E91-A1CA-58480BAC2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>
                    <a:schemeClr val="accent6">
                      <a:alpha val="40000"/>
                    </a:schemeClr>
                  </a:glow>
                </a:effectLst>
              </a:rPr>
              <a:t>https://github.com/jvstech/pseudo-passes </a:t>
            </a:r>
          </a:p>
        </p:txBody>
      </p:sp>
    </p:spTree>
    <p:extLst>
      <p:ext uri="{BB962C8B-B14F-4D97-AF65-F5344CB8AC3E}">
        <p14:creationId xmlns:p14="http://schemas.microsoft.com/office/powerpoint/2010/main" val="157434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611E-D4F7-4BEC-A485-2E8691FD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Unwieldy Function Sizes</a:t>
            </a:r>
            <a:br>
              <a:rPr lang="en-US" dirty="0"/>
            </a:br>
            <a:r>
              <a:rPr lang="en-US" sz="1800" dirty="0"/>
              <a:t>https://github.com/jvstech/pseudo-passes/tree/master/lib/passes/promote-blocks</a:t>
            </a:r>
            <a:endParaRPr lang="en-US" dirty="0"/>
          </a:p>
        </p:txBody>
      </p:sp>
      <p:pic>
        <p:nvPicPr>
          <p:cNvPr id="5" name="Content Placeholder 4" descr="Call graph of original binary">
            <a:extLst>
              <a:ext uri="{FF2B5EF4-FFF2-40B4-BE49-F238E27FC236}">
                <a16:creationId xmlns:a16="http://schemas.microsoft.com/office/drawing/2014/main" id="{E77AAD11-7816-47B3-829B-B45E3FFBD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66" y="2767427"/>
            <a:ext cx="6464910" cy="3507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D2A96-8B01-4B26-B859-B359481B8889}"/>
              </a:ext>
            </a:extLst>
          </p:cNvPr>
          <p:cNvSpPr txBox="1"/>
          <p:nvPr/>
        </p:nvSpPr>
        <p:spPr>
          <a:xfrm>
            <a:off x="1115568" y="1690688"/>
            <a:ext cx="949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Marat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Tanalin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library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(https://github.com/Marat-Tanalin/integer-scaling/tree/master/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cpp)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3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6045-DB24-462B-B13A-79C58C69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Unwieldy Function Sizes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https://github.com/jvstech/pseudo-passes/tree/master/lib/passes/promote-blocks</a:t>
            </a:r>
            <a:endParaRPr lang="en-US" dirty="0"/>
          </a:p>
        </p:txBody>
      </p:sp>
      <p:pic>
        <p:nvPicPr>
          <p:cNvPr id="5" name="Content Placeholder 4" descr="A picture containing object, kit, clock&#10;&#10;Description automatically generated">
            <a:extLst>
              <a:ext uri="{FF2B5EF4-FFF2-40B4-BE49-F238E27FC236}">
                <a16:creationId xmlns:a16="http://schemas.microsoft.com/office/drawing/2014/main" id="{B586A878-49B2-4BC8-A3F0-D2F03103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91881" y="1566583"/>
            <a:ext cx="4835555" cy="49338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4FAAD-2FCC-4838-988B-7D686AF25207}"/>
              </a:ext>
            </a:extLst>
          </p:cNvPr>
          <p:cNvSpPr txBox="1"/>
          <p:nvPr/>
        </p:nvSpPr>
        <p:spPr>
          <a:xfrm>
            <a:off x="838199" y="2432317"/>
            <a:ext cx="5604544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clang++ -emit-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llvm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-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O0 </a:t>
            </a: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Xclang</a:t>
            </a:r>
            <a:b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</a:b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  --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disable-O0-optnone </a:t>
            </a: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-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c IntegerScaling.cpp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 -o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IntegerScaling.bc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opt --load-pass-plugin=promote-blocks.dll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--passes="promote-blocks"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IntegerScaling.bc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 -o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IntegerScaling.post.bc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clang </a:t>
            </a:r>
            <a:r>
              <a:rPr lang="en-US" sz="1600" dirty="0" err="1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IntegerScaling.post.bc</a:t>
            </a:r>
            <a:b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</a:b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  -o </a:t>
            </a:r>
            <a:r>
              <a:rPr lang="en-US" sz="1600" dirty="0" err="1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IntegerScaling.o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10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6045-DB24-462B-B13A-79C58C69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Unwieldy Function Sizes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https://github.com/jvstech/pseudo-passes/tree/master/lib/passes/promote-blocks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4FAAD-2FCC-4838-988B-7D686AF25207}"/>
              </a:ext>
            </a:extLst>
          </p:cNvPr>
          <p:cNvSpPr txBox="1"/>
          <p:nvPr/>
        </p:nvSpPr>
        <p:spPr>
          <a:xfrm>
            <a:off x="838199" y="2432317"/>
            <a:ext cx="5604544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clang++ -emit-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llvm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-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O0 </a:t>
            </a: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Xclang</a:t>
            </a:r>
            <a:b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</a:b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  --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disable-O0-optnone </a:t>
            </a: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-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c IntegerScaling.cpp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 -o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IntegerScaling.bc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opt --load-pass-plugin=promote-blocks.dll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--passes="promote-instructions"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IntegerScaling.bc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 -o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n-ea"/>
                <a:cs typeface="+mn-cs"/>
              </a:rPr>
              <a:t>IntegerScaling.post.bc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clang </a:t>
            </a:r>
            <a:r>
              <a:rPr lang="en-US" sz="1600" dirty="0" err="1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IntegerScaling.post.bc</a:t>
            </a:r>
            <a:b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</a:br>
            <a:r>
              <a:rPr lang="en-US" sz="16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  -o </a:t>
            </a:r>
            <a:r>
              <a:rPr lang="en-US" sz="1600" dirty="0" err="1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IntegerScaling.o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D18CCF3F-6251-4725-9693-A7046D4D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3" y="1690687"/>
            <a:ext cx="4911057" cy="4825839"/>
          </a:xfrm>
        </p:spPr>
      </p:pic>
    </p:spTree>
    <p:extLst>
      <p:ext uri="{BB962C8B-B14F-4D97-AF65-F5344CB8AC3E}">
        <p14:creationId xmlns:p14="http://schemas.microsoft.com/office/powerpoint/2010/main" val="65141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0D55-6946-4294-85A5-D5574048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Expensive Function Calling</a:t>
            </a:r>
            <a:br>
              <a:rPr lang="en-US" dirty="0"/>
            </a:br>
            <a:r>
              <a:rPr lang="en-US" sz="1800" dirty="0"/>
              <a:t>https://github.com/jvstech/pseudo-passes/tree/master/lib/passes/fuse-functions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CE92-4172-470A-8487-811C324CD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Calling functions is a pricey operation. It requires dereferencing memory and messes with the stack.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5AE59-1202-48FB-9F09-6AE277B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Remove all internal function calls by </a:t>
            </a:r>
            <a:r>
              <a:rPr lang="en-US" dirty="0" err="1"/>
              <a:t>inlining</a:t>
            </a:r>
            <a:r>
              <a:rPr lang="en-US" dirty="0"/>
              <a:t> callees everywhere they’re used.</a:t>
            </a:r>
          </a:p>
        </p:txBody>
      </p:sp>
    </p:spTree>
    <p:extLst>
      <p:ext uri="{BB962C8B-B14F-4D97-AF65-F5344CB8AC3E}">
        <p14:creationId xmlns:p14="http://schemas.microsoft.com/office/powerpoint/2010/main" val="274430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BB6C-D6CE-4CD2-A44F-713ADBF1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Expensive Function Calling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https://github.com/jvstech/pseudo-passes/tree/master/lib/passes/fuse-functions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6D0A-5228-454A-BCE6-07D91A52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7zip-cpp (https://github.com/getnamo/7zip-cpp)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count:</a:t>
            </a:r>
          </a:p>
          <a:p>
            <a:pPr marL="0" indent="0">
              <a:buNone/>
            </a:pPr>
            <a:r>
              <a:rPr lang="en-US" sz="1800" dirty="0"/>
              <a:t>1442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Size:</a:t>
            </a:r>
          </a:p>
          <a:p>
            <a:pPr marL="0" indent="0">
              <a:buNone/>
            </a:pPr>
            <a:r>
              <a:rPr lang="en-US" sz="1800" dirty="0"/>
              <a:t>643 KB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D4A46-7B96-467E-9197-8CCEF937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2405" y="1640117"/>
            <a:ext cx="4707188" cy="51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7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BB6C-D6CE-4CD2-A44F-713ADBF1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Expensive Function Calling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https://github.com/jvstech/pseudo-passes/tree/master/lib/passes/fuse-functions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6D0A-5228-454A-BCE6-07D91A52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7zip-cpp (https://github.com/getnamo/7zip-cpp)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count:</a:t>
            </a:r>
          </a:p>
          <a:p>
            <a:pPr marL="0" indent="0">
              <a:buNone/>
            </a:pPr>
            <a:r>
              <a:rPr lang="en-US" sz="1800" dirty="0"/>
              <a:t>344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Size:</a:t>
            </a:r>
          </a:p>
          <a:p>
            <a:pPr marL="0" indent="0">
              <a:buNone/>
            </a:pPr>
            <a:r>
              <a:rPr lang="en-US" sz="1800" dirty="0"/>
              <a:t>1552 KB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D4A46-7B96-467E-9197-8CCEF937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896" y="1854352"/>
            <a:ext cx="5294206" cy="47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7618-8295-424E-BE59-3116885B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Debug Patch Points</a:t>
            </a:r>
            <a:br>
              <a:rPr lang="en-US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https://github.com/jvstech/pseudo-passes/tree/master/lib/passes/pachinko-calls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89AD-8691-45D0-9DCB-4E29C7443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While debugging, you may want to change a callee target to see how two functions handle input. In these situations, it can be a pain to change a call operand to point to the function you want.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70FB-B199-4426-996F-C43BA007F6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Change all direct calls to indirect calls. It’s far easier to change a register value while debugging.</a:t>
            </a:r>
          </a:p>
        </p:txBody>
      </p:sp>
    </p:spTree>
    <p:extLst>
      <p:ext uri="{BB962C8B-B14F-4D97-AF65-F5344CB8AC3E}">
        <p14:creationId xmlns:p14="http://schemas.microsoft.com/office/powerpoint/2010/main" val="4301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001C-49DB-4C86-B60B-FA4AB9FB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4416-7AC7-45BF-B566-A90DDA43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researcher and software engineer at </a:t>
            </a:r>
            <a:r>
              <a:rPr lang="en-US" dirty="0" err="1"/>
              <a:t>Fortego</a:t>
            </a:r>
            <a:endParaRPr lang="en-US" dirty="0"/>
          </a:p>
          <a:p>
            <a:r>
              <a:rPr lang="en-US" dirty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3529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0F8-87D9-4D62-8331-B87894BB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Flexible Debug Patch Points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https://github.com/jvstech/pseudo-passes/tree/master/lib/passes/pachinko-calls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270A7-21B9-4E4D-ADC7-AD6B56F3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00188"/>
            <a:ext cx="1106805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FD03E-B721-46C9-AFBA-EAD1EE09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550298"/>
            <a:ext cx="11029950" cy="310515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6B00EF0-79D8-4BF6-84D3-18E6288A5B34}"/>
              </a:ext>
            </a:extLst>
          </p:cNvPr>
          <p:cNvSpPr/>
          <p:nvPr/>
        </p:nvSpPr>
        <p:spPr>
          <a:xfrm>
            <a:off x="4783436" y="3075167"/>
            <a:ext cx="484632" cy="4784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126CC3B-0AE8-4FD3-8DE7-86F61195D3CE}"/>
              </a:ext>
            </a:extLst>
          </p:cNvPr>
          <p:cNvSpPr/>
          <p:nvPr/>
        </p:nvSpPr>
        <p:spPr>
          <a:xfrm>
            <a:off x="972636" y="3068457"/>
            <a:ext cx="484632" cy="4784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91DB7F-695E-4FFE-B9A2-6B5BBCFEC995}"/>
              </a:ext>
            </a:extLst>
          </p:cNvPr>
          <p:cNvSpPr/>
          <p:nvPr/>
        </p:nvSpPr>
        <p:spPr>
          <a:xfrm>
            <a:off x="8903829" y="3068458"/>
            <a:ext cx="484632" cy="4784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2363-D6C5-4183-87C2-347D179F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Flexible Debug Patch Points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https://github.com/jvstech/pseudo-passes/tree/master/lib/passes/pachinko-calls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F5E86-2328-4C68-BCD6-B6AA4438E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EBFC5-35B1-4BBA-BB06-1685BACF2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10" name="Content Placeholder 9" descr="A picture containing ball, table, holding, person&#10;&#10;Description automatically generated">
            <a:extLst>
              <a:ext uri="{FF2B5EF4-FFF2-40B4-BE49-F238E27FC236}">
                <a16:creationId xmlns:a16="http://schemas.microsoft.com/office/drawing/2014/main" id="{E4E2E37F-15DD-44AD-BC01-EF1C59E428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11" y="2505075"/>
            <a:ext cx="3731566" cy="36845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E54388-9C1A-4444-8FDC-10BCE6684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3474" y="2505075"/>
            <a:ext cx="333041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9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4E43-4421-4B7F-9757-F29B3995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Rigorous Debugging</a:t>
            </a:r>
            <a:br>
              <a:rPr lang="en-US" dirty="0"/>
            </a:br>
            <a:r>
              <a:rPr lang="en-US" sz="1800" dirty="0"/>
              <a:t>https://github.com/jvstech/pseudo-passes/tree/master/lib/passes/breakpoint-net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3D80-98E2-4723-AA51-13CA4C610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When debugging, you may accidentally skip over an entire section of code you meant to step through because you forgot to set a breakpoint.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B459B-C3DD-4B04-8DB6-D3AF9DF4A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Insert breakpoint interrupts after every instruction in the entire program.</a:t>
            </a:r>
          </a:p>
        </p:txBody>
      </p:sp>
    </p:spTree>
    <p:extLst>
      <p:ext uri="{BB962C8B-B14F-4D97-AF65-F5344CB8AC3E}">
        <p14:creationId xmlns:p14="http://schemas.microsoft.com/office/powerpoint/2010/main" val="392421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F62-83CA-427E-B421-B8D310F9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Rigorous Debugging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https://github.com/jvstech/pseudo-passes/tree/master/lib/passes/breakpoint-net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D2B0-6C18-48A6-BC1D-498ED116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3B241-C77F-4A6F-83C9-A780E376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401094"/>
            <a:ext cx="6115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F62-83CA-427E-B421-B8D310F9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Rigorous Debugging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https://github.com/jvstech/pseudo-passes/tree/master/lib/passes/breakpoint-net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D2B0-6C18-48A6-BC1D-498ED116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EE32F-FE75-4717-94E3-C53B9D255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3"/>
          <a:stretch/>
        </p:blipFill>
        <p:spPr>
          <a:xfrm>
            <a:off x="2725024" y="1362869"/>
            <a:ext cx="6741951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ED73-079B-482E-9023-7D7A98AF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Bloat</a:t>
            </a:r>
            <a:br>
              <a:rPr lang="en-US" dirty="0"/>
            </a:br>
            <a:r>
              <a:rPr lang="en-US" sz="1800" dirty="0"/>
              <a:t>https://github.com/jvstech/pseudo-passes/tree/master/lib/passes/stack-to-global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B245-3474-4C22-8CCB-469B4939EE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Having variables and numbers all over your program is messy because it means you have data mixed in with your code. It also bloats your stack unnecessarily.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85A0-2DAF-45CB-AF6B-E80CB9069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Convert all operands to global values. This ensures your data stays in its own section where it can quickly be referenced, and you’ll know your code sections contain just that – only code.</a:t>
            </a:r>
          </a:p>
        </p:txBody>
      </p:sp>
    </p:spTree>
    <p:extLst>
      <p:ext uri="{BB962C8B-B14F-4D97-AF65-F5344CB8AC3E}">
        <p14:creationId xmlns:p14="http://schemas.microsoft.com/office/powerpoint/2010/main" val="447469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4F55-E9DD-4C70-9DFD-603AAA55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Stack Bloat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https://github.com/jvstech/pseudo-passes/tree/master/lib/passes/stack-to-global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B011-2959-4236-BCFD-F402DAF9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(Allocation: 72 bytes; Symbols: 1976)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40E59149-6A2C-4EED-812B-3B3F0355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97" y="2593910"/>
            <a:ext cx="4319806" cy="38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41C7-A323-431A-A7CD-DE089BDC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Stack Bloat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https://github.com/jvstech/pseudo-passes/tree/master/lib/passes/stack-to-global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0CDA-828C-4AA9-9F98-DAFB1C37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(Allocation: 56 bytes; Symbols: 6799)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 bytes saved from stack allocation!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7E6BC-87DE-49E9-9F63-5B1E4758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" y="2319356"/>
            <a:ext cx="11871222" cy="35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3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5AA1-9158-4D01-9DFE-83F099D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Size Performance</a:t>
            </a:r>
            <a:br>
              <a:rPr lang="en-US" dirty="0"/>
            </a:br>
            <a:r>
              <a:rPr lang="en-US" sz="1800" dirty="0"/>
              <a:t>https://github.com/jvstech/pseudo-passes/tree/master/lib/passes/resize-malloc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A35E-8513-4B19-A343-174C7ECE0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Allocations smaller than the smallest native page size waste precious RAM.</a:t>
            </a:r>
          </a:p>
          <a:p>
            <a:r>
              <a:rPr lang="en-US" dirty="0"/>
              <a:t>This causes memory fragmentation.</a:t>
            </a:r>
          </a:p>
          <a:p>
            <a:r>
              <a:rPr lang="en-US" dirty="0"/>
              <a:t>This also forces the CPU to waste cycles on unnecessary page management.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A5E14-16CF-4F28-B321-0210FF411A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Change all allocation sizes to multiples of at least 8K (can’t forget about UltraSPARC!)</a:t>
            </a:r>
          </a:p>
        </p:txBody>
      </p:sp>
    </p:spTree>
    <p:extLst>
      <p:ext uri="{BB962C8B-B14F-4D97-AF65-F5344CB8AC3E}">
        <p14:creationId xmlns:p14="http://schemas.microsoft.com/office/powerpoint/2010/main" val="215583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FDCC-3AD7-4DD4-B0F6-56BE7060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Allocation Size Performance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https://github.com/jvstech/pseudo-passes/tree/master/lib/passes/resize-malloc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DF53-CB98-46DB-971F-8F057424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main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argc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argv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*&gt;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integers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{};</a:t>
            </a:r>
            <a:b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 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C7600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"Press enter when ready.\n"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E0E2E4"/>
              </a:solidFill>
              <a:effectLst>
                <a:glow>
                  <a:schemeClr val="accent6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nn-NO" sz="1800" b="1" dirty="0">
                <a:solidFill>
                  <a:srgbClr val="93C763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nn-NO" sz="1800" b="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 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FFCD22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 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FFCD22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1000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++</a:t>
            </a:r>
            <a:r>
              <a:rPr lang="nn-NO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nn-NO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br>
              <a:rPr lang="nn-NO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b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integers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push_back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93C763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reinterpret_cast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*&gt;(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malloc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93C763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sizeof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))));</a:t>
            </a:r>
            <a:b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E0E2E4"/>
              </a:solidFill>
              <a:effectLst>
                <a:glow>
                  <a:schemeClr val="accent6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C7600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"Memory has been allocated. Press enter to release it.\n"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b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  <a:endParaRPr lang="en-US" sz="1800" b="0" dirty="0">
              <a:solidFill>
                <a:srgbClr val="E0E2E4"/>
              </a:solidFill>
              <a:effectLst>
                <a:glow>
                  <a:schemeClr val="accent6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93C763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678CB1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integers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b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free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b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E0E2E4"/>
              </a:solidFill>
              <a:effectLst>
                <a:glow>
                  <a:schemeClr val="accent6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 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C7600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"Memory has been released. Press enter to exit.\n"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b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std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93C763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D22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E0E2E4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8E2B7"/>
                </a:solidFill>
                <a:effectLst>
                  <a:glow>
                    <a:schemeClr val="accent6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E0E2E4"/>
              </a:solidFill>
              <a:effectLst>
                <a:glow>
                  <a:schemeClr val="accent6"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99F6A-240C-4AA5-A435-CBF372F1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23" y="4271844"/>
            <a:ext cx="2924175" cy="476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00B402-B9F1-4F9D-81C6-5951B9683A95}"/>
              </a:ext>
            </a:extLst>
          </p:cNvPr>
          <p:cNvCxnSpPr/>
          <p:nvPr/>
        </p:nvCxnSpPr>
        <p:spPr>
          <a:xfrm flipV="1">
            <a:off x="7303911" y="2698044"/>
            <a:ext cx="982133" cy="4176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6CC0DC-90A3-438A-A1FB-3F4E9879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5" y="1995429"/>
            <a:ext cx="2943225" cy="6572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E02089-182C-49D1-B703-93515E59CB1E}"/>
              </a:ext>
            </a:extLst>
          </p:cNvPr>
          <p:cNvCxnSpPr/>
          <p:nvPr/>
        </p:nvCxnSpPr>
        <p:spPr>
          <a:xfrm>
            <a:off x="10470210" y="2724539"/>
            <a:ext cx="0" cy="14462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AA73-75D0-489F-9071-517BE0EE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255"/>
            <a:ext cx="10515600" cy="1325563"/>
          </a:xfrm>
        </p:spPr>
        <p:txBody>
          <a:bodyPr/>
          <a:lstStyle/>
          <a:p>
            <a:r>
              <a:rPr lang="en-US" dirty="0"/>
              <a:t>Meth is bad. Just like your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F5D3-AD24-4DFD-998D-33619314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183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just like meth, bad code is easier to find and more plentiful than Sudafed.</a:t>
            </a:r>
          </a:p>
        </p:txBody>
      </p:sp>
    </p:spTree>
    <p:extLst>
      <p:ext uri="{BB962C8B-B14F-4D97-AF65-F5344CB8AC3E}">
        <p14:creationId xmlns:p14="http://schemas.microsoft.com/office/powerpoint/2010/main" val="285273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826F-B53D-4987-AF27-F359C217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7843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Allocation Size Performance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uLnTx/>
                <a:uFillTx/>
                <a:latin typeface="Consolas"/>
                <a:ea typeface="+mj-ea"/>
                <a:cs typeface="+mj-cs"/>
              </a:rPr>
              <a:t>https://github.com/jvstech/pseudo-passes/tree/master/lib/passes/resize-malloc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7E1E5-4E90-4790-BFA5-EB407A73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09" y="4175230"/>
            <a:ext cx="6407379" cy="21661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E5D38-BF97-483B-8A92-5F4E1B91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10" y="1346389"/>
            <a:ext cx="6407379" cy="2098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4C1D3-3E2F-4B60-9653-52295A2389C3}"/>
              </a:ext>
            </a:extLst>
          </p:cNvPr>
          <p:cNvSpPr txBox="1"/>
          <p:nvPr/>
        </p:nvSpPr>
        <p:spPr>
          <a:xfrm>
            <a:off x="821382" y="2155420"/>
            <a:ext cx="181831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Before: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EAC56-CA54-4476-966A-DBEFC4D562CA}"/>
              </a:ext>
            </a:extLst>
          </p:cNvPr>
          <p:cNvSpPr txBox="1"/>
          <p:nvPr/>
        </p:nvSpPr>
        <p:spPr>
          <a:xfrm>
            <a:off x="821382" y="5018263"/>
            <a:ext cx="181831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white"/>
                </a:solidFill>
                <a:effectLst>
                  <a:glow rad="63500">
                    <a:srgbClr val="70AD47">
                      <a:alpha val="40000"/>
                    </a:srgbClr>
                  </a:glow>
                </a:effectLst>
                <a:latin typeface="Consolas"/>
              </a:rPr>
              <a:t>After: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70AD47">
                    <a:alpha val="40000"/>
                  </a:srgbClr>
                </a:glow>
              </a:effectLst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38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E174-0F0E-4834-B098-2768E81AF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8F80-65A0-4DE1-9E4B-C2D277A52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435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45CA-6E07-48F5-86B8-2932A5EE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644"/>
            <a:ext cx="10515600" cy="1325563"/>
          </a:xfrm>
        </p:spPr>
        <p:txBody>
          <a:bodyPr/>
          <a:lstStyle/>
          <a:p>
            <a:r>
              <a:rPr lang="en-US" dirty="0"/>
              <a:t>Pseudoephedrine is better, like your code could be.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FF67-4B09-408E-AE75-3ABAE587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274"/>
            <a:ext cx="10515600" cy="2276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fact, you don’t even have to re-write your code to be better. LLVM can be used to do that for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don’t worry. Even though you’re a bad person for writing bad code, everything can be fixed.</a:t>
            </a:r>
          </a:p>
        </p:txBody>
      </p:sp>
    </p:spTree>
    <p:extLst>
      <p:ext uri="{BB962C8B-B14F-4D97-AF65-F5344CB8AC3E}">
        <p14:creationId xmlns:p14="http://schemas.microsoft.com/office/powerpoint/2010/main" val="14973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5790-9EAA-4363-95D1-D64954C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LLVM?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2D7C96-1BE8-43B9-B008-399EC03C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Source code (C, C++, Objective C, Rust, etc.)</a:t>
            </a:r>
          </a:p>
          <a:p>
            <a:pPr marL="0" indent="0" algn="ctr">
              <a:buNone/>
            </a:pPr>
            <a:r>
              <a:rPr lang="en-US" dirty="0"/>
              <a:t>↓</a:t>
            </a:r>
          </a:p>
          <a:p>
            <a:pPr marL="0" indent="0" algn="ctr">
              <a:buNone/>
            </a:pPr>
            <a:r>
              <a:rPr lang="en-US" dirty="0"/>
              <a:t>Intermediate Representation (IR)</a:t>
            </a:r>
          </a:p>
          <a:p>
            <a:pPr marL="0" indent="0" algn="ctr">
              <a:buNone/>
            </a:pPr>
            <a:r>
              <a:rPr lang="en-US" dirty="0"/>
              <a:t>↓</a:t>
            </a:r>
          </a:p>
          <a:p>
            <a:pPr marL="0" indent="0" algn="ctr">
              <a:buNone/>
            </a:pPr>
            <a:r>
              <a:rPr lang="en-US" dirty="0"/>
              <a:t>Machine Intermediate Representation (Machine IR)</a:t>
            </a:r>
          </a:p>
          <a:p>
            <a:pPr marL="0" indent="0" algn="ctr">
              <a:buNone/>
            </a:pPr>
            <a:r>
              <a:rPr lang="en-US" dirty="0"/>
              <a:t>↓</a:t>
            </a:r>
          </a:p>
          <a:p>
            <a:pPr marL="0" indent="0" algn="ctr">
              <a:buNone/>
            </a:pPr>
            <a:r>
              <a:rPr lang="en-US" dirty="0"/>
              <a:t>Assembly</a:t>
            </a:r>
          </a:p>
          <a:p>
            <a:pPr marL="0" indent="0" algn="ctr">
              <a:buNone/>
            </a:pPr>
            <a:r>
              <a:rPr lang="en-US" dirty="0"/>
              <a:t>↓</a:t>
            </a:r>
          </a:p>
          <a:p>
            <a:pPr marL="0" indent="0" algn="ctr">
              <a:buNone/>
            </a:pPr>
            <a:r>
              <a:rPr lang="en-US" dirty="0"/>
              <a:t>Object code</a:t>
            </a:r>
          </a:p>
          <a:p>
            <a:pPr marL="0" indent="0" algn="ctr">
              <a:buNone/>
            </a:pPr>
            <a:r>
              <a:rPr lang="en-US" dirty="0"/>
              <a:t>↓</a:t>
            </a:r>
          </a:p>
          <a:p>
            <a:pPr marL="0" indent="0" algn="ctr">
              <a:buNone/>
            </a:pPr>
            <a:r>
              <a:rPr lang="en-US" dirty="0"/>
              <a:t>Final linkage/executable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CAA29-0509-43A3-B71E-DCB523BE72A1}"/>
              </a:ext>
            </a:extLst>
          </p:cNvPr>
          <p:cNvSpPr/>
          <p:nvPr/>
        </p:nvSpPr>
        <p:spPr>
          <a:xfrm>
            <a:off x="1669409" y="2516696"/>
            <a:ext cx="8875552" cy="27096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49C2-17E4-4722-B029-52A09F50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Clang, LLD, and LLDB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5C96D-C2F7-4F91-ABBC-5757B4B4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 – Compiler front-end for LLVM (C, C++, Objective-C, etc.)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LLD – LLVM’s final executable linker with LTO support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LLDB – High performance debugger with a Python API</a:t>
            </a:r>
          </a:p>
        </p:txBody>
      </p:sp>
    </p:spTree>
    <p:extLst>
      <p:ext uri="{BB962C8B-B14F-4D97-AF65-F5344CB8AC3E}">
        <p14:creationId xmlns:p14="http://schemas.microsoft.com/office/powerpoint/2010/main" val="281740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567-8D12-4D07-A2E8-496239B9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8728"/>
            <a:ext cx="10515600" cy="1325563"/>
          </a:xfrm>
        </p:spPr>
        <p:txBody>
          <a:bodyPr/>
          <a:lstStyle/>
          <a:p>
            <a:r>
              <a:rPr lang="en-US" dirty="0"/>
              <a:t>Everything is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A7D2-03BD-4059-90AB-B8BDE3CB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709"/>
            <a:ext cx="10515600" cy="1386849"/>
          </a:xfrm>
        </p:spPr>
        <p:txBody>
          <a:bodyPr/>
          <a:lstStyle/>
          <a:p>
            <a:r>
              <a:rPr lang="en-US" dirty="0"/>
              <a:t>Every tool is a wrapper around multiple libraries.</a:t>
            </a:r>
          </a:p>
          <a:p>
            <a:r>
              <a:rPr lang="en-US" dirty="0"/>
              <a:t>Every stitch of code is released under a permissive license.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5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7A5F-FAE0-4DD5-9B84-18C0C31D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&lt;DISCLAIMER&gt;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9204-D3FC-40A4-B150-39FDCCFC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I’m about to show you is </a:t>
            </a:r>
            <a:r>
              <a:rPr lang="en-US" i="1" dirty="0"/>
              <a:t>not illegal</a:t>
            </a:r>
            <a:r>
              <a:rPr lang="en-US" dirty="0"/>
              <a:t>, but it </a:t>
            </a:r>
            <a:r>
              <a:rPr lang="en-US" i="1" dirty="0"/>
              <a:t>probably should be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you use any of this code in critical environments, people are going to die, and </a:t>
            </a:r>
            <a:r>
              <a:rPr lang="en-US" i="1" dirty="0"/>
              <a:t>you</a:t>
            </a:r>
            <a:r>
              <a:rPr lang="en-US" dirty="0"/>
              <a:t> will be charged with murder at The Hague – not me.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FEDD60-F383-47A4-AA04-E44B424F94AE}"/>
              </a:ext>
            </a:extLst>
          </p:cNvPr>
          <p:cNvSpPr txBox="1">
            <a:spLocks/>
          </p:cNvSpPr>
          <p:nvPr/>
        </p:nvSpPr>
        <p:spPr>
          <a:xfrm>
            <a:off x="838200" y="4851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glow rad="63500">
                    <a:schemeClr val="accent6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&lt;/DISCLAIMER&gt;</a:t>
            </a:r>
          </a:p>
        </p:txBody>
      </p:sp>
    </p:spTree>
    <p:extLst>
      <p:ext uri="{BB962C8B-B14F-4D97-AF65-F5344CB8AC3E}">
        <p14:creationId xmlns:p14="http://schemas.microsoft.com/office/powerpoint/2010/main" val="12908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D99C-052A-4556-8120-12BD70A8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E558-5968-478B-8DDA-4843F14A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>
                  <a:glow>
                    <a:schemeClr val="accent6">
                      <a:alpha val="40000"/>
                    </a:scheme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https://www.improbable.com/airchives/paperair/volume19/v19i3/Pseudoephedrine.pdf</a:t>
            </a:r>
            <a:endParaRPr lang="en-US" sz="2400" dirty="0">
              <a:effectLst>
                <a:glow>
                  <a:schemeClr val="accent6">
                    <a:alpha val="40000"/>
                  </a:schemeClr>
                </a:glow>
              </a:effectLst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8929E-B401-40BC-B024-44C31094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90" y="2623281"/>
            <a:ext cx="4693298" cy="40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184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1423</Words>
  <Application>Microsoft Office PowerPoint</Application>
  <PresentationFormat>Widescreen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Consolas</vt:lpstr>
      <vt:lpstr>1_Office Theme</vt:lpstr>
      <vt:lpstr>Synthesizing Pseudoephedrine from Methamphetamine with LLVM</vt:lpstr>
      <vt:lpstr>About Me</vt:lpstr>
      <vt:lpstr>Meth is bad. Just like your code.</vt:lpstr>
      <vt:lpstr>Pseudoephedrine is better, like your code could be.</vt:lpstr>
      <vt:lpstr>What is LLVM?</vt:lpstr>
      <vt:lpstr>Clang, LLD, and LLDB</vt:lpstr>
      <vt:lpstr>Everything is a library</vt:lpstr>
      <vt:lpstr>&lt;DISCLAIMER&gt;</vt:lpstr>
      <vt:lpstr>Also…</vt:lpstr>
      <vt:lpstr>Let’s Uncook.</vt:lpstr>
      <vt:lpstr>Unwieldy Function Sizes</vt:lpstr>
      <vt:lpstr>All code at: </vt:lpstr>
      <vt:lpstr>Unwieldy Function Sizes https://github.com/jvstech/pseudo-passes/tree/master/lib/passes/promote-blocks</vt:lpstr>
      <vt:lpstr>Unwieldy Function Sizes https://github.com/jvstech/pseudo-passes/tree/master/lib/passes/promote-blocks</vt:lpstr>
      <vt:lpstr>Unwieldy Function Sizes https://github.com/jvstech/pseudo-passes/tree/master/lib/passes/promote-blocks</vt:lpstr>
      <vt:lpstr>Expensive Function Calling https://github.com/jvstech/pseudo-passes/tree/master/lib/passes/fuse-functions</vt:lpstr>
      <vt:lpstr>Expensive Function Calling https://github.com/jvstech/pseudo-passes/tree/master/lib/passes/fuse-functions</vt:lpstr>
      <vt:lpstr>Expensive Function Calling https://github.com/jvstech/pseudo-passes/tree/master/lib/passes/fuse-functions</vt:lpstr>
      <vt:lpstr>Flexible Debug Patch Points https://github.com/jvstech/pseudo-passes/tree/master/lib/passes/pachinko-calls</vt:lpstr>
      <vt:lpstr>Flexible Debug Patch Points https://github.com/jvstech/pseudo-passes/tree/master/lib/passes/pachinko-calls</vt:lpstr>
      <vt:lpstr>Flexible Debug Patch Points https://github.com/jvstech/pseudo-passes/tree/master/lib/passes/pachinko-calls</vt:lpstr>
      <vt:lpstr>Rigorous Debugging https://github.com/jvstech/pseudo-passes/tree/master/lib/passes/breakpoint-net</vt:lpstr>
      <vt:lpstr>Rigorous Debugging https://github.com/jvstech/pseudo-passes/tree/master/lib/passes/breakpoint-net</vt:lpstr>
      <vt:lpstr>Rigorous Debugging https://github.com/jvstech/pseudo-passes/tree/master/lib/passes/breakpoint-net</vt:lpstr>
      <vt:lpstr>Stack Bloat https://github.com/jvstech/pseudo-passes/tree/master/lib/passes/stack-to-global</vt:lpstr>
      <vt:lpstr>Stack Bloat https://github.com/jvstech/pseudo-passes/tree/master/lib/passes/stack-to-global</vt:lpstr>
      <vt:lpstr>Stack Bloat https://github.com/jvstech/pseudo-passes/tree/master/lib/passes/stack-to-global</vt:lpstr>
      <vt:lpstr>Allocation Size Performance https://github.com/jvstech/pseudo-passes/tree/master/lib/passes/resize-malloc</vt:lpstr>
      <vt:lpstr>Allocation Size Performance https://github.com/jvstech/pseudo-passes/tree/master/lib/passes/resize-malloc</vt:lpstr>
      <vt:lpstr>Allocation Size Performance https://github.com/jvstech/pseudo-passes/tree/master/lib/passes/resize-malloc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Pseudoephedrine from Methamphetamine with LLVM</dc:title>
  <dc:creator>Jonathan Smith (jvstech)</dc:creator>
  <cp:lastModifiedBy>jsmith</cp:lastModifiedBy>
  <cp:revision>73</cp:revision>
  <dcterms:created xsi:type="dcterms:W3CDTF">2020-08-17T00:11:55Z</dcterms:created>
  <dcterms:modified xsi:type="dcterms:W3CDTF">2020-09-04T19:53:09Z</dcterms:modified>
</cp:coreProperties>
</file>