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aleway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alewayBlack-boldItalic.fntdata"/><Relationship Id="rId27" Type="http://schemas.openxmlformats.org/officeDocument/2006/relationships/font" Target="fonts/Raleway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c4f2625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c4f2625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7b2a8ff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7b2a8ff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89e93a0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89e93a0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89e93a0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89e93a0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89e93a0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89e93a0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89e93a0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89e93a0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89e93a0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89e93a0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89e93a0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89e93a0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-212700" y="3362825"/>
            <a:ext cx="9432900" cy="672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1C232"/>
              </a:highlight>
            </a:endParaRPr>
          </a:p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311700" y="3271475"/>
            <a:ext cx="8479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 Black"/>
              <a:buNone/>
              <a:defRPr sz="2800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</a:lstStyle>
          <a:p/>
        </p:txBody>
      </p:sp>
      <p:sp>
        <p:nvSpPr>
          <p:cNvPr id="40" name="Google Shape;40;p11"/>
          <p:cNvSpPr/>
          <p:nvPr/>
        </p:nvSpPr>
        <p:spPr>
          <a:xfrm rot="-2700000">
            <a:off x="5852843" y="3108558"/>
            <a:ext cx="199828" cy="1181151"/>
          </a:xfrm>
          <a:prstGeom prst="rect">
            <a:avLst/>
          </a:prstGeom>
          <a:solidFill>
            <a:srgbClr val="2C2C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1"/>
          <p:cNvSpPr/>
          <p:nvPr/>
        </p:nvSpPr>
        <p:spPr>
          <a:xfrm rot="-2700000">
            <a:off x="6829343" y="3108558"/>
            <a:ext cx="199828" cy="1181151"/>
          </a:xfrm>
          <a:prstGeom prst="rect">
            <a:avLst/>
          </a:prstGeom>
          <a:solidFill>
            <a:srgbClr val="2C2C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1"/>
          <p:cNvSpPr/>
          <p:nvPr/>
        </p:nvSpPr>
        <p:spPr>
          <a:xfrm rot="-2700000">
            <a:off x="7805843" y="3108558"/>
            <a:ext cx="199828" cy="1181151"/>
          </a:xfrm>
          <a:prstGeom prst="rect">
            <a:avLst/>
          </a:prstGeom>
          <a:solidFill>
            <a:srgbClr val="2C2C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1"/>
          <p:cNvSpPr/>
          <p:nvPr/>
        </p:nvSpPr>
        <p:spPr>
          <a:xfrm rot="-2700000">
            <a:off x="8782343" y="3108558"/>
            <a:ext cx="199828" cy="1181151"/>
          </a:xfrm>
          <a:prstGeom prst="rect">
            <a:avLst/>
          </a:prstGeom>
          <a:solidFill>
            <a:srgbClr val="2C2C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 txBox="1"/>
          <p:nvPr/>
        </p:nvSpPr>
        <p:spPr>
          <a:xfrm>
            <a:off x="322875" y="4086726"/>
            <a:ext cx="5725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523450" y="4171150"/>
            <a:ext cx="5570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24800" y="-108000"/>
            <a:ext cx="9319200" cy="5304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21775" y="890575"/>
            <a:ext cx="9314700" cy="2426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68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-107512" y="-107494"/>
            <a:ext cx="9282300" cy="47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4795225" y="324450"/>
            <a:ext cx="4110900" cy="41709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971900" y="701725"/>
            <a:ext cx="3837000" cy="3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101433" y="-79458"/>
            <a:ext cx="9255370" cy="5232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b="1"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■"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■"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libri"/>
              <a:buChar char="■"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4294967295" type="ctrTitle"/>
          </p:nvPr>
        </p:nvSpPr>
        <p:spPr>
          <a:xfrm>
            <a:off x="311700" y="6907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Perceptron</a:t>
            </a:r>
            <a:endParaRPr sz="5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5"/>
          <p:cNvSpPr txBox="1"/>
          <p:nvPr>
            <p:ph idx="4294967295" type="subTitle"/>
          </p:nvPr>
        </p:nvSpPr>
        <p:spPr>
          <a:xfrm>
            <a:off x="311700" y="2332075"/>
            <a:ext cx="85206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Dr. Jonathan V. Taylar</a:t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311700" y="734725"/>
            <a:ext cx="8001600" cy="3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Describe perceptron as the simplest neuron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Explain the activation function of perceptron</a:t>
            </a:r>
            <a:endParaRPr sz="2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Perceptron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311700" y="734725"/>
            <a:ext cx="3888900" cy="3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Char char="●"/>
            </a:pP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1958 - </a:t>
            </a: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Frank Rosenblatt introduced </a:t>
            </a:r>
            <a:r>
              <a:rPr b="1" lang="en" sz="2000">
                <a:solidFill>
                  <a:srgbClr val="2D3B45"/>
                </a:solidFill>
                <a:highlight>
                  <a:srgbClr val="FFFFFF"/>
                </a:highlight>
              </a:rPr>
              <a:t>perceptron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Char char="●"/>
            </a:pP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a form of neural network that may eventually be able to learn, make decisions, and translate languages</a:t>
            </a:r>
            <a:endParaRPr sz="2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Char char="●"/>
            </a:pP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1969 - Marvin Minsky and Seymour Papert published a book ‘</a:t>
            </a:r>
            <a:r>
              <a:rPr b="1" lang="en" sz="2000">
                <a:solidFill>
                  <a:srgbClr val="2D3B45"/>
                </a:solidFill>
                <a:highlight>
                  <a:srgbClr val="FFFFFF"/>
                </a:highlight>
              </a:rPr>
              <a:t>Perceptrons</a:t>
            </a: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’</a:t>
            </a:r>
            <a:endParaRPr sz="2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Char char="●"/>
            </a:pP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there were severe limitations to what perceptrons could do</a:t>
            </a:r>
            <a:endParaRPr sz="2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0" l="8596" r="14645" t="0"/>
          <a:stretch/>
        </p:blipFill>
        <p:spPr>
          <a:xfrm>
            <a:off x="4200600" y="238125"/>
            <a:ext cx="4819574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Perceptron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311700" y="582325"/>
            <a:ext cx="3888900" cy="3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Char char="●"/>
            </a:pP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Amazing power of </a:t>
            </a:r>
            <a:r>
              <a:rPr b="1" lang="en" sz="2000">
                <a:solidFill>
                  <a:srgbClr val="2D3B45"/>
                </a:solidFill>
                <a:highlight>
                  <a:srgbClr val="FFFFFF"/>
                </a:highlight>
              </a:rPr>
              <a:t>neural networks </a:t>
            </a: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stem from the simple perceptron model</a:t>
            </a:r>
            <a:endParaRPr sz="2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Char char="●"/>
            </a:pP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A perceptron consists of </a:t>
            </a:r>
            <a:r>
              <a:rPr b="1" lang="en" sz="2000">
                <a:solidFill>
                  <a:srgbClr val="2D3B45"/>
                </a:solidFill>
                <a:highlight>
                  <a:srgbClr val="FFFFFF"/>
                </a:highlight>
              </a:rPr>
              <a:t>one or more inputs</a:t>
            </a: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, a </a:t>
            </a:r>
            <a:r>
              <a:rPr b="1" lang="en" sz="2000">
                <a:solidFill>
                  <a:srgbClr val="2D3B45"/>
                </a:solidFill>
                <a:highlight>
                  <a:srgbClr val="FFFFFF"/>
                </a:highlight>
              </a:rPr>
              <a:t>processor</a:t>
            </a: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 and a </a:t>
            </a:r>
            <a:r>
              <a:rPr b="1" lang="en" sz="2000">
                <a:solidFill>
                  <a:srgbClr val="2D3B45"/>
                </a:solidFill>
                <a:highlight>
                  <a:srgbClr val="FFFFFF"/>
                </a:highlight>
              </a:rPr>
              <a:t>single output</a:t>
            </a:r>
            <a:endParaRPr b="1" sz="2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Char char="●"/>
            </a:pP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follows the “</a:t>
            </a:r>
            <a:r>
              <a:rPr b="1" lang="en" sz="2000">
                <a:solidFill>
                  <a:srgbClr val="2D3B45"/>
                </a:solidFill>
                <a:highlight>
                  <a:srgbClr val="FFFFFF"/>
                </a:highlight>
              </a:rPr>
              <a:t>feed-forward</a:t>
            </a:r>
            <a:r>
              <a:rPr lang="en" sz="2000">
                <a:solidFill>
                  <a:srgbClr val="2D3B45"/>
                </a:solidFill>
                <a:highlight>
                  <a:srgbClr val="FFFFFF"/>
                </a:highlight>
              </a:rPr>
              <a:t>” model, meaning inputs are sent into the neuron, are processed, and result in an output</a:t>
            </a:r>
            <a:endParaRPr sz="20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407" y="84200"/>
            <a:ext cx="4801519" cy="219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600" y="2495550"/>
            <a:ext cx="4846301" cy="20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Perceptron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311700" y="501125"/>
            <a:ext cx="3288900" cy="4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Takes in inputs (x1 to x3)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Produces a binary output or a decision </a:t>
            </a:r>
            <a:r>
              <a:rPr i="1" lang="en" sz="1800">
                <a:solidFill>
                  <a:srgbClr val="2D3B45"/>
                </a:solidFill>
                <a:highlight>
                  <a:srgbClr val="FFFFFF"/>
                </a:highlight>
              </a:rPr>
              <a:t>f</a:t>
            </a:r>
            <a:endParaRPr i="1"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Takes the inputs and it multiplies the inputs with its weights (w1 to w3)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Compares the weighted sum of the inputs with a threshold or bias (</a:t>
            </a:r>
            <a:r>
              <a:rPr i="1" lang="en" sz="1800">
                <a:solidFill>
                  <a:srgbClr val="2D3B45"/>
                </a:solidFill>
                <a:highlight>
                  <a:srgbClr val="FFFFFF"/>
                </a:highlight>
              </a:rPr>
              <a:t>b</a:t>
            </a: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) 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Based on the comparison, puts an output, either a 0 or 1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875" y="133350"/>
            <a:ext cx="4820424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875" y="2571750"/>
            <a:ext cx="4820425" cy="15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Activation Function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311700" y="501125"/>
            <a:ext cx="3288900" cy="4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You get a value for z if you apply a function to it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The function </a:t>
            </a:r>
            <a:r>
              <a:rPr i="1" lang="en" sz="1800">
                <a:solidFill>
                  <a:srgbClr val="2D3B45"/>
                </a:solidFill>
                <a:highlight>
                  <a:srgbClr val="FFFFFF"/>
                </a:highlight>
              </a:rPr>
              <a:t>f </a:t>
            </a: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 is a </a:t>
            </a:r>
            <a:r>
              <a:rPr b="1" lang="en" sz="1800">
                <a:solidFill>
                  <a:srgbClr val="2D3B45"/>
                </a:solidFill>
                <a:highlight>
                  <a:srgbClr val="FFFFFF"/>
                </a:highlight>
              </a:rPr>
              <a:t>step function </a:t>
            </a: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or the heavy side function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The </a:t>
            </a:r>
            <a:r>
              <a:rPr b="1" lang="en" sz="1800">
                <a:solidFill>
                  <a:srgbClr val="2D3B45"/>
                </a:solidFill>
                <a:highlight>
                  <a:srgbClr val="FFFFFF"/>
                </a:highlight>
              </a:rPr>
              <a:t>activation function </a:t>
            </a: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of a perceptron is the </a:t>
            </a:r>
            <a:r>
              <a:rPr b="1" lang="en" sz="1800">
                <a:solidFill>
                  <a:srgbClr val="2D3B45"/>
                </a:solidFill>
                <a:highlight>
                  <a:srgbClr val="FFFFFF"/>
                </a:highlight>
              </a:rPr>
              <a:t>step function. 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600" y="885500"/>
            <a:ext cx="5238600" cy="303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Perceptron Example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311700" y="733425"/>
            <a:ext cx="32889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Assume the weather is the most important factor: w1 = 4, w2 = 2, w3 = 2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Assign a bias of -5 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600" y="656900"/>
            <a:ext cx="5238600" cy="3387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Perceptron as a Linear Classifier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00" y="852400"/>
            <a:ext cx="5238601" cy="34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Perceptron as a NAND Gate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804100"/>
            <a:ext cx="5619748" cy="35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6153150" y="656900"/>
            <a:ext cx="29244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Perceptron is like a universal NAND gate, which means that all other gates (OR, AND and NOT) can be constructed using one of more NAND gates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Since NAND gate can be implemented using a perceptron, perceptrons are universal for computation</a:t>
            </a:r>
            <a:endParaRPr sz="18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