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65" r:id="rId4"/>
    <p:sldId id="258" r:id="rId5"/>
    <p:sldId id="259" r:id="rId6"/>
    <p:sldId id="260" r:id="rId7"/>
    <p:sldId id="261" r:id="rId8"/>
    <p:sldId id="299" r:id="rId9"/>
    <p:sldId id="262" r:id="rId10"/>
    <p:sldId id="263" r:id="rId11"/>
    <p:sldId id="264" r:id="rId12"/>
    <p:sldId id="298" r:id="rId13"/>
    <p:sldId id="301" r:id="rId14"/>
    <p:sldId id="302" r:id="rId15"/>
    <p:sldId id="303" r:id="rId16"/>
    <p:sldId id="305" r:id="rId17"/>
    <p:sldId id="306" r:id="rId18"/>
    <p:sldId id="300" r:id="rId19"/>
    <p:sldId id="272" r:id="rId20"/>
    <p:sldId id="307" r:id="rId21"/>
    <p:sldId id="308" r:id="rId22"/>
    <p:sldId id="309" r:id="rId23"/>
    <p:sldId id="310" r:id="rId24"/>
    <p:sldId id="311" r:id="rId25"/>
    <p:sldId id="312" r:id="rId26"/>
    <p:sldId id="271" r:id="rId27"/>
    <p:sldId id="278" r:id="rId28"/>
    <p:sldId id="294" r:id="rId29"/>
    <p:sldId id="295" r:id="rId30"/>
    <p:sldId id="296" r:id="rId31"/>
    <p:sldId id="313" r:id="rId32"/>
    <p:sldId id="297" r:id="rId3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Weidman" initials="SW" lastIdx="7" clrIdx="0"/>
  <p:cmAuthor id="1" name="Marcia"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A"/>
          </a:solidFill>
        </a:fill>
      </a:tcStyle>
    </a:wholeTbl>
    <a:band2H>
      <a:tcTxStyle/>
      <a:tcStyle>
        <a:tcBdr/>
        <a:fill>
          <a:solidFill>
            <a:srgbClr val="E6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EFCF"/>
          </a:solidFill>
        </a:fill>
      </a:tcStyle>
    </a:wholeTbl>
    <a:band2H>
      <a:tcTxStyle/>
      <a:tcStyle>
        <a:tcBdr/>
        <a:fill>
          <a:solidFill>
            <a:srgbClr val="FDF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F0CA"/>
          </a:solidFill>
        </a:fill>
      </a:tcStyle>
    </a:wholeTbl>
    <a:band2H>
      <a:tcTxStyle/>
      <a:tcStyle>
        <a:tcBdr/>
        <a:fill>
          <a:solidFill>
            <a:srgbClr val="F4F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4"/>
    <p:restoredTop sz="94692"/>
  </p:normalViewPr>
  <p:slideViewPr>
    <p:cSldViewPr snapToGrid="0" snapToObjects="1">
      <p:cViewPr varScale="1">
        <p:scale>
          <a:sx n="164" d="100"/>
          <a:sy n="164" d="100"/>
        </p:scale>
        <p:origin x="84" y="1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xfrm>
            <a:off x="1143000" y="685800"/>
            <a:ext cx="4572000" cy="3429000"/>
          </a:xfrm>
          <a:prstGeom prst="rect">
            <a:avLst/>
          </a:prstGeom>
        </p:spPr>
        <p:txBody>
          <a:bodyPr/>
          <a:lstStyle/>
          <a:p>
            <a:endParaRPr/>
          </a:p>
        </p:txBody>
      </p:sp>
      <p:sp>
        <p:nvSpPr>
          <p:cNvPr id="152" name="Shape 15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35790979"/>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Intel Clear"/>
      </a:defRPr>
    </a:lvl1pPr>
    <a:lvl2pPr indent="228600" defTabSz="457200" latinLnBrk="0">
      <a:defRPr sz="1200">
        <a:latin typeface="+mn-lt"/>
        <a:ea typeface="+mn-ea"/>
        <a:cs typeface="+mn-cs"/>
        <a:sym typeface="Intel Clear"/>
      </a:defRPr>
    </a:lvl2pPr>
    <a:lvl3pPr indent="457200" defTabSz="457200" latinLnBrk="0">
      <a:defRPr sz="1200">
        <a:latin typeface="+mn-lt"/>
        <a:ea typeface="+mn-ea"/>
        <a:cs typeface="+mn-cs"/>
        <a:sym typeface="Intel Clear"/>
      </a:defRPr>
    </a:lvl3pPr>
    <a:lvl4pPr indent="685800" defTabSz="457200" latinLnBrk="0">
      <a:defRPr sz="1200">
        <a:latin typeface="+mn-lt"/>
        <a:ea typeface="+mn-ea"/>
        <a:cs typeface="+mn-cs"/>
        <a:sym typeface="Intel Clear"/>
      </a:defRPr>
    </a:lvl4pPr>
    <a:lvl5pPr indent="914400" defTabSz="457200" latinLnBrk="0">
      <a:defRPr sz="1200">
        <a:latin typeface="+mn-lt"/>
        <a:ea typeface="+mn-ea"/>
        <a:cs typeface="+mn-cs"/>
        <a:sym typeface="Intel Clear"/>
      </a:defRPr>
    </a:lvl5pPr>
    <a:lvl6pPr indent="1143000" defTabSz="457200" latinLnBrk="0">
      <a:defRPr sz="1200">
        <a:latin typeface="+mn-lt"/>
        <a:ea typeface="+mn-ea"/>
        <a:cs typeface="+mn-cs"/>
        <a:sym typeface="Intel Clear"/>
      </a:defRPr>
    </a:lvl6pPr>
    <a:lvl7pPr indent="1371600" defTabSz="457200" latinLnBrk="0">
      <a:defRPr sz="1200">
        <a:latin typeface="+mn-lt"/>
        <a:ea typeface="+mn-ea"/>
        <a:cs typeface="+mn-cs"/>
        <a:sym typeface="Intel Clear"/>
      </a:defRPr>
    </a:lvl7pPr>
    <a:lvl8pPr indent="1600200" defTabSz="457200" latinLnBrk="0">
      <a:defRPr sz="1200">
        <a:latin typeface="+mn-lt"/>
        <a:ea typeface="+mn-ea"/>
        <a:cs typeface="+mn-cs"/>
        <a:sym typeface="Intel Clear"/>
      </a:defRPr>
    </a:lvl8pPr>
    <a:lvl9pPr indent="1828800" defTabSz="457200" latinLnBrk="0">
      <a:defRPr sz="1200">
        <a:latin typeface="+mn-lt"/>
        <a:ea typeface="+mn-ea"/>
        <a:cs typeface="+mn-cs"/>
        <a:sym typeface="Intel Cle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Arial" charset="0"/>
                <a:ea typeface="Arial" charset="0"/>
                <a:cs typeface="Arial" charset="0"/>
              </a:rPr>
              <a:t>https://kevintshoemaker.github.io/NRES-746/Time_Series_Lab.html</a:t>
            </a:r>
          </a:p>
          <a:p>
            <a:endParaRPr lang="en-US" dirty="0"/>
          </a:p>
        </p:txBody>
      </p:sp>
    </p:spTree>
    <p:extLst>
      <p:ext uri="{BB962C8B-B14F-4D97-AF65-F5344CB8AC3E}">
        <p14:creationId xmlns:p14="http://schemas.microsoft.com/office/powerpoint/2010/main" val="72753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Arial" charset="0"/>
                <a:ea typeface="Arial" charset="0"/>
                <a:cs typeface="Arial" charset="0"/>
              </a:rPr>
              <a:t>https://kevintshoemaker.github.io/NRES-746/Time_Series_Lab.html</a:t>
            </a:r>
          </a:p>
          <a:p>
            <a:endParaRPr lang="en-US" dirty="0"/>
          </a:p>
        </p:txBody>
      </p:sp>
    </p:spTree>
    <p:extLst>
      <p:ext uri="{BB962C8B-B14F-4D97-AF65-F5344CB8AC3E}">
        <p14:creationId xmlns:p14="http://schemas.microsoft.com/office/powerpoint/2010/main" val="3877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Arial" charset="0"/>
                <a:ea typeface="Arial" charset="0"/>
                <a:cs typeface="Arial" charset="0"/>
              </a:rPr>
              <a:t>https://www.researchgate.net/figure/An-example-of-Mackey-Glass-time-series-obtained-from-18-To-plot-the-discrete-MG-time_fig5_224151161</a:t>
            </a:r>
          </a:p>
          <a:p>
            <a:endParaRPr lang="en-US" dirty="0"/>
          </a:p>
        </p:txBody>
      </p:sp>
    </p:spTree>
    <p:extLst>
      <p:ext uri="{BB962C8B-B14F-4D97-AF65-F5344CB8AC3E}">
        <p14:creationId xmlns:p14="http://schemas.microsoft.com/office/powerpoint/2010/main" val="3187578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2_Title Slide with Linear Gradient">
    <p:bg>
      <p:bgPr>
        <a:gradFill flip="none" rotWithShape="1">
          <a:gsLst>
            <a:gs pos="32000">
              <a:srgbClr val="003C71"/>
            </a:gs>
            <a:gs pos="78000">
              <a:schemeClr val="accent1"/>
            </a:gs>
            <a:gs pos="95000">
              <a:srgbClr val="009FDF"/>
            </a:gs>
          </a:gsLst>
          <a:lin ang="19860000" scaled="0"/>
        </a:gradFill>
        <a:effectLst/>
      </p:bgPr>
    </p:bg>
    <p:spTree>
      <p:nvGrpSpPr>
        <p:cNvPr id="1" name=""/>
        <p:cNvGrpSpPr/>
        <p:nvPr/>
      </p:nvGrpSpPr>
      <p:grpSpPr>
        <a:xfrm>
          <a:off x="0" y="0"/>
          <a:ext cx="0" cy="0"/>
          <a:chOff x="0" y="0"/>
          <a:chExt cx="0" cy="0"/>
        </a:xfrm>
      </p:grpSpPr>
      <p:sp>
        <p:nvSpPr>
          <p:cNvPr id="14" name="Title Text"/>
          <p:cNvSpPr txBox="1">
            <a:spLocks noGrp="1"/>
          </p:cNvSpPr>
          <p:nvPr>
            <p:ph type="title"/>
          </p:nvPr>
        </p:nvSpPr>
        <p:spPr>
          <a:xfrm>
            <a:off x="444687" y="2479420"/>
            <a:ext cx="8212888" cy="1102521"/>
          </a:xfrm>
          <a:prstGeom prst="rect">
            <a:avLst/>
          </a:prstGeom>
        </p:spPr>
        <p:txBody>
          <a:bodyPr anchor="b"/>
          <a:lstStyle>
            <a:lvl1pPr>
              <a:lnSpc>
                <a:spcPct val="80000"/>
              </a:lnSpc>
              <a:defRPr sz="6500">
                <a:solidFill>
                  <a:srgbClr val="FFFFFF">
                    <a:alpha val="90000"/>
                  </a:srgbClr>
                </a:solidFill>
                <a:latin typeface="Intel Clear Pro"/>
                <a:ea typeface="Intel Clear Pro"/>
                <a:cs typeface="Intel Clear Pro"/>
                <a:sym typeface="Intel Clear Pro"/>
              </a:defRPr>
            </a:lvl1pPr>
          </a:lstStyle>
          <a:p>
            <a:r>
              <a:t>Title Text</a:t>
            </a:r>
          </a:p>
        </p:txBody>
      </p:sp>
      <p:sp>
        <p:nvSpPr>
          <p:cNvPr id="15" name="Body Level One…"/>
          <p:cNvSpPr txBox="1">
            <a:spLocks noGrp="1"/>
          </p:cNvSpPr>
          <p:nvPr>
            <p:ph type="body" sz="quarter" idx="1"/>
          </p:nvPr>
        </p:nvSpPr>
        <p:spPr>
          <a:xfrm>
            <a:off x="455612" y="3493008"/>
            <a:ext cx="6330215" cy="925362"/>
          </a:xfrm>
          <a:prstGeom prst="rect">
            <a:avLst/>
          </a:prstGeom>
        </p:spPr>
        <p:txBody>
          <a:bodyPr/>
          <a:lstStyle>
            <a:lvl1pPr>
              <a:defRPr sz="1600">
                <a:solidFill>
                  <a:schemeClr val="accent3"/>
                </a:solidFill>
              </a:defRPr>
            </a:lvl1pPr>
            <a:lvl2pPr marL="0" indent="0">
              <a:buSzTx/>
              <a:buNone/>
              <a:defRPr sz="1600">
                <a:solidFill>
                  <a:schemeClr val="accent3"/>
                </a:solidFill>
              </a:defRPr>
            </a:lvl2pPr>
            <a:lvl3pPr marL="0" indent="0">
              <a:buSzTx/>
              <a:buNone/>
              <a:defRPr sz="1600">
                <a:solidFill>
                  <a:schemeClr val="accent3"/>
                </a:solidFill>
              </a:defRPr>
            </a:lvl3pPr>
            <a:lvl4pPr marL="0" indent="0">
              <a:buSzTx/>
              <a:buNone/>
              <a:defRPr sz="1600">
                <a:solidFill>
                  <a:schemeClr val="accent3"/>
                </a:solidFill>
              </a:defRPr>
            </a:lvl4pPr>
            <a:lvl5pPr marL="0" indent="0">
              <a:buSzTx/>
              <a:buNone/>
              <a:defRPr sz="1600">
                <a:solidFill>
                  <a:schemeClr val="accent3"/>
                </a:solidFill>
              </a:defRPr>
            </a:lvl5pPr>
          </a:lstStyle>
          <a:p>
            <a:r>
              <a:t>Body Level One</a:t>
            </a:r>
          </a:p>
          <a:p>
            <a:pPr lvl="1"/>
            <a:r>
              <a:t>Body Level Two</a:t>
            </a:r>
          </a:p>
          <a:p>
            <a:pPr lvl="2"/>
            <a:r>
              <a:t>Body Level Three</a:t>
            </a:r>
          </a:p>
          <a:p>
            <a:pPr lvl="3"/>
            <a:r>
              <a:t>Body Level Four</a:t>
            </a:r>
          </a:p>
          <a:p>
            <a:pPr lvl="4"/>
            <a:r>
              <a:t>Body Level Five</a:t>
            </a:r>
          </a:p>
        </p:txBody>
      </p:sp>
      <p:pic>
        <p:nvPicPr>
          <p:cNvPr id="16" name="Picture 2" descr="Picture 2"/>
          <p:cNvPicPr>
            <a:picLocks noChangeAspect="1"/>
          </p:cNvPicPr>
          <p:nvPr/>
        </p:nvPicPr>
        <p:blipFill>
          <a:blip r:embed="rId2">
            <a:extLst/>
          </a:blip>
          <a:stretch>
            <a:fillRect/>
          </a:stretch>
        </p:blipFill>
        <p:spPr>
          <a:xfrm>
            <a:off x="451796" y="383169"/>
            <a:ext cx="1248051" cy="829851"/>
          </a:xfrm>
          <a:prstGeom prst="rect">
            <a:avLst/>
          </a:prstGeom>
          <a:ln w="12700">
            <a:miter lim="400000"/>
          </a:ln>
        </p:spPr>
      </p:pic>
      <p:sp>
        <p:nvSpPr>
          <p:cNvPr id="17" name="Slide Number"/>
          <p:cNvSpPr txBox="1">
            <a:spLocks noGrp="1"/>
          </p:cNvSpPr>
          <p:nvPr>
            <p:ph type="sldNum" sz="quarter" idx="2"/>
          </p:nvPr>
        </p:nvSpPr>
        <p:spPr>
          <a:xfrm>
            <a:off x="6419799" y="4703762"/>
            <a:ext cx="133402"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Hero Text">
    <p:spTree>
      <p:nvGrpSpPr>
        <p:cNvPr id="1" name=""/>
        <p:cNvGrpSpPr/>
        <p:nvPr/>
      </p:nvGrpSpPr>
      <p:grpSpPr>
        <a:xfrm>
          <a:off x="0" y="0"/>
          <a:ext cx="0" cy="0"/>
          <a:chOff x="0" y="0"/>
          <a:chExt cx="0" cy="0"/>
        </a:xfrm>
      </p:grpSpPr>
      <p:sp>
        <p:nvSpPr>
          <p:cNvPr id="102" name="Body Level One…"/>
          <p:cNvSpPr txBox="1">
            <a:spLocks noGrp="1"/>
          </p:cNvSpPr>
          <p:nvPr>
            <p:ph type="body" sz="quarter" idx="1"/>
          </p:nvPr>
        </p:nvSpPr>
        <p:spPr>
          <a:xfrm>
            <a:off x="455612" y="2234881"/>
            <a:ext cx="7772401" cy="1125143"/>
          </a:xfrm>
          <a:prstGeom prst="rect">
            <a:avLst/>
          </a:prstGeom>
        </p:spPr>
        <p:txBody>
          <a:bodyPr/>
          <a:lstStyle>
            <a:lvl1pPr>
              <a:defRPr sz="4000">
                <a:solidFill>
                  <a:schemeClr val="accent2"/>
                </a:solidFill>
              </a:defRPr>
            </a:lvl1pPr>
            <a:lvl2pPr marL="0" indent="0">
              <a:buSzTx/>
              <a:buNone/>
              <a:defRPr sz="4000">
                <a:solidFill>
                  <a:schemeClr val="accent2"/>
                </a:solidFill>
              </a:defRPr>
            </a:lvl2pPr>
            <a:lvl3pPr marL="0" indent="0">
              <a:buSzTx/>
              <a:buNone/>
              <a:defRPr sz="4000">
                <a:solidFill>
                  <a:schemeClr val="accent2"/>
                </a:solidFill>
              </a:defRPr>
            </a:lvl3pPr>
            <a:lvl4pPr marL="0" indent="0">
              <a:buSzTx/>
              <a:buNone/>
              <a:defRPr sz="4000">
                <a:solidFill>
                  <a:schemeClr val="accent2"/>
                </a:solidFill>
              </a:defRPr>
            </a:lvl4pPr>
            <a:lvl5pPr marL="0" indent="0">
              <a:buSzTx/>
              <a:buNone/>
              <a:defRPr sz="40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103" name="Title Text"/>
          <p:cNvSpPr txBox="1">
            <a:spLocks noGrp="1"/>
          </p:cNvSpPr>
          <p:nvPr>
            <p:ph type="title"/>
          </p:nvPr>
        </p:nvSpPr>
        <p:spPr>
          <a:xfrm>
            <a:off x="455612" y="1101793"/>
            <a:ext cx="7772401" cy="1021558"/>
          </a:xfrm>
          <a:prstGeom prst="rect">
            <a:avLst/>
          </a:prstGeom>
        </p:spPr>
        <p:txBody>
          <a:bodyPr anchor="b"/>
          <a:lstStyle>
            <a:lvl1pPr>
              <a:lnSpc>
                <a:spcPct val="80000"/>
              </a:lnSpc>
              <a:defRPr sz="4000"/>
            </a:lvl1pPr>
          </a:lstStyle>
          <a:p>
            <a:r>
              <a:t>Title Text</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ue Section Break Image">
    <p:bg>
      <p:bgPr>
        <a:gradFill flip="none" rotWithShape="1">
          <a:gsLst>
            <a:gs pos="32000">
              <a:srgbClr val="003C71"/>
            </a:gs>
            <a:gs pos="78000">
              <a:schemeClr val="accent1"/>
            </a:gs>
            <a:gs pos="95000">
              <a:srgbClr val="009FDF"/>
            </a:gs>
          </a:gsLst>
          <a:lin ang="19860000" scaled="0"/>
        </a:gradFill>
        <a:effectLst/>
      </p:bgPr>
    </p:bg>
    <p:spTree>
      <p:nvGrpSpPr>
        <p:cNvPr id="1" name=""/>
        <p:cNvGrpSpPr/>
        <p:nvPr/>
      </p:nvGrpSpPr>
      <p:grpSpPr>
        <a:xfrm>
          <a:off x="0" y="0"/>
          <a:ext cx="0" cy="0"/>
          <a:chOff x="0" y="0"/>
          <a:chExt cx="0" cy="0"/>
        </a:xfrm>
      </p:grpSpPr>
      <p:sp>
        <p:nvSpPr>
          <p:cNvPr id="111" name="Title Text"/>
          <p:cNvSpPr txBox="1">
            <a:spLocks noGrp="1"/>
          </p:cNvSpPr>
          <p:nvPr>
            <p:ph type="title"/>
          </p:nvPr>
        </p:nvSpPr>
        <p:spPr>
          <a:xfrm>
            <a:off x="455612" y="2260088"/>
            <a:ext cx="7772401" cy="1021556"/>
          </a:xfrm>
          <a:prstGeom prst="rect">
            <a:avLst/>
          </a:prstGeom>
        </p:spPr>
        <p:txBody>
          <a:bodyPr anchor="b"/>
          <a:lstStyle>
            <a:lvl1pPr>
              <a:lnSpc>
                <a:spcPct val="80000"/>
              </a:lnSpc>
              <a:defRPr sz="5400">
                <a:solidFill>
                  <a:srgbClr val="FFFFFF">
                    <a:alpha val="90000"/>
                  </a:srgbClr>
                </a:solidFill>
                <a:latin typeface="Intel Clear Pro"/>
                <a:ea typeface="Intel Clear Pro"/>
                <a:cs typeface="Intel Clear Pro"/>
                <a:sym typeface="Intel Clear Pro"/>
              </a:defRPr>
            </a:lvl1pPr>
          </a:lstStyle>
          <a:p>
            <a:r>
              <a:t>Title Text</a:t>
            </a:r>
          </a:p>
        </p:txBody>
      </p:sp>
      <p:sp>
        <p:nvSpPr>
          <p:cNvPr id="112" name="Body Level One…"/>
          <p:cNvSpPr txBox="1">
            <a:spLocks noGrp="1"/>
          </p:cNvSpPr>
          <p:nvPr>
            <p:ph type="body" sz="quarter" idx="1"/>
          </p:nvPr>
        </p:nvSpPr>
        <p:spPr>
          <a:xfrm>
            <a:off x="455612" y="3348787"/>
            <a:ext cx="7772401" cy="1125142"/>
          </a:xfrm>
          <a:prstGeom prst="rect">
            <a:avLst/>
          </a:prstGeom>
        </p:spPr>
        <p:txBody>
          <a:bodyPr/>
          <a:lstStyle>
            <a:lvl1pPr>
              <a:defRPr sz="1600">
                <a:solidFill>
                  <a:schemeClr val="accent3"/>
                </a:solidFill>
              </a:defRPr>
            </a:lvl1pPr>
            <a:lvl2pPr marL="0" indent="0">
              <a:buSzTx/>
              <a:buNone/>
              <a:defRPr sz="1600">
                <a:solidFill>
                  <a:schemeClr val="accent3"/>
                </a:solidFill>
              </a:defRPr>
            </a:lvl2pPr>
            <a:lvl3pPr marL="0" indent="0">
              <a:buSzTx/>
              <a:buNone/>
              <a:defRPr sz="1600">
                <a:solidFill>
                  <a:schemeClr val="accent3"/>
                </a:solidFill>
              </a:defRPr>
            </a:lvl3pPr>
            <a:lvl4pPr marL="0" indent="0">
              <a:buSzTx/>
              <a:buNone/>
              <a:defRPr sz="1600">
                <a:solidFill>
                  <a:schemeClr val="accent3"/>
                </a:solidFill>
              </a:defRPr>
            </a:lvl4pPr>
            <a:lvl5pPr marL="0" indent="0">
              <a:buSzTx/>
              <a:buNone/>
              <a:defRPr sz="1600">
                <a:solidFill>
                  <a:schemeClr val="accent3"/>
                </a:solidFill>
              </a:defRPr>
            </a:lvl5pPr>
          </a:lstStyle>
          <a:p>
            <a:r>
              <a:t>Body Level One</a:t>
            </a:r>
          </a:p>
          <a:p>
            <a:pPr lvl="1"/>
            <a:r>
              <a:t>Body Level Two</a:t>
            </a:r>
          </a:p>
          <a:p>
            <a:pPr lvl="2"/>
            <a:r>
              <a:t>Body Level Three</a:t>
            </a:r>
          </a:p>
          <a:p>
            <a:pPr lvl="3"/>
            <a:r>
              <a:t>Body Level Four</a:t>
            </a:r>
          </a:p>
          <a:p>
            <a:pPr lvl="4"/>
            <a:r>
              <a:t>Body Level Five</a:t>
            </a:r>
          </a:p>
        </p:txBody>
      </p:sp>
      <p:sp>
        <p:nvSpPr>
          <p:cNvPr id="113" name="Picture Placeholder 4"/>
          <p:cNvSpPr>
            <a:spLocks noGrp="1"/>
          </p:cNvSpPr>
          <p:nvPr>
            <p:ph type="pic" idx="13"/>
          </p:nvPr>
        </p:nvSpPr>
        <p:spPr>
          <a:xfrm>
            <a:off x="0" y="1"/>
            <a:ext cx="9144000" cy="2574133"/>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xfrm>
            <a:off x="6419799" y="4703762"/>
            <a:ext cx="133402"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21" name="Title Text"/>
          <p:cNvSpPr txBox="1">
            <a:spLocks noGrp="1"/>
          </p:cNvSpPr>
          <p:nvPr>
            <p:ph type="title"/>
          </p:nvPr>
        </p:nvSpPr>
        <p:spPr>
          <a:prstGeom prst="rect">
            <a:avLst/>
          </a:prstGeom>
        </p:spPr>
        <p:txBody>
          <a:bodyPr/>
          <a:lstStyle/>
          <a:p>
            <a:r>
              <a:t>Title Text</a:t>
            </a: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Back Cover Radial Gradient">
    <p:bg>
      <p:bgPr>
        <a:gradFill flip="none" rotWithShape="1">
          <a:gsLst>
            <a:gs pos="32000">
              <a:srgbClr val="003C71"/>
            </a:gs>
            <a:gs pos="78000">
              <a:schemeClr val="accent1"/>
            </a:gs>
            <a:gs pos="95000">
              <a:srgbClr val="009FDF"/>
            </a:gs>
          </a:gsLst>
          <a:lin ang="19860000" scaled="0"/>
        </a:gradFill>
        <a:effectLst/>
      </p:bgPr>
    </p:bg>
    <p:spTree>
      <p:nvGrpSpPr>
        <p:cNvPr id="1" name=""/>
        <p:cNvGrpSpPr/>
        <p:nvPr/>
      </p:nvGrpSpPr>
      <p:grpSpPr>
        <a:xfrm>
          <a:off x="0" y="0"/>
          <a:ext cx="0" cy="0"/>
          <a:chOff x="0" y="0"/>
          <a:chExt cx="0" cy="0"/>
        </a:xfrm>
      </p:grpSpPr>
      <p:pic>
        <p:nvPicPr>
          <p:cNvPr id="136" name="Picture 2" descr="Picture 2"/>
          <p:cNvPicPr>
            <a:picLocks noChangeAspect="1"/>
          </p:cNvPicPr>
          <p:nvPr/>
        </p:nvPicPr>
        <p:blipFill>
          <a:blip r:embed="rId2">
            <a:extLst/>
          </a:blip>
          <a:stretch>
            <a:fillRect/>
          </a:stretch>
        </p:blipFill>
        <p:spPr>
          <a:xfrm>
            <a:off x="3477431" y="1875128"/>
            <a:ext cx="2108797" cy="1389890"/>
          </a:xfrm>
          <a:prstGeom prst="rect">
            <a:avLst/>
          </a:prstGeom>
          <a:ln w="12700">
            <a:miter lim="400000"/>
          </a:ln>
        </p:spPr>
      </p:pic>
      <p:sp>
        <p:nvSpPr>
          <p:cNvPr id="137" name="Slide Number"/>
          <p:cNvSpPr txBox="1">
            <a:spLocks noGrp="1"/>
          </p:cNvSpPr>
          <p:nvPr>
            <p:ph type="sldNum" sz="quarter" idx="2"/>
          </p:nvPr>
        </p:nvSpPr>
        <p:spPr>
          <a:xfrm>
            <a:off x="6419799" y="4703762"/>
            <a:ext cx="133402"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1_Back Cover Radial Gradient">
    <p:bg>
      <p:bgPr>
        <a:gradFill flip="none" rotWithShape="1">
          <a:gsLst>
            <a:gs pos="32000">
              <a:srgbClr val="003C71"/>
            </a:gs>
            <a:gs pos="78000">
              <a:schemeClr val="accent1"/>
            </a:gs>
            <a:gs pos="95000">
              <a:srgbClr val="009FDF"/>
            </a:gs>
          </a:gsLst>
          <a:lin ang="19860000" scaled="0"/>
        </a:gradFill>
        <a:effectLst/>
      </p:bgPr>
    </p:bg>
    <p:spTree>
      <p:nvGrpSpPr>
        <p:cNvPr id="1" name=""/>
        <p:cNvGrpSpPr/>
        <p:nvPr/>
      </p:nvGrpSpPr>
      <p:grpSpPr>
        <a:xfrm>
          <a:off x="0" y="0"/>
          <a:ext cx="0" cy="0"/>
          <a:chOff x="0" y="0"/>
          <a:chExt cx="0" cy="0"/>
        </a:xfrm>
      </p:grpSpPr>
      <p:pic>
        <p:nvPicPr>
          <p:cNvPr id="144" name="Picture 2" descr="Picture 2"/>
          <p:cNvPicPr>
            <a:picLocks noChangeAspect="1"/>
          </p:cNvPicPr>
          <p:nvPr/>
        </p:nvPicPr>
        <p:blipFill>
          <a:blip r:embed="rId2">
            <a:extLst/>
          </a:blip>
          <a:stretch>
            <a:fillRect/>
          </a:stretch>
        </p:blipFill>
        <p:spPr>
          <a:xfrm>
            <a:off x="2748777" y="1874821"/>
            <a:ext cx="3646446" cy="1514492"/>
          </a:xfrm>
          <a:prstGeom prst="rect">
            <a:avLst/>
          </a:prstGeom>
          <a:ln w="12700">
            <a:miter lim="400000"/>
          </a:ln>
        </p:spPr>
      </p:pic>
      <p:sp>
        <p:nvSpPr>
          <p:cNvPr id="145" name="Slide Number"/>
          <p:cNvSpPr txBox="1">
            <a:spLocks noGrp="1"/>
          </p:cNvSpPr>
          <p:nvPr>
            <p:ph type="sldNum" sz="quarter" idx="2"/>
          </p:nvPr>
        </p:nvSpPr>
        <p:spPr>
          <a:xfrm>
            <a:off x="6419799" y="4703762"/>
            <a:ext cx="133402"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with Linear Gradient">
    <p:bg>
      <p:bgPr>
        <a:gradFill flip="none" rotWithShape="1">
          <a:gsLst>
            <a:gs pos="32000">
              <a:srgbClr val="003C71"/>
            </a:gs>
            <a:gs pos="78000">
              <a:schemeClr val="accent1"/>
            </a:gs>
            <a:gs pos="95000">
              <a:srgbClr val="009FDF"/>
            </a:gs>
          </a:gsLst>
          <a:lin ang="19860000" scaled="0"/>
        </a:gradFill>
        <a:effectLst/>
      </p:bgPr>
    </p:bg>
    <p:spTree>
      <p:nvGrpSpPr>
        <p:cNvPr id="1" name=""/>
        <p:cNvGrpSpPr/>
        <p:nvPr/>
      </p:nvGrpSpPr>
      <p:grpSpPr>
        <a:xfrm>
          <a:off x="0" y="0"/>
          <a:ext cx="0" cy="0"/>
          <a:chOff x="0" y="0"/>
          <a:chExt cx="0" cy="0"/>
        </a:xfrm>
      </p:grpSpPr>
      <p:sp>
        <p:nvSpPr>
          <p:cNvPr id="24" name="Title Text"/>
          <p:cNvSpPr txBox="1">
            <a:spLocks noGrp="1"/>
          </p:cNvSpPr>
          <p:nvPr>
            <p:ph type="title"/>
          </p:nvPr>
        </p:nvSpPr>
        <p:spPr>
          <a:xfrm>
            <a:off x="444687" y="2479420"/>
            <a:ext cx="8212888" cy="1102521"/>
          </a:xfrm>
          <a:prstGeom prst="rect">
            <a:avLst/>
          </a:prstGeom>
        </p:spPr>
        <p:txBody>
          <a:bodyPr anchor="b"/>
          <a:lstStyle>
            <a:lvl1pPr>
              <a:lnSpc>
                <a:spcPct val="80000"/>
              </a:lnSpc>
              <a:defRPr sz="6500">
                <a:solidFill>
                  <a:srgbClr val="FFFFFF">
                    <a:alpha val="90000"/>
                  </a:srgbClr>
                </a:solidFill>
                <a:latin typeface="Intel Clear Pro"/>
                <a:ea typeface="Intel Clear Pro"/>
                <a:cs typeface="Intel Clear Pro"/>
                <a:sym typeface="Intel Clear Pro"/>
              </a:defRPr>
            </a:lvl1pPr>
          </a:lstStyle>
          <a:p>
            <a:r>
              <a:t>Title Text</a:t>
            </a:r>
          </a:p>
        </p:txBody>
      </p:sp>
      <p:sp>
        <p:nvSpPr>
          <p:cNvPr id="25" name="Body Level One…"/>
          <p:cNvSpPr txBox="1">
            <a:spLocks noGrp="1"/>
          </p:cNvSpPr>
          <p:nvPr>
            <p:ph type="body" sz="quarter" idx="1"/>
          </p:nvPr>
        </p:nvSpPr>
        <p:spPr>
          <a:xfrm>
            <a:off x="455612" y="3493008"/>
            <a:ext cx="6330215" cy="925362"/>
          </a:xfrm>
          <a:prstGeom prst="rect">
            <a:avLst/>
          </a:prstGeom>
        </p:spPr>
        <p:txBody>
          <a:bodyPr/>
          <a:lstStyle>
            <a:lvl1pPr>
              <a:defRPr sz="1600">
                <a:solidFill>
                  <a:schemeClr val="accent3"/>
                </a:solidFill>
              </a:defRPr>
            </a:lvl1pPr>
            <a:lvl2pPr marL="0" indent="0">
              <a:buSzTx/>
              <a:buNone/>
              <a:defRPr sz="1600">
                <a:solidFill>
                  <a:schemeClr val="accent3"/>
                </a:solidFill>
              </a:defRPr>
            </a:lvl2pPr>
            <a:lvl3pPr marL="0" indent="0">
              <a:buSzTx/>
              <a:buNone/>
              <a:defRPr sz="1600">
                <a:solidFill>
                  <a:schemeClr val="accent3"/>
                </a:solidFill>
              </a:defRPr>
            </a:lvl3pPr>
            <a:lvl4pPr marL="0" indent="0">
              <a:buSzTx/>
              <a:buNone/>
              <a:defRPr sz="1600">
                <a:solidFill>
                  <a:schemeClr val="accent3"/>
                </a:solidFill>
              </a:defRPr>
            </a:lvl4pPr>
            <a:lvl5pPr marL="0" indent="0">
              <a:buSzTx/>
              <a:buNone/>
              <a:defRPr sz="1600">
                <a:solidFill>
                  <a:schemeClr val="accent3"/>
                </a:solidFill>
              </a:defRPr>
            </a:lvl5pPr>
          </a:lstStyle>
          <a:p>
            <a:r>
              <a:t>Body Level One</a:t>
            </a:r>
          </a:p>
          <a:p>
            <a:pPr lvl="1"/>
            <a:r>
              <a:t>Body Level Two</a:t>
            </a:r>
          </a:p>
          <a:p>
            <a:pPr lvl="2"/>
            <a:r>
              <a:t>Body Level Three</a:t>
            </a:r>
          </a:p>
          <a:p>
            <a:pPr lvl="3"/>
            <a:r>
              <a:t>Body Level Four</a:t>
            </a:r>
          </a:p>
          <a:p>
            <a:pPr lvl="4"/>
            <a:r>
              <a:t>Body Level Five</a:t>
            </a:r>
          </a:p>
        </p:txBody>
      </p:sp>
      <p:pic>
        <p:nvPicPr>
          <p:cNvPr id="26" name="Picture 4" descr="Picture 4"/>
          <p:cNvPicPr>
            <a:picLocks noChangeAspect="1"/>
          </p:cNvPicPr>
          <p:nvPr/>
        </p:nvPicPr>
        <p:blipFill>
          <a:blip r:embed="rId2">
            <a:extLst/>
          </a:blip>
          <a:stretch>
            <a:fillRect/>
          </a:stretch>
        </p:blipFill>
        <p:spPr>
          <a:xfrm>
            <a:off x="460693" y="389228"/>
            <a:ext cx="2121768" cy="887285"/>
          </a:xfrm>
          <a:prstGeom prst="rect">
            <a:avLst/>
          </a:prstGeom>
          <a:ln w="12700">
            <a:miter lim="400000"/>
          </a:ln>
        </p:spPr>
      </p:pic>
      <p:sp>
        <p:nvSpPr>
          <p:cNvPr id="27" name="Slide Number"/>
          <p:cNvSpPr txBox="1">
            <a:spLocks noGrp="1"/>
          </p:cNvSpPr>
          <p:nvPr>
            <p:ph type="sldNum" sz="quarter" idx="2"/>
          </p:nvPr>
        </p:nvSpPr>
        <p:spPr>
          <a:xfrm>
            <a:off x="6419799" y="4703762"/>
            <a:ext cx="133402"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Slide with Image">
    <p:bg>
      <p:bgPr>
        <a:gradFill flip="none" rotWithShape="1">
          <a:gsLst>
            <a:gs pos="30000">
              <a:srgbClr val="003C71"/>
            </a:gs>
            <a:gs pos="64999">
              <a:schemeClr val="accent1"/>
            </a:gs>
            <a:gs pos="100000">
              <a:srgbClr val="009FDF"/>
            </a:gs>
          </a:gsLst>
          <a:lin ang="19860000" scaled="0"/>
        </a:gradFill>
        <a:effectLst/>
      </p:bgPr>
    </p:bg>
    <p:spTree>
      <p:nvGrpSpPr>
        <p:cNvPr id="1" name=""/>
        <p:cNvGrpSpPr/>
        <p:nvPr/>
      </p:nvGrpSpPr>
      <p:grpSpPr>
        <a:xfrm>
          <a:off x="0" y="0"/>
          <a:ext cx="0" cy="0"/>
          <a:chOff x="0" y="0"/>
          <a:chExt cx="0" cy="0"/>
        </a:xfrm>
      </p:grpSpPr>
      <p:sp>
        <p:nvSpPr>
          <p:cNvPr id="34" name="Picture Placeholder 8"/>
          <p:cNvSpPr>
            <a:spLocks noGrp="1"/>
          </p:cNvSpPr>
          <p:nvPr>
            <p:ph type="pic" idx="13"/>
          </p:nvPr>
        </p:nvSpPr>
        <p:spPr>
          <a:xfrm>
            <a:off x="0" y="0"/>
            <a:ext cx="9144000" cy="4768850"/>
          </a:xfrm>
          <a:prstGeom prst="rect">
            <a:avLst/>
          </a:prstGeom>
        </p:spPr>
        <p:txBody>
          <a:bodyPr lIns="91439" tIns="45719" rIns="91439" bIns="45719">
            <a:noAutofit/>
          </a:bodyPr>
          <a:lstStyle/>
          <a:p>
            <a:endParaRPr/>
          </a:p>
        </p:txBody>
      </p:sp>
      <p:pic>
        <p:nvPicPr>
          <p:cNvPr id="35" name="Picture 2" descr="Picture 2"/>
          <p:cNvPicPr>
            <a:picLocks noChangeAspect="1"/>
          </p:cNvPicPr>
          <p:nvPr/>
        </p:nvPicPr>
        <p:blipFill>
          <a:blip r:embed="rId2">
            <a:extLst/>
          </a:blip>
          <a:stretch>
            <a:fillRect/>
          </a:stretch>
        </p:blipFill>
        <p:spPr>
          <a:xfrm>
            <a:off x="451796" y="383169"/>
            <a:ext cx="1248051" cy="829851"/>
          </a:xfrm>
          <a:prstGeom prst="rect">
            <a:avLst/>
          </a:prstGeom>
          <a:ln w="12700">
            <a:miter lim="400000"/>
          </a:ln>
        </p:spPr>
      </p:pic>
      <p:sp>
        <p:nvSpPr>
          <p:cNvPr id="36" name="Title Text"/>
          <p:cNvSpPr txBox="1">
            <a:spLocks noGrp="1"/>
          </p:cNvSpPr>
          <p:nvPr>
            <p:ph type="title"/>
          </p:nvPr>
        </p:nvSpPr>
        <p:spPr>
          <a:xfrm>
            <a:off x="444687" y="2479420"/>
            <a:ext cx="8212888" cy="1102521"/>
          </a:xfrm>
          <a:prstGeom prst="rect">
            <a:avLst/>
          </a:prstGeom>
        </p:spPr>
        <p:txBody>
          <a:bodyPr anchor="b"/>
          <a:lstStyle>
            <a:lvl1pPr>
              <a:lnSpc>
                <a:spcPct val="80000"/>
              </a:lnSpc>
              <a:defRPr sz="6500">
                <a:solidFill>
                  <a:srgbClr val="FFFFFF">
                    <a:alpha val="90000"/>
                  </a:srgbClr>
                </a:solidFill>
                <a:latin typeface="Intel Clear Pro"/>
                <a:ea typeface="Intel Clear Pro"/>
                <a:cs typeface="Intel Clear Pro"/>
                <a:sym typeface="Intel Clear Pro"/>
              </a:defRPr>
            </a:lvl1pPr>
          </a:lstStyle>
          <a:p>
            <a:r>
              <a:t>Title Text</a:t>
            </a:r>
          </a:p>
        </p:txBody>
      </p:sp>
      <p:sp>
        <p:nvSpPr>
          <p:cNvPr id="37" name="Body Level One…"/>
          <p:cNvSpPr txBox="1">
            <a:spLocks noGrp="1"/>
          </p:cNvSpPr>
          <p:nvPr>
            <p:ph type="body" sz="quarter" idx="1"/>
          </p:nvPr>
        </p:nvSpPr>
        <p:spPr>
          <a:xfrm>
            <a:off x="455612" y="3493008"/>
            <a:ext cx="6330215" cy="925362"/>
          </a:xfrm>
          <a:prstGeom prst="rect">
            <a:avLst/>
          </a:prstGeom>
        </p:spPr>
        <p:txBody>
          <a:bodyPr/>
          <a:lstStyle>
            <a:lvl1pPr>
              <a:defRPr sz="1600">
                <a:solidFill>
                  <a:schemeClr val="accent3"/>
                </a:solidFill>
              </a:defRPr>
            </a:lvl1pPr>
            <a:lvl2pPr marL="0" indent="0">
              <a:buSzTx/>
              <a:buNone/>
              <a:defRPr sz="1600">
                <a:solidFill>
                  <a:schemeClr val="accent3"/>
                </a:solidFill>
              </a:defRPr>
            </a:lvl2pPr>
            <a:lvl3pPr marL="0" indent="0">
              <a:buSzTx/>
              <a:buNone/>
              <a:defRPr sz="1600">
                <a:solidFill>
                  <a:schemeClr val="accent3"/>
                </a:solidFill>
              </a:defRPr>
            </a:lvl3pPr>
            <a:lvl4pPr marL="0" indent="0">
              <a:buSzTx/>
              <a:buNone/>
              <a:defRPr sz="1600">
                <a:solidFill>
                  <a:schemeClr val="accent3"/>
                </a:solidFill>
              </a:defRPr>
            </a:lvl4pPr>
            <a:lvl5pPr marL="0" indent="0">
              <a:buSzTx/>
              <a:buNone/>
              <a:defRPr sz="1600">
                <a:solidFill>
                  <a:schemeClr val="accent3"/>
                </a:solidFill>
              </a:defRPr>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6419799" y="4703762"/>
            <a:ext cx="133402"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ulleted Text">
    <p:spTree>
      <p:nvGrpSpPr>
        <p:cNvPr id="1" name=""/>
        <p:cNvGrpSpPr/>
        <p:nvPr/>
      </p:nvGrpSpPr>
      <p:grpSpPr>
        <a:xfrm>
          <a:off x="0" y="0"/>
          <a:ext cx="0" cy="0"/>
          <a:chOff x="0" y="0"/>
          <a:chExt cx="0" cy="0"/>
        </a:xfrm>
      </p:grpSpPr>
      <p:sp>
        <p:nvSpPr>
          <p:cNvPr id="45" name="Title Text"/>
          <p:cNvSpPr txBox="1">
            <a:spLocks noGrp="1"/>
          </p:cNvSpPr>
          <p:nvPr>
            <p:ph type="title"/>
          </p:nvPr>
        </p:nvSpPr>
        <p:spPr>
          <a:prstGeom prst="rect">
            <a:avLst/>
          </a:prstGeom>
        </p:spPr>
        <p:txBody>
          <a:bodyPr/>
          <a:lstStyle/>
          <a:p>
            <a:r>
              <a:t>Title Text</a:t>
            </a:r>
          </a:p>
        </p:txBody>
      </p:sp>
      <p:sp>
        <p:nvSpPr>
          <p:cNvPr id="4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with Image">
    <p:spTree>
      <p:nvGrpSpPr>
        <p:cNvPr id="1" name=""/>
        <p:cNvGrpSpPr/>
        <p:nvPr/>
      </p:nvGrpSpPr>
      <p:grpSpPr>
        <a:xfrm>
          <a:off x="0" y="0"/>
          <a:ext cx="0" cy="0"/>
          <a:chOff x="0" y="0"/>
          <a:chExt cx="0" cy="0"/>
        </a:xfrm>
      </p:grpSpPr>
      <p:sp>
        <p:nvSpPr>
          <p:cNvPr id="54" name="Body Level One…"/>
          <p:cNvSpPr txBox="1">
            <a:spLocks noGrp="1"/>
          </p:cNvSpPr>
          <p:nvPr>
            <p:ph type="body" sz="half" idx="1"/>
          </p:nvPr>
        </p:nvSpPr>
        <p:spPr>
          <a:xfrm>
            <a:off x="455612" y="1203324"/>
            <a:ext cx="4006854" cy="3425827"/>
          </a:xfrm>
          <a:prstGeom prst="rect">
            <a:avLst/>
          </a:prstGeom>
        </p:spPr>
        <p:txBody>
          <a:bodyPr/>
          <a:lstStyle>
            <a:lvl2pPr marL="253603" indent="-253603"/>
            <a:lvl3pPr marL="636813" indent="-293913"/>
            <a:lvl4pPr marL="1084262" indent="-342900"/>
            <a:lvl5pPr marL="1433512" indent="-342900"/>
          </a:lstStyle>
          <a:p>
            <a:r>
              <a:t>Body Level One</a:t>
            </a:r>
          </a:p>
          <a:p>
            <a:pPr lvl="1"/>
            <a:r>
              <a:t>Body Level Two</a:t>
            </a:r>
          </a:p>
          <a:p>
            <a:pPr lvl="2"/>
            <a:r>
              <a:t>Body Level Three</a:t>
            </a:r>
          </a:p>
          <a:p>
            <a:pPr lvl="3"/>
            <a:r>
              <a:t>Body Level Four</a:t>
            </a:r>
          </a:p>
          <a:p>
            <a:pPr lvl="4"/>
            <a:r>
              <a:t>Body Level Five</a:t>
            </a:r>
          </a:p>
        </p:txBody>
      </p:sp>
      <p:sp>
        <p:nvSpPr>
          <p:cNvPr id="55" name="Title Text"/>
          <p:cNvSpPr txBox="1">
            <a:spLocks noGrp="1"/>
          </p:cNvSpPr>
          <p:nvPr>
            <p:ph type="title"/>
          </p:nvPr>
        </p:nvSpPr>
        <p:spPr>
          <a:prstGeom prst="rect">
            <a:avLst/>
          </a:prstGeom>
        </p:spPr>
        <p:txBody>
          <a:bodyPr/>
          <a:lstStyle/>
          <a:p>
            <a:r>
              <a:t>Title Text</a:t>
            </a:r>
          </a:p>
        </p:txBody>
      </p:sp>
      <p:sp>
        <p:nvSpPr>
          <p:cNvPr id="56" name="Picture Placeholder 8"/>
          <p:cNvSpPr>
            <a:spLocks noGrp="1"/>
          </p:cNvSpPr>
          <p:nvPr>
            <p:ph type="pic" sz="quarter" idx="13"/>
          </p:nvPr>
        </p:nvSpPr>
        <p:spPr>
          <a:xfrm>
            <a:off x="4830762" y="943430"/>
            <a:ext cx="3181125" cy="1670950"/>
          </a:xfrm>
          <a:prstGeom prst="rect">
            <a:avLst/>
          </a:prstGeom>
        </p:spPr>
        <p:txBody>
          <a:bodyPr lIns="91439" tIns="45719" rIns="91439" bIns="45719">
            <a:noAutofit/>
          </a:bodyPr>
          <a:lstStyle/>
          <a:p>
            <a:endParaRPr/>
          </a:p>
        </p:txBody>
      </p:sp>
      <p:sp>
        <p:nvSpPr>
          <p:cNvPr id="57" name="Picture Placeholder 8"/>
          <p:cNvSpPr>
            <a:spLocks noGrp="1"/>
          </p:cNvSpPr>
          <p:nvPr>
            <p:ph type="pic" sz="quarter" idx="14"/>
          </p:nvPr>
        </p:nvSpPr>
        <p:spPr>
          <a:xfrm>
            <a:off x="4830762" y="2843895"/>
            <a:ext cx="3181125" cy="1670952"/>
          </a:xfrm>
          <a:prstGeom prst="rect">
            <a:avLst/>
          </a:prstGeom>
        </p:spPr>
        <p:txBody>
          <a:bodyPr lIns="91439" tIns="45719" rIns="91439" bIns="45719">
            <a:noAutofit/>
          </a:bodyPr>
          <a:lstStyle/>
          <a:p>
            <a:endParaRP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5" name="Body Level One…"/>
          <p:cNvSpPr txBox="1">
            <a:spLocks noGrp="1"/>
          </p:cNvSpPr>
          <p:nvPr>
            <p:ph type="body" sz="half" idx="1"/>
          </p:nvPr>
        </p:nvSpPr>
        <p:spPr>
          <a:xfrm>
            <a:off x="455612" y="1203324"/>
            <a:ext cx="4006854" cy="3425827"/>
          </a:xfrm>
          <a:prstGeom prst="rect">
            <a:avLst/>
          </a:prstGeom>
        </p:spPr>
        <p:txBody>
          <a:bodyPr/>
          <a:lstStyle>
            <a:lvl2pPr marL="253603" indent="-253603"/>
            <a:lvl3pPr marL="636813" indent="-293913"/>
            <a:lvl4pPr marL="1084262" indent="-342900"/>
            <a:lvl5pPr marL="1433512" indent="-342900"/>
          </a:lstStyle>
          <a:p>
            <a:r>
              <a:t>Body Level One</a:t>
            </a:r>
          </a:p>
          <a:p>
            <a:pPr lvl="1"/>
            <a:r>
              <a:t>Body Level Two</a:t>
            </a:r>
          </a:p>
          <a:p>
            <a:pPr lvl="2"/>
            <a:r>
              <a:t>Body Level Three</a:t>
            </a:r>
          </a:p>
          <a:p>
            <a:pPr lvl="3"/>
            <a:r>
              <a:t>Body Level Four</a:t>
            </a:r>
          </a:p>
          <a:p>
            <a:pPr lvl="4"/>
            <a:r>
              <a:t>Body Level Five</a:t>
            </a: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and Bottom Half Image">
    <p:spTree>
      <p:nvGrpSpPr>
        <p:cNvPr id="1" name=""/>
        <p:cNvGrpSpPr/>
        <p:nvPr/>
      </p:nvGrpSpPr>
      <p:grpSpPr>
        <a:xfrm>
          <a:off x="0" y="0"/>
          <a:ext cx="0" cy="0"/>
          <a:chOff x="0" y="0"/>
          <a:chExt cx="0" cy="0"/>
        </a:xfrm>
      </p:grpSpPr>
      <p:sp>
        <p:nvSpPr>
          <p:cNvPr id="74" name="Picture Placeholder 8"/>
          <p:cNvSpPr>
            <a:spLocks noGrp="1"/>
          </p:cNvSpPr>
          <p:nvPr>
            <p:ph type="pic" idx="13"/>
          </p:nvPr>
        </p:nvSpPr>
        <p:spPr>
          <a:xfrm>
            <a:off x="0" y="2574131"/>
            <a:ext cx="9144000" cy="2194719"/>
          </a:xfrm>
          <a:prstGeom prst="rect">
            <a:avLst/>
          </a:prstGeom>
        </p:spPr>
        <p:txBody>
          <a:bodyPr lIns="91439" tIns="45719" rIns="91439" bIns="45719">
            <a:noAutofit/>
          </a:bodyPr>
          <a:lstStyle/>
          <a:p>
            <a:endParaRPr/>
          </a:p>
        </p:txBody>
      </p:sp>
      <p:sp>
        <p:nvSpPr>
          <p:cNvPr id="75" name="Body Level One…"/>
          <p:cNvSpPr txBox="1">
            <a:spLocks noGrp="1"/>
          </p:cNvSpPr>
          <p:nvPr>
            <p:ph type="body" sz="quarter" idx="1"/>
          </p:nvPr>
        </p:nvSpPr>
        <p:spPr>
          <a:xfrm>
            <a:off x="455612" y="1203325"/>
            <a:ext cx="4006854" cy="1309292"/>
          </a:xfrm>
          <a:prstGeom prst="rect">
            <a:avLst/>
          </a:prstGeom>
        </p:spPr>
        <p:txBody>
          <a:bodyPr/>
          <a:lstStyle>
            <a:lvl2pPr marL="253603" indent="-253603"/>
            <a:lvl3pPr marL="636813" indent="-293913"/>
            <a:lvl4pPr marL="1084262" indent="-342900"/>
            <a:lvl5pPr marL="1433512" indent="-342900"/>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White Section Break">
    <p:spTree>
      <p:nvGrpSpPr>
        <p:cNvPr id="1" name=""/>
        <p:cNvGrpSpPr/>
        <p:nvPr/>
      </p:nvGrpSpPr>
      <p:grpSpPr>
        <a:xfrm>
          <a:off x="0" y="0"/>
          <a:ext cx="0" cy="0"/>
          <a:chOff x="0" y="0"/>
          <a:chExt cx="0" cy="0"/>
        </a:xfrm>
      </p:grpSpPr>
      <p:sp>
        <p:nvSpPr>
          <p:cNvPr id="84" name="Title Text"/>
          <p:cNvSpPr txBox="1">
            <a:spLocks noGrp="1"/>
          </p:cNvSpPr>
          <p:nvPr>
            <p:ph type="title"/>
          </p:nvPr>
        </p:nvSpPr>
        <p:spPr>
          <a:xfrm>
            <a:off x="455612" y="2108062"/>
            <a:ext cx="7772401" cy="1021556"/>
          </a:xfrm>
          <a:prstGeom prst="rect">
            <a:avLst/>
          </a:prstGeom>
        </p:spPr>
        <p:txBody>
          <a:bodyPr anchor="b"/>
          <a:lstStyle>
            <a:lvl1pPr>
              <a:lnSpc>
                <a:spcPct val="80000"/>
              </a:lnSpc>
              <a:defRPr sz="5400">
                <a:solidFill>
                  <a:srgbClr val="003C71">
                    <a:alpha val="90000"/>
                  </a:srgbClr>
                </a:solidFill>
                <a:latin typeface="Intel Clear Pro"/>
                <a:ea typeface="Intel Clear Pro"/>
                <a:cs typeface="Intel Clear Pro"/>
                <a:sym typeface="Intel Clear Pro"/>
              </a:defRPr>
            </a:lvl1pPr>
          </a:lstStyle>
          <a:p>
            <a:r>
              <a:t>Title Text</a:t>
            </a:r>
          </a:p>
        </p:txBody>
      </p:sp>
      <p:sp>
        <p:nvSpPr>
          <p:cNvPr id="85" name="Body Level One…"/>
          <p:cNvSpPr txBox="1">
            <a:spLocks noGrp="1"/>
          </p:cNvSpPr>
          <p:nvPr>
            <p:ph type="body" sz="quarter" idx="1"/>
          </p:nvPr>
        </p:nvSpPr>
        <p:spPr>
          <a:xfrm>
            <a:off x="455612" y="3241150"/>
            <a:ext cx="7772401" cy="1125142"/>
          </a:xfrm>
          <a:prstGeom prst="rect">
            <a:avLst/>
          </a:prstGeom>
        </p:spPr>
        <p:txBody>
          <a:bodyPr/>
          <a:lstStyle>
            <a:lvl1pPr>
              <a:defRPr sz="1600">
                <a:solidFill>
                  <a:schemeClr val="accent2"/>
                </a:solidFill>
              </a:defRPr>
            </a:lvl1pPr>
            <a:lvl2pPr marL="0" indent="0">
              <a:buSzTx/>
              <a:buNone/>
              <a:defRPr sz="1600">
                <a:solidFill>
                  <a:schemeClr val="accent2"/>
                </a:solidFill>
              </a:defRPr>
            </a:lvl2pPr>
            <a:lvl3pPr marL="0" indent="0">
              <a:buSzTx/>
              <a:buNone/>
              <a:defRPr sz="1600">
                <a:solidFill>
                  <a:schemeClr val="accent2"/>
                </a:solidFill>
              </a:defRPr>
            </a:lvl3pPr>
            <a:lvl4pPr marL="0" indent="0">
              <a:buSzTx/>
              <a:buNone/>
              <a:defRPr sz="1600">
                <a:solidFill>
                  <a:schemeClr val="accent2"/>
                </a:solidFill>
              </a:defRPr>
            </a:lvl4pPr>
            <a:lvl5pPr marL="0" indent="0">
              <a:buSzTx/>
              <a:buNone/>
              <a:defRPr sz="16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ue Section Break">
    <p:bg>
      <p:bgPr>
        <a:gradFill flip="none" rotWithShape="1">
          <a:gsLst>
            <a:gs pos="32000">
              <a:srgbClr val="003C71"/>
            </a:gs>
            <a:gs pos="78000">
              <a:schemeClr val="accent1"/>
            </a:gs>
            <a:gs pos="95000">
              <a:srgbClr val="009FDF"/>
            </a:gs>
          </a:gsLst>
          <a:lin ang="19860000" scaled="0"/>
        </a:gradFill>
        <a:effectLst/>
      </p:bgPr>
    </p:bg>
    <p:spTree>
      <p:nvGrpSpPr>
        <p:cNvPr id="1" name=""/>
        <p:cNvGrpSpPr/>
        <p:nvPr/>
      </p:nvGrpSpPr>
      <p:grpSpPr>
        <a:xfrm>
          <a:off x="0" y="0"/>
          <a:ext cx="0" cy="0"/>
          <a:chOff x="0" y="0"/>
          <a:chExt cx="0" cy="0"/>
        </a:xfrm>
      </p:grpSpPr>
      <p:sp>
        <p:nvSpPr>
          <p:cNvPr id="93" name="Title Text"/>
          <p:cNvSpPr txBox="1">
            <a:spLocks noGrp="1"/>
          </p:cNvSpPr>
          <p:nvPr>
            <p:ph type="title"/>
          </p:nvPr>
        </p:nvSpPr>
        <p:spPr>
          <a:xfrm>
            <a:off x="455612" y="2108062"/>
            <a:ext cx="7772401" cy="1021556"/>
          </a:xfrm>
          <a:prstGeom prst="rect">
            <a:avLst/>
          </a:prstGeom>
        </p:spPr>
        <p:txBody>
          <a:bodyPr anchor="b"/>
          <a:lstStyle>
            <a:lvl1pPr>
              <a:lnSpc>
                <a:spcPct val="80000"/>
              </a:lnSpc>
              <a:defRPr sz="5400">
                <a:solidFill>
                  <a:srgbClr val="FFFFFF">
                    <a:alpha val="90000"/>
                  </a:srgbClr>
                </a:solidFill>
                <a:latin typeface="Intel Clear Pro"/>
                <a:ea typeface="Intel Clear Pro"/>
                <a:cs typeface="Intel Clear Pro"/>
                <a:sym typeface="Intel Clear Pro"/>
              </a:defRPr>
            </a:lvl1pPr>
          </a:lstStyle>
          <a:p>
            <a:r>
              <a:t>Title Text</a:t>
            </a:r>
          </a:p>
        </p:txBody>
      </p:sp>
      <p:sp>
        <p:nvSpPr>
          <p:cNvPr id="94" name="Body Level One…"/>
          <p:cNvSpPr txBox="1">
            <a:spLocks noGrp="1"/>
          </p:cNvSpPr>
          <p:nvPr>
            <p:ph type="body" sz="quarter" idx="1"/>
          </p:nvPr>
        </p:nvSpPr>
        <p:spPr>
          <a:xfrm>
            <a:off x="455612" y="3241150"/>
            <a:ext cx="7772401" cy="1125142"/>
          </a:xfrm>
          <a:prstGeom prst="rect">
            <a:avLst/>
          </a:prstGeom>
        </p:spPr>
        <p:txBody>
          <a:bodyPr/>
          <a:lstStyle>
            <a:lvl1pPr>
              <a:defRPr sz="1600">
                <a:solidFill>
                  <a:schemeClr val="accent3"/>
                </a:solidFill>
              </a:defRPr>
            </a:lvl1pPr>
            <a:lvl2pPr marL="0" indent="0">
              <a:buSzTx/>
              <a:buNone/>
              <a:defRPr sz="1600">
                <a:solidFill>
                  <a:schemeClr val="accent3"/>
                </a:solidFill>
              </a:defRPr>
            </a:lvl2pPr>
            <a:lvl3pPr marL="0" indent="0">
              <a:buSzTx/>
              <a:buNone/>
              <a:defRPr sz="1600">
                <a:solidFill>
                  <a:schemeClr val="accent3"/>
                </a:solidFill>
              </a:defRPr>
            </a:lvl3pPr>
            <a:lvl4pPr marL="0" indent="0">
              <a:buSzTx/>
              <a:buNone/>
              <a:defRPr sz="1600">
                <a:solidFill>
                  <a:schemeClr val="accent3"/>
                </a:solidFill>
              </a:defRPr>
            </a:lvl4pPr>
            <a:lvl5pPr marL="0" indent="0">
              <a:buSzTx/>
              <a:buNone/>
              <a:defRPr sz="1600">
                <a:solidFill>
                  <a:schemeClr val="accent3"/>
                </a:solidFill>
              </a:defRPr>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xfrm>
            <a:off x="6419799" y="4703762"/>
            <a:ext cx="133402"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588" y="4759452"/>
            <a:ext cx="9144001" cy="384050"/>
          </a:xfrm>
          <a:prstGeom prst="rect">
            <a:avLst/>
          </a:prstGeom>
          <a:gradFill>
            <a:gsLst>
              <a:gs pos="32000">
                <a:srgbClr val="003C71"/>
              </a:gs>
              <a:gs pos="78000">
                <a:schemeClr val="accent1"/>
              </a:gs>
              <a:gs pos="95000">
                <a:srgbClr val="009FDF"/>
              </a:gs>
            </a:gsLst>
            <a:lin ang="19860000"/>
          </a:gradFill>
          <a:ln w="12700">
            <a:miter lim="400000"/>
          </a:ln>
        </p:spPr>
        <p:txBody>
          <a:bodyPr lIns="45718" tIns="45718" rIns="45718" bIns="45718" anchor="ctr"/>
          <a:lstStyle/>
          <a:p>
            <a:pPr algn="ctr">
              <a:defRPr>
                <a:solidFill>
                  <a:srgbClr val="FFFFFF"/>
                </a:solidFill>
                <a:latin typeface="+mn-lt"/>
                <a:ea typeface="+mn-ea"/>
                <a:cs typeface="+mn-cs"/>
                <a:sym typeface="Intel Clear"/>
              </a:defRPr>
            </a:pPr>
            <a:endParaRPr/>
          </a:p>
        </p:txBody>
      </p:sp>
      <p:pic>
        <p:nvPicPr>
          <p:cNvPr id="3" name="Picture 2" descr="Picture 2"/>
          <p:cNvPicPr>
            <a:picLocks noChangeAspect="1"/>
          </p:cNvPicPr>
          <p:nvPr/>
        </p:nvPicPr>
        <p:blipFill>
          <a:blip r:embed="rId17">
            <a:extLst/>
          </a:blip>
          <a:stretch>
            <a:fillRect/>
          </a:stretch>
        </p:blipFill>
        <p:spPr>
          <a:xfrm>
            <a:off x="8239914" y="4830588"/>
            <a:ext cx="364338" cy="240133"/>
          </a:xfrm>
          <a:prstGeom prst="rect">
            <a:avLst/>
          </a:prstGeom>
          <a:ln w="12700">
            <a:miter lim="400000"/>
          </a:ln>
        </p:spPr>
      </p:pic>
      <p:sp>
        <p:nvSpPr>
          <p:cNvPr id="4" name="Straight Connector 11"/>
          <p:cNvSpPr/>
          <p:nvPr/>
        </p:nvSpPr>
        <p:spPr>
          <a:xfrm>
            <a:off x="8718550" y="4824510"/>
            <a:ext cx="2383" cy="237744"/>
          </a:xfrm>
          <a:prstGeom prst="line">
            <a:avLst/>
          </a:prstGeom>
          <a:ln>
            <a:solidFill>
              <a:srgbClr val="FFFFFF"/>
            </a:solidFill>
          </a:ln>
        </p:spPr>
        <p:txBody>
          <a:bodyPr lIns="45718" tIns="45718" rIns="45718" bIns="45718"/>
          <a:lstStyle/>
          <a:p>
            <a:endParaRPr/>
          </a:p>
        </p:txBody>
      </p:sp>
      <p:sp>
        <p:nvSpPr>
          <p:cNvPr id="5" name="Title Text"/>
          <p:cNvSpPr txBox="1">
            <a:spLocks noGrp="1"/>
          </p:cNvSpPr>
          <p:nvPr>
            <p:ph type="title"/>
          </p:nvPr>
        </p:nvSpPr>
        <p:spPr>
          <a:xfrm>
            <a:off x="455612" y="308848"/>
            <a:ext cx="8229601" cy="86868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Title Text</a:t>
            </a:r>
          </a:p>
        </p:txBody>
      </p:sp>
      <p:sp>
        <p:nvSpPr>
          <p:cNvPr id="6" name="Body Level One…"/>
          <p:cNvSpPr txBox="1">
            <a:spLocks noGrp="1"/>
          </p:cNvSpPr>
          <p:nvPr>
            <p:ph type="body" idx="1"/>
          </p:nvPr>
        </p:nvSpPr>
        <p:spPr>
          <a:xfrm>
            <a:off x="455612" y="1203325"/>
            <a:ext cx="8228014" cy="34258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8872550" y="4897808"/>
            <a:ext cx="133402" cy="127001"/>
          </a:xfrm>
          <a:prstGeom prst="rect">
            <a:avLst/>
          </a:prstGeom>
          <a:ln w="12700">
            <a:miter lim="400000"/>
          </a:ln>
        </p:spPr>
        <p:txBody>
          <a:bodyPr wrap="none" lIns="0" tIns="0" rIns="0" bIns="0" anchor="ctr">
            <a:spAutoFit/>
          </a:bodyPr>
          <a:lstStyle>
            <a:lvl1pPr algn="r">
              <a:defRPr sz="800">
                <a:solidFill>
                  <a:srgbClr val="FFFFFF"/>
                </a:solidFill>
                <a:latin typeface="+mn-lt"/>
                <a:ea typeface="+mn-ea"/>
                <a:cs typeface="+mn-cs"/>
                <a:sym typeface="Intel Cle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1pPr>
      <a:lvl2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2pPr>
      <a:lvl3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3pPr>
      <a:lvl4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4pPr>
      <a:lvl5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5pPr>
      <a:lvl6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6pPr>
      <a:lvl7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7pPr>
      <a:lvl8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8pPr>
      <a:lvl9pPr marL="0" marR="0" indent="0" algn="l" defTabSz="457200" rtl="0" latinLnBrk="0">
        <a:lnSpc>
          <a:spcPct val="100000"/>
        </a:lnSpc>
        <a:spcBef>
          <a:spcPts val="0"/>
        </a:spcBef>
        <a:spcAft>
          <a:spcPts val="0"/>
        </a:spcAft>
        <a:buClrTx/>
        <a:buSzTx/>
        <a:buFontTx/>
        <a:buNone/>
        <a:tabLst/>
        <a:defRPr sz="2800" b="0" i="0" u="none" strike="noStrike" cap="none" spc="0" baseline="0">
          <a:ln>
            <a:noFill/>
          </a:ln>
          <a:solidFill>
            <a:srgbClr val="003C71"/>
          </a:solidFill>
          <a:uFillTx/>
          <a:latin typeface="+mn-lt"/>
          <a:ea typeface="+mn-ea"/>
          <a:cs typeface="+mn-cs"/>
          <a:sym typeface="Intel Clear"/>
        </a:defRPr>
      </a:lvl9pPr>
    </p:titleStyle>
    <p:bodyStyle>
      <a:lvl1pPr marL="0" marR="0" indent="0" algn="l" defTabSz="457200" rtl="0" latinLnBrk="0">
        <a:lnSpc>
          <a:spcPct val="100000"/>
        </a:lnSpc>
        <a:spcBef>
          <a:spcPts val="1200"/>
        </a:spcBef>
        <a:spcAft>
          <a:spcPts val="0"/>
        </a:spcAft>
        <a:buClrTx/>
        <a:buSzTx/>
        <a:buFontTx/>
        <a:buNone/>
        <a:tabLst/>
        <a:defRPr sz="1800" b="0" i="0" u="none" strike="noStrike" cap="none" spc="0" baseline="0">
          <a:ln>
            <a:noFill/>
          </a:ln>
          <a:solidFill>
            <a:schemeClr val="accent1"/>
          </a:solidFill>
          <a:uFillTx/>
          <a:latin typeface="+mn-lt"/>
          <a:ea typeface="+mn-ea"/>
          <a:cs typeface="+mn-cs"/>
          <a:sym typeface="Intel Clear"/>
        </a:defRPr>
      </a:lvl1pPr>
      <a:lvl2pPr marL="225425" marR="0" indent="-225425"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2pPr>
      <a:lvl3pPr marL="571500" marR="0" indent="-228600"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3pPr>
      <a:lvl4pPr marL="998537" marR="0" indent="-257175"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4pPr>
      <a:lvl5pPr marL="1384527" marR="0" indent="-293913"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5pPr>
      <a:lvl6pPr marL="2491738" marR="0" indent="-205738"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6pPr>
      <a:lvl7pPr marL="2948938" marR="0" indent="-205738"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7pPr>
      <a:lvl8pPr marL="3406140" marR="0" indent="-205739"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8pPr>
      <a:lvl9pPr marL="3863340" marR="0" indent="-205740" algn="l" defTabSz="457200" rtl="0" latinLnBrk="0">
        <a:lnSpc>
          <a:spcPct val="100000"/>
        </a:lnSpc>
        <a:spcBef>
          <a:spcPts val="1200"/>
        </a:spcBef>
        <a:spcAft>
          <a:spcPts val="0"/>
        </a:spcAft>
        <a:buClrTx/>
        <a:buSzPct val="100000"/>
        <a:buFontTx/>
        <a:buChar char="•"/>
        <a:tabLst/>
        <a:defRPr sz="1800" b="0" i="0" u="none" strike="noStrike" cap="none" spc="0" baseline="0">
          <a:ln>
            <a:noFill/>
          </a:ln>
          <a:solidFill>
            <a:schemeClr val="accent1"/>
          </a:solidFill>
          <a:uFillTx/>
          <a:latin typeface="+mn-lt"/>
          <a:ea typeface="+mn-ea"/>
          <a:cs typeface="+mn-cs"/>
          <a:sym typeface="Intel Clear"/>
        </a:defRPr>
      </a:lvl9pPr>
    </p:bodyStyle>
    <p:otherStyle>
      <a:lvl1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1pPr>
      <a:lvl2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2pPr>
      <a:lvl3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3pPr>
      <a:lvl4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4pPr>
      <a:lvl5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5pPr>
      <a:lvl6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6pPr>
      <a:lvl7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7pPr>
      <a:lvl8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8pPr>
      <a:lvl9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ntel Cle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oftware.intel.com/en-us/articles/intel-sample-source-code-license-agreement/" TargetMode="External"/><Relationship Id="rId2" Type="http://schemas.openxmlformats.org/officeDocument/2006/relationships/hyperlink" Target="http://www.intel.com/"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ubtitle 2"/>
          <p:cNvSpPr txBox="1">
            <a:spLocks noGrp="1"/>
          </p:cNvSpPr>
          <p:nvPr>
            <p:ph type="body" sz="quarter" idx="1"/>
          </p:nvPr>
        </p:nvSpPr>
        <p:spPr>
          <a:xfrm>
            <a:off x="455612" y="3493008"/>
            <a:ext cx="6330215" cy="925361"/>
          </a:xfrm>
          <a:prstGeom prst="rect">
            <a:avLst/>
          </a:prstGeom>
        </p:spPr>
        <p:txBody>
          <a:bodyPr/>
          <a:lstStyle/>
          <a:p>
            <a:pPr>
              <a:defRPr>
                <a:solidFill>
                  <a:srgbClr val="FFFF00"/>
                </a:solidFill>
              </a:defRPr>
            </a:pPr>
            <a:r>
              <a:rPr dirty="0"/>
              <a:t>Lesson </a:t>
            </a:r>
            <a:r>
              <a:rPr lang="en-US" dirty="0"/>
              <a:t>5</a:t>
            </a:r>
            <a:r>
              <a:rPr dirty="0"/>
              <a:t>: </a:t>
            </a:r>
            <a:r>
              <a:rPr lang="en-US" dirty="0"/>
              <a:t>ARMA and ARIMA Models</a:t>
            </a:r>
            <a:endParaRPr dirty="0"/>
          </a:p>
        </p:txBody>
      </p:sp>
      <p:sp>
        <p:nvSpPr>
          <p:cNvPr id="4" name="Title 1"/>
          <p:cNvSpPr txBox="1">
            <a:spLocks noGrp="1"/>
          </p:cNvSpPr>
          <p:nvPr>
            <p:ph type="title"/>
          </p:nvPr>
        </p:nvSpPr>
        <p:spPr>
          <a:xfrm>
            <a:off x="444686" y="2421694"/>
            <a:ext cx="8212888" cy="1102521"/>
          </a:xfrm>
          <a:prstGeom prst="rect">
            <a:avLst/>
          </a:prstGeom>
        </p:spPr>
        <p:txBody>
          <a:bodyPr/>
          <a:lstStyle/>
          <a:p>
            <a:r>
              <a:rPr dirty="0"/>
              <a:t>Time Series 501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190" name="Title 1"/>
          <p:cNvSpPr txBox="1">
            <a:spLocks noGrp="1"/>
          </p:cNvSpPr>
          <p:nvPr>
            <p:ph type="title"/>
          </p:nvPr>
        </p:nvSpPr>
        <p:spPr>
          <a:xfrm>
            <a:off x="455612" y="308848"/>
            <a:ext cx="8229601" cy="868682"/>
          </a:xfrm>
          <a:prstGeom prst="rect">
            <a:avLst/>
          </a:prstGeom>
        </p:spPr>
        <p:txBody>
          <a:bodyPr/>
          <a:lstStyle/>
          <a:p>
            <a:r>
              <a:rPr lang="en-US" dirty="0"/>
              <a:t>Seasonal Subseries Plot</a:t>
            </a:r>
            <a:endParaRPr dirty="0"/>
          </a:p>
        </p:txBody>
      </p:sp>
      <p:pic>
        <p:nvPicPr>
          <p:cNvPr id="8" name="Picture 2" descr="Image result for seasonal subseries plot">
            <a:extLst>
              <a:ext uri="{FF2B5EF4-FFF2-40B4-BE49-F238E27FC236}">
                <a16:creationId xmlns:a16="http://schemas.microsoft.com/office/drawing/2014/main" id="{C00E9B0F-EE08-D849-A5DF-5AF1AFDC4A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8710" y="742207"/>
            <a:ext cx="5120640" cy="36576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195" name="Title 1"/>
          <p:cNvSpPr txBox="1">
            <a:spLocks noGrp="1"/>
          </p:cNvSpPr>
          <p:nvPr>
            <p:ph type="title"/>
          </p:nvPr>
        </p:nvSpPr>
        <p:spPr>
          <a:xfrm>
            <a:off x="455612" y="308848"/>
            <a:ext cx="8229601" cy="868682"/>
          </a:xfrm>
          <a:prstGeom prst="rect">
            <a:avLst/>
          </a:prstGeom>
        </p:spPr>
        <p:txBody>
          <a:bodyPr/>
          <a:lstStyle/>
          <a:p>
            <a:r>
              <a:rPr lang="en-US" dirty="0"/>
              <a:t>Spectral Plot</a:t>
            </a:r>
            <a:endParaRPr dirty="0"/>
          </a:p>
        </p:txBody>
      </p:sp>
      <p:pic>
        <p:nvPicPr>
          <p:cNvPr id="8" name="Picture 6" descr="Image result for spectral plot time series">
            <a:extLst>
              <a:ext uri="{FF2B5EF4-FFF2-40B4-BE49-F238E27FC236}">
                <a16:creationId xmlns:a16="http://schemas.microsoft.com/office/drawing/2014/main" id="{7D16E8D9-A18B-D648-A627-3DAF5038A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022" y="750022"/>
            <a:ext cx="4051585" cy="36576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162" name="Title 1"/>
          <p:cNvSpPr txBox="1">
            <a:spLocks noGrp="1"/>
          </p:cNvSpPr>
          <p:nvPr>
            <p:ph type="title"/>
          </p:nvPr>
        </p:nvSpPr>
        <p:spPr>
          <a:xfrm>
            <a:off x="455612" y="308848"/>
            <a:ext cx="8229601" cy="868682"/>
          </a:xfrm>
          <a:prstGeom prst="rect">
            <a:avLst/>
          </a:prstGeom>
        </p:spPr>
        <p:txBody>
          <a:bodyPr/>
          <a:lstStyle/>
          <a:p>
            <a:r>
              <a:rPr lang="en-US" dirty="0"/>
              <a:t>Identifying p and q</a:t>
            </a:r>
            <a:endParaRPr dirty="0"/>
          </a:p>
        </p:txBody>
      </p:sp>
      <p:sp>
        <p:nvSpPr>
          <p:cNvPr id="5" name="Text Placeholder 4">
            <a:extLst>
              <a:ext uri="{FF2B5EF4-FFF2-40B4-BE49-F238E27FC236}">
                <a16:creationId xmlns:a16="http://schemas.microsoft.com/office/drawing/2014/main" id="{DF8419B1-5033-BE4C-A34D-8F119BBB319F}"/>
              </a:ext>
            </a:extLst>
          </p:cNvPr>
          <p:cNvSpPr>
            <a:spLocks noGrp="1"/>
          </p:cNvSpPr>
          <p:nvPr>
            <p:ph type="body" idx="1"/>
          </p:nvPr>
        </p:nvSpPr>
        <p:spPr>
          <a:xfrm>
            <a:off x="455612" y="1203325"/>
            <a:ext cx="8228014" cy="3425825"/>
          </a:xfrm>
        </p:spPr>
        <p:txBody>
          <a:bodyPr/>
          <a:lstStyle/>
          <a:p>
            <a:r>
              <a:rPr lang="en-US" dirty="0"/>
              <a:t>After the time series is stationary, you must identify the order of the AR and MA models. As you learned in Lesson 4, you can do this by looking at the following:</a:t>
            </a:r>
          </a:p>
          <a:p>
            <a:pPr marL="285750" indent="-285750">
              <a:buFont typeface="Wingdings" pitchFamily="2" charset="2"/>
              <a:buChar char="§"/>
            </a:pPr>
            <a:r>
              <a:rPr lang="en-US" dirty="0">
                <a:solidFill>
                  <a:srgbClr val="003C71"/>
                </a:solidFill>
              </a:rPr>
              <a:t>Autocorrelation plot</a:t>
            </a:r>
          </a:p>
          <a:p>
            <a:pPr marL="285750" indent="-285750">
              <a:buFont typeface="Wingdings" pitchFamily="2" charset="2"/>
              <a:buChar char="§"/>
            </a:pPr>
            <a:r>
              <a:rPr lang="en-US" dirty="0">
                <a:solidFill>
                  <a:srgbClr val="003C71"/>
                </a:solidFill>
              </a:rPr>
              <a:t>Partial autocorrelation plot</a:t>
            </a:r>
          </a:p>
        </p:txBody>
      </p:sp>
    </p:spTree>
    <p:extLst>
      <p:ext uri="{BB962C8B-B14F-4D97-AF65-F5344CB8AC3E}">
        <p14:creationId xmlns:p14="http://schemas.microsoft.com/office/powerpoint/2010/main" val="4807445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162" name="Title 1"/>
          <p:cNvSpPr txBox="1">
            <a:spLocks noGrp="1"/>
          </p:cNvSpPr>
          <p:nvPr>
            <p:ph type="title"/>
          </p:nvPr>
        </p:nvSpPr>
        <p:spPr>
          <a:xfrm>
            <a:off x="455612" y="308848"/>
            <a:ext cx="8229601" cy="868682"/>
          </a:xfrm>
          <a:prstGeom prst="rect">
            <a:avLst/>
          </a:prstGeom>
        </p:spPr>
        <p:txBody>
          <a:bodyPr/>
          <a:lstStyle/>
          <a:p>
            <a:r>
              <a:rPr lang="en-US" dirty="0"/>
              <a:t>AR(p)</a:t>
            </a:r>
            <a:endParaRPr dirty="0"/>
          </a:p>
        </p:txBody>
      </p:sp>
      <p:sp>
        <p:nvSpPr>
          <p:cNvPr id="5" name="Text Placeholder 4">
            <a:extLst>
              <a:ext uri="{FF2B5EF4-FFF2-40B4-BE49-F238E27FC236}">
                <a16:creationId xmlns:a16="http://schemas.microsoft.com/office/drawing/2014/main" id="{DF8419B1-5033-BE4C-A34D-8F119BBB319F}"/>
              </a:ext>
            </a:extLst>
          </p:cNvPr>
          <p:cNvSpPr>
            <a:spLocks noGrp="1"/>
          </p:cNvSpPr>
          <p:nvPr>
            <p:ph type="body" idx="1"/>
          </p:nvPr>
        </p:nvSpPr>
        <p:spPr>
          <a:xfrm>
            <a:off x="455612" y="1203325"/>
            <a:ext cx="8228014" cy="3425825"/>
          </a:xfrm>
        </p:spPr>
        <p:txBody>
          <a:bodyPr/>
          <a:lstStyle/>
          <a:p>
            <a:r>
              <a:rPr lang="en-US" dirty="0"/>
              <a:t>How do you determine the order p of the AR model?</a:t>
            </a:r>
          </a:p>
          <a:p>
            <a:pPr marL="285750" indent="-285750">
              <a:buFont typeface="Wingdings" pitchFamily="2" charset="2"/>
              <a:buChar char="§"/>
            </a:pPr>
            <a:r>
              <a:rPr lang="en-US" dirty="0">
                <a:solidFill>
                  <a:srgbClr val="003C71"/>
                </a:solidFill>
              </a:rPr>
              <a:t>Plot 95% confidence interval on the partial autocorrelation plot. </a:t>
            </a:r>
            <a:br>
              <a:rPr lang="en-US" dirty="0">
                <a:solidFill>
                  <a:srgbClr val="003C71"/>
                </a:solidFill>
              </a:rPr>
            </a:br>
            <a:r>
              <a:rPr lang="en-US" dirty="0">
                <a:solidFill>
                  <a:srgbClr val="003C71"/>
                </a:solidFill>
              </a:rPr>
              <a:t>(Most modern software does this automatically.)</a:t>
            </a:r>
          </a:p>
          <a:p>
            <a:pPr marL="285750" indent="-285750">
              <a:buFont typeface="Wingdings" pitchFamily="2" charset="2"/>
              <a:buChar char="§"/>
            </a:pPr>
            <a:r>
              <a:rPr lang="en-US" dirty="0">
                <a:solidFill>
                  <a:srgbClr val="003C71"/>
                </a:solidFill>
              </a:rPr>
              <a:t>Choose lag p such that partial autocorrelation becomes statistically zero for p+1 and beyond.</a:t>
            </a:r>
          </a:p>
        </p:txBody>
      </p:sp>
    </p:spTree>
    <p:extLst>
      <p:ext uri="{BB962C8B-B14F-4D97-AF65-F5344CB8AC3E}">
        <p14:creationId xmlns:p14="http://schemas.microsoft.com/office/powerpoint/2010/main" val="1659683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162" name="Title 1"/>
          <p:cNvSpPr txBox="1">
            <a:spLocks noGrp="1"/>
          </p:cNvSpPr>
          <p:nvPr>
            <p:ph type="title"/>
          </p:nvPr>
        </p:nvSpPr>
        <p:spPr>
          <a:xfrm>
            <a:off x="455612" y="308848"/>
            <a:ext cx="8229601" cy="868682"/>
          </a:xfrm>
          <a:prstGeom prst="rect">
            <a:avLst/>
          </a:prstGeom>
        </p:spPr>
        <p:txBody>
          <a:bodyPr/>
          <a:lstStyle/>
          <a:p>
            <a:r>
              <a:rPr lang="en-US" dirty="0"/>
              <a:t>MA(q)</a:t>
            </a:r>
            <a:endParaRPr dirty="0"/>
          </a:p>
        </p:txBody>
      </p:sp>
      <p:sp>
        <p:nvSpPr>
          <p:cNvPr id="5" name="Text Placeholder 4">
            <a:extLst>
              <a:ext uri="{FF2B5EF4-FFF2-40B4-BE49-F238E27FC236}">
                <a16:creationId xmlns:a16="http://schemas.microsoft.com/office/drawing/2014/main" id="{DF8419B1-5033-BE4C-A34D-8F119BBB319F}"/>
              </a:ext>
            </a:extLst>
          </p:cNvPr>
          <p:cNvSpPr>
            <a:spLocks noGrp="1"/>
          </p:cNvSpPr>
          <p:nvPr>
            <p:ph type="body" idx="1"/>
          </p:nvPr>
        </p:nvSpPr>
        <p:spPr>
          <a:xfrm>
            <a:off x="455612" y="1203325"/>
            <a:ext cx="7678448" cy="3425825"/>
          </a:xfrm>
        </p:spPr>
        <p:txBody>
          <a:bodyPr/>
          <a:lstStyle/>
          <a:p>
            <a:r>
              <a:rPr lang="en-US" dirty="0"/>
              <a:t>How do you determine the order q of the MA model?</a:t>
            </a:r>
          </a:p>
          <a:p>
            <a:pPr marL="285750" indent="-285750">
              <a:buFont typeface="Wingdings" pitchFamily="2" charset="2"/>
              <a:buChar char="§"/>
            </a:pPr>
            <a:r>
              <a:rPr lang="en-US" dirty="0">
                <a:solidFill>
                  <a:srgbClr val="003C71"/>
                </a:solidFill>
              </a:rPr>
              <a:t>Plot 95% confidence interval on the autocorrelation plot. </a:t>
            </a:r>
            <a:br>
              <a:rPr lang="en-US" dirty="0">
                <a:solidFill>
                  <a:srgbClr val="003C71"/>
                </a:solidFill>
              </a:rPr>
            </a:br>
            <a:r>
              <a:rPr lang="en-US" dirty="0">
                <a:solidFill>
                  <a:srgbClr val="003C71"/>
                </a:solidFill>
              </a:rPr>
              <a:t>(Most modern software does this automatically.)</a:t>
            </a:r>
          </a:p>
          <a:p>
            <a:pPr marL="285750" indent="-285750">
              <a:buFont typeface="Wingdings" pitchFamily="2" charset="2"/>
              <a:buChar char="§"/>
            </a:pPr>
            <a:r>
              <a:rPr lang="en-US" dirty="0">
                <a:solidFill>
                  <a:srgbClr val="003C71"/>
                </a:solidFill>
              </a:rPr>
              <a:t>Choose lag q such that autocorrelation becomes statistically zero for q+1 and beyond.</a:t>
            </a:r>
          </a:p>
        </p:txBody>
      </p:sp>
    </p:spTree>
    <p:extLst>
      <p:ext uri="{BB962C8B-B14F-4D97-AF65-F5344CB8AC3E}">
        <p14:creationId xmlns:p14="http://schemas.microsoft.com/office/powerpoint/2010/main" val="208402218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162" name="Title 1"/>
          <p:cNvSpPr txBox="1">
            <a:spLocks noGrp="1"/>
          </p:cNvSpPr>
          <p:nvPr>
            <p:ph type="title"/>
          </p:nvPr>
        </p:nvSpPr>
        <p:spPr>
          <a:xfrm>
            <a:off x="455612" y="308848"/>
            <a:ext cx="8229601" cy="868682"/>
          </a:xfrm>
          <a:prstGeom prst="rect">
            <a:avLst/>
          </a:prstGeom>
        </p:spPr>
        <p:txBody>
          <a:bodyPr/>
          <a:lstStyle/>
          <a:p>
            <a:r>
              <a:rPr lang="en-US" dirty="0"/>
              <a:t>Guidelines</a:t>
            </a:r>
            <a:endParaRPr dirty="0"/>
          </a:p>
        </p:txBody>
      </p:sp>
      <p:pic>
        <p:nvPicPr>
          <p:cNvPr id="4" name="Picture 3">
            <a:extLst>
              <a:ext uri="{FF2B5EF4-FFF2-40B4-BE49-F238E27FC236}">
                <a16:creationId xmlns:a16="http://schemas.microsoft.com/office/drawing/2014/main" id="{E9547FB2-934D-E449-A998-142ED1459428}"/>
              </a:ext>
            </a:extLst>
          </p:cNvPr>
          <p:cNvPicPr>
            <a:picLocks noChangeAspect="1"/>
          </p:cNvPicPr>
          <p:nvPr/>
        </p:nvPicPr>
        <p:blipFill>
          <a:blip r:embed="rId2"/>
          <a:stretch>
            <a:fillRect/>
          </a:stretch>
        </p:blipFill>
        <p:spPr>
          <a:xfrm>
            <a:off x="800100" y="1077340"/>
            <a:ext cx="7543800" cy="3086100"/>
          </a:xfrm>
          <a:prstGeom prst="rect">
            <a:avLst/>
          </a:prstGeom>
        </p:spPr>
      </p:pic>
    </p:spTree>
    <p:extLst>
      <p:ext uri="{BB962C8B-B14F-4D97-AF65-F5344CB8AC3E}">
        <p14:creationId xmlns:p14="http://schemas.microsoft.com/office/powerpoint/2010/main" val="20605202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162" name="Title 1"/>
          <p:cNvSpPr txBox="1">
            <a:spLocks noGrp="1"/>
          </p:cNvSpPr>
          <p:nvPr>
            <p:ph type="title"/>
          </p:nvPr>
        </p:nvSpPr>
        <p:spPr>
          <a:xfrm>
            <a:off x="455612" y="308848"/>
            <a:ext cx="8229601" cy="868682"/>
          </a:xfrm>
          <a:prstGeom prst="rect">
            <a:avLst/>
          </a:prstGeom>
        </p:spPr>
        <p:txBody>
          <a:bodyPr/>
          <a:lstStyle/>
          <a:p>
            <a:r>
              <a:rPr lang="en-US" dirty="0"/>
              <a:t>ARMA Model Estimation</a:t>
            </a:r>
            <a:endParaRPr dirty="0"/>
          </a:p>
        </p:txBody>
      </p:sp>
      <p:sp>
        <p:nvSpPr>
          <p:cNvPr id="5" name="Text Placeholder 4">
            <a:extLst>
              <a:ext uri="{FF2B5EF4-FFF2-40B4-BE49-F238E27FC236}">
                <a16:creationId xmlns:a16="http://schemas.microsoft.com/office/drawing/2014/main" id="{DF8419B1-5033-BE4C-A34D-8F119BBB319F}"/>
              </a:ext>
            </a:extLst>
          </p:cNvPr>
          <p:cNvSpPr>
            <a:spLocks noGrp="1"/>
          </p:cNvSpPr>
          <p:nvPr>
            <p:ph type="body" idx="1"/>
          </p:nvPr>
        </p:nvSpPr>
        <p:spPr>
          <a:xfrm>
            <a:off x="455612" y="1203325"/>
            <a:ext cx="8228014" cy="3425825"/>
          </a:xfrm>
        </p:spPr>
        <p:txBody>
          <a:bodyPr/>
          <a:lstStyle/>
          <a:p>
            <a:r>
              <a:rPr lang="en-US" dirty="0"/>
              <a:t>Estimating the parameters of an ARMA model can be a complicated, nonlinear problem.</a:t>
            </a:r>
          </a:p>
          <a:p>
            <a:pPr marL="285750" indent="-285750">
              <a:buFont typeface="Wingdings" pitchFamily="2" charset="2"/>
              <a:buChar char="§"/>
            </a:pPr>
            <a:r>
              <a:rPr lang="en-US" dirty="0">
                <a:solidFill>
                  <a:srgbClr val="003C71"/>
                </a:solidFill>
              </a:rPr>
              <a:t>Nonlinear least squares and maximum likelihood estimation (MLE) are common approaches.</a:t>
            </a:r>
          </a:p>
          <a:p>
            <a:pPr marL="285750" indent="-285750">
              <a:buFont typeface="Wingdings" pitchFamily="2" charset="2"/>
              <a:buChar char="§"/>
            </a:pPr>
            <a:r>
              <a:rPr lang="en-US" dirty="0">
                <a:solidFill>
                  <a:srgbClr val="003C71"/>
                </a:solidFill>
              </a:rPr>
              <a:t>Many modern software programs will fit the ARMA model for you.</a:t>
            </a:r>
          </a:p>
        </p:txBody>
      </p:sp>
    </p:spTree>
    <p:extLst>
      <p:ext uri="{BB962C8B-B14F-4D97-AF65-F5344CB8AC3E}">
        <p14:creationId xmlns:p14="http://schemas.microsoft.com/office/powerpoint/2010/main" val="42450841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162" name="Title 1"/>
          <p:cNvSpPr txBox="1">
            <a:spLocks noGrp="1"/>
          </p:cNvSpPr>
          <p:nvPr>
            <p:ph type="title"/>
          </p:nvPr>
        </p:nvSpPr>
        <p:spPr>
          <a:xfrm>
            <a:off x="455612" y="308848"/>
            <a:ext cx="8229601" cy="868682"/>
          </a:xfrm>
          <a:prstGeom prst="rect">
            <a:avLst/>
          </a:prstGeom>
        </p:spPr>
        <p:txBody>
          <a:bodyPr/>
          <a:lstStyle/>
          <a:p>
            <a:r>
              <a:rPr lang="en-US" dirty="0"/>
              <a:t>ARMA Model Validation</a:t>
            </a:r>
            <a:endParaRPr dirty="0"/>
          </a:p>
        </p:txBody>
      </p:sp>
      <p:sp>
        <p:nvSpPr>
          <p:cNvPr id="5" name="Text Placeholder 4">
            <a:extLst>
              <a:ext uri="{FF2B5EF4-FFF2-40B4-BE49-F238E27FC236}">
                <a16:creationId xmlns:a16="http://schemas.microsoft.com/office/drawing/2014/main" id="{DF8419B1-5033-BE4C-A34D-8F119BBB319F}"/>
              </a:ext>
            </a:extLst>
          </p:cNvPr>
          <p:cNvSpPr>
            <a:spLocks noGrp="1"/>
          </p:cNvSpPr>
          <p:nvPr>
            <p:ph type="body" idx="1"/>
          </p:nvPr>
        </p:nvSpPr>
        <p:spPr>
          <a:xfrm>
            <a:off x="455612" y="1203325"/>
            <a:ext cx="8228014" cy="3425825"/>
          </a:xfrm>
        </p:spPr>
        <p:txBody>
          <a:bodyPr/>
          <a:lstStyle/>
          <a:p>
            <a:r>
              <a:rPr lang="en-US" dirty="0"/>
              <a:t>How do you know if your ARMA model is any good?</a:t>
            </a:r>
          </a:p>
          <a:p>
            <a:pPr marL="285750" indent="-285750">
              <a:buFont typeface="Wingdings" pitchFamily="2" charset="2"/>
              <a:buChar char="§"/>
            </a:pPr>
            <a:r>
              <a:rPr lang="en-US" dirty="0">
                <a:solidFill>
                  <a:srgbClr val="003C71"/>
                </a:solidFill>
              </a:rPr>
              <a:t>The residuals will approximate a Gaussian distribution (aka white noise).</a:t>
            </a:r>
          </a:p>
          <a:p>
            <a:pPr marL="285750" indent="-285750">
              <a:buFont typeface="Wingdings" pitchFamily="2" charset="2"/>
              <a:buChar char="§"/>
            </a:pPr>
            <a:r>
              <a:rPr lang="en-US" dirty="0">
                <a:solidFill>
                  <a:srgbClr val="003C71"/>
                </a:solidFill>
              </a:rPr>
              <a:t>Otherwise, you’ll need to iterate to obtain a better model.</a:t>
            </a:r>
          </a:p>
        </p:txBody>
      </p:sp>
    </p:spTree>
    <p:extLst>
      <p:ext uri="{BB962C8B-B14F-4D97-AF65-F5344CB8AC3E}">
        <p14:creationId xmlns:p14="http://schemas.microsoft.com/office/powerpoint/2010/main" val="40983507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xfrm>
            <a:off x="455612" y="2108062"/>
            <a:ext cx="7772401" cy="1021556"/>
          </a:xfrm>
          <a:prstGeom prst="rect">
            <a:avLst/>
          </a:prstGeom>
        </p:spPr>
        <p:txBody>
          <a:bodyPr/>
          <a:lstStyle/>
          <a:p>
            <a:r>
              <a:rPr lang="en-US" dirty="0"/>
              <a:t>ARIMA &amp; SARIMA Models</a:t>
            </a:r>
            <a:endParaRPr dirty="0"/>
          </a:p>
        </p:txBody>
      </p:sp>
    </p:spTree>
    <p:extLst>
      <p:ext uri="{BB962C8B-B14F-4D97-AF65-F5344CB8AC3E}">
        <p14:creationId xmlns:p14="http://schemas.microsoft.com/office/powerpoint/2010/main" val="1295202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
        <p:nvSpPr>
          <p:cNvPr id="227" name="Title 1"/>
          <p:cNvSpPr txBox="1">
            <a:spLocks noGrp="1"/>
          </p:cNvSpPr>
          <p:nvPr>
            <p:ph type="title"/>
          </p:nvPr>
        </p:nvSpPr>
        <p:spPr>
          <a:xfrm>
            <a:off x="455612" y="308846"/>
            <a:ext cx="8229601" cy="868682"/>
          </a:xfrm>
          <a:prstGeom prst="rect">
            <a:avLst/>
          </a:prstGeom>
        </p:spPr>
        <p:txBody>
          <a:bodyPr/>
          <a:lstStyle/>
          <a:p>
            <a:r>
              <a:rPr lang="en-US" dirty="0"/>
              <a:t>ARIMA Model</a:t>
            </a:r>
            <a:endParaRPr dirty="0"/>
          </a:p>
        </p:txBody>
      </p:sp>
      <p:sp>
        <p:nvSpPr>
          <p:cNvPr id="228" name="Content Placeholder 2"/>
          <p:cNvSpPr txBox="1">
            <a:spLocks noGrp="1"/>
          </p:cNvSpPr>
          <p:nvPr>
            <p:ph type="body" idx="1"/>
          </p:nvPr>
        </p:nvSpPr>
        <p:spPr>
          <a:xfrm>
            <a:off x="455613" y="1203325"/>
            <a:ext cx="8228011" cy="3425825"/>
          </a:xfrm>
          <a:prstGeom prst="rect">
            <a:avLst/>
          </a:prstGeom>
        </p:spPr>
        <p:txBody>
          <a:bodyPr/>
          <a:lstStyle/>
          <a:p>
            <a:r>
              <a:rPr lang="en-US" dirty="0"/>
              <a:t>ARIMA stands for </a:t>
            </a:r>
            <a:r>
              <a:rPr lang="en-US" u="sng" dirty="0"/>
              <a:t>a</a:t>
            </a:r>
            <a:r>
              <a:rPr lang="en-US" dirty="0"/>
              <a:t>uto</a:t>
            </a:r>
            <a:r>
              <a:rPr lang="en-US" u="sng" dirty="0"/>
              <a:t>r</a:t>
            </a:r>
            <a:r>
              <a:rPr lang="en-US" dirty="0"/>
              <a:t>egressive </a:t>
            </a:r>
            <a:r>
              <a:rPr lang="en-US" u="sng" dirty="0"/>
              <a:t>i</a:t>
            </a:r>
            <a:r>
              <a:rPr lang="en-US" dirty="0"/>
              <a:t>ntegrated </a:t>
            </a:r>
            <a:r>
              <a:rPr lang="en-US" u="sng" dirty="0"/>
              <a:t>m</a:t>
            </a:r>
            <a:r>
              <a:rPr lang="en-US" dirty="0"/>
              <a:t>oving </a:t>
            </a:r>
            <a:r>
              <a:rPr lang="en-US" u="sng" dirty="0"/>
              <a:t>a</a:t>
            </a:r>
            <a:r>
              <a:rPr lang="en-US" dirty="0"/>
              <a:t>verage. ARIMA models have three components:</a:t>
            </a:r>
            <a:endParaRPr dirty="0"/>
          </a:p>
          <a:p>
            <a:pPr lvl="1">
              <a:defRPr>
                <a:solidFill>
                  <a:srgbClr val="003C71"/>
                </a:solidFill>
              </a:defRPr>
            </a:pPr>
            <a:r>
              <a:rPr lang="en-US" dirty="0"/>
              <a:t>AR model</a:t>
            </a:r>
            <a:endParaRPr dirty="0"/>
          </a:p>
          <a:p>
            <a:pPr lvl="1">
              <a:defRPr>
                <a:solidFill>
                  <a:srgbClr val="003C71"/>
                </a:solidFill>
              </a:defRPr>
            </a:pPr>
            <a:r>
              <a:rPr lang="en-US" dirty="0"/>
              <a:t>Integrated component (more on this shortly)</a:t>
            </a:r>
          </a:p>
          <a:p>
            <a:pPr lvl="1">
              <a:defRPr>
                <a:solidFill>
                  <a:srgbClr val="003C71"/>
                </a:solidFill>
              </a:defRPr>
            </a:pPr>
            <a:r>
              <a:rPr lang="en-US" dirty="0"/>
              <a:t>MA model</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158" name="Title 1"/>
          <p:cNvSpPr txBox="1">
            <a:spLocks noGrp="1"/>
          </p:cNvSpPr>
          <p:nvPr>
            <p:ph type="title"/>
          </p:nvPr>
        </p:nvSpPr>
        <p:spPr>
          <a:xfrm>
            <a:off x="455612" y="308846"/>
            <a:ext cx="8229601" cy="868682"/>
          </a:xfrm>
          <a:prstGeom prst="rect">
            <a:avLst/>
          </a:prstGeom>
        </p:spPr>
        <p:txBody>
          <a:bodyPr/>
          <a:lstStyle/>
          <a:p>
            <a:r>
              <a:rPr dirty="0"/>
              <a:t>Learning Objectives</a:t>
            </a:r>
          </a:p>
        </p:txBody>
      </p:sp>
      <p:sp>
        <p:nvSpPr>
          <p:cNvPr id="159" name="Content Placeholder 2"/>
          <p:cNvSpPr txBox="1">
            <a:spLocks noGrp="1"/>
          </p:cNvSpPr>
          <p:nvPr>
            <p:ph type="body" idx="1"/>
          </p:nvPr>
        </p:nvSpPr>
        <p:spPr>
          <a:xfrm>
            <a:off x="455613" y="1203325"/>
            <a:ext cx="8228011" cy="3425825"/>
          </a:xfrm>
          <a:prstGeom prst="rect">
            <a:avLst/>
          </a:prstGeom>
        </p:spPr>
        <p:txBody>
          <a:bodyPr/>
          <a:lstStyle/>
          <a:p>
            <a:r>
              <a:rPr dirty="0"/>
              <a:t>You will be able to</a:t>
            </a:r>
            <a:r>
              <a:rPr lang="en-US" dirty="0"/>
              <a:t> do the following</a:t>
            </a:r>
            <a:r>
              <a:rPr dirty="0"/>
              <a:t>:</a:t>
            </a:r>
          </a:p>
          <a:p>
            <a:pPr lvl="1">
              <a:defRPr>
                <a:solidFill>
                  <a:srgbClr val="003C71"/>
                </a:solidFill>
              </a:defRPr>
            </a:pPr>
            <a:r>
              <a:rPr lang="en-US" dirty="0"/>
              <a:t>Review and recall key ideas from previous lessons.</a:t>
            </a:r>
          </a:p>
          <a:p>
            <a:pPr lvl="1">
              <a:defRPr>
                <a:solidFill>
                  <a:srgbClr val="003C71"/>
                </a:solidFill>
              </a:defRPr>
            </a:pPr>
            <a:r>
              <a:rPr lang="en-US" dirty="0"/>
              <a:t>Describe an ARMA model and its stages.</a:t>
            </a:r>
            <a:endParaRPr dirty="0"/>
          </a:p>
          <a:p>
            <a:pPr lvl="1">
              <a:defRPr>
                <a:solidFill>
                  <a:srgbClr val="003C71"/>
                </a:solidFill>
              </a:defRPr>
            </a:pPr>
            <a:r>
              <a:rPr dirty="0"/>
              <a:t>Describe </a:t>
            </a:r>
            <a:r>
              <a:rPr lang="en-US" dirty="0"/>
              <a:t>the ARIMA and SARIMA models and choose parameters.</a:t>
            </a:r>
            <a:endParaRPr dirty="0"/>
          </a:p>
          <a:p>
            <a:pPr lvl="1">
              <a:defRPr>
                <a:solidFill>
                  <a:srgbClr val="003C71"/>
                </a:solidFill>
              </a:defRPr>
            </a:pPr>
            <a:r>
              <a:rPr lang="en-US" dirty="0"/>
              <a:t>List ARMA, ARIMA, and SARIMA model assumptions.</a:t>
            </a:r>
            <a:endParaRPr dirty="0"/>
          </a:p>
          <a:p>
            <a:pPr lvl="1">
              <a:defRPr>
                <a:solidFill>
                  <a:srgbClr val="003C71"/>
                </a:solidFill>
              </a:defRPr>
            </a:pPr>
            <a:r>
              <a:rPr dirty="0"/>
              <a:t>Use Python</a:t>
            </a:r>
            <a:r>
              <a:rPr lang="en-US" dirty="0"/>
              <a:t>*</a:t>
            </a:r>
            <a:r>
              <a:rPr dirty="0"/>
              <a:t> to </a:t>
            </a:r>
            <a:r>
              <a:rPr lang="en-US" dirty="0"/>
              <a:t>construct ARMA, ARIMA, and SARIMA models.</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227" name="Title 1"/>
          <p:cNvSpPr txBox="1">
            <a:spLocks noGrp="1"/>
          </p:cNvSpPr>
          <p:nvPr>
            <p:ph type="title"/>
          </p:nvPr>
        </p:nvSpPr>
        <p:spPr>
          <a:xfrm>
            <a:off x="455612" y="308846"/>
            <a:ext cx="8229601" cy="868682"/>
          </a:xfrm>
          <a:prstGeom prst="rect">
            <a:avLst/>
          </a:prstGeom>
        </p:spPr>
        <p:txBody>
          <a:bodyPr/>
          <a:lstStyle/>
          <a:p>
            <a:r>
              <a:rPr lang="en-US" dirty="0"/>
              <a:t>ARIMA Model Details</a:t>
            </a:r>
            <a:endParaRPr dirty="0"/>
          </a:p>
        </p:txBody>
      </p:sp>
      <p:sp>
        <p:nvSpPr>
          <p:cNvPr id="228" name="Content Placeholder 2"/>
          <p:cNvSpPr txBox="1">
            <a:spLocks noGrp="1"/>
          </p:cNvSpPr>
          <p:nvPr>
            <p:ph type="body" idx="1"/>
          </p:nvPr>
        </p:nvSpPr>
        <p:spPr>
          <a:xfrm>
            <a:off x="455613" y="1203325"/>
            <a:ext cx="8228011" cy="3425825"/>
          </a:xfrm>
          <a:prstGeom prst="rect">
            <a:avLst/>
          </a:prstGeom>
        </p:spPr>
        <p:txBody>
          <a:bodyPr/>
          <a:lstStyle/>
          <a:p>
            <a:r>
              <a:rPr lang="en-US" dirty="0"/>
              <a:t>There are a few things you should know about ARIMA models:</a:t>
            </a:r>
            <a:endParaRPr dirty="0"/>
          </a:p>
          <a:p>
            <a:pPr lvl="1">
              <a:defRPr>
                <a:solidFill>
                  <a:srgbClr val="003C71"/>
                </a:solidFill>
              </a:defRPr>
            </a:pPr>
            <a:r>
              <a:rPr lang="en-US" dirty="0"/>
              <a:t>The ARIMA model is denoted ARIMA(p, d, q).</a:t>
            </a:r>
            <a:endParaRPr dirty="0"/>
          </a:p>
          <a:p>
            <a:pPr lvl="1">
              <a:defRPr>
                <a:solidFill>
                  <a:srgbClr val="003C71"/>
                </a:solidFill>
              </a:defRPr>
            </a:pPr>
            <a:r>
              <a:rPr lang="en-US" dirty="0"/>
              <a:t>p is the order of the AR model.</a:t>
            </a:r>
          </a:p>
          <a:p>
            <a:pPr lvl="1">
              <a:defRPr>
                <a:solidFill>
                  <a:srgbClr val="003C71"/>
                </a:solidFill>
              </a:defRPr>
            </a:pPr>
            <a:r>
              <a:rPr lang="en-US" dirty="0"/>
              <a:t>d is the number of times to difference the data.</a:t>
            </a:r>
          </a:p>
          <a:p>
            <a:pPr lvl="1">
              <a:defRPr>
                <a:solidFill>
                  <a:srgbClr val="003C71"/>
                </a:solidFill>
              </a:defRPr>
            </a:pPr>
            <a:r>
              <a:rPr lang="en-US" dirty="0"/>
              <a:t>q is the order of the MA model.</a:t>
            </a:r>
          </a:p>
          <a:p>
            <a:pPr lvl="1">
              <a:defRPr>
                <a:solidFill>
                  <a:srgbClr val="003C71"/>
                </a:solidFill>
              </a:defRPr>
            </a:pPr>
            <a:r>
              <a:rPr lang="en-US" dirty="0"/>
              <a:t>p, d, and q are nonnegative integers.</a:t>
            </a:r>
            <a:endParaRPr dirty="0"/>
          </a:p>
        </p:txBody>
      </p:sp>
    </p:spTree>
    <p:extLst>
      <p:ext uri="{BB962C8B-B14F-4D97-AF65-F5344CB8AC3E}">
        <p14:creationId xmlns:p14="http://schemas.microsoft.com/office/powerpoint/2010/main" val="42341583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
        <p:nvSpPr>
          <p:cNvPr id="227" name="Title 1"/>
          <p:cNvSpPr txBox="1">
            <a:spLocks noGrp="1"/>
          </p:cNvSpPr>
          <p:nvPr>
            <p:ph type="title"/>
          </p:nvPr>
        </p:nvSpPr>
        <p:spPr>
          <a:xfrm>
            <a:off x="455612" y="308846"/>
            <a:ext cx="8229601" cy="868682"/>
          </a:xfrm>
          <a:prstGeom prst="rect">
            <a:avLst/>
          </a:prstGeom>
        </p:spPr>
        <p:txBody>
          <a:bodyPr/>
          <a:lstStyle/>
          <a:p>
            <a:r>
              <a:rPr lang="en-US" dirty="0"/>
              <a:t>Differencing</a:t>
            </a:r>
            <a:endParaRPr dirty="0"/>
          </a:p>
        </p:txBody>
      </p:sp>
      <p:sp>
        <p:nvSpPr>
          <p:cNvPr id="228" name="Content Placeholder 2"/>
          <p:cNvSpPr txBox="1">
            <a:spLocks noGrp="1"/>
          </p:cNvSpPr>
          <p:nvPr>
            <p:ph type="body" idx="1"/>
          </p:nvPr>
        </p:nvSpPr>
        <p:spPr>
          <a:xfrm>
            <a:off x="455613" y="1203325"/>
            <a:ext cx="8228011" cy="3425825"/>
          </a:xfrm>
          <a:prstGeom prst="rect">
            <a:avLst/>
          </a:prstGeom>
        </p:spPr>
        <p:txBody>
          <a:bodyPr/>
          <a:lstStyle/>
          <a:p>
            <a:r>
              <a:rPr lang="en-US" dirty="0"/>
              <a:t>It turns out that differencing nonstationary time series data one or more times can make it stationary. That’s the integrated (I) component of ARIMA.</a:t>
            </a:r>
          </a:p>
          <a:p>
            <a:pPr lvl="1">
              <a:defRPr>
                <a:solidFill>
                  <a:srgbClr val="003C71"/>
                </a:solidFill>
              </a:defRPr>
            </a:pPr>
            <a:r>
              <a:rPr lang="en-US" dirty="0"/>
              <a:t>d is the number of times to perform a lag-1 difference on the data.</a:t>
            </a:r>
          </a:p>
          <a:p>
            <a:pPr lvl="1">
              <a:defRPr>
                <a:solidFill>
                  <a:srgbClr val="003C71"/>
                </a:solidFill>
              </a:defRPr>
            </a:pPr>
            <a:r>
              <a:rPr lang="en-US" dirty="0"/>
              <a:t>d=0: no differencing</a:t>
            </a:r>
          </a:p>
          <a:p>
            <a:pPr lvl="1">
              <a:defRPr>
                <a:solidFill>
                  <a:srgbClr val="003C71"/>
                </a:solidFill>
              </a:defRPr>
            </a:pPr>
            <a:r>
              <a:rPr lang="en-US" dirty="0"/>
              <a:t>d=1: difference once</a:t>
            </a:r>
          </a:p>
          <a:p>
            <a:pPr lvl="1">
              <a:defRPr>
                <a:solidFill>
                  <a:srgbClr val="003C71"/>
                </a:solidFill>
              </a:defRPr>
            </a:pPr>
            <a:r>
              <a:rPr lang="en-US" dirty="0"/>
              <a:t>d=2: difference twice</a:t>
            </a:r>
            <a:endParaRPr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ECD021-C036-4643-B9CA-A82395BE59C1}"/>
                  </a:ext>
                </a:extLst>
              </p:cNvPr>
              <p:cNvSpPr txBox="1"/>
              <p:nvPr/>
            </p:nvSpPr>
            <p:spPr>
              <a:xfrm>
                <a:off x="3492079" y="3835946"/>
                <a:ext cx="2250374" cy="452005"/>
              </a:xfrm>
              <a:prstGeom prst="rect">
                <a:avLst/>
              </a:prstGeom>
              <a:noFill/>
            </p:spPr>
            <p:txBody>
              <a:bodyPr vert="horz" wrap="none" lIns="0" tIns="0" rIns="0" bIns="0" rtlCol="0">
                <a:no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003C71"/>
                              </a:solidFill>
                              <a:latin typeface="Cambria Math" panose="02040503050406030204" pitchFamily="18" charset="0"/>
                            </a:rPr>
                          </m:ctrlPr>
                        </m:sSubPr>
                        <m:e>
                          <m:r>
                            <a:rPr lang="en-US" sz="2800" b="0" i="1" smtClean="0">
                              <a:solidFill>
                                <a:srgbClr val="003C71"/>
                              </a:solidFill>
                              <a:latin typeface="Cambria Math" panose="02040503050406030204" pitchFamily="18" charset="0"/>
                            </a:rPr>
                            <m:t>𝑌</m:t>
                          </m:r>
                        </m:e>
                        <m:sub>
                          <m:r>
                            <a:rPr lang="en-US" sz="2800" b="0" i="1" smtClean="0">
                              <a:solidFill>
                                <a:srgbClr val="003C71"/>
                              </a:solidFill>
                              <a:latin typeface="Cambria Math" panose="02040503050406030204" pitchFamily="18" charset="0"/>
                            </a:rPr>
                            <m:t>𝑖</m:t>
                          </m:r>
                        </m:sub>
                      </m:sSub>
                      <m:r>
                        <a:rPr lang="en-US" sz="2800" b="0" i="1" smtClean="0">
                          <a:solidFill>
                            <a:srgbClr val="003C71"/>
                          </a:solidFill>
                          <a:latin typeface="Cambria Math" panose="02040503050406030204" pitchFamily="18" charset="0"/>
                        </a:rPr>
                        <m:t>=</m:t>
                      </m:r>
                      <m:sSub>
                        <m:sSubPr>
                          <m:ctrlPr>
                            <a:rPr lang="en-US" sz="2800" i="1">
                              <a:solidFill>
                                <a:srgbClr val="003C71"/>
                              </a:solidFill>
                              <a:latin typeface="Cambria Math" panose="02040503050406030204" pitchFamily="18" charset="0"/>
                            </a:rPr>
                          </m:ctrlPr>
                        </m:sSubPr>
                        <m:e>
                          <m:r>
                            <a:rPr lang="en-US" sz="2800" b="0" i="1" smtClean="0">
                              <a:solidFill>
                                <a:srgbClr val="003C71"/>
                              </a:solidFill>
                              <a:latin typeface="Cambria Math" panose="02040503050406030204" pitchFamily="18" charset="0"/>
                            </a:rPr>
                            <m:t>𝑍</m:t>
                          </m:r>
                        </m:e>
                        <m:sub>
                          <m:r>
                            <a:rPr lang="en-US" sz="2800" i="1">
                              <a:solidFill>
                                <a:srgbClr val="003C71"/>
                              </a:solidFill>
                              <a:latin typeface="Cambria Math" panose="02040503050406030204" pitchFamily="18" charset="0"/>
                            </a:rPr>
                            <m:t>𝑖</m:t>
                          </m:r>
                        </m:sub>
                      </m:sSub>
                      <m:r>
                        <a:rPr lang="en-US" sz="2800" b="0" i="1" smtClean="0">
                          <a:solidFill>
                            <a:srgbClr val="003C71"/>
                          </a:solidFill>
                          <a:latin typeface="Cambria Math" panose="02040503050406030204" pitchFamily="18" charset="0"/>
                        </a:rPr>
                        <m:t>−</m:t>
                      </m:r>
                      <m:sSub>
                        <m:sSubPr>
                          <m:ctrlPr>
                            <a:rPr lang="en-US" sz="2800" i="1">
                              <a:solidFill>
                                <a:srgbClr val="003C71"/>
                              </a:solidFill>
                              <a:latin typeface="Cambria Math" panose="02040503050406030204" pitchFamily="18" charset="0"/>
                            </a:rPr>
                          </m:ctrlPr>
                        </m:sSubPr>
                        <m:e>
                          <m:r>
                            <a:rPr lang="en-US" sz="2800" i="1">
                              <a:solidFill>
                                <a:srgbClr val="003C71"/>
                              </a:solidFill>
                              <a:latin typeface="Cambria Math" panose="02040503050406030204" pitchFamily="18" charset="0"/>
                            </a:rPr>
                            <m:t>𝑍</m:t>
                          </m:r>
                        </m:e>
                        <m:sub>
                          <m:r>
                            <a:rPr lang="en-US" sz="2800" i="1">
                              <a:solidFill>
                                <a:srgbClr val="003C71"/>
                              </a:solidFill>
                              <a:latin typeface="Cambria Math" panose="02040503050406030204" pitchFamily="18" charset="0"/>
                            </a:rPr>
                            <m:t>𝑖</m:t>
                          </m:r>
                          <m:r>
                            <a:rPr lang="en-US" sz="2800" b="0" i="1" smtClean="0">
                              <a:solidFill>
                                <a:srgbClr val="003C71"/>
                              </a:solidFill>
                              <a:latin typeface="Cambria Math" panose="02040503050406030204" pitchFamily="18" charset="0"/>
                            </a:rPr>
                            <m:t>−1</m:t>
                          </m:r>
                        </m:sub>
                      </m:sSub>
                    </m:oMath>
                  </m:oMathPara>
                </a14:m>
                <a:endParaRPr lang="en-US" sz="2800" dirty="0">
                  <a:solidFill>
                    <a:srgbClr val="003C71"/>
                  </a:solidFill>
                </a:endParaRPr>
              </a:p>
            </p:txBody>
          </p:sp>
        </mc:Choice>
        <mc:Fallback xmlns="">
          <p:sp>
            <p:nvSpPr>
              <p:cNvPr id="5" name="TextBox 4">
                <a:extLst>
                  <a:ext uri="{FF2B5EF4-FFF2-40B4-BE49-F238E27FC236}">
                    <a16:creationId xmlns:a16="http://schemas.microsoft.com/office/drawing/2014/main" id="{D5ECD021-C036-4643-B9CA-A82395BE59C1}"/>
                  </a:ext>
                </a:extLst>
              </p:cNvPr>
              <p:cNvSpPr txBox="1">
                <a:spLocks noRot="1" noChangeAspect="1" noMove="1" noResize="1" noEditPoints="1" noAdjustHandles="1" noChangeArrowheads="1" noChangeShapeType="1" noTextEdit="1"/>
              </p:cNvSpPr>
              <p:nvPr/>
            </p:nvSpPr>
            <p:spPr>
              <a:xfrm>
                <a:off x="3492079" y="3835946"/>
                <a:ext cx="2250374" cy="452005"/>
              </a:xfrm>
              <a:prstGeom prst="rect">
                <a:avLst/>
              </a:prstGeom>
              <a:blipFill>
                <a:blip r:embed="rId2"/>
                <a:stretch>
                  <a:fillRect l="-2247" b="-5405"/>
                </a:stretch>
              </a:blipFill>
            </p:spPr>
            <p:txBody>
              <a:bodyPr/>
              <a:lstStyle/>
              <a:p>
                <a:r>
                  <a:rPr lang="en-US">
                    <a:noFill/>
                  </a:rPr>
                  <a:t> </a:t>
                </a:r>
              </a:p>
            </p:txBody>
          </p:sp>
        </mc:Fallback>
      </mc:AlternateContent>
    </p:spTree>
    <p:extLst>
      <p:ext uri="{BB962C8B-B14F-4D97-AF65-F5344CB8AC3E}">
        <p14:creationId xmlns:p14="http://schemas.microsoft.com/office/powerpoint/2010/main" val="23254160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
        <p:nvSpPr>
          <p:cNvPr id="227" name="Title 1"/>
          <p:cNvSpPr txBox="1">
            <a:spLocks noGrp="1"/>
          </p:cNvSpPr>
          <p:nvPr>
            <p:ph type="title"/>
          </p:nvPr>
        </p:nvSpPr>
        <p:spPr>
          <a:xfrm>
            <a:off x="455612" y="308846"/>
            <a:ext cx="8229601" cy="868682"/>
          </a:xfrm>
          <a:prstGeom prst="rect">
            <a:avLst/>
          </a:prstGeom>
        </p:spPr>
        <p:txBody>
          <a:bodyPr/>
          <a:lstStyle/>
          <a:p>
            <a:r>
              <a:rPr lang="en-US" dirty="0"/>
              <a:t>SARIMA Model</a:t>
            </a:r>
            <a:endParaRPr dirty="0"/>
          </a:p>
        </p:txBody>
      </p:sp>
      <p:sp>
        <p:nvSpPr>
          <p:cNvPr id="228" name="Content Placeholder 2"/>
          <p:cNvSpPr txBox="1">
            <a:spLocks noGrp="1"/>
          </p:cNvSpPr>
          <p:nvPr>
            <p:ph type="body" idx="1"/>
          </p:nvPr>
        </p:nvSpPr>
        <p:spPr>
          <a:xfrm>
            <a:off x="455613" y="1203325"/>
            <a:ext cx="8228011" cy="3425825"/>
          </a:xfrm>
          <a:prstGeom prst="rect">
            <a:avLst/>
          </a:prstGeom>
        </p:spPr>
        <p:txBody>
          <a:bodyPr/>
          <a:lstStyle/>
          <a:p>
            <a:r>
              <a:rPr lang="en-US" dirty="0"/>
              <a:t>SARIMA is short for </a:t>
            </a:r>
            <a:r>
              <a:rPr lang="en-US" u="sng" dirty="0"/>
              <a:t>s</a:t>
            </a:r>
            <a:r>
              <a:rPr lang="en-US" dirty="0"/>
              <a:t>easonal ARIMA. This model is used to remove seasonal components.</a:t>
            </a:r>
          </a:p>
          <a:p>
            <a:pPr lvl="1">
              <a:defRPr>
                <a:solidFill>
                  <a:srgbClr val="003C71"/>
                </a:solidFill>
              </a:defRPr>
            </a:pPr>
            <a:r>
              <a:rPr lang="en-US" dirty="0"/>
              <a:t>The SARIMA model is denoted SARIMA(p, d, q)(P, D, Q).</a:t>
            </a:r>
          </a:p>
          <a:p>
            <a:pPr lvl="1">
              <a:defRPr>
                <a:solidFill>
                  <a:srgbClr val="003C71"/>
                </a:solidFill>
              </a:defRPr>
            </a:pPr>
            <a:r>
              <a:rPr lang="en-US" dirty="0"/>
              <a:t>P, D, and Q represent the same as p, d, and q but they are applied across a season (for example, yearly).</a:t>
            </a:r>
          </a:p>
          <a:p>
            <a:pPr lvl="1">
              <a:defRPr>
                <a:solidFill>
                  <a:srgbClr val="003C71"/>
                </a:solidFill>
              </a:defRPr>
            </a:pPr>
            <a:endParaRPr lang="en-US" dirty="0"/>
          </a:p>
          <a:p>
            <a:pPr lvl="1">
              <a:defRPr>
                <a:solidFill>
                  <a:srgbClr val="003C71"/>
                </a:solidFill>
              </a:defRPr>
            </a:pPr>
            <a:r>
              <a:rPr lang="en-US" dirty="0"/>
              <a:t>M = one season</a:t>
            </a:r>
            <a:endParaRPr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9B2E5C-FC93-F346-B9E3-3EA273916974}"/>
                  </a:ext>
                </a:extLst>
              </p:cNvPr>
              <p:cNvSpPr txBox="1"/>
              <p:nvPr/>
            </p:nvSpPr>
            <p:spPr>
              <a:xfrm>
                <a:off x="3492079" y="3066392"/>
                <a:ext cx="2250374" cy="452005"/>
              </a:xfrm>
              <a:prstGeom prst="rect">
                <a:avLst/>
              </a:prstGeom>
              <a:noFill/>
            </p:spPr>
            <p:txBody>
              <a:bodyPr vert="horz" wrap="none" lIns="0" tIns="0" rIns="0" bIns="0" rtlCol="0">
                <a:no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003C71"/>
                              </a:solidFill>
                              <a:latin typeface="Cambria Math" panose="02040503050406030204" pitchFamily="18" charset="0"/>
                            </a:rPr>
                          </m:ctrlPr>
                        </m:sSubPr>
                        <m:e>
                          <m:r>
                            <a:rPr lang="en-US" sz="2800" b="0" i="1" smtClean="0">
                              <a:solidFill>
                                <a:srgbClr val="003C71"/>
                              </a:solidFill>
                              <a:latin typeface="Cambria Math" panose="02040503050406030204" pitchFamily="18" charset="0"/>
                            </a:rPr>
                            <m:t>𝑌</m:t>
                          </m:r>
                        </m:e>
                        <m:sub>
                          <m:r>
                            <a:rPr lang="en-US" sz="2800" b="0" i="1" smtClean="0">
                              <a:solidFill>
                                <a:srgbClr val="003C71"/>
                              </a:solidFill>
                              <a:latin typeface="Cambria Math" panose="02040503050406030204" pitchFamily="18" charset="0"/>
                            </a:rPr>
                            <m:t>𝑖</m:t>
                          </m:r>
                        </m:sub>
                      </m:sSub>
                      <m:r>
                        <a:rPr lang="en-US" sz="2800" b="0" i="1" smtClean="0">
                          <a:solidFill>
                            <a:srgbClr val="003C71"/>
                          </a:solidFill>
                          <a:latin typeface="Cambria Math" panose="02040503050406030204" pitchFamily="18" charset="0"/>
                        </a:rPr>
                        <m:t>=</m:t>
                      </m:r>
                      <m:sSub>
                        <m:sSubPr>
                          <m:ctrlPr>
                            <a:rPr lang="en-US" sz="2800" i="1">
                              <a:solidFill>
                                <a:srgbClr val="003C71"/>
                              </a:solidFill>
                              <a:latin typeface="Cambria Math" panose="02040503050406030204" pitchFamily="18" charset="0"/>
                            </a:rPr>
                          </m:ctrlPr>
                        </m:sSubPr>
                        <m:e>
                          <m:r>
                            <a:rPr lang="en-US" sz="2800" b="0" i="1" smtClean="0">
                              <a:solidFill>
                                <a:srgbClr val="003C71"/>
                              </a:solidFill>
                              <a:latin typeface="Cambria Math" panose="02040503050406030204" pitchFamily="18" charset="0"/>
                            </a:rPr>
                            <m:t>𝑍</m:t>
                          </m:r>
                        </m:e>
                        <m:sub>
                          <m:r>
                            <a:rPr lang="en-US" sz="2800" i="1">
                              <a:solidFill>
                                <a:srgbClr val="003C71"/>
                              </a:solidFill>
                              <a:latin typeface="Cambria Math" panose="02040503050406030204" pitchFamily="18" charset="0"/>
                            </a:rPr>
                            <m:t>𝑖</m:t>
                          </m:r>
                        </m:sub>
                      </m:sSub>
                      <m:r>
                        <a:rPr lang="en-US" sz="2800" b="0" i="1" smtClean="0">
                          <a:solidFill>
                            <a:srgbClr val="003C71"/>
                          </a:solidFill>
                          <a:latin typeface="Cambria Math" panose="02040503050406030204" pitchFamily="18" charset="0"/>
                        </a:rPr>
                        <m:t>−</m:t>
                      </m:r>
                      <m:sSub>
                        <m:sSubPr>
                          <m:ctrlPr>
                            <a:rPr lang="en-US" sz="2800" i="1">
                              <a:solidFill>
                                <a:srgbClr val="003C71"/>
                              </a:solidFill>
                              <a:latin typeface="Cambria Math" panose="02040503050406030204" pitchFamily="18" charset="0"/>
                            </a:rPr>
                          </m:ctrlPr>
                        </m:sSubPr>
                        <m:e>
                          <m:r>
                            <a:rPr lang="en-US" sz="2800" i="1">
                              <a:solidFill>
                                <a:srgbClr val="003C71"/>
                              </a:solidFill>
                              <a:latin typeface="Cambria Math" panose="02040503050406030204" pitchFamily="18" charset="0"/>
                            </a:rPr>
                            <m:t>𝑍</m:t>
                          </m:r>
                        </m:e>
                        <m:sub>
                          <m:r>
                            <a:rPr lang="en-US" sz="2800" i="1">
                              <a:solidFill>
                                <a:srgbClr val="003C71"/>
                              </a:solidFill>
                              <a:latin typeface="Cambria Math" panose="02040503050406030204" pitchFamily="18" charset="0"/>
                            </a:rPr>
                            <m:t>𝑖</m:t>
                          </m:r>
                          <m:r>
                            <a:rPr lang="en-US" sz="2800" b="0" i="1" smtClean="0">
                              <a:solidFill>
                                <a:srgbClr val="003C71"/>
                              </a:solidFill>
                              <a:latin typeface="Cambria Math" panose="02040503050406030204" pitchFamily="18" charset="0"/>
                            </a:rPr>
                            <m:t>−</m:t>
                          </m:r>
                          <m:r>
                            <a:rPr lang="en-US" sz="2800" b="0" i="1" smtClean="0">
                              <a:solidFill>
                                <a:srgbClr val="003C71"/>
                              </a:solidFill>
                              <a:latin typeface="Cambria Math" panose="02040503050406030204" pitchFamily="18" charset="0"/>
                            </a:rPr>
                            <m:t>𝑀</m:t>
                          </m:r>
                        </m:sub>
                      </m:sSub>
                    </m:oMath>
                  </m:oMathPara>
                </a14:m>
                <a:endParaRPr lang="en-US" sz="2800" dirty="0">
                  <a:solidFill>
                    <a:srgbClr val="003C71"/>
                  </a:solidFill>
                </a:endParaRPr>
              </a:p>
            </p:txBody>
          </p:sp>
        </mc:Choice>
        <mc:Fallback xmlns="">
          <p:sp>
            <p:nvSpPr>
              <p:cNvPr id="6" name="TextBox 5">
                <a:extLst>
                  <a:ext uri="{FF2B5EF4-FFF2-40B4-BE49-F238E27FC236}">
                    <a16:creationId xmlns="" xmlns:a16="http://schemas.microsoft.com/office/drawing/2014/main" xmlns:a14="http://schemas.microsoft.com/office/drawing/2010/main" id="{F29B2E5C-FC93-F346-B9E3-3EA273916974}"/>
                  </a:ext>
                </a:extLst>
              </p:cNvPr>
              <p:cNvSpPr txBox="1">
                <a:spLocks noRot="1" noChangeAspect="1" noMove="1" noResize="1" noEditPoints="1" noAdjustHandles="1" noChangeArrowheads="1" noChangeShapeType="1" noTextEdit="1"/>
              </p:cNvSpPr>
              <p:nvPr/>
            </p:nvSpPr>
            <p:spPr>
              <a:xfrm>
                <a:off x="3492079" y="3066392"/>
                <a:ext cx="2250374" cy="452005"/>
              </a:xfrm>
              <a:prstGeom prst="rect">
                <a:avLst/>
              </a:prstGeom>
              <a:blipFill rotWithShape="1">
                <a:blip r:embed="rId2"/>
                <a:stretch>
                  <a:fillRect l="-1617" t="-6667"/>
                </a:stretch>
              </a:blipFill>
            </p:spPr>
            <p:txBody>
              <a:bodyPr/>
              <a:lstStyle/>
              <a:p>
                <a:r>
                  <a:rPr lang="en-US">
                    <a:noFill/>
                  </a:rPr>
                  <a:t> </a:t>
                </a:r>
              </a:p>
            </p:txBody>
          </p:sp>
        </mc:Fallback>
      </mc:AlternateContent>
    </p:spTree>
    <p:extLst>
      <p:ext uri="{BB962C8B-B14F-4D97-AF65-F5344CB8AC3E}">
        <p14:creationId xmlns:p14="http://schemas.microsoft.com/office/powerpoint/2010/main" val="35886025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a:p>
        </p:txBody>
      </p:sp>
      <p:sp>
        <p:nvSpPr>
          <p:cNvPr id="227" name="Title 1"/>
          <p:cNvSpPr txBox="1">
            <a:spLocks noGrp="1"/>
          </p:cNvSpPr>
          <p:nvPr>
            <p:ph type="title"/>
          </p:nvPr>
        </p:nvSpPr>
        <p:spPr>
          <a:xfrm>
            <a:off x="455612" y="308846"/>
            <a:ext cx="8229601" cy="868682"/>
          </a:xfrm>
          <a:prstGeom prst="rect">
            <a:avLst/>
          </a:prstGeom>
        </p:spPr>
        <p:txBody>
          <a:bodyPr/>
          <a:lstStyle/>
          <a:p>
            <a:r>
              <a:rPr lang="en-US" dirty="0"/>
              <a:t>Choosing ARIMA/SARIMA Parameters</a:t>
            </a:r>
            <a:endParaRPr dirty="0"/>
          </a:p>
        </p:txBody>
      </p:sp>
      <p:sp>
        <p:nvSpPr>
          <p:cNvPr id="228" name="Content Placeholder 2"/>
          <p:cNvSpPr txBox="1">
            <a:spLocks noGrp="1"/>
          </p:cNvSpPr>
          <p:nvPr>
            <p:ph type="body" idx="1"/>
          </p:nvPr>
        </p:nvSpPr>
        <p:spPr>
          <a:xfrm>
            <a:off x="455613" y="1203325"/>
            <a:ext cx="8228011" cy="3425825"/>
          </a:xfrm>
          <a:prstGeom prst="rect">
            <a:avLst/>
          </a:prstGeom>
        </p:spPr>
        <p:txBody>
          <a:bodyPr/>
          <a:lstStyle/>
          <a:p>
            <a:r>
              <a:rPr lang="en-US" dirty="0"/>
              <a:t>How do you choose p, d, q and P, D, Q?</a:t>
            </a:r>
          </a:p>
          <a:p>
            <a:pPr lvl="1">
              <a:defRPr>
                <a:solidFill>
                  <a:srgbClr val="003C71"/>
                </a:solidFill>
              </a:defRPr>
            </a:pPr>
            <a:r>
              <a:rPr lang="en-US" dirty="0"/>
              <a:t>Visually inspect a run sequence plot for trend and seasonality.</a:t>
            </a:r>
          </a:p>
          <a:p>
            <a:pPr lvl="1">
              <a:defRPr>
                <a:solidFill>
                  <a:srgbClr val="003C71"/>
                </a:solidFill>
              </a:defRPr>
            </a:pPr>
            <a:r>
              <a:rPr lang="en-US" dirty="0"/>
              <a:t>Generate an ACF Plot.</a:t>
            </a:r>
          </a:p>
          <a:p>
            <a:pPr lvl="1">
              <a:defRPr>
                <a:solidFill>
                  <a:srgbClr val="003C71"/>
                </a:solidFill>
              </a:defRPr>
            </a:pPr>
            <a:r>
              <a:rPr lang="en-US" dirty="0"/>
              <a:t>Generate a PACF Plot.</a:t>
            </a:r>
          </a:p>
          <a:p>
            <a:pPr lvl="1">
              <a:defRPr>
                <a:solidFill>
                  <a:srgbClr val="003C71"/>
                </a:solidFill>
              </a:defRPr>
            </a:pPr>
            <a:r>
              <a:rPr lang="en-US" dirty="0"/>
              <a:t>Rule of thumb: p + q </a:t>
            </a:r>
            <a:r>
              <a:rPr lang="en-US" dirty="0">
                <a:solidFill>
                  <a:srgbClr val="003C71"/>
                </a:solidFill>
              </a:rPr>
              <a:t>≤ 3.</a:t>
            </a:r>
          </a:p>
        </p:txBody>
      </p:sp>
    </p:spTree>
    <p:extLst>
      <p:ext uri="{BB962C8B-B14F-4D97-AF65-F5344CB8AC3E}">
        <p14:creationId xmlns:p14="http://schemas.microsoft.com/office/powerpoint/2010/main" val="21005600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
        <p:nvSpPr>
          <p:cNvPr id="227" name="Title 1"/>
          <p:cNvSpPr txBox="1">
            <a:spLocks noGrp="1"/>
          </p:cNvSpPr>
          <p:nvPr>
            <p:ph type="title"/>
          </p:nvPr>
        </p:nvSpPr>
        <p:spPr>
          <a:xfrm>
            <a:off x="455612" y="308846"/>
            <a:ext cx="8229601" cy="868682"/>
          </a:xfrm>
          <a:prstGeom prst="rect">
            <a:avLst/>
          </a:prstGeom>
        </p:spPr>
        <p:txBody>
          <a:bodyPr/>
          <a:lstStyle/>
          <a:p>
            <a:r>
              <a:rPr lang="en-US" dirty="0"/>
              <a:t>Automated Selection</a:t>
            </a:r>
            <a:endParaRPr dirty="0"/>
          </a:p>
        </p:txBody>
      </p:sp>
      <p:sp>
        <p:nvSpPr>
          <p:cNvPr id="228" name="Content Placeholder 2"/>
          <p:cNvSpPr txBox="1">
            <a:spLocks noGrp="1"/>
          </p:cNvSpPr>
          <p:nvPr>
            <p:ph type="body" idx="1"/>
          </p:nvPr>
        </p:nvSpPr>
        <p:spPr>
          <a:xfrm>
            <a:off x="455613" y="1203325"/>
            <a:ext cx="8228011" cy="3425825"/>
          </a:xfrm>
          <a:prstGeom prst="rect">
            <a:avLst/>
          </a:prstGeom>
        </p:spPr>
        <p:txBody>
          <a:bodyPr/>
          <a:lstStyle/>
          <a:p>
            <a:r>
              <a:rPr lang="en-US" dirty="0"/>
              <a:t>Some modern software automatically selects model parameters for you.</a:t>
            </a:r>
          </a:p>
          <a:p>
            <a:pPr lvl="1">
              <a:defRPr>
                <a:solidFill>
                  <a:srgbClr val="003C71"/>
                </a:solidFill>
              </a:defRPr>
            </a:pPr>
            <a:r>
              <a:rPr lang="en-US" dirty="0"/>
              <a:t>The software tests a wide range and combination of parameters.</a:t>
            </a:r>
          </a:p>
          <a:p>
            <a:pPr lvl="1">
              <a:defRPr>
                <a:solidFill>
                  <a:srgbClr val="003C71"/>
                </a:solidFill>
              </a:defRPr>
            </a:pPr>
            <a:r>
              <a:rPr lang="en-US" dirty="0"/>
              <a:t>An optimization metric is used to determine the optimal combination.</a:t>
            </a:r>
          </a:p>
          <a:p>
            <a:pPr lvl="1">
              <a:defRPr>
                <a:solidFill>
                  <a:srgbClr val="003C71"/>
                </a:solidFill>
              </a:defRPr>
            </a:pPr>
            <a:r>
              <a:rPr lang="en-US" dirty="0">
                <a:solidFill>
                  <a:srgbClr val="003C71"/>
                </a:solidFill>
              </a:rPr>
              <a:t>Beware that different software implementations may provide a different selection of parameters due to the way the algorithms are implemented under the hood.</a:t>
            </a:r>
          </a:p>
        </p:txBody>
      </p:sp>
    </p:spTree>
    <p:extLst>
      <p:ext uri="{BB962C8B-B14F-4D97-AF65-F5344CB8AC3E}">
        <p14:creationId xmlns:p14="http://schemas.microsoft.com/office/powerpoint/2010/main" val="3431379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
        <p:nvSpPr>
          <p:cNvPr id="227" name="Title 1"/>
          <p:cNvSpPr txBox="1">
            <a:spLocks noGrp="1"/>
          </p:cNvSpPr>
          <p:nvPr>
            <p:ph type="title"/>
          </p:nvPr>
        </p:nvSpPr>
        <p:spPr>
          <a:xfrm>
            <a:off x="455612" y="308846"/>
            <a:ext cx="8229601" cy="868682"/>
          </a:xfrm>
          <a:prstGeom prst="rect">
            <a:avLst/>
          </a:prstGeom>
        </p:spPr>
        <p:txBody>
          <a:bodyPr/>
          <a:lstStyle/>
          <a:p>
            <a:r>
              <a:rPr lang="en-US" dirty="0"/>
              <a:t>ARIMA Summary</a:t>
            </a:r>
            <a:endParaRPr dirty="0"/>
          </a:p>
        </p:txBody>
      </p:sp>
      <p:sp>
        <p:nvSpPr>
          <p:cNvPr id="228" name="Content Placeholder 2"/>
          <p:cNvSpPr txBox="1">
            <a:spLocks noGrp="1"/>
          </p:cNvSpPr>
          <p:nvPr>
            <p:ph type="body" idx="1"/>
          </p:nvPr>
        </p:nvSpPr>
        <p:spPr>
          <a:xfrm>
            <a:off x="455613" y="1203325"/>
            <a:ext cx="8228011" cy="3425825"/>
          </a:xfrm>
          <a:prstGeom prst="rect">
            <a:avLst/>
          </a:prstGeom>
        </p:spPr>
        <p:txBody>
          <a:bodyPr/>
          <a:lstStyle/>
          <a:p>
            <a:r>
              <a:rPr lang="en-US" dirty="0"/>
              <a:t>Here’s what you should have learned about ARIMA:</a:t>
            </a:r>
          </a:p>
          <a:p>
            <a:pPr lvl="1">
              <a:defRPr>
                <a:solidFill>
                  <a:srgbClr val="003C71"/>
                </a:solidFill>
              </a:defRPr>
            </a:pPr>
            <a:r>
              <a:rPr lang="en-US" dirty="0"/>
              <a:t>Flexible family of models that capture autocorrelation.</a:t>
            </a:r>
          </a:p>
          <a:p>
            <a:pPr lvl="1">
              <a:defRPr>
                <a:solidFill>
                  <a:srgbClr val="003C71"/>
                </a:solidFill>
              </a:defRPr>
            </a:pPr>
            <a:r>
              <a:rPr lang="en-US" dirty="0"/>
              <a:t>Based on strong statistical foundation.</a:t>
            </a:r>
          </a:p>
          <a:p>
            <a:pPr lvl="1">
              <a:defRPr>
                <a:solidFill>
                  <a:srgbClr val="003C71"/>
                </a:solidFill>
              </a:defRPr>
            </a:pPr>
            <a:r>
              <a:rPr lang="en-US" dirty="0">
                <a:solidFill>
                  <a:srgbClr val="003C71"/>
                </a:solidFill>
              </a:rPr>
              <a:t>Requires stationary time series.</a:t>
            </a:r>
          </a:p>
          <a:p>
            <a:pPr lvl="1">
              <a:defRPr>
                <a:solidFill>
                  <a:srgbClr val="003C71"/>
                </a:solidFill>
              </a:defRPr>
            </a:pPr>
            <a:r>
              <a:rPr lang="en-US" dirty="0">
                <a:solidFill>
                  <a:srgbClr val="003C71"/>
                </a:solidFill>
              </a:rPr>
              <a:t>Choosing optimal parameters manually requires care.</a:t>
            </a:r>
          </a:p>
          <a:p>
            <a:pPr lvl="1">
              <a:defRPr>
                <a:solidFill>
                  <a:srgbClr val="003C71"/>
                </a:solidFill>
              </a:defRPr>
            </a:pPr>
            <a:r>
              <a:rPr lang="en-US" dirty="0">
                <a:solidFill>
                  <a:srgbClr val="003C71"/>
                </a:solidFill>
              </a:rPr>
              <a:t>Some software finds parameters automatically.</a:t>
            </a:r>
          </a:p>
          <a:p>
            <a:pPr lvl="1">
              <a:defRPr>
                <a:solidFill>
                  <a:srgbClr val="003C71"/>
                </a:solidFill>
              </a:defRPr>
            </a:pPr>
            <a:r>
              <a:rPr lang="en-US" dirty="0">
                <a:solidFill>
                  <a:srgbClr val="003C71"/>
                </a:solidFill>
              </a:rPr>
              <a:t>Can be challenging to explain and interpret.</a:t>
            </a:r>
          </a:p>
          <a:p>
            <a:pPr lvl="1">
              <a:defRPr>
                <a:solidFill>
                  <a:srgbClr val="003C71"/>
                </a:solidFill>
              </a:defRPr>
            </a:pPr>
            <a:r>
              <a:rPr lang="en-US" dirty="0">
                <a:solidFill>
                  <a:srgbClr val="003C71"/>
                </a:solidFill>
              </a:rPr>
              <a:t>Can be prone to overfitting. </a:t>
            </a:r>
          </a:p>
        </p:txBody>
      </p:sp>
    </p:spTree>
    <p:extLst>
      <p:ext uri="{BB962C8B-B14F-4D97-AF65-F5344CB8AC3E}">
        <p14:creationId xmlns:p14="http://schemas.microsoft.com/office/powerpoint/2010/main" val="35001190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itle 1"/>
          <p:cNvSpPr txBox="1">
            <a:spLocks noGrp="1"/>
          </p:cNvSpPr>
          <p:nvPr>
            <p:ph type="title"/>
          </p:nvPr>
        </p:nvSpPr>
        <p:spPr>
          <a:xfrm>
            <a:off x="455612" y="2108062"/>
            <a:ext cx="7772401" cy="1021556"/>
          </a:xfrm>
          <a:prstGeom prst="rect">
            <a:avLst/>
          </a:prstGeom>
        </p:spPr>
        <p:txBody>
          <a:bodyPr/>
          <a:lstStyle/>
          <a:p>
            <a:r>
              <a:rPr lang="en-US" dirty="0"/>
              <a:t>Model Assumptions</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27</a:t>
            </a:fld>
            <a:endParaRPr/>
          </a:p>
        </p:txBody>
      </p:sp>
      <p:sp>
        <p:nvSpPr>
          <p:cNvPr id="296" name="Title 1"/>
          <p:cNvSpPr txBox="1">
            <a:spLocks noGrp="1"/>
          </p:cNvSpPr>
          <p:nvPr>
            <p:ph type="title"/>
          </p:nvPr>
        </p:nvSpPr>
        <p:spPr>
          <a:xfrm>
            <a:off x="455612" y="308846"/>
            <a:ext cx="8229601" cy="868682"/>
          </a:xfrm>
          <a:prstGeom prst="rect">
            <a:avLst/>
          </a:prstGeom>
        </p:spPr>
        <p:txBody>
          <a:bodyPr/>
          <a:lstStyle/>
          <a:p>
            <a:r>
              <a:rPr lang="en-US" dirty="0"/>
              <a:t>Assumptions</a:t>
            </a:r>
            <a:endParaRPr dirty="0"/>
          </a:p>
        </p:txBody>
      </p:sp>
      <p:sp>
        <p:nvSpPr>
          <p:cNvPr id="297" name="Content Placeholder 2"/>
          <p:cNvSpPr txBox="1">
            <a:spLocks noGrp="1"/>
          </p:cNvSpPr>
          <p:nvPr>
            <p:ph type="body" idx="1"/>
          </p:nvPr>
        </p:nvSpPr>
        <p:spPr>
          <a:xfrm>
            <a:off x="455613" y="1203325"/>
            <a:ext cx="8228011" cy="3425825"/>
          </a:xfrm>
          <a:prstGeom prst="rect">
            <a:avLst/>
          </a:prstGeom>
        </p:spPr>
        <p:txBody>
          <a:bodyPr/>
          <a:lstStyle/>
          <a:p>
            <a:r>
              <a:rPr lang="en-US" dirty="0"/>
              <a:t>ARMA, ARIMA, SARIMA assumptions:</a:t>
            </a:r>
            <a:endParaRPr dirty="0"/>
          </a:p>
          <a:p>
            <a:pPr lvl="1">
              <a:defRPr>
                <a:solidFill>
                  <a:srgbClr val="003C71"/>
                </a:solidFill>
              </a:defRPr>
            </a:pPr>
            <a:r>
              <a:rPr lang="en-US" dirty="0"/>
              <a:t>Time-series data is stationary.</a:t>
            </a:r>
          </a:p>
          <a:p>
            <a:pPr lvl="1">
              <a:defRPr>
                <a:solidFill>
                  <a:srgbClr val="003C71"/>
                </a:solidFill>
              </a:defRPr>
            </a:pPr>
            <a:r>
              <a:rPr lang="en-US" dirty="0"/>
              <a:t>If nonstationary, remove trend, seasonality, apply differencing, and so on.</a:t>
            </a:r>
          </a:p>
          <a:p>
            <a:pPr lvl="1">
              <a:defRPr>
                <a:solidFill>
                  <a:srgbClr val="003C71"/>
                </a:solidFill>
              </a:defRPr>
            </a:pPr>
            <a:r>
              <a:rPr lang="en-US" dirty="0"/>
              <a:t>Remember that stationary data has no trend, seasonality, constant mean, and constant variance.</a:t>
            </a:r>
          </a:p>
          <a:p>
            <a:pPr lvl="1">
              <a:defRPr>
                <a:solidFill>
                  <a:srgbClr val="003C71"/>
                </a:solidFill>
              </a:defRPr>
            </a:pPr>
            <a:r>
              <a:rPr lang="en-US" dirty="0"/>
              <a:t>Therefore, the past is assumed to represent what will happen in the future in a probabilistic sense.</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itle 1"/>
          <p:cNvSpPr txBox="1">
            <a:spLocks noGrp="1"/>
          </p:cNvSpPr>
          <p:nvPr>
            <p:ph type="title"/>
          </p:nvPr>
        </p:nvSpPr>
        <p:spPr>
          <a:xfrm>
            <a:off x="455612" y="2108062"/>
            <a:ext cx="7772401" cy="1021556"/>
          </a:xfrm>
          <a:prstGeom prst="rect">
            <a:avLst/>
          </a:prstGeom>
        </p:spPr>
        <p:txBody>
          <a:bodyPr/>
          <a:lstStyle/>
          <a:p>
            <a:r>
              <a:t>Applications in Python</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lide Number Placeholder 3"/>
          <p:cNvSpPr txBox="1">
            <a:spLocks noGrp="1"/>
          </p:cNvSpPr>
          <p:nvPr>
            <p:ph type="sldNum" sz="quarter" idx="4294967295"/>
          </p:nvPr>
        </p:nvSpPr>
        <p:spPr>
          <a:xfrm>
            <a:off x="8872550"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29</a:t>
            </a:fld>
            <a:endParaRPr/>
          </a:p>
        </p:txBody>
      </p:sp>
      <p:sp>
        <p:nvSpPr>
          <p:cNvPr id="365" name="Title 1"/>
          <p:cNvSpPr txBox="1">
            <a:spLocks noGrp="1"/>
          </p:cNvSpPr>
          <p:nvPr>
            <p:ph type="title"/>
          </p:nvPr>
        </p:nvSpPr>
        <p:spPr>
          <a:xfrm>
            <a:off x="455612" y="308846"/>
            <a:ext cx="8229601" cy="868682"/>
          </a:xfrm>
          <a:prstGeom prst="rect">
            <a:avLst/>
          </a:prstGeom>
        </p:spPr>
        <p:txBody>
          <a:bodyPr/>
          <a:lstStyle/>
          <a:p>
            <a:pPr defTabSz="434340">
              <a:defRPr sz="2660"/>
            </a:pPr>
            <a:r>
              <a:rPr dirty="0"/>
              <a:t>Use Python to </a:t>
            </a:r>
            <a:r>
              <a:rPr lang="en-US" dirty="0"/>
              <a:t>Fit ARMA, ARIMA, and SARIMA Models</a:t>
            </a:r>
            <a:endParaRPr dirty="0"/>
          </a:p>
        </p:txBody>
      </p:sp>
      <p:sp>
        <p:nvSpPr>
          <p:cNvPr id="366" name="Content Placeholder 2"/>
          <p:cNvSpPr txBox="1">
            <a:spLocks noGrp="1"/>
          </p:cNvSpPr>
          <p:nvPr>
            <p:ph type="body" idx="1"/>
          </p:nvPr>
        </p:nvSpPr>
        <p:spPr>
          <a:xfrm>
            <a:off x="455613" y="1203325"/>
            <a:ext cx="8228011" cy="3425825"/>
          </a:xfrm>
          <a:prstGeom prst="rect">
            <a:avLst/>
          </a:prstGeom>
        </p:spPr>
        <p:txBody>
          <a:bodyPr/>
          <a:lstStyle/>
          <a:p>
            <a:r>
              <a:rPr dirty="0"/>
              <a:t>Next up is a look at applying these concepts in Python</a:t>
            </a:r>
            <a:r>
              <a:rPr lang="en-US" dirty="0"/>
              <a:t>.</a:t>
            </a:r>
            <a:r>
              <a:rPr dirty="0"/>
              <a:t> </a:t>
            </a:r>
          </a:p>
          <a:p>
            <a:pPr lvl="1">
              <a:defRPr>
                <a:solidFill>
                  <a:srgbClr val="003C71"/>
                </a:solidFill>
              </a:defRPr>
            </a:pPr>
            <a:r>
              <a:rPr dirty="0"/>
              <a:t>See notebook entitled </a:t>
            </a:r>
            <a:r>
              <a:rPr lang="en-US" i="1" dirty="0" err="1"/>
              <a:t>ARIMA_SARIMA</a:t>
            </a:r>
            <a:r>
              <a:rPr i="1" dirty="0" err="1"/>
              <a:t>_student.ipynb</a:t>
            </a:r>
            <a:endParaRPr i="1"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xfrm>
            <a:off x="455612" y="2108062"/>
            <a:ext cx="7772401" cy="1021556"/>
          </a:xfrm>
          <a:prstGeom prst="rect">
            <a:avLst/>
          </a:prstGeom>
        </p:spPr>
        <p:txBody>
          <a:bodyPr/>
          <a:lstStyle/>
          <a:p>
            <a:r>
              <a:rPr lang="en-US" dirty="0"/>
              <a:t>ARMA Model</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lide Number Placeholder 3"/>
          <p:cNvSpPr txBox="1">
            <a:spLocks noGrp="1"/>
          </p:cNvSpPr>
          <p:nvPr>
            <p:ph type="sldNum" sz="quarter" idx="4294967295"/>
          </p:nvPr>
        </p:nvSpPr>
        <p:spPr>
          <a:xfrm>
            <a:off x="8872551" y="4897808"/>
            <a:ext cx="133402"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30</a:t>
            </a:fld>
            <a:endParaRPr/>
          </a:p>
        </p:txBody>
      </p:sp>
      <p:sp>
        <p:nvSpPr>
          <p:cNvPr id="369" name="Title 1"/>
          <p:cNvSpPr txBox="1">
            <a:spLocks noGrp="1"/>
          </p:cNvSpPr>
          <p:nvPr>
            <p:ph type="title"/>
          </p:nvPr>
        </p:nvSpPr>
        <p:spPr>
          <a:xfrm>
            <a:off x="455612" y="308846"/>
            <a:ext cx="8229601" cy="868682"/>
          </a:xfrm>
          <a:prstGeom prst="rect">
            <a:avLst/>
          </a:prstGeom>
        </p:spPr>
        <p:txBody>
          <a:bodyPr/>
          <a:lstStyle/>
          <a:p>
            <a:r>
              <a:rPr dirty="0"/>
              <a:t>Learning Objectives Recap</a:t>
            </a:r>
          </a:p>
        </p:txBody>
      </p:sp>
      <p:sp>
        <p:nvSpPr>
          <p:cNvPr id="370" name="Content Placeholder 2"/>
          <p:cNvSpPr txBox="1">
            <a:spLocks noGrp="1"/>
          </p:cNvSpPr>
          <p:nvPr>
            <p:ph type="body" idx="1"/>
          </p:nvPr>
        </p:nvSpPr>
        <p:spPr>
          <a:xfrm>
            <a:off x="455613" y="1203325"/>
            <a:ext cx="8228011" cy="3425825"/>
          </a:xfrm>
          <a:prstGeom prst="rect">
            <a:avLst/>
          </a:prstGeom>
        </p:spPr>
        <p:txBody>
          <a:bodyPr/>
          <a:lstStyle/>
          <a:p>
            <a:r>
              <a:rPr dirty="0"/>
              <a:t>In this session you</a:t>
            </a:r>
            <a:r>
              <a:rPr lang="en-US" dirty="0"/>
              <a:t> have done the following</a:t>
            </a:r>
            <a:r>
              <a:rPr dirty="0"/>
              <a:t>:</a:t>
            </a:r>
          </a:p>
          <a:p>
            <a:pPr lvl="1">
              <a:defRPr>
                <a:solidFill>
                  <a:srgbClr val="003C71"/>
                </a:solidFill>
              </a:defRPr>
            </a:pPr>
            <a:r>
              <a:rPr lang="en-US" dirty="0"/>
              <a:t>Reviewed key ideas from previous lessons.</a:t>
            </a:r>
          </a:p>
          <a:p>
            <a:pPr lvl="1">
              <a:defRPr>
                <a:solidFill>
                  <a:srgbClr val="003C71"/>
                </a:solidFill>
              </a:defRPr>
            </a:pPr>
            <a:r>
              <a:rPr lang="en-US" dirty="0"/>
              <a:t>Learned about the ARMA model and its stages.</a:t>
            </a:r>
          </a:p>
          <a:p>
            <a:pPr lvl="1">
              <a:defRPr>
                <a:solidFill>
                  <a:srgbClr val="003C71"/>
                </a:solidFill>
              </a:defRPr>
            </a:pPr>
            <a:r>
              <a:rPr lang="en-US" dirty="0"/>
              <a:t>Learned what the ARIMA and SARIMA models are and how to choose parameters.</a:t>
            </a:r>
          </a:p>
          <a:p>
            <a:pPr lvl="1">
              <a:defRPr>
                <a:solidFill>
                  <a:srgbClr val="003C71"/>
                </a:solidFill>
              </a:defRPr>
            </a:pPr>
            <a:r>
              <a:rPr lang="en-US" dirty="0"/>
              <a:t>Saw ARMA, ARIMA, and SARIMA model assumptions.</a:t>
            </a:r>
          </a:p>
          <a:p>
            <a:pPr lvl="1">
              <a:defRPr>
                <a:solidFill>
                  <a:srgbClr val="003C71"/>
                </a:solidFill>
              </a:defRPr>
            </a:pPr>
            <a:r>
              <a:rPr lang="en-US" dirty="0"/>
              <a:t>Used Python to construct ARMA, ARIMA, and SARIMA models.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2A2F-5BC8-48FD-AE1A-2F2E60C80143}"/>
              </a:ext>
            </a:extLst>
          </p:cNvPr>
          <p:cNvSpPr>
            <a:spLocks noGrp="1"/>
          </p:cNvSpPr>
          <p:nvPr>
            <p:ph type="title"/>
          </p:nvPr>
        </p:nvSpPr>
        <p:spPr/>
        <p:txBody>
          <a:bodyPr/>
          <a:lstStyle/>
          <a:p>
            <a:pPr hangingPunct="0"/>
            <a:r>
              <a:rPr lang="en-US" dirty="0"/>
              <a:t>Legal Notices and Disclaimers</a:t>
            </a:r>
          </a:p>
        </p:txBody>
      </p:sp>
      <p:sp>
        <p:nvSpPr>
          <p:cNvPr id="3" name="Text Placeholder 2">
            <a:extLst>
              <a:ext uri="{FF2B5EF4-FFF2-40B4-BE49-F238E27FC236}">
                <a16:creationId xmlns:a16="http://schemas.microsoft.com/office/drawing/2014/main" id="{BA8464AE-4C93-4703-B2CD-5EE42C4043F5}"/>
              </a:ext>
            </a:extLst>
          </p:cNvPr>
          <p:cNvSpPr>
            <a:spLocks noGrp="1"/>
          </p:cNvSpPr>
          <p:nvPr>
            <p:ph type="body" idx="1"/>
          </p:nvPr>
        </p:nvSpPr>
        <p:spPr/>
        <p:txBody>
          <a:bodyPr>
            <a:normAutofit/>
          </a:bodyPr>
          <a:lstStyle/>
          <a:p>
            <a:r>
              <a:rPr lang="en-US" sz="1200" dirty="0"/>
              <a:t>This presentation is for informational purposes only. INTEL MAKES NO WARRANTIES, EXPRESS OR IMPLIED, IN THIS SUMMARY.</a:t>
            </a:r>
          </a:p>
          <a:p>
            <a:r>
              <a:rPr lang="en-US" sz="1200" dirty="0"/>
              <a:t>Intel technologies’ features and benefits depend on system configuration and may require enabled hardware, software or service activation. Performance varies depending on system configuration. Check with your system manufacturer or retailer or learn more at </a:t>
            </a:r>
            <a:r>
              <a:rPr lang="en-US" sz="1200" u="sng" dirty="0">
                <a:hlinkClick r:id="rId2"/>
              </a:rPr>
              <a:t>intel.com</a:t>
            </a:r>
            <a:r>
              <a:rPr lang="en-US" sz="1200" dirty="0"/>
              <a:t>.</a:t>
            </a:r>
          </a:p>
          <a:p>
            <a:r>
              <a:rPr lang="en-US" sz="1200" dirty="0"/>
              <a:t>Sample source code is released under the </a:t>
            </a:r>
            <a:r>
              <a:rPr lang="en-US" sz="1200" u="sng" dirty="0">
                <a:hlinkClick r:id="rId3"/>
              </a:rPr>
              <a:t>Intel Sample Source Code License Agreement</a:t>
            </a:r>
            <a:r>
              <a:rPr lang="en-US" sz="1200" u="sng" dirty="0"/>
              <a:t>.</a:t>
            </a:r>
            <a:endParaRPr lang="en-US" sz="1200" dirty="0"/>
          </a:p>
          <a:p>
            <a:r>
              <a:rPr lang="en-US" sz="1200" dirty="0"/>
              <a:t>Intel, the Intel logo, the Intel. Experience What’s Inside logo, and Intel. Experience What’s Inside are trademarks of Intel Corporation in the U.S. and/or other countries. </a:t>
            </a:r>
          </a:p>
          <a:p>
            <a:r>
              <a:rPr lang="en-US" sz="1200" dirty="0"/>
              <a:t>*Other names and brands may be claimed as the property of others. </a:t>
            </a:r>
          </a:p>
          <a:p>
            <a:r>
              <a:rPr lang="en-US" sz="1200" dirty="0"/>
              <a:t>Copyright © 2018, Intel Corporation. All rights reserved.</a:t>
            </a: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31</a:t>
            </a:fld>
            <a:endParaRPr lang="uk-UA"/>
          </a:p>
        </p:txBody>
      </p:sp>
    </p:spTree>
    <p:extLst>
      <p:ext uri="{BB962C8B-B14F-4D97-AF65-F5344CB8AC3E}">
        <p14:creationId xmlns:p14="http://schemas.microsoft.com/office/powerpoint/2010/main" val="376175517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162" name="Title 1"/>
          <p:cNvSpPr txBox="1">
            <a:spLocks noGrp="1"/>
          </p:cNvSpPr>
          <p:nvPr>
            <p:ph type="title"/>
          </p:nvPr>
        </p:nvSpPr>
        <p:spPr>
          <a:xfrm>
            <a:off x="455612" y="308848"/>
            <a:ext cx="8229601" cy="868682"/>
          </a:xfrm>
          <a:prstGeom prst="rect">
            <a:avLst/>
          </a:prstGeom>
        </p:spPr>
        <p:txBody>
          <a:bodyPr/>
          <a:lstStyle/>
          <a:p>
            <a:r>
              <a:rPr lang="en-US" dirty="0"/>
              <a:t>ARMA Model</a:t>
            </a:r>
            <a:endParaRPr dirty="0"/>
          </a:p>
        </p:txBody>
      </p:sp>
      <p:sp>
        <p:nvSpPr>
          <p:cNvPr id="163" name="Content Placeholder 2"/>
          <p:cNvSpPr txBox="1">
            <a:spLocks noGrp="1"/>
          </p:cNvSpPr>
          <p:nvPr>
            <p:ph type="body" sz="half" idx="1"/>
          </p:nvPr>
        </p:nvSpPr>
        <p:spPr>
          <a:xfrm>
            <a:off x="455609" y="1203325"/>
            <a:ext cx="7521071" cy="3425825"/>
          </a:xfrm>
          <a:prstGeom prst="rect">
            <a:avLst/>
          </a:prstGeom>
        </p:spPr>
        <p:txBody>
          <a:bodyPr/>
          <a:lstStyle/>
          <a:p>
            <a:r>
              <a:rPr lang="en-US" dirty="0"/>
              <a:t>The ARMA model (also known as the Box-Jenkins approach) combines two models</a:t>
            </a:r>
            <a:r>
              <a:rPr dirty="0"/>
              <a:t>:</a:t>
            </a:r>
          </a:p>
          <a:p>
            <a:pPr lvl="1">
              <a:defRPr>
                <a:solidFill>
                  <a:srgbClr val="003C71"/>
                </a:solidFill>
              </a:defRPr>
            </a:pPr>
            <a:r>
              <a:rPr lang="en-US" dirty="0"/>
              <a:t>An autoregressive model</a:t>
            </a:r>
            <a:endParaRPr sz="1600" dirty="0"/>
          </a:p>
          <a:p>
            <a:pPr lvl="1">
              <a:defRPr>
                <a:solidFill>
                  <a:srgbClr val="003C71"/>
                </a:solidFill>
              </a:defRPr>
            </a:pPr>
            <a:r>
              <a:rPr lang="en-US" dirty="0"/>
              <a:t>A moving-average model</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167" name="Title 1"/>
          <p:cNvSpPr txBox="1">
            <a:spLocks noGrp="1"/>
          </p:cNvSpPr>
          <p:nvPr>
            <p:ph type="title"/>
          </p:nvPr>
        </p:nvSpPr>
        <p:spPr>
          <a:xfrm>
            <a:off x="455612" y="308848"/>
            <a:ext cx="8229601" cy="868682"/>
          </a:xfrm>
          <a:prstGeom prst="rect">
            <a:avLst/>
          </a:prstGeom>
        </p:spPr>
        <p:txBody>
          <a:bodyPr/>
          <a:lstStyle/>
          <a:p>
            <a:r>
              <a:rPr lang="en-US" dirty="0"/>
              <a:t>ARMA Model Notes</a:t>
            </a:r>
            <a:endParaRPr dirty="0"/>
          </a:p>
        </p:txBody>
      </p:sp>
      <p:sp>
        <p:nvSpPr>
          <p:cNvPr id="168" name="Content Placeholder 2"/>
          <p:cNvSpPr txBox="1">
            <a:spLocks noGrp="1"/>
          </p:cNvSpPr>
          <p:nvPr>
            <p:ph type="body" sz="half" idx="1"/>
          </p:nvPr>
        </p:nvSpPr>
        <p:spPr>
          <a:xfrm>
            <a:off x="455610" y="1203325"/>
            <a:ext cx="7997726" cy="3425825"/>
          </a:xfrm>
          <a:prstGeom prst="rect">
            <a:avLst/>
          </a:prstGeom>
        </p:spPr>
        <p:txBody>
          <a:bodyPr/>
          <a:lstStyle>
            <a:lvl2pPr>
              <a:defRPr>
                <a:solidFill>
                  <a:srgbClr val="003C71"/>
                </a:solidFill>
              </a:defRPr>
            </a:lvl2pPr>
          </a:lstStyle>
          <a:p>
            <a:r>
              <a:rPr lang="en-US" dirty="0"/>
              <a:t>Some things to keep in mind when dealing with ARMA models:</a:t>
            </a:r>
            <a:endParaRPr dirty="0"/>
          </a:p>
          <a:p>
            <a:pPr lvl="1"/>
            <a:r>
              <a:rPr lang="en-US" dirty="0"/>
              <a:t>The time series is assumed to be stationary.</a:t>
            </a:r>
          </a:p>
          <a:p>
            <a:pPr lvl="1"/>
            <a:r>
              <a:rPr lang="en-US" dirty="0"/>
              <a:t>A good rule of thumb is to have at least 100 observations when fitting an ARMA model.</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173" name="Title 1"/>
          <p:cNvSpPr txBox="1">
            <a:spLocks noGrp="1"/>
          </p:cNvSpPr>
          <p:nvPr>
            <p:ph type="title"/>
          </p:nvPr>
        </p:nvSpPr>
        <p:spPr>
          <a:xfrm>
            <a:off x="455612" y="308848"/>
            <a:ext cx="8229601" cy="868682"/>
          </a:xfrm>
          <a:prstGeom prst="rect">
            <a:avLst/>
          </a:prstGeom>
        </p:spPr>
        <p:txBody>
          <a:bodyPr/>
          <a:lstStyle/>
          <a:p>
            <a:r>
              <a:rPr lang="en-US" dirty="0"/>
              <a:t>ARMA Model Stages</a:t>
            </a:r>
            <a:endParaRPr dirty="0"/>
          </a:p>
        </p:txBody>
      </p:sp>
      <p:sp>
        <p:nvSpPr>
          <p:cNvPr id="174" name="Content Placeholder 2"/>
          <p:cNvSpPr txBox="1">
            <a:spLocks noGrp="1"/>
          </p:cNvSpPr>
          <p:nvPr>
            <p:ph type="body" sz="half" idx="1"/>
          </p:nvPr>
        </p:nvSpPr>
        <p:spPr>
          <a:xfrm>
            <a:off x="455610" y="1203325"/>
            <a:ext cx="8007454" cy="3425825"/>
          </a:xfrm>
          <a:prstGeom prst="rect">
            <a:avLst/>
          </a:prstGeom>
        </p:spPr>
        <p:txBody>
          <a:bodyPr/>
          <a:lstStyle>
            <a:lvl2pPr>
              <a:defRPr>
                <a:solidFill>
                  <a:srgbClr val="003C71"/>
                </a:solidFill>
              </a:defRPr>
            </a:lvl2pPr>
          </a:lstStyle>
          <a:p>
            <a:r>
              <a:rPr lang="en-US" dirty="0"/>
              <a:t>There are three stages in building an ARMA model:</a:t>
            </a:r>
            <a:endParaRPr dirty="0"/>
          </a:p>
          <a:p>
            <a:pPr lvl="1"/>
            <a:r>
              <a:rPr lang="en-US" dirty="0"/>
              <a:t>Model identification</a:t>
            </a:r>
          </a:p>
          <a:p>
            <a:pPr lvl="1"/>
            <a:r>
              <a:rPr lang="en-US" dirty="0"/>
              <a:t>Model estimation</a:t>
            </a:r>
          </a:p>
          <a:p>
            <a:pPr lvl="1"/>
            <a:r>
              <a:rPr lang="en-US" dirty="0"/>
              <a:t>Model evaluation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180" name="Title 1"/>
          <p:cNvSpPr txBox="1">
            <a:spLocks noGrp="1"/>
          </p:cNvSpPr>
          <p:nvPr>
            <p:ph type="title"/>
          </p:nvPr>
        </p:nvSpPr>
        <p:spPr>
          <a:xfrm>
            <a:off x="455612" y="308848"/>
            <a:ext cx="8229601" cy="868682"/>
          </a:xfrm>
          <a:prstGeom prst="rect">
            <a:avLst/>
          </a:prstGeom>
        </p:spPr>
        <p:txBody>
          <a:bodyPr/>
          <a:lstStyle/>
          <a:p>
            <a:r>
              <a:rPr lang="en-US" dirty="0"/>
              <a:t>ARMA Model Identification</a:t>
            </a:r>
            <a:endParaRPr dirty="0"/>
          </a:p>
        </p:txBody>
      </p:sp>
      <p:sp>
        <p:nvSpPr>
          <p:cNvPr id="9" name="Content Placeholder 2">
            <a:extLst>
              <a:ext uri="{FF2B5EF4-FFF2-40B4-BE49-F238E27FC236}">
                <a16:creationId xmlns:a16="http://schemas.microsoft.com/office/drawing/2014/main" id="{652F97D1-79DA-B248-AE68-35E839E7D3DE}"/>
              </a:ext>
            </a:extLst>
          </p:cNvPr>
          <p:cNvSpPr txBox="1">
            <a:spLocks noGrp="1"/>
          </p:cNvSpPr>
          <p:nvPr>
            <p:ph type="body" idx="1"/>
          </p:nvPr>
        </p:nvSpPr>
        <p:spPr>
          <a:xfrm>
            <a:off x="455613" y="1203325"/>
            <a:ext cx="8228011" cy="3425825"/>
          </a:xfrm>
          <a:prstGeom prst="rect">
            <a:avLst/>
          </a:prstGeom>
        </p:spPr>
        <p:txBody>
          <a:bodyPr/>
          <a:lstStyle/>
          <a:p>
            <a:r>
              <a:rPr lang="en-US" dirty="0"/>
              <a:t>Confirm the following</a:t>
            </a:r>
            <a:r>
              <a:rPr dirty="0"/>
              <a:t>:</a:t>
            </a:r>
          </a:p>
          <a:p>
            <a:pPr lvl="1">
              <a:defRPr>
                <a:solidFill>
                  <a:srgbClr val="003C71"/>
                </a:solidFill>
              </a:defRPr>
            </a:pPr>
            <a:r>
              <a:rPr lang="en-US" dirty="0"/>
              <a:t>The time series is stationary.</a:t>
            </a:r>
            <a:endParaRPr dirty="0"/>
          </a:p>
          <a:p>
            <a:pPr lvl="1">
              <a:defRPr>
                <a:solidFill>
                  <a:srgbClr val="003C71"/>
                </a:solidFill>
              </a:defRPr>
            </a:pPr>
            <a:r>
              <a:rPr lang="en-US" dirty="0"/>
              <a:t>Whether the time series contains a seasonal component.</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180" name="Title 1"/>
          <p:cNvSpPr txBox="1">
            <a:spLocks noGrp="1"/>
          </p:cNvSpPr>
          <p:nvPr>
            <p:ph type="title"/>
          </p:nvPr>
        </p:nvSpPr>
        <p:spPr>
          <a:xfrm>
            <a:off x="455612" y="308848"/>
            <a:ext cx="8229601" cy="868682"/>
          </a:xfrm>
          <a:prstGeom prst="rect">
            <a:avLst/>
          </a:prstGeom>
        </p:spPr>
        <p:txBody>
          <a:bodyPr/>
          <a:lstStyle/>
          <a:p>
            <a:r>
              <a:rPr lang="en-US" dirty="0"/>
              <a:t>Determine Seasonality</a:t>
            </a:r>
            <a:endParaRPr dirty="0"/>
          </a:p>
        </p:txBody>
      </p:sp>
      <p:sp>
        <p:nvSpPr>
          <p:cNvPr id="9" name="Content Placeholder 2">
            <a:extLst>
              <a:ext uri="{FF2B5EF4-FFF2-40B4-BE49-F238E27FC236}">
                <a16:creationId xmlns:a16="http://schemas.microsoft.com/office/drawing/2014/main" id="{652F97D1-79DA-B248-AE68-35E839E7D3DE}"/>
              </a:ext>
            </a:extLst>
          </p:cNvPr>
          <p:cNvSpPr txBox="1">
            <a:spLocks noGrp="1"/>
          </p:cNvSpPr>
          <p:nvPr>
            <p:ph type="body" idx="1"/>
          </p:nvPr>
        </p:nvSpPr>
        <p:spPr>
          <a:xfrm>
            <a:off x="455613" y="1203325"/>
            <a:ext cx="8228011" cy="3425825"/>
          </a:xfrm>
          <a:prstGeom prst="rect">
            <a:avLst/>
          </a:prstGeom>
        </p:spPr>
        <p:txBody>
          <a:bodyPr/>
          <a:lstStyle/>
          <a:p>
            <a:r>
              <a:rPr lang="en-US" dirty="0"/>
              <a:t>You can determine whether seasonality is present by using the following</a:t>
            </a:r>
            <a:r>
              <a:rPr dirty="0"/>
              <a:t>:</a:t>
            </a:r>
          </a:p>
          <a:p>
            <a:pPr lvl="1">
              <a:defRPr>
                <a:solidFill>
                  <a:srgbClr val="003C71"/>
                </a:solidFill>
              </a:defRPr>
            </a:pPr>
            <a:r>
              <a:rPr lang="en-US" dirty="0"/>
              <a:t>Autocorrelation plot</a:t>
            </a:r>
            <a:endParaRPr dirty="0"/>
          </a:p>
          <a:p>
            <a:pPr lvl="1">
              <a:defRPr>
                <a:solidFill>
                  <a:srgbClr val="003C71"/>
                </a:solidFill>
              </a:defRPr>
            </a:pPr>
            <a:r>
              <a:rPr lang="en-US" dirty="0"/>
              <a:t>Seasonal subseries plot</a:t>
            </a:r>
          </a:p>
          <a:p>
            <a:pPr lvl="1">
              <a:defRPr>
                <a:solidFill>
                  <a:srgbClr val="003C71"/>
                </a:solidFill>
              </a:defRPr>
            </a:pPr>
            <a:r>
              <a:rPr lang="en-US" dirty="0"/>
              <a:t>Spectral plot</a:t>
            </a:r>
            <a:endParaRPr dirty="0"/>
          </a:p>
        </p:txBody>
      </p:sp>
    </p:spTree>
    <p:extLst>
      <p:ext uri="{BB962C8B-B14F-4D97-AF65-F5344CB8AC3E}">
        <p14:creationId xmlns:p14="http://schemas.microsoft.com/office/powerpoint/2010/main" val="15165072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laceholder 3"/>
          <p:cNvSpPr txBox="1">
            <a:spLocks noGrp="1"/>
          </p:cNvSpPr>
          <p:nvPr>
            <p:ph type="sldNum" sz="quarter" idx="4294967295"/>
          </p:nvPr>
        </p:nvSpPr>
        <p:spPr>
          <a:xfrm>
            <a:off x="8878951" y="4897808"/>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185" name="Title 1"/>
          <p:cNvSpPr txBox="1">
            <a:spLocks noGrp="1"/>
          </p:cNvSpPr>
          <p:nvPr>
            <p:ph type="title"/>
          </p:nvPr>
        </p:nvSpPr>
        <p:spPr>
          <a:xfrm>
            <a:off x="455612" y="308848"/>
            <a:ext cx="8229601" cy="868682"/>
          </a:xfrm>
          <a:prstGeom prst="rect">
            <a:avLst/>
          </a:prstGeom>
        </p:spPr>
        <p:txBody>
          <a:bodyPr/>
          <a:lstStyle/>
          <a:p>
            <a:r>
              <a:rPr lang="en-US" dirty="0"/>
              <a:t>Autocorrelation Plot</a:t>
            </a:r>
            <a:endParaRPr dirty="0"/>
          </a:p>
        </p:txBody>
      </p:sp>
      <p:pic>
        <p:nvPicPr>
          <p:cNvPr id="9" name="Picture 4" descr="https://kevintshoemaker.github.io/NRES-746/Time_Series_Lab_files/figure-html/unnamed-chunk-6-1.png">
            <a:extLst>
              <a:ext uri="{FF2B5EF4-FFF2-40B4-BE49-F238E27FC236}">
                <a16:creationId xmlns:a16="http://schemas.microsoft.com/office/drawing/2014/main" id="{77746E43-20D4-6445-9FD0-132A08D53C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7931" y="747736"/>
            <a:ext cx="5120640" cy="36576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theme/theme1.xml><?xml version="1.0" encoding="utf-8"?>
<a:theme xmlns:a="http://schemas.openxmlformats.org/drawingml/2006/main" name="Int_PPT Template_ClearPro_16x9">
  <a:themeElements>
    <a:clrScheme name="Int_PPT Template_ClearPro_16x9">
      <a:dk1>
        <a:srgbClr val="000000"/>
      </a:dk1>
      <a:lt1>
        <a:srgbClr val="FFFFFF"/>
      </a:lt1>
      <a:dk2>
        <a:srgbClr val="A7A7A7"/>
      </a:dk2>
      <a:lt2>
        <a:srgbClr val="535353"/>
      </a:lt2>
      <a:accent1>
        <a:srgbClr val="0071C5"/>
      </a:accent1>
      <a:accent2>
        <a:srgbClr val="00AEEF"/>
      </a:accent2>
      <a:accent3>
        <a:srgbClr val="F3D54E"/>
      </a:accent3>
      <a:accent4>
        <a:srgbClr val="FFA300"/>
      </a:accent4>
      <a:accent5>
        <a:srgbClr val="FC4C02"/>
      </a:accent5>
      <a:accent6>
        <a:srgbClr val="C3D600"/>
      </a:accent6>
      <a:hlink>
        <a:srgbClr val="0000FF"/>
      </a:hlink>
      <a:folHlink>
        <a:srgbClr val="FF00FF"/>
      </a:folHlink>
    </a:clrScheme>
    <a:fontScheme name="Int_PPT Template_ClearPro_16x9">
      <a:majorFont>
        <a:latin typeface="Helvetica"/>
        <a:ea typeface="Helvetica"/>
        <a:cs typeface="Helvetica"/>
      </a:majorFont>
      <a:minorFont>
        <a:latin typeface="Intel Clear"/>
        <a:ea typeface="Intel Clear"/>
        <a:cs typeface="Intel Clear"/>
      </a:minorFont>
    </a:fontScheme>
    <a:fmtScheme name="Int_PPT Template_ClearPro_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_PPT Template_ClearPro_16x9">
  <a:themeElements>
    <a:clrScheme name="Int_PPT Template_ClearPro_16x9">
      <a:dk1>
        <a:srgbClr val="000000"/>
      </a:dk1>
      <a:lt1>
        <a:srgbClr val="FFFFFF"/>
      </a:lt1>
      <a:dk2>
        <a:srgbClr val="A7A7A7"/>
      </a:dk2>
      <a:lt2>
        <a:srgbClr val="535353"/>
      </a:lt2>
      <a:accent1>
        <a:srgbClr val="0071C5"/>
      </a:accent1>
      <a:accent2>
        <a:srgbClr val="00AEEF"/>
      </a:accent2>
      <a:accent3>
        <a:srgbClr val="F3D54E"/>
      </a:accent3>
      <a:accent4>
        <a:srgbClr val="FFA300"/>
      </a:accent4>
      <a:accent5>
        <a:srgbClr val="FC4C02"/>
      </a:accent5>
      <a:accent6>
        <a:srgbClr val="C3D600"/>
      </a:accent6>
      <a:hlink>
        <a:srgbClr val="0000FF"/>
      </a:hlink>
      <a:folHlink>
        <a:srgbClr val="FF00FF"/>
      </a:folHlink>
    </a:clrScheme>
    <a:fontScheme name="Int_PPT Template_ClearPro_16x9">
      <a:majorFont>
        <a:latin typeface="Helvetica"/>
        <a:ea typeface="Helvetica"/>
        <a:cs typeface="Helvetica"/>
      </a:majorFont>
      <a:minorFont>
        <a:latin typeface="Intel Clear"/>
        <a:ea typeface="Intel Clear"/>
        <a:cs typeface="Intel Clear"/>
      </a:minorFont>
    </a:fontScheme>
    <a:fmtScheme name="Int_PPT Template_ClearPro_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200</TotalTime>
  <Words>1176</Words>
  <Application>Microsoft Office PowerPoint</Application>
  <PresentationFormat>On-screen Show (16:9)</PresentationFormat>
  <Paragraphs>157</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Cambria Math</vt:lpstr>
      <vt:lpstr>Helvetica</vt:lpstr>
      <vt:lpstr>Intel Clear</vt:lpstr>
      <vt:lpstr>Intel Clear Pro</vt:lpstr>
      <vt:lpstr>Wingdings</vt:lpstr>
      <vt:lpstr>Int_PPT Template_ClearPro_16x9</vt:lpstr>
      <vt:lpstr>Time Series 501</vt:lpstr>
      <vt:lpstr>Learning Objectives</vt:lpstr>
      <vt:lpstr>ARMA Model</vt:lpstr>
      <vt:lpstr>ARMA Model</vt:lpstr>
      <vt:lpstr>ARMA Model Notes</vt:lpstr>
      <vt:lpstr>ARMA Model Stages</vt:lpstr>
      <vt:lpstr>ARMA Model Identification</vt:lpstr>
      <vt:lpstr>Determine Seasonality</vt:lpstr>
      <vt:lpstr>Autocorrelation Plot</vt:lpstr>
      <vt:lpstr>Seasonal Subseries Plot</vt:lpstr>
      <vt:lpstr>Spectral Plot</vt:lpstr>
      <vt:lpstr>Identifying p and q</vt:lpstr>
      <vt:lpstr>AR(p)</vt:lpstr>
      <vt:lpstr>MA(q)</vt:lpstr>
      <vt:lpstr>Guidelines</vt:lpstr>
      <vt:lpstr>ARMA Model Estimation</vt:lpstr>
      <vt:lpstr>ARMA Model Validation</vt:lpstr>
      <vt:lpstr>ARIMA &amp; SARIMA Models</vt:lpstr>
      <vt:lpstr>ARIMA Model</vt:lpstr>
      <vt:lpstr>ARIMA Model Details</vt:lpstr>
      <vt:lpstr>Differencing</vt:lpstr>
      <vt:lpstr>SARIMA Model</vt:lpstr>
      <vt:lpstr>Choosing ARIMA/SARIMA Parameters</vt:lpstr>
      <vt:lpstr>Automated Selection</vt:lpstr>
      <vt:lpstr>ARIMA Summary</vt:lpstr>
      <vt:lpstr>Model Assumptions</vt:lpstr>
      <vt:lpstr>Assumptions</vt:lpstr>
      <vt:lpstr>Applications in Python</vt:lpstr>
      <vt:lpstr>Use Python to Fit ARMA, ARIMA, and SARIMA Models</vt:lpstr>
      <vt:lpstr>Learning Objectives Recap</vt:lpstr>
      <vt:lpstr>Legal Notices and Disclaimers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501</dc:title>
  <dc:creator>Hill, MistyX</dc:creator>
  <cp:keywords>CTPClassification=CTP_NT</cp:keywords>
  <cp:lastModifiedBy>Ibrahim, Sulaimon</cp:lastModifiedBy>
  <cp:revision>31</cp:revision>
  <dcterms:modified xsi:type="dcterms:W3CDTF">2018-09-20T17:26:20Z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f3726e57-8cfe-4f1a-8a7f-35faddef34f5</vt:lpwstr>
  </property>
  <property fmtid="{D5CDD505-2E9C-101B-9397-08002B2CF9AE}" pid="3" name="CTP_TimeStamp">
    <vt:lpwstr>2018-09-20 17:26:19Z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