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852" r:id="rId4"/>
  </p:sldMasterIdLst>
  <p:notesMasterIdLst>
    <p:notesMasterId r:id="rId16"/>
  </p:notesMasterIdLst>
  <p:handoutMasterIdLst>
    <p:handoutMasterId r:id="rId17"/>
  </p:handoutMasterIdLst>
  <p:sldIdLst>
    <p:sldId id="256" r:id="rId5"/>
    <p:sldId id="262" r:id="rId6"/>
    <p:sldId id="263" r:id="rId7"/>
    <p:sldId id="264" r:id="rId8"/>
    <p:sldId id="265" r:id="rId9"/>
    <p:sldId id="267" r:id="rId10"/>
    <p:sldId id="268" r:id="rId11"/>
    <p:sldId id="269" r:id="rId12"/>
    <p:sldId id="270" r:id="rId13"/>
    <p:sldId id="266" r:id="rId14"/>
    <p:sldId id="26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AA75"/>
    <a:srgbClr val="634832"/>
    <a:srgbClr val="F7CF8F"/>
    <a:srgbClr val="C9A95A"/>
    <a:srgbClr val="F7D0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576" y="66"/>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7C290E50-D3EA-4329-AA5F-AF5A5C575D8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E6112D18-5CEB-46F3-924F-E35464AAA36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35D1AD-E24C-4E82-BC85-28527A42DCE7}" type="datetimeFigureOut">
              <a:rPr lang="en-US" smtClean="0"/>
              <a:t>6/10/2021</a:t>
            </a:fld>
            <a:endParaRPr lang="en-US" dirty="0"/>
          </a:p>
        </p:txBody>
      </p:sp>
      <p:sp>
        <p:nvSpPr>
          <p:cNvPr id="4" name="Footer Placeholder 3">
            <a:extLst>
              <a:ext uri="{FF2B5EF4-FFF2-40B4-BE49-F238E27FC236}">
                <a16:creationId xmlns:a16="http://schemas.microsoft.com/office/drawing/2014/main" xmlns="" id="{EB8FC0ED-2712-4B69-9F16-123F02DBF54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32CBD00C-2269-4424-828A-8D893B52266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70B3793-D85E-4082-925C-FAA1A2B27276}" type="slidenum">
              <a:rPr lang="en-US" smtClean="0"/>
              <a:t>‹#›</a:t>
            </a:fld>
            <a:endParaRPr lang="en-US" dirty="0"/>
          </a:p>
        </p:txBody>
      </p:sp>
    </p:spTree>
    <p:extLst>
      <p:ext uri="{BB962C8B-B14F-4D97-AF65-F5344CB8AC3E}">
        <p14:creationId xmlns:p14="http://schemas.microsoft.com/office/powerpoint/2010/main" val="22338639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55EA34-3951-4B6D-8DDD-B157CE00471C}" type="datetimeFigureOut">
              <a:rPr lang="en-US" smtClean="0"/>
              <a:t>6/10/2021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B3E965-974B-498D-B360-83DD1F9DEB55}" type="slidenum">
              <a:rPr lang="en-US" smtClean="0"/>
              <a:t>‹#›</a:t>
            </a:fld>
            <a:endParaRPr lang="en-US" dirty="0"/>
          </a:p>
        </p:txBody>
      </p:sp>
    </p:spTree>
    <p:extLst>
      <p:ext uri="{BB962C8B-B14F-4D97-AF65-F5344CB8AC3E}">
        <p14:creationId xmlns:p14="http://schemas.microsoft.com/office/powerpoint/2010/main" val="2383636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B3E965-974B-498D-B360-83DD1F9DEB55}" type="slidenum">
              <a:rPr lang="en-US" smtClean="0"/>
              <a:t>1</a:t>
            </a:fld>
            <a:endParaRPr lang="en-US" dirty="0"/>
          </a:p>
        </p:txBody>
      </p:sp>
    </p:spTree>
    <p:extLst>
      <p:ext uri="{BB962C8B-B14F-4D97-AF65-F5344CB8AC3E}">
        <p14:creationId xmlns:p14="http://schemas.microsoft.com/office/powerpoint/2010/main" val="22896522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B3E965-974B-498D-B360-83DD1F9DEB55}" type="slidenum">
              <a:rPr lang="en-US" smtClean="0"/>
              <a:t>10</a:t>
            </a:fld>
            <a:endParaRPr lang="en-US" dirty="0"/>
          </a:p>
        </p:txBody>
      </p:sp>
    </p:spTree>
    <p:extLst>
      <p:ext uri="{BB962C8B-B14F-4D97-AF65-F5344CB8AC3E}">
        <p14:creationId xmlns:p14="http://schemas.microsoft.com/office/powerpoint/2010/main" val="34211670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B3E965-974B-498D-B360-83DD1F9DEB55}" type="slidenum">
              <a:rPr lang="en-US" smtClean="0"/>
              <a:t>11</a:t>
            </a:fld>
            <a:endParaRPr lang="en-US" dirty="0"/>
          </a:p>
        </p:txBody>
      </p:sp>
    </p:spTree>
    <p:extLst>
      <p:ext uri="{BB962C8B-B14F-4D97-AF65-F5344CB8AC3E}">
        <p14:creationId xmlns:p14="http://schemas.microsoft.com/office/powerpoint/2010/main" val="2452642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B3E965-974B-498D-B360-83DD1F9DEB55}" type="slidenum">
              <a:rPr lang="en-US" smtClean="0"/>
              <a:t>2</a:t>
            </a:fld>
            <a:endParaRPr lang="en-US" dirty="0"/>
          </a:p>
        </p:txBody>
      </p:sp>
    </p:spTree>
    <p:extLst>
      <p:ext uri="{BB962C8B-B14F-4D97-AF65-F5344CB8AC3E}">
        <p14:creationId xmlns:p14="http://schemas.microsoft.com/office/powerpoint/2010/main" val="23894122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B3E965-974B-498D-B360-83DD1F9DEB55}" type="slidenum">
              <a:rPr lang="en-US" smtClean="0"/>
              <a:t>3</a:t>
            </a:fld>
            <a:endParaRPr lang="en-US" dirty="0"/>
          </a:p>
        </p:txBody>
      </p:sp>
    </p:spTree>
    <p:extLst>
      <p:ext uri="{BB962C8B-B14F-4D97-AF65-F5344CB8AC3E}">
        <p14:creationId xmlns:p14="http://schemas.microsoft.com/office/powerpoint/2010/main" val="1523922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B3E965-974B-498D-B360-83DD1F9DEB55}" type="slidenum">
              <a:rPr lang="en-US" smtClean="0"/>
              <a:t>4</a:t>
            </a:fld>
            <a:endParaRPr lang="en-US" dirty="0"/>
          </a:p>
        </p:txBody>
      </p:sp>
    </p:spTree>
    <p:extLst>
      <p:ext uri="{BB962C8B-B14F-4D97-AF65-F5344CB8AC3E}">
        <p14:creationId xmlns:p14="http://schemas.microsoft.com/office/powerpoint/2010/main" val="1562444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B3E965-974B-498D-B360-83DD1F9DEB55}" type="slidenum">
              <a:rPr lang="en-US" smtClean="0"/>
              <a:t>5</a:t>
            </a:fld>
            <a:endParaRPr lang="en-US" dirty="0"/>
          </a:p>
        </p:txBody>
      </p:sp>
    </p:spTree>
    <p:extLst>
      <p:ext uri="{BB962C8B-B14F-4D97-AF65-F5344CB8AC3E}">
        <p14:creationId xmlns:p14="http://schemas.microsoft.com/office/powerpoint/2010/main" val="2895517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B3E965-974B-498D-B360-83DD1F9DEB55}" type="slidenum">
              <a:rPr lang="en-US" smtClean="0"/>
              <a:t>6</a:t>
            </a:fld>
            <a:endParaRPr lang="en-US" dirty="0"/>
          </a:p>
        </p:txBody>
      </p:sp>
    </p:spTree>
    <p:extLst>
      <p:ext uri="{BB962C8B-B14F-4D97-AF65-F5344CB8AC3E}">
        <p14:creationId xmlns:p14="http://schemas.microsoft.com/office/powerpoint/2010/main" val="3745073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B3E965-974B-498D-B360-83DD1F9DEB55}" type="slidenum">
              <a:rPr lang="en-US" smtClean="0"/>
              <a:t>7</a:t>
            </a:fld>
            <a:endParaRPr lang="en-US" dirty="0"/>
          </a:p>
        </p:txBody>
      </p:sp>
    </p:spTree>
    <p:extLst>
      <p:ext uri="{BB962C8B-B14F-4D97-AF65-F5344CB8AC3E}">
        <p14:creationId xmlns:p14="http://schemas.microsoft.com/office/powerpoint/2010/main" val="12957413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B3E965-974B-498D-B360-83DD1F9DEB55}" type="slidenum">
              <a:rPr lang="en-US" smtClean="0"/>
              <a:t>8</a:t>
            </a:fld>
            <a:endParaRPr lang="en-US" dirty="0"/>
          </a:p>
        </p:txBody>
      </p:sp>
    </p:spTree>
    <p:extLst>
      <p:ext uri="{BB962C8B-B14F-4D97-AF65-F5344CB8AC3E}">
        <p14:creationId xmlns:p14="http://schemas.microsoft.com/office/powerpoint/2010/main" val="9747313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B3E965-974B-498D-B360-83DD1F9DEB55}" type="slidenum">
              <a:rPr lang="en-US" smtClean="0"/>
              <a:t>9</a:t>
            </a:fld>
            <a:endParaRPr lang="en-US" dirty="0"/>
          </a:p>
        </p:txBody>
      </p:sp>
    </p:spTree>
    <p:extLst>
      <p:ext uri="{BB962C8B-B14F-4D97-AF65-F5344CB8AC3E}">
        <p14:creationId xmlns:p14="http://schemas.microsoft.com/office/powerpoint/2010/main" val="1954348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noProof="0" smtClean="0"/>
              <a:t>Click to edit Master title style</a:t>
            </a:r>
            <a:endParaRPr lang="en-US" noProof="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smtClean="0"/>
              <a:t>Click to edit Master subtitle style</a:t>
            </a:r>
            <a:endParaRPr lang="en-US" noProof="0"/>
          </a:p>
        </p:txBody>
      </p:sp>
      <p:sp>
        <p:nvSpPr>
          <p:cNvPr id="4" name="Date Placeholder 3"/>
          <p:cNvSpPr>
            <a:spLocks noGrp="1"/>
          </p:cNvSpPr>
          <p:nvPr>
            <p:ph type="dt" sz="half" idx="10"/>
          </p:nvPr>
        </p:nvSpPr>
        <p:spPr/>
        <p:txBody>
          <a:bodyPr/>
          <a:lstStyle>
            <a:lvl1pPr algn="l">
              <a:defRPr/>
            </a:lvl1pPr>
          </a:lstStyle>
          <a:p>
            <a:fld id="{9AB3A824-1A51-4B26-AD58-A6D8E14F6C04}" type="datetimeFigureOut">
              <a:rPr lang="en-US" noProof="0" smtClean="0"/>
              <a:t>6/10/2021</a:t>
            </a:fld>
            <a:endParaRPr lang="en-US" noProof="0" dirty="0"/>
          </a:p>
        </p:txBody>
      </p:sp>
      <p:sp>
        <p:nvSpPr>
          <p:cNvPr id="5" name="Footer Placeholder 4"/>
          <p:cNvSpPr>
            <a:spLocks noGrp="1"/>
          </p:cNvSpPr>
          <p:nvPr>
            <p:ph type="ftr" sz="quarter" idx="11"/>
          </p:nvPr>
        </p:nvSpPr>
        <p:spPr/>
        <p:txBody>
          <a:bodyPr/>
          <a:lstStyle/>
          <a:p>
            <a:r>
              <a:rPr lang="en-US" noProof="0" dirty="0"/>
              <a:t>
              </a:t>
            </a:r>
          </a:p>
        </p:txBody>
      </p:sp>
      <p:sp>
        <p:nvSpPr>
          <p:cNvPr id="6" name="Slide Number Placeholder 5"/>
          <p:cNvSpPr>
            <a:spLocks noGrp="1"/>
          </p:cNvSpPr>
          <p:nvPr>
            <p:ph type="sldNum" sz="quarter" idx="12"/>
          </p:nvPr>
        </p:nvSpPr>
        <p:spPr/>
        <p:txBody>
          <a:bodyPr/>
          <a:lstStyle/>
          <a:p>
            <a:fld id="{6D22F896-40B5-4ADD-8801-0D06FADFA095}" type="slidenum">
              <a:rPr lang="en-US" noProof="0" smtClean="0"/>
              <a:t>‹#›</a:t>
            </a:fld>
            <a:endParaRPr lang="en-US" noProof="0" dirty="0"/>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51507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6/10/2021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47278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6/10/2021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8959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idx="1"/>
          </p:nvPr>
        </p:nvSpPr>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10"/>
          </p:nvPr>
        </p:nvSpPr>
        <p:spPr/>
        <p:txBody>
          <a:bodyPr/>
          <a:lstStyle/>
          <a:p>
            <a:fld id="{97D162C4-EDD9-4389-A98B-B87ECEA2A816}" type="datetimeFigureOut">
              <a:rPr lang="en-US" noProof="0" smtClean="0"/>
              <a:t>6/10/2021</a:t>
            </a:fld>
            <a:endParaRPr lang="en-US" noProof="0" dirty="0"/>
          </a:p>
        </p:txBody>
      </p:sp>
      <p:sp>
        <p:nvSpPr>
          <p:cNvPr id="5" name="Footer Placeholder 4"/>
          <p:cNvSpPr>
            <a:spLocks noGrp="1"/>
          </p:cNvSpPr>
          <p:nvPr>
            <p:ph type="ftr" sz="quarter" idx="11"/>
          </p:nvPr>
        </p:nvSpPr>
        <p:spPr/>
        <p:txBody>
          <a:bodyPr/>
          <a:lstStyle/>
          <a:p>
            <a:r>
              <a:rPr lang="en-US" noProof="0" dirty="0"/>
              <a:t>
              </a:t>
            </a:r>
          </a:p>
        </p:txBody>
      </p:sp>
      <p:sp>
        <p:nvSpPr>
          <p:cNvPr id="6" name="Slide Number Placeholder 5"/>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2230645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noProof="0" smtClean="0"/>
              <a:t>6/10/2021</a:t>
            </a:fld>
            <a:endParaRPr lang="en-US" noProof="0" dirty="0"/>
          </a:p>
        </p:txBody>
      </p:sp>
      <p:sp>
        <p:nvSpPr>
          <p:cNvPr id="5" name="Footer Placeholder 4"/>
          <p:cNvSpPr>
            <a:spLocks noGrp="1"/>
          </p:cNvSpPr>
          <p:nvPr>
            <p:ph type="ftr" sz="quarter" idx="11"/>
          </p:nvPr>
        </p:nvSpPr>
        <p:spPr/>
        <p:txBody>
          <a:bodyPr/>
          <a:lstStyle/>
          <a:p>
            <a:r>
              <a:rPr lang="en-US" noProof="0" dirty="0"/>
              <a:t>
              </a:t>
            </a:r>
          </a:p>
        </p:txBody>
      </p:sp>
      <p:sp>
        <p:nvSpPr>
          <p:cNvPr id="6" name="Slide Number Placeholder 5"/>
          <p:cNvSpPr>
            <a:spLocks noGrp="1"/>
          </p:cNvSpPr>
          <p:nvPr>
            <p:ph type="sldNum" sz="quarter" idx="12"/>
          </p:nvPr>
        </p:nvSpPr>
        <p:spPr/>
        <p:txBody>
          <a:bodyPr/>
          <a:lstStyle/>
          <a:p>
            <a:fld id="{6D22F896-40B5-4ADD-8801-0D06FADFA095}" type="slidenum">
              <a:rPr lang="en-US" noProof="0" smtClean="0"/>
              <a:t>‹#›</a:t>
            </a:fld>
            <a:endParaRPr lang="en-US" noProof="0"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7646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1024127" y="2286000"/>
            <a:ext cx="4754880" cy="402336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5989320" y="2286000"/>
            <a:ext cx="4754880" cy="402336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CA954B2F-12DE-47F5-8894-472B206D2E1E}" type="datetimeFigureOut">
              <a:rPr lang="en-US" noProof="0" smtClean="0"/>
              <a:t>6/10/2021</a:t>
            </a:fld>
            <a:endParaRPr lang="en-US" noProof="0" dirty="0"/>
          </a:p>
        </p:txBody>
      </p:sp>
      <p:sp>
        <p:nvSpPr>
          <p:cNvPr id="6" name="Footer Placeholder 5"/>
          <p:cNvSpPr>
            <a:spLocks noGrp="1"/>
          </p:cNvSpPr>
          <p:nvPr>
            <p:ph type="ftr" sz="quarter" idx="11"/>
          </p:nvPr>
        </p:nvSpPr>
        <p:spPr/>
        <p:txBody>
          <a:bodyPr/>
          <a:lstStyle/>
          <a:p>
            <a:r>
              <a:rPr lang="en-US" noProof="0" dirty="0"/>
              <a:t>
              </a:t>
            </a:r>
          </a:p>
        </p:txBody>
      </p:sp>
      <p:sp>
        <p:nvSpPr>
          <p:cNvPr id="7" name="Slide Number Placeholder 6"/>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3279582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6/10/2021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05863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6/10/2021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89618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6/10/2021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03964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smtClean="0"/>
              <a:t>6/10/2021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33651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t>6/10/2021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8804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CBC1C18-307B-4F68-A007-B5B542270E8D}" type="datetimeFigureOut">
              <a:rPr lang="en-US" noProof="0" smtClean="0"/>
              <a:t>6/10/2021</a:t>
            </a:fld>
            <a:endParaRPr lang="en-US" noProof="0"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noProof="0" dirty="0"/>
              <a:t>
              </a:t>
            </a: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D22F896-40B5-4ADD-8801-0D06FADFA095}" type="slidenum">
              <a:rPr lang="en-US" noProof="0" smtClean="0"/>
              <a:pPr/>
              <a:t>‹#›</a:t>
            </a:fld>
            <a:endParaRPr lang="en-US" noProof="0" dirty="0"/>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102846"/>
      </p:ext>
    </p:extLst>
  </p:cSld>
  <p:clrMap bg1="dk1" tx1="lt1" bg2="dk2" tx2="lt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8" Type="http://schemas.openxmlformats.org/officeDocument/2006/relationships/image" Target="../media/image16.jpg"/><Relationship Id="rId3" Type="http://schemas.openxmlformats.org/officeDocument/2006/relationships/image" Target="../media/image11.jpeg"/><Relationship Id="rId7" Type="http://schemas.openxmlformats.org/officeDocument/2006/relationships/image" Target="../media/image15.jp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4.jpg"/><Relationship Id="rId5" Type="http://schemas.openxmlformats.org/officeDocument/2006/relationships/image" Target="../media/image13.jpg"/><Relationship Id="rId4" Type="http://schemas.openxmlformats.org/officeDocument/2006/relationships/image" Target="../media/image12.jpg"/><Relationship Id="rId9" Type="http://schemas.openxmlformats.org/officeDocument/2006/relationships/image" Target="../media/image17.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xmlns="" id="{B8D726A5-7900-41B4-8D49-49B4A2010E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Coffee Beans">
            <a:extLst>
              <a:ext uri="{FF2B5EF4-FFF2-40B4-BE49-F238E27FC236}">
                <a16:creationId xmlns:a16="http://schemas.microsoft.com/office/drawing/2014/main" xmlns="" id="{291BDB91-E757-4677-A38C-EB354240C835}"/>
              </a:ext>
            </a:extLst>
          </p:cNvPr>
          <p:cNvPicPr>
            <a:picLocks noChangeAspect="1"/>
          </p:cNvPicPr>
          <p:nvPr/>
        </p:nvPicPr>
        <p:blipFill rotWithShape="1">
          <a:blip r:embed="rId3" cstate="screen">
            <a:alphaModFix amt="45000"/>
            <a:extLst>
              <a:ext uri="{28A0092B-C50C-407E-A947-70E740481C1C}">
                <a14:useLocalDpi xmlns:a14="http://schemas.microsoft.com/office/drawing/2010/main"/>
              </a:ext>
            </a:extLst>
          </a:blip>
          <a:srcRect r="25"/>
          <a:stretch/>
        </p:blipFill>
        <p:spPr>
          <a:xfrm>
            <a:off x="20" y="-1"/>
            <a:ext cx="12188932" cy="6858000"/>
          </a:xfrm>
          <a:prstGeom prst="rect">
            <a:avLst/>
          </a:prstGeom>
        </p:spPr>
      </p:pic>
      <p:sp>
        <p:nvSpPr>
          <p:cNvPr id="4" name="Title 3"/>
          <p:cNvSpPr>
            <a:spLocks noGrp="1"/>
          </p:cNvSpPr>
          <p:nvPr>
            <p:ph type="ctrTitle"/>
          </p:nvPr>
        </p:nvSpPr>
        <p:spPr/>
        <p:txBody>
          <a:bodyPr/>
          <a:lstStyle/>
          <a:p>
            <a:endParaRPr lang="en-US" dirty="0"/>
          </a:p>
        </p:txBody>
      </p:sp>
      <p:sp>
        <p:nvSpPr>
          <p:cNvPr id="5" name="Subtitle 4"/>
          <p:cNvSpPr>
            <a:spLocks noGrp="1"/>
          </p:cNvSpPr>
          <p:nvPr>
            <p:ph type="subTitle" idx="1"/>
          </p:nvPr>
        </p:nvSpPr>
        <p:spPr/>
        <p:txBody>
          <a:bodyPr/>
          <a:lstStyle/>
          <a:p>
            <a:endParaRPr lang="en-US"/>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
            <a:ext cx="5505643" cy="6858000"/>
          </a:xfrm>
          <a:prstGeom prst="rect">
            <a:avLst/>
          </a:prstGeom>
        </p:spPr>
      </p:pic>
      <p:sp>
        <p:nvSpPr>
          <p:cNvPr id="9" name="Rectangle 8"/>
          <p:cNvSpPr/>
          <p:nvPr/>
        </p:nvSpPr>
        <p:spPr>
          <a:xfrm>
            <a:off x="5467681" y="-4"/>
            <a:ext cx="6710649" cy="6858001"/>
          </a:xfrm>
          <a:prstGeom prst="rect">
            <a:avLst/>
          </a:prstGeom>
          <a:solidFill>
            <a:srgbClr val="F7D0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ounded Rectangle 11"/>
          <p:cNvSpPr/>
          <p:nvPr/>
        </p:nvSpPr>
        <p:spPr>
          <a:xfrm>
            <a:off x="5962823" y="371061"/>
            <a:ext cx="5848177" cy="6175513"/>
          </a:xfrm>
          <a:prstGeom prst="roundRect">
            <a:avLst/>
          </a:prstGeom>
          <a:solidFill>
            <a:schemeClr val="tx1"/>
          </a:solidFill>
          <a:ln>
            <a:noFill/>
          </a:ln>
          <a:effectLst>
            <a:outerShdw blurRad="508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416838" y="2131095"/>
            <a:ext cx="5115339" cy="3416320"/>
          </a:xfrm>
          <a:prstGeom prst="rect">
            <a:avLst/>
          </a:prstGeom>
          <a:noFill/>
        </p:spPr>
        <p:txBody>
          <a:bodyPr wrap="square" rtlCol="0">
            <a:spAutoFit/>
          </a:bodyPr>
          <a:lstStyle/>
          <a:p>
            <a:r>
              <a:rPr lang="en-US" sz="3600" b="1" dirty="0" smtClean="0">
                <a:solidFill>
                  <a:srgbClr val="634832"/>
                </a:solidFill>
              </a:rPr>
              <a:t>COFFEE BUSINESS POINT OF SALE AND PURCHASE INVENTORY MANAGEMENT SYSTEM USING C#.NET AND MS ACCESS DATABASE</a:t>
            </a:r>
            <a:endParaRPr lang="en-US" sz="3600" b="1" dirty="0">
              <a:solidFill>
                <a:srgbClr val="634832"/>
              </a:solidFill>
              <a:latin typeface="Gotham" panose="02000504050000020004" pitchFamily="2" charset="0"/>
            </a:endParaRPr>
          </a:p>
        </p:txBody>
      </p:sp>
      <p:sp>
        <p:nvSpPr>
          <p:cNvPr id="16" name="TextBox 15"/>
          <p:cNvSpPr txBox="1"/>
          <p:nvPr/>
        </p:nvSpPr>
        <p:spPr>
          <a:xfrm>
            <a:off x="6307508" y="1906672"/>
            <a:ext cx="5115339" cy="338554"/>
          </a:xfrm>
          <a:prstGeom prst="rect">
            <a:avLst/>
          </a:prstGeom>
          <a:noFill/>
        </p:spPr>
        <p:txBody>
          <a:bodyPr wrap="square" rtlCol="0">
            <a:spAutoFit/>
          </a:bodyPr>
          <a:lstStyle/>
          <a:p>
            <a:r>
              <a:rPr lang="en-US" sz="1600" dirty="0" smtClean="0">
                <a:solidFill>
                  <a:srgbClr val="634832"/>
                </a:solidFill>
                <a:latin typeface="Montserrat" panose="00000500000000000000" pitchFamily="2" charset="0"/>
              </a:rPr>
              <a:t>Title:</a:t>
            </a:r>
            <a:endParaRPr lang="en-US" sz="1600" dirty="0">
              <a:solidFill>
                <a:srgbClr val="634832"/>
              </a:solidFill>
              <a:latin typeface="Montserrat" panose="00000500000000000000" pitchFamily="2" charset="0"/>
            </a:endParaRPr>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13753" y="656548"/>
            <a:ext cx="1146313" cy="1146313"/>
          </a:xfrm>
          <a:prstGeom prst="rect">
            <a:avLst/>
          </a:prstGeom>
        </p:spPr>
      </p:pic>
      <p:sp>
        <p:nvSpPr>
          <p:cNvPr id="21" name="TextBox 20"/>
          <p:cNvSpPr txBox="1"/>
          <p:nvPr/>
        </p:nvSpPr>
        <p:spPr>
          <a:xfrm>
            <a:off x="6221885" y="5788414"/>
            <a:ext cx="5343412" cy="292388"/>
          </a:xfrm>
          <a:prstGeom prst="rect">
            <a:avLst/>
          </a:prstGeom>
          <a:noFill/>
        </p:spPr>
        <p:txBody>
          <a:bodyPr wrap="square" rtlCol="0">
            <a:spAutoFit/>
          </a:bodyPr>
          <a:lstStyle/>
          <a:p>
            <a:r>
              <a:rPr lang="en-US" sz="1300" dirty="0" smtClean="0">
                <a:solidFill>
                  <a:srgbClr val="634832"/>
                </a:solidFill>
                <a:latin typeface="Arial" panose="020B0604020202020204" pitchFamily="34" charset="0"/>
                <a:cs typeface="Arial" panose="020B0604020202020204" pitchFamily="34" charset="0"/>
              </a:rPr>
              <a:t>BSCS 2B ~ </a:t>
            </a:r>
            <a:r>
              <a:rPr lang="en-US" sz="1300" dirty="0" err="1" smtClean="0">
                <a:solidFill>
                  <a:srgbClr val="634832"/>
                </a:solidFill>
                <a:latin typeface="Arial" panose="020B0604020202020204" pitchFamily="34" charset="0"/>
                <a:cs typeface="Arial" panose="020B0604020202020204" pitchFamily="34" charset="0"/>
              </a:rPr>
              <a:t>Biaco</a:t>
            </a:r>
            <a:r>
              <a:rPr lang="en-US" sz="1300" dirty="0">
                <a:solidFill>
                  <a:srgbClr val="634832"/>
                </a:solidFill>
                <a:latin typeface="Arial" panose="020B0604020202020204" pitchFamily="34" charset="0"/>
                <a:cs typeface="Arial" panose="020B0604020202020204" pitchFamily="34" charset="0"/>
              </a:rPr>
              <a:t> </a:t>
            </a:r>
            <a:r>
              <a:rPr lang="en-US" sz="1300" dirty="0" smtClean="0">
                <a:solidFill>
                  <a:srgbClr val="634832"/>
                </a:solidFill>
                <a:latin typeface="Arial" panose="020B0604020202020204" pitchFamily="34" charset="0"/>
                <a:cs typeface="Arial" panose="020B0604020202020204" pitchFamily="34" charset="0"/>
              </a:rPr>
              <a:t>~ </a:t>
            </a:r>
            <a:r>
              <a:rPr lang="en-US" sz="1300" dirty="0" err="1" smtClean="0">
                <a:solidFill>
                  <a:srgbClr val="634832"/>
                </a:solidFill>
                <a:latin typeface="Arial" panose="020B0604020202020204" pitchFamily="34" charset="0"/>
                <a:cs typeface="Arial" panose="020B0604020202020204" pitchFamily="34" charset="0"/>
              </a:rPr>
              <a:t>Embile</a:t>
            </a:r>
            <a:r>
              <a:rPr lang="en-US" sz="1300" dirty="0" smtClean="0">
                <a:solidFill>
                  <a:srgbClr val="634832"/>
                </a:solidFill>
                <a:latin typeface="Arial" panose="020B0604020202020204" pitchFamily="34" charset="0"/>
                <a:cs typeface="Arial" panose="020B0604020202020204" pitchFamily="34" charset="0"/>
              </a:rPr>
              <a:t> ~ </a:t>
            </a:r>
            <a:r>
              <a:rPr lang="en-US" sz="1300" dirty="0" err="1" smtClean="0">
                <a:solidFill>
                  <a:srgbClr val="634832"/>
                </a:solidFill>
                <a:latin typeface="Arial" panose="020B0604020202020204" pitchFamily="34" charset="0"/>
                <a:cs typeface="Arial" panose="020B0604020202020204" pitchFamily="34" charset="0"/>
              </a:rPr>
              <a:t>Lansangan</a:t>
            </a:r>
            <a:r>
              <a:rPr lang="en-US" sz="1300" dirty="0" smtClean="0">
                <a:solidFill>
                  <a:srgbClr val="634832"/>
                </a:solidFill>
                <a:latin typeface="Arial" panose="020B0604020202020204" pitchFamily="34" charset="0"/>
                <a:cs typeface="Arial" panose="020B0604020202020204" pitchFamily="34" charset="0"/>
              </a:rPr>
              <a:t> ~ </a:t>
            </a:r>
            <a:r>
              <a:rPr lang="en-US" sz="1300" dirty="0" err="1" smtClean="0">
                <a:solidFill>
                  <a:srgbClr val="634832"/>
                </a:solidFill>
                <a:latin typeface="Arial" panose="020B0604020202020204" pitchFamily="34" charset="0"/>
                <a:cs typeface="Arial" panose="020B0604020202020204" pitchFamily="34" charset="0"/>
              </a:rPr>
              <a:t>Merantes</a:t>
            </a:r>
            <a:r>
              <a:rPr lang="en-US" sz="1300" dirty="0" smtClean="0">
                <a:solidFill>
                  <a:srgbClr val="634832"/>
                </a:solidFill>
                <a:latin typeface="Arial" panose="020B0604020202020204" pitchFamily="34" charset="0"/>
                <a:cs typeface="Arial" panose="020B0604020202020204" pitchFamily="34" charset="0"/>
              </a:rPr>
              <a:t> ~ </a:t>
            </a:r>
            <a:r>
              <a:rPr lang="en-US" sz="1300" dirty="0" err="1" smtClean="0">
                <a:solidFill>
                  <a:srgbClr val="634832"/>
                </a:solidFill>
                <a:latin typeface="Arial" panose="020B0604020202020204" pitchFamily="34" charset="0"/>
                <a:cs typeface="Arial" panose="020B0604020202020204" pitchFamily="34" charset="0"/>
              </a:rPr>
              <a:t>Orias</a:t>
            </a:r>
            <a:r>
              <a:rPr lang="en-US" sz="1300" dirty="0" smtClean="0">
                <a:solidFill>
                  <a:srgbClr val="634832"/>
                </a:solidFill>
                <a:latin typeface="Arial" panose="020B0604020202020204" pitchFamily="34" charset="0"/>
                <a:cs typeface="Arial" panose="020B0604020202020204" pitchFamily="34" charset="0"/>
              </a:rPr>
              <a:t> ~ Reyes </a:t>
            </a:r>
            <a:endParaRPr lang="en-US" sz="1300" dirty="0">
              <a:solidFill>
                <a:srgbClr val="634832"/>
              </a:solidFill>
              <a:latin typeface="Arial" panose="020B0604020202020204" pitchFamily="34" charset="0"/>
              <a:cs typeface="Arial" panose="020B0604020202020204" pitchFamily="34" charset="0"/>
            </a:endParaRPr>
          </a:p>
        </p:txBody>
      </p:sp>
      <p:sp>
        <p:nvSpPr>
          <p:cNvPr id="22" name="TextBox 21"/>
          <p:cNvSpPr txBox="1"/>
          <p:nvPr/>
        </p:nvSpPr>
        <p:spPr>
          <a:xfrm>
            <a:off x="6221885" y="6080804"/>
            <a:ext cx="5343412" cy="292388"/>
          </a:xfrm>
          <a:prstGeom prst="rect">
            <a:avLst/>
          </a:prstGeom>
          <a:noFill/>
        </p:spPr>
        <p:txBody>
          <a:bodyPr wrap="square" rtlCol="0">
            <a:spAutoFit/>
          </a:bodyPr>
          <a:lstStyle/>
          <a:p>
            <a:pPr algn="ctr"/>
            <a:r>
              <a:rPr lang="en-US" sz="1300" dirty="0" smtClean="0">
                <a:solidFill>
                  <a:srgbClr val="634832"/>
                </a:solidFill>
                <a:latin typeface="Arial" panose="020B0604020202020204" pitchFamily="34" charset="0"/>
                <a:cs typeface="Arial" panose="020B0604020202020204" pitchFamily="34" charset="0"/>
              </a:rPr>
              <a:t>System Fundamentals ~ Prof. Cherry Rose Concha</a:t>
            </a:r>
            <a:endParaRPr lang="en-US" sz="1300" dirty="0">
              <a:solidFill>
                <a:srgbClr val="63483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340504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xmlns="" id="{F6F939FF-38E5-43C1-9562-6E33A2F5084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7541"/>
          </a:xfrm>
          <a:prstGeom prst="rect">
            <a:avLst/>
          </a:prstGeom>
          <a:solidFill>
            <a:srgbClr val="F7C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xmlns="" id="{C148A00E-633D-4DE1-A032-9D62FA291C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4572457"/>
            <a:ext cx="12188952" cy="2285543"/>
          </a:xfrm>
          <a:prstGeom prst="rect">
            <a:avLst/>
          </a:prstGeom>
          <a:solidFill>
            <a:srgbClr val="CAAA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p:cNvSpPr>
            <a:spLocks noGrp="1"/>
          </p:cNvSpPr>
          <p:nvPr>
            <p:ph type="title"/>
          </p:nvPr>
        </p:nvSpPr>
        <p:spPr/>
        <p:txBody>
          <a:bodyPr/>
          <a:lstStyle/>
          <a:p>
            <a:endParaRPr lang="en-US"/>
          </a:p>
        </p:txBody>
      </p:sp>
      <p:sp>
        <p:nvSpPr>
          <p:cNvPr id="6" name="Rounded Rectangle 5"/>
          <p:cNvSpPr/>
          <p:nvPr/>
        </p:nvSpPr>
        <p:spPr>
          <a:xfrm>
            <a:off x="371061" y="278296"/>
            <a:ext cx="11476382" cy="6361043"/>
          </a:xfrm>
          <a:prstGeom prst="round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40054" y="2388005"/>
            <a:ext cx="2979189" cy="2899389"/>
          </a:xfrm>
        </p:spPr>
      </p:pic>
      <p:sp>
        <p:nvSpPr>
          <p:cNvPr id="8" name="TextBox 7"/>
          <p:cNvSpPr txBox="1"/>
          <p:nvPr/>
        </p:nvSpPr>
        <p:spPr>
          <a:xfrm>
            <a:off x="1144059" y="941696"/>
            <a:ext cx="9930385" cy="923330"/>
          </a:xfrm>
          <a:prstGeom prst="rect">
            <a:avLst/>
          </a:prstGeom>
          <a:noFill/>
        </p:spPr>
        <p:txBody>
          <a:bodyPr wrap="square" rtlCol="0">
            <a:spAutoFit/>
          </a:bodyPr>
          <a:lstStyle/>
          <a:p>
            <a:pPr algn="ctr"/>
            <a:r>
              <a:rPr lang="en-US" sz="5400" b="1" i="1" dirty="0" smtClean="0">
                <a:solidFill>
                  <a:srgbClr val="634832"/>
                </a:solidFill>
                <a:latin typeface="Gotham" panose="02000504050000020004" pitchFamily="2" charset="0"/>
              </a:rPr>
              <a:t>SYSTEM DEVELOPMENT</a:t>
            </a:r>
          </a:p>
        </p:txBody>
      </p:sp>
      <p:sp>
        <p:nvSpPr>
          <p:cNvPr id="7" name="Right Arrow 6"/>
          <p:cNvSpPr/>
          <p:nvPr/>
        </p:nvSpPr>
        <p:spPr>
          <a:xfrm>
            <a:off x="5709579" y="3458817"/>
            <a:ext cx="1125415" cy="522340"/>
          </a:xfrm>
          <a:prstGeom prst="rightArrow">
            <a:avLst/>
          </a:prstGeom>
          <a:solidFill>
            <a:srgbClr val="CAAA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5330" y="2308205"/>
            <a:ext cx="2751584" cy="2751584"/>
          </a:xfrm>
          <a:prstGeom prst="rect">
            <a:avLst/>
          </a:prstGeom>
        </p:spPr>
      </p:pic>
    </p:spTree>
    <p:extLst>
      <p:ext uri="{BB962C8B-B14F-4D97-AF65-F5344CB8AC3E}">
        <p14:creationId xmlns:p14="http://schemas.microsoft.com/office/powerpoint/2010/main" val="29999227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E1063F05-99EF-4DA3-B595-4E26670F29F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5468548" cy="6858000"/>
          </a:xfrm>
          <a:prstGeom prst="rect">
            <a:avLst/>
          </a:prstGeom>
          <a:solidFill>
            <a:srgbClr val="F7C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BD904461-E85A-43E7-AA0B-B7DF596CA62F}"/>
              </a:ext>
            </a:extLst>
          </p:cNvPr>
          <p:cNvSpPr>
            <a:spLocks noGrp="1"/>
          </p:cNvSpPr>
          <p:nvPr>
            <p:ph type="title"/>
          </p:nvPr>
        </p:nvSpPr>
        <p:spPr>
          <a:xfrm>
            <a:off x="1024129" y="585216"/>
            <a:ext cx="3779085" cy="1499616"/>
          </a:xfrm>
          <a:prstGeom prst="rect">
            <a:avLst/>
          </a:prstGeom>
        </p:spPr>
        <p:txBody>
          <a:bodyPr lIns="0" tIns="108000">
            <a:normAutofit/>
          </a:bodyPr>
          <a:lstStyle/>
          <a:p>
            <a:r>
              <a:rPr lang="en-US" sz="6000" b="1" dirty="0">
                <a:solidFill>
                  <a:srgbClr val="634832"/>
                </a:solidFill>
              </a:rPr>
              <a:t>Thank You</a:t>
            </a:r>
          </a:p>
        </p:txBody>
      </p:sp>
      <p:cxnSp>
        <p:nvCxnSpPr>
          <p:cNvPr id="12" name="Straight Connector 11">
            <a:extLst>
              <a:ext uri="{FF2B5EF4-FFF2-40B4-BE49-F238E27FC236}">
                <a16:creationId xmlns:a16="http://schemas.microsoft.com/office/drawing/2014/main" xmlns="" id="{E0A835C2-2B9B-4174-AA2C-60A4F131190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826324"/>
            <a:ext cx="0" cy="914400"/>
          </a:xfrm>
          <a:prstGeom prst="line">
            <a:avLst/>
          </a:prstGeom>
          <a:ln w="19050">
            <a:solidFill>
              <a:srgbClr val="634832"/>
            </a:solidFill>
          </a:ln>
        </p:spPr>
        <p:style>
          <a:lnRef idx="1">
            <a:schemeClr val="accent1"/>
          </a:lnRef>
          <a:fillRef idx="0">
            <a:schemeClr val="accent1"/>
          </a:fillRef>
          <a:effectRef idx="0">
            <a:schemeClr val="accent1"/>
          </a:effectRef>
          <a:fontRef idx="minor">
            <a:schemeClr val="tx1"/>
          </a:fontRef>
        </p:style>
      </p:cxnSp>
      <p:pic>
        <p:nvPicPr>
          <p:cNvPr id="5" name="Picture 4" descr="Restaurant Open Sign">
            <a:extLst>
              <a:ext uri="{FF2B5EF4-FFF2-40B4-BE49-F238E27FC236}">
                <a16:creationId xmlns:a16="http://schemas.microsoft.com/office/drawing/2014/main" xmlns="" id="{4BB88093-7048-42AA-9AFC-B007B4E797A0}"/>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468548" y="10"/>
            <a:ext cx="6723452" cy="6857990"/>
          </a:xfrm>
          <a:prstGeom prst="rect">
            <a:avLst/>
          </a:prstGeom>
        </p:spPr>
      </p:pic>
      <p:sp>
        <p:nvSpPr>
          <p:cNvPr id="7" name="Rounded Rectangle 6"/>
          <p:cNvSpPr/>
          <p:nvPr/>
        </p:nvSpPr>
        <p:spPr>
          <a:xfrm>
            <a:off x="371061" y="1969477"/>
            <a:ext cx="8646330" cy="4669862"/>
          </a:xfrm>
          <a:prstGeom prst="round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9721" y="2316574"/>
            <a:ext cx="1144044" cy="1152519"/>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9721" y="3697658"/>
            <a:ext cx="1144044" cy="1155696"/>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0523" y="5081919"/>
            <a:ext cx="1173242" cy="1171442"/>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83845" y="2302506"/>
            <a:ext cx="1162572" cy="1165600"/>
          </a:xfrm>
          <a:prstGeom prst="rect">
            <a:avLst/>
          </a:prstGeom>
        </p:spPr>
      </p:pic>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72193" y="3673686"/>
            <a:ext cx="1161958" cy="1165600"/>
          </a:xfrm>
          <a:prstGeom prst="rect">
            <a:avLst/>
          </a:prstGeom>
        </p:spPr>
      </p:pic>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083913" y="4971934"/>
            <a:ext cx="1162504" cy="1175112"/>
          </a:xfrm>
          <a:prstGeom prst="rect">
            <a:avLst/>
          </a:prstGeom>
        </p:spPr>
      </p:pic>
      <p:sp>
        <p:nvSpPr>
          <p:cNvPr id="14" name="TextBox 13"/>
          <p:cNvSpPr txBox="1"/>
          <p:nvPr/>
        </p:nvSpPr>
        <p:spPr>
          <a:xfrm>
            <a:off x="2209531" y="2639099"/>
            <a:ext cx="2278966" cy="523220"/>
          </a:xfrm>
          <a:prstGeom prst="rect">
            <a:avLst/>
          </a:prstGeom>
          <a:noFill/>
        </p:spPr>
        <p:txBody>
          <a:bodyPr wrap="square" rtlCol="0">
            <a:spAutoFit/>
          </a:bodyPr>
          <a:lstStyle/>
          <a:p>
            <a:r>
              <a:rPr lang="en-US" sz="1400" dirty="0" smtClean="0">
                <a:solidFill>
                  <a:schemeClr val="bg1"/>
                </a:solidFill>
                <a:latin typeface="Century Gothic" panose="020B0502020202020204" pitchFamily="34" charset="0"/>
                <a:cs typeface="Arial" panose="020B0604020202020204" pitchFamily="34" charset="0"/>
              </a:rPr>
              <a:t>Geoffrey </a:t>
            </a:r>
            <a:r>
              <a:rPr lang="en-US" sz="1400" dirty="0" err="1" smtClean="0">
                <a:solidFill>
                  <a:schemeClr val="bg1"/>
                </a:solidFill>
                <a:latin typeface="Century Gothic" panose="020B0502020202020204" pitchFamily="34" charset="0"/>
                <a:cs typeface="Arial" panose="020B0604020202020204" pitchFamily="34" charset="0"/>
              </a:rPr>
              <a:t>Biaco</a:t>
            </a:r>
            <a:endParaRPr lang="en-US" sz="1400" dirty="0" smtClean="0">
              <a:solidFill>
                <a:schemeClr val="bg1"/>
              </a:solidFill>
              <a:latin typeface="Century Gothic" panose="020B0502020202020204" pitchFamily="34" charset="0"/>
              <a:cs typeface="Arial" panose="020B0604020202020204" pitchFamily="34" charset="0"/>
            </a:endParaRPr>
          </a:p>
          <a:p>
            <a:r>
              <a:rPr lang="en-US" sz="1400" dirty="0" smtClean="0">
                <a:solidFill>
                  <a:schemeClr val="bg1"/>
                </a:solidFill>
                <a:latin typeface="Century Gothic" panose="020B0502020202020204" pitchFamily="34" charset="0"/>
                <a:cs typeface="Arial" panose="020B0604020202020204" pitchFamily="34" charset="0"/>
              </a:rPr>
              <a:t>Developer</a:t>
            </a:r>
            <a:endParaRPr lang="en-US" sz="1400" dirty="0">
              <a:solidFill>
                <a:schemeClr val="bg1"/>
              </a:solidFill>
              <a:latin typeface="Century Gothic" panose="020B0502020202020204" pitchFamily="34" charset="0"/>
              <a:cs typeface="Arial" panose="020B0604020202020204" pitchFamily="34" charset="0"/>
            </a:endParaRPr>
          </a:p>
        </p:txBody>
      </p:sp>
      <p:sp>
        <p:nvSpPr>
          <p:cNvPr id="15" name="TextBox 14"/>
          <p:cNvSpPr txBox="1"/>
          <p:nvPr/>
        </p:nvSpPr>
        <p:spPr>
          <a:xfrm>
            <a:off x="2209531" y="4008944"/>
            <a:ext cx="2278966" cy="523220"/>
          </a:xfrm>
          <a:prstGeom prst="rect">
            <a:avLst/>
          </a:prstGeom>
          <a:noFill/>
        </p:spPr>
        <p:txBody>
          <a:bodyPr wrap="square" rtlCol="0">
            <a:spAutoFit/>
          </a:bodyPr>
          <a:lstStyle/>
          <a:p>
            <a:r>
              <a:rPr lang="en-US" sz="1400" dirty="0" smtClean="0">
                <a:solidFill>
                  <a:schemeClr val="bg1"/>
                </a:solidFill>
                <a:latin typeface="Century Gothic" panose="020B0502020202020204" pitchFamily="34" charset="0"/>
                <a:cs typeface="Arial" panose="020B0604020202020204" pitchFamily="34" charset="0"/>
              </a:rPr>
              <a:t>Mark Neil </a:t>
            </a:r>
            <a:r>
              <a:rPr lang="en-US" sz="1400" dirty="0" err="1" smtClean="0">
                <a:solidFill>
                  <a:schemeClr val="bg1"/>
                </a:solidFill>
                <a:latin typeface="Century Gothic" panose="020B0502020202020204" pitchFamily="34" charset="0"/>
                <a:cs typeface="Arial" panose="020B0604020202020204" pitchFamily="34" charset="0"/>
              </a:rPr>
              <a:t>Embile</a:t>
            </a:r>
            <a:endParaRPr lang="en-US" sz="1400" dirty="0" smtClean="0">
              <a:solidFill>
                <a:schemeClr val="bg1"/>
              </a:solidFill>
              <a:latin typeface="Century Gothic" panose="020B0502020202020204" pitchFamily="34" charset="0"/>
              <a:cs typeface="Arial" panose="020B0604020202020204" pitchFamily="34" charset="0"/>
            </a:endParaRPr>
          </a:p>
          <a:p>
            <a:r>
              <a:rPr lang="en-US" sz="1400" dirty="0" smtClean="0">
                <a:solidFill>
                  <a:schemeClr val="bg1"/>
                </a:solidFill>
                <a:latin typeface="Century Gothic" panose="020B0502020202020204" pitchFamily="34" charset="0"/>
                <a:cs typeface="Arial" panose="020B0604020202020204" pitchFamily="34" charset="0"/>
              </a:rPr>
              <a:t>Developer</a:t>
            </a:r>
            <a:endParaRPr lang="en-US" sz="1400" dirty="0">
              <a:solidFill>
                <a:schemeClr val="bg1"/>
              </a:solidFill>
              <a:latin typeface="Century Gothic" panose="020B0502020202020204" pitchFamily="34" charset="0"/>
              <a:cs typeface="Arial" panose="020B0604020202020204" pitchFamily="34" charset="0"/>
            </a:endParaRPr>
          </a:p>
        </p:txBody>
      </p:sp>
      <p:sp>
        <p:nvSpPr>
          <p:cNvPr id="16" name="TextBox 15"/>
          <p:cNvSpPr txBox="1"/>
          <p:nvPr/>
        </p:nvSpPr>
        <p:spPr>
          <a:xfrm>
            <a:off x="2259079" y="5402523"/>
            <a:ext cx="2278966" cy="523220"/>
          </a:xfrm>
          <a:prstGeom prst="rect">
            <a:avLst/>
          </a:prstGeom>
          <a:noFill/>
        </p:spPr>
        <p:txBody>
          <a:bodyPr wrap="square" rtlCol="0">
            <a:spAutoFit/>
          </a:bodyPr>
          <a:lstStyle/>
          <a:p>
            <a:r>
              <a:rPr lang="en-US" sz="1400" dirty="0" smtClean="0">
                <a:solidFill>
                  <a:schemeClr val="bg1"/>
                </a:solidFill>
                <a:latin typeface="Century Gothic" panose="020B0502020202020204" pitchFamily="34" charset="0"/>
                <a:cs typeface="Arial" panose="020B0604020202020204" pitchFamily="34" charset="0"/>
              </a:rPr>
              <a:t>Mark Steven </a:t>
            </a:r>
            <a:r>
              <a:rPr lang="en-US" sz="1400" dirty="0" err="1" smtClean="0">
                <a:solidFill>
                  <a:schemeClr val="bg1"/>
                </a:solidFill>
                <a:latin typeface="Century Gothic" panose="020B0502020202020204" pitchFamily="34" charset="0"/>
                <a:cs typeface="Arial" panose="020B0604020202020204" pitchFamily="34" charset="0"/>
              </a:rPr>
              <a:t>Lansangan</a:t>
            </a:r>
            <a:endParaRPr lang="en-US" sz="1400" dirty="0" smtClean="0">
              <a:solidFill>
                <a:schemeClr val="bg1"/>
              </a:solidFill>
              <a:latin typeface="Century Gothic" panose="020B0502020202020204" pitchFamily="34" charset="0"/>
              <a:cs typeface="Arial" panose="020B0604020202020204" pitchFamily="34" charset="0"/>
            </a:endParaRPr>
          </a:p>
          <a:p>
            <a:r>
              <a:rPr lang="en-US" sz="1400" dirty="0" smtClean="0">
                <a:solidFill>
                  <a:schemeClr val="bg1"/>
                </a:solidFill>
                <a:latin typeface="Century Gothic" panose="020B0502020202020204" pitchFamily="34" charset="0"/>
                <a:cs typeface="Arial" panose="020B0604020202020204" pitchFamily="34" charset="0"/>
              </a:rPr>
              <a:t>Developer</a:t>
            </a:r>
            <a:endParaRPr lang="en-US" sz="1400" dirty="0">
              <a:solidFill>
                <a:schemeClr val="bg1"/>
              </a:solidFill>
              <a:latin typeface="Century Gothic" panose="020B0502020202020204" pitchFamily="34" charset="0"/>
              <a:cs typeface="Arial" panose="020B0604020202020204" pitchFamily="34" charset="0"/>
            </a:endParaRPr>
          </a:p>
        </p:txBody>
      </p:sp>
      <p:sp>
        <p:nvSpPr>
          <p:cNvPr id="17" name="TextBox 16"/>
          <p:cNvSpPr txBox="1"/>
          <p:nvPr/>
        </p:nvSpPr>
        <p:spPr>
          <a:xfrm>
            <a:off x="6349094" y="2623696"/>
            <a:ext cx="2278966" cy="523220"/>
          </a:xfrm>
          <a:prstGeom prst="rect">
            <a:avLst/>
          </a:prstGeom>
          <a:noFill/>
        </p:spPr>
        <p:txBody>
          <a:bodyPr wrap="square" rtlCol="0">
            <a:spAutoFit/>
          </a:bodyPr>
          <a:lstStyle/>
          <a:p>
            <a:r>
              <a:rPr lang="en-US" sz="1400" dirty="0" smtClean="0">
                <a:solidFill>
                  <a:schemeClr val="bg1"/>
                </a:solidFill>
                <a:latin typeface="Century Gothic" panose="020B0502020202020204" pitchFamily="34" charset="0"/>
                <a:cs typeface="Arial" panose="020B0604020202020204" pitchFamily="34" charset="0"/>
              </a:rPr>
              <a:t>John Vincent </a:t>
            </a:r>
            <a:r>
              <a:rPr lang="en-US" sz="1400" dirty="0" err="1" smtClean="0">
                <a:solidFill>
                  <a:schemeClr val="bg1"/>
                </a:solidFill>
                <a:latin typeface="Century Gothic" panose="020B0502020202020204" pitchFamily="34" charset="0"/>
                <a:cs typeface="Arial" panose="020B0604020202020204" pitchFamily="34" charset="0"/>
              </a:rPr>
              <a:t>Merantes</a:t>
            </a:r>
            <a:endParaRPr lang="en-US" sz="1400" dirty="0" smtClean="0">
              <a:solidFill>
                <a:schemeClr val="bg1"/>
              </a:solidFill>
              <a:latin typeface="Century Gothic" panose="020B0502020202020204" pitchFamily="34" charset="0"/>
              <a:cs typeface="Arial" panose="020B0604020202020204" pitchFamily="34" charset="0"/>
            </a:endParaRPr>
          </a:p>
          <a:p>
            <a:r>
              <a:rPr lang="en-US" sz="1400" dirty="0" smtClean="0">
                <a:solidFill>
                  <a:schemeClr val="bg1"/>
                </a:solidFill>
                <a:latin typeface="Century Gothic" panose="020B0502020202020204" pitchFamily="34" charset="0"/>
                <a:cs typeface="Arial" panose="020B0604020202020204" pitchFamily="34" charset="0"/>
              </a:rPr>
              <a:t>Developer</a:t>
            </a:r>
            <a:endParaRPr lang="en-US" sz="1400" dirty="0">
              <a:solidFill>
                <a:schemeClr val="bg1"/>
              </a:solidFill>
              <a:latin typeface="Century Gothic" panose="020B0502020202020204" pitchFamily="34" charset="0"/>
              <a:cs typeface="Arial" panose="020B0604020202020204" pitchFamily="34" charset="0"/>
            </a:endParaRPr>
          </a:p>
        </p:txBody>
      </p:sp>
      <p:sp>
        <p:nvSpPr>
          <p:cNvPr id="18" name="TextBox 17"/>
          <p:cNvSpPr txBox="1"/>
          <p:nvPr/>
        </p:nvSpPr>
        <p:spPr>
          <a:xfrm>
            <a:off x="6337442" y="3994876"/>
            <a:ext cx="2278966" cy="523220"/>
          </a:xfrm>
          <a:prstGeom prst="rect">
            <a:avLst/>
          </a:prstGeom>
          <a:noFill/>
        </p:spPr>
        <p:txBody>
          <a:bodyPr wrap="square" rtlCol="0">
            <a:spAutoFit/>
          </a:bodyPr>
          <a:lstStyle/>
          <a:p>
            <a:r>
              <a:rPr lang="en-US" sz="1400" dirty="0" smtClean="0">
                <a:solidFill>
                  <a:schemeClr val="bg1"/>
                </a:solidFill>
                <a:latin typeface="Century Gothic" panose="020B0502020202020204" pitchFamily="34" charset="0"/>
                <a:cs typeface="Arial" panose="020B0604020202020204" pitchFamily="34" charset="0"/>
              </a:rPr>
              <a:t>Clarence James </a:t>
            </a:r>
            <a:r>
              <a:rPr lang="en-US" sz="1400" dirty="0" err="1" smtClean="0">
                <a:solidFill>
                  <a:schemeClr val="bg1"/>
                </a:solidFill>
                <a:latin typeface="Century Gothic" panose="020B0502020202020204" pitchFamily="34" charset="0"/>
                <a:cs typeface="Arial" panose="020B0604020202020204" pitchFamily="34" charset="0"/>
              </a:rPr>
              <a:t>Orias</a:t>
            </a:r>
            <a:endParaRPr lang="en-US" sz="1400" dirty="0" smtClean="0">
              <a:solidFill>
                <a:schemeClr val="bg1"/>
              </a:solidFill>
              <a:latin typeface="Century Gothic" panose="020B0502020202020204" pitchFamily="34" charset="0"/>
              <a:cs typeface="Arial" panose="020B0604020202020204" pitchFamily="34" charset="0"/>
            </a:endParaRPr>
          </a:p>
          <a:p>
            <a:r>
              <a:rPr lang="en-US" sz="1400" dirty="0" smtClean="0">
                <a:solidFill>
                  <a:schemeClr val="bg1"/>
                </a:solidFill>
                <a:latin typeface="Century Gothic" panose="020B0502020202020204" pitchFamily="34" charset="0"/>
                <a:cs typeface="Arial" panose="020B0604020202020204" pitchFamily="34" charset="0"/>
              </a:rPr>
              <a:t>Developer</a:t>
            </a:r>
            <a:endParaRPr lang="en-US" sz="1400" dirty="0">
              <a:solidFill>
                <a:schemeClr val="bg1"/>
              </a:solidFill>
              <a:latin typeface="Century Gothic" panose="020B0502020202020204" pitchFamily="34" charset="0"/>
              <a:cs typeface="Arial" panose="020B0604020202020204" pitchFamily="34" charset="0"/>
            </a:endParaRPr>
          </a:p>
        </p:txBody>
      </p:sp>
      <p:sp>
        <p:nvSpPr>
          <p:cNvPr id="19" name="TextBox 18"/>
          <p:cNvSpPr txBox="1"/>
          <p:nvPr/>
        </p:nvSpPr>
        <p:spPr>
          <a:xfrm>
            <a:off x="6349094" y="5317107"/>
            <a:ext cx="2278966" cy="523220"/>
          </a:xfrm>
          <a:prstGeom prst="rect">
            <a:avLst/>
          </a:prstGeom>
          <a:noFill/>
        </p:spPr>
        <p:txBody>
          <a:bodyPr wrap="square" rtlCol="0">
            <a:spAutoFit/>
          </a:bodyPr>
          <a:lstStyle/>
          <a:p>
            <a:r>
              <a:rPr lang="en-US" sz="1400" dirty="0" smtClean="0">
                <a:solidFill>
                  <a:schemeClr val="bg1"/>
                </a:solidFill>
                <a:latin typeface="Century Gothic" panose="020B0502020202020204" pitchFamily="34" charset="0"/>
                <a:cs typeface="Arial" panose="020B0604020202020204" pitchFamily="34" charset="0"/>
              </a:rPr>
              <a:t>Bobby </a:t>
            </a:r>
            <a:r>
              <a:rPr lang="en-US" sz="1400" dirty="0" err="1" smtClean="0">
                <a:solidFill>
                  <a:schemeClr val="bg1"/>
                </a:solidFill>
                <a:latin typeface="Century Gothic" panose="020B0502020202020204" pitchFamily="34" charset="0"/>
                <a:cs typeface="Arial" panose="020B0604020202020204" pitchFamily="34" charset="0"/>
              </a:rPr>
              <a:t>Brandell</a:t>
            </a:r>
            <a:r>
              <a:rPr lang="en-US" sz="1400" dirty="0" smtClean="0">
                <a:solidFill>
                  <a:schemeClr val="bg1"/>
                </a:solidFill>
                <a:latin typeface="Century Gothic" panose="020B0502020202020204" pitchFamily="34" charset="0"/>
                <a:cs typeface="Arial" panose="020B0604020202020204" pitchFamily="34" charset="0"/>
              </a:rPr>
              <a:t> Reyes</a:t>
            </a:r>
          </a:p>
          <a:p>
            <a:r>
              <a:rPr lang="en-US" sz="1400" dirty="0" smtClean="0">
                <a:solidFill>
                  <a:schemeClr val="bg1"/>
                </a:solidFill>
                <a:latin typeface="Century Gothic" panose="020B0502020202020204" pitchFamily="34" charset="0"/>
                <a:cs typeface="Arial" panose="020B0604020202020204" pitchFamily="34" charset="0"/>
              </a:rPr>
              <a:t>Developer</a:t>
            </a:r>
            <a:endParaRPr lang="en-US" sz="1400" dirty="0">
              <a:solidFill>
                <a:schemeClr val="bg1"/>
              </a:solidFill>
              <a:latin typeface="Century Gothic" panose="020B0502020202020204" pitchFamily="34" charset="0"/>
              <a:cs typeface="Arial" panose="020B0604020202020204" pitchFamily="34" charset="0"/>
            </a:endParaRPr>
          </a:p>
        </p:txBody>
      </p:sp>
    </p:spTree>
    <p:extLst>
      <p:ext uri="{BB962C8B-B14F-4D97-AF65-F5344CB8AC3E}">
        <p14:creationId xmlns:p14="http://schemas.microsoft.com/office/powerpoint/2010/main" val="21570444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xmlns="" id="{F6F939FF-38E5-43C1-9562-6E33A2F5084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7541"/>
          </a:xfrm>
          <a:prstGeom prst="rect">
            <a:avLst/>
          </a:prstGeom>
          <a:solidFill>
            <a:srgbClr val="F7C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xmlns="" id="{C148A00E-633D-4DE1-A032-9D62FA291C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4572457"/>
            <a:ext cx="12188952" cy="2285543"/>
          </a:xfrm>
          <a:prstGeom prst="rect">
            <a:avLst/>
          </a:prstGeom>
          <a:solidFill>
            <a:srgbClr val="CAAA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1234439" y="435894"/>
            <a:ext cx="9720073" cy="4023360"/>
          </a:xfrm>
        </p:spPr>
        <p:txBody>
          <a:bodyPr/>
          <a:lstStyle/>
          <a:p>
            <a:endParaRPr lang="en-US" dirty="0"/>
          </a:p>
        </p:txBody>
      </p:sp>
      <p:sp>
        <p:nvSpPr>
          <p:cNvPr id="4" name="Title 3"/>
          <p:cNvSpPr>
            <a:spLocks noGrp="1"/>
          </p:cNvSpPr>
          <p:nvPr>
            <p:ph type="title"/>
          </p:nvPr>
        </p:nvSpPr>
        <p:spPr/>
        <p:txBody>
          <a:bodyPr/>
          <a:lstStyle/>
          <a:p>
            <a:endParaRPr lang="en-US"/>
          </a:p>
        </p:txBody>
      </p:sp>
      <p:sp>
        <p:nvSpPr>
          <p:cNvPr id="6" name="Rounded Rectangle 5"/>
          <p:cNvSpPr/>
          <p:nvPr/>
        </p:nvSpPr>
        <p:spPr>
          <a:xfrm>
            <a:off x="371061" y="278296"/>
            <a:ext cx="11476382" cy="6361043"/>
          </a:xfrm>
          <a:prstGeom prst="round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88834" y="896397"/>
            <a:ext cx="10611282" cy="4585871"/>
          </a:xfrm>
          <a:prstGeom prst="rect">
            <a:avLst/>
          </a:prstGeom>
          <a:noFill/>
        </p:spPr>
        <p:txBody>
          <a:bodyPr wrap="square" rtlCol="0">
            <a:spAutoFit/>
          </a:bodyPr>
          <a:lstStyle/>
          <a:p>
            <a:pPr algn="ctr"/>
            <a:r>
              <a:rPr lang="en-PH" sz="4000" b="1" i="1" dirty="0" smtClean="0">
                <a:solidFill>
                  <a:srgbClr val="634832"/>
                </a:solidFill>
                <a:latin typeface="Gotham" panose="02000504050000020004" pitchFamily="2" charset="0"/>
              </a:rPr>
              <a:t>ABSTRACT</a:t>
            </a:r>
          </a:p>
          <a:p>
            <a:pPr algn="ctr"/>
            <a:r>
              <a:rPr lang="en-PH" sz="3600" b="1" i="1" dirty="0" smtClean="0">
                <a:solidFill>
                  <a:srgbClr val="634832"/>
                </a:solidFill>
                <a:latin typeface="Gotham" panose="02000504050000020004" pitchFamily="2" charset="0"/>
              </a:rPr>
              <a:t>  </a:t>
            </a:r>
          </a:p>
          <a:p>
            <a:pPr algn="ctr"/>
            <a:r>
              <a:rPr lang="en-US" sz="2400" i="1" dirty="0">
                <a:solidFill>
                  <a:srgbClr val="634832"/>
                </a:solidFill>
                <a:latin typeface="Montserrat" panose="00000500000000000000" pitchFamily="2" charset="0"/>
              </a:rPr>
              <a:t>In this paper, we describe the “Coffee Business Point of Sale and Purchase Inventory Management System using C#.net and MS Access Database” </a:t>
            </a:r>
          </a:p>
          <a:p>
            <a:pPr algn="ctr"/>
            <a:r>
              <a:rPr lang="en-US" sz="2400" i="1" dirty="0">
                <a:solidFill>
                  <a:srgbClr val="634832"/>
                </a:solidFill>
                <a:latin typeface="Montserrat" panose="00000500000000000000" pitchFamily="2" charset="0"/>
              </a:rPr>
              <a:t>This paper discusses the new and improved version of a current developed system that was presented before. These new improvements make’s the new system more presentable and user friendly than the first version.</a:t>
            </a:r>
          </a:p>
          <a:p>
            <a:pPr algn="ctr"/>
            <a:r>
              <a:rPr lang="en-US" sz="2400" i="1" dirty="0">
                <a:solidFill>
                  <a:srgbClr val="634832"/>
                </a:solidFill>
                <a:latin typeface="Montserrat" panose="00000500000000000000" pitchFamily="2" charset="0"/>
              </a:rPr>
              <a:t>This new system can be use based on its functions and added anew function that was needed on a Coffee Business System</a:t>
            </a:r>
          </a:p>
        </p:txBody>
      </p:sp>
    </p:spTree>
    <p:extLst>
      <p:ext uri="{BB962C8B-B14F-4D97-AF65-F5344CB8AC3E}">
        <p14:creationId xmlns:p14="http://schemas.microsoft.com/office/powerpoint/2010/main" val="11025868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xmlns="" id="{F6F939FF-38E5-43C1-9562-6E33A2F5084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7541"/>
          </a:xfrm>
          <a:prstGeom prst="rect">
            <a:avLst/>
          </a:prstGeom>
          <a:solidFill>
            <a:srgbClr val="F7C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xmlns="" id="{C148A00E-633D-4DE1-A032-9D62FA291C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4572457"/>
            <a:ext cx="12188952" cy="2285543"/>
          </a:xfrm>
          <a:prstGeom prst="rect">
            <a:avLst/>
          </a:prstGeom>
          <a:solidFill>
            <a:srgbClr val="CAAA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1234439" y="435894"/>
            <a:ext cx="9720073" cy="4023360"/>
          </a:xfrm>
        </p:spPr>
        <p:txBody>
          <a:bodyPr/>
          <a:lstStyle/>
          <a:p>
            <a:endParaRPr lang="en-US" dirty="0"/>
          </a:p>
        </p:txBody>
      </p:sp>
      <p:sp>
        <p:nvSpPr>
          <p:cNvPr id="4" name="Title 3"/>
          <p:cNvSpPr>
            <a:spLocks noGrp="1"/>
          </p:cNvSpPr>
          <p:nvPr>
            <p:ph type="title"/>
          </p:nvPr>
        </p:nvSpPr>
        <p:spPr/>
        <p:txBody>
          <a:bodyPr/>
          <a:lstStyle/>
          <a:p>
            <a:endParaRPr lang="en-US"/>
          </a:p>
        </p:txBody>
      </p:sp>
      <p:sp>
        <p:nvSpPr>
          <p:cNvPr id="6" name="Rounded Rectangle 5"/>
          <p:cNvSpPr/>
          <p:nvPr/>
        </p:nvSpPr>
        <p:spPr>
          <a:xfrm>
            <a:off x="371061" y="278296"/>
            <a:ext cx="11476382" cy="6361043"/>
          </a:xfrm>
          <a:prstGeom prst="round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129282" y="766502"/>
            <a:ext cx="9930385" cy="5324535"/>
          </a:xfrm>
          <a:prstGeom prst="rect">
            <a:avLst/>
          </a:prstGeom>
          <a:noFill/>
        </p:spPr>
        <p:txBody>
          <a:bodyPr wrap="square" rtlCol="0">
            <a:spAutoFit/>
          </a:bodyPr>
          <a:lstStyle/>
          <a:p>
            <a:pPr marL="857250" indent="-857250" algn="ctr">
              <a:buAutoNum type="romanUcPeriod"/>
            </a:pPr>
            <a:r>
              <a:rPr lang="en-US" sz="3600" b="1" i="1" dirty="0" smtClean="0">
                <a:solidFill>
                  <a:srgbClr val="634832"/>
                </a:solidFill>
                <a:latin typeface="Gotham" panose="02000504050000020004" pitchFamily="2" charset="0"/>
              </a:rPr>
              <a:t>INTRODUCTION</a:t>
            </a:r>
          </a:p>
          <a:p>
            <a:pPr algn="ctr"/>
            <a:r>
              <a:rPr lang="en-US" sz="3600" b="1" i="1" dirty="0" smtClean="0">
                <a:solidFill>
                  <a:srgbClr val="634832"/>
                </a:solidFill>
                <a:latin typeface="Gotham" panose="02000504050000020004" pitchFamily="2" charset="0"/>
              </a:rPr>
              <a:t> </a:t>
            </a:r>
          </a:p>
          <a:p>
            <a:pPr algn="ctr"/>
            <a:r>
              <a:rPr lang="en-US" sz="2000" i="1" dirty="0" smtClean="0">
                <a:solidFill>
                  <a:srgbClr val="634832"/>
                </a:solidFill>
                <a:latin typeface="Montserrat" panose="00000500000000000000" pitchFamily="2" charset="0"/>
              </a:rPr>
              <a:t>There </a:t>
            </a:r>
            <a:r>
              <a:rPr lang="en-US" sz="2000" i="1" dirty="0">
                <a:solidFill>
                  <a:srgbClr val="634832"/>
                </a:solidFill>
                <a:latin typeface="Montserrat" panose="00000500000000000000" pitchFamily="2" charset="0"/>
              </a:rPr>
              <a:t>are many points of sale advantages and benefits for your business, especially when compared to traditional cash registers. If your business still uses an Electronic Cash Register (ECR) and a credit card terminal, at some point you’ve probably considered upgrading to a complete Point of Sale (POS) system. However, if you’ve been hesitant in the past, there’s no better time than now to upgrade. POS systems are easier to use and more cost-effective than ever before. With a </a:t>
            </a:r>
            <a:r>
              <a:rPr lang="en-US" sz="2000" i="1" dirty="0" smtClean="0">
                <a:solidFill>
                  <a:srgbClr val="634832"/>
                </a:solidFill>
                <a:latin typeface="Montserrat" panose="00000500000000000000" pitchFamily="2" charset="0"/>
              </a:rPr>
              <a:t>PO</a:t>
            </a:r>
          </a:p>
          <a:p>
            <a:pPr algn="ctr"/>
            <a:endParaRPr lang="en-US" sz="2000" i="1" dirty="0">
              <a:solidFill>
                <a:srgbClr val="634832"/>
              </a:solidFill>
              <a:latin typeface="Montserrat" panose="00000500000000000000" pitchFamily="2" charset="0"/>
            </a:endParaRPr>
          </a:p>
          <a:p>
            <a:pPr marL="457200" indent="-457200" algn="ctr">
              <a:buAutoNum type="arabicPeriod"/>
            </a:pPr>
            <a:r>
              <a:rPr lang="en-US" i="1" dirty="0" smtClean="0">
                <a:solidFill>
                  <a:srgbClr val="634832"/>
                </a:solidFill>
                <a:latin typeface="Montserrat" panose="00000500000000000000" pitchFamily="2" charset="0"/>
              </a:rPr>
              <a:t>Increased </a:t>
            </a:r>
            <a:r>
              <a:rPr lang="en-US" i="1" dirty="0">
                <a:solidFill>
                  <a:srgbClr val="634832"/>
                </a:solidFill>
                <a:latin typeface="Montserrat" panose="00000500000000000000" pitchFamily="2" charset="0"/>
              </a:rPr>
              <a:t>Efficiency </a:t>
            </a:r>
            <a:endParaRPr lang="en-US" i="1" dirty="0" smtClean="0">
              <a:solidFill>
                <a:srgbClr val="634832"/>
              </a:solidFill>
              <a:latin typeface="Montserrat" panose="00000500000000000000" pitchFamily="2" charset="0"/>
            </a:endParaRPr>
          </a:p>
          <a:p>
            <a:pPr marL="457200" indent="-457200" algn="ctr">
              <a:buAutoNum type="arabicPeriod"/>
            </a:pPr>
            <a:r>
              <a:rPr lang="en-US" i="1" dirty="0" smtClean="0">
                <a:solidFill>
                  <a:srgbClr val="634832"/>
                </a:solidFill>
                <a:latin typeface="Montserrat" panose="00000500000000000000" pitchFamily="2" charset="0"/>
              </a:rPr>
              <a:t>Ease </a:t>
            </a:r>
            <a:r>
              <a:rPr lang="en-US" i="1" dirty="0">
                <a:solidFill>
                  <a:srgbClr val="634832"/>
                </a:solidFill>
                <a:latin typeface="Montserrat" panose="00000500000000000000" pitchFamily="2" charset="0"/>
              </a:rPr>
              <a:t>of Use </a:t>
            </a:r>
            <a:endParaRPr lang="en-US" i="1" dirty="0" smtClean="0">
              <a:solidFill>
                <a:srgbClr val="634832"/>
              </a:solidFill>
              <a:latin typeface="Montserrat" panose="00000500000000000000" pitchFamily="2" charset="0"/>
            </a:endParaRPr>
          </a:p>
          <a:p>
            <a:pPr marL="457200" indent="-457200" algn="ctr">
              <a:buAutoNum type="arabicPeriod"/>
            </a:pPr>
            <a:r>
              <a:rPr lang="en-US" i="1" dirty="0" smtClean="0">
                <a:solidFill>
                  <a:srgbClr val="634832"/>
                </a:solidFill>
                <a:latin typeface="Montserrat" panose="00000500000000000000" pitchFamily="2" charset="0"/>
              </a:rPr>
              <a:t>Greater </a:t>
            </a:r>
            <a:r>
              <a:rPr lang="en-US" i="1" dirty="0">
                <a:solidFill>
                  <a:srgbClr val="634832"/>
                </a:solidFill>
                <a:latin typeface="Montserrat" panose="00000500000000000000" pitchFamily="2" charset="0"/>
              </a:rPr>
              <a:t>Accuracy </a:t>
            </a:r>
          </a:p>
          <a:p>
            <a:pPr marL="457200" indent="-457200" algn="ctr">
              <a:buAutoNum type="arabicPeriod"/>
            </a:pPr>
            <a:r>
              <a:rPr lang="en-US" i="1" dirty="0" smtClean="0">
                <a:solidFill>
                  <a:srgbClr val="634832"/>
                </a:solidFill>
                <a:latin typeface="Montserrat" panose="00000500000000000000" pitchFamily="2" charset="0"/>
              </a:rPr>
              <a:t>Inventory </a:t>
            </a:r>
            <a:r>
              <a:rPr lang="en-US" i="1" dirty="0">
                <a:solidFill>
                  <a:srgbClr val="634832"/>
                </a:solidFill>
                <a:latin typeface="Montserrat" panose="00000500000000000000" pitchFamily="2" charset="0"/>
              </a:rPr>
              <a:t>Management </a:t>
            </a:r>
          </a:p>
          <a:p>
            <a:pPr marL="457200" indent="-457200" algn="ctr">
              <a:buAutoNum type="arabicPeriod"/>
            </a:pPr>
            <a:r>
              <a:rPr lang="en-US" i="1" dirty="0" smtClean="0">
                <a:solidFill>
                  <a:srgbClr val="634832"/>
                </a:solidFill>
                <a:latin typeface="Montserrat" panose="00000500000000000000" pitchFamily="2" charset="0"/>
              </a:rPr>
              <a:t>Employee </a:t>
            </a:r>
            <a:r>
              <a:rPr lang="en-US" i="1" dirty="0">
                <a:solidFill>
                  <a:srgbClr val="634832"/>
                </a:solidFill>
                <a:latin typeface="Montserrat" panose="00000500000000000000" pitchFamily="2" charset="0"/>
              </a:rPr>
              <a:t>Management </a:t>
            </a:r>
          </a:p>
          <a:p>
            <a:pPr marL="457200" indent="-457200" algn="ctr">
              <a:buAutoNum type="arabicPeriod"/>
            </a:pPr>
            <a:r>
              <a:rPr lang="en-US" i="1" dirty="0" smtClean="0">
                <a:solidFill>
                  <a:srgbClr val="634832"/>
                </a:solidFill>
                <a:latin typeface="Montserrat" panose="00000500000000000000" pitchFamily="2" charset="0"/>
              </a:rPr>
              <a:t>Reporting</a:t>
            </a:r>
            <a:endParaRPr lang="en-US" i="1" dirty="0">
              <a:solidFill>
                <a:srgbClr val="634832"/>
              </a:solidFill>
              <a:latin typeface="Montserrat" panose="00000500000000000000" pitchFamily="2" charset="0"/>
            </a:endParaRPr>
          </a:p>
        </p:txBody>
      </p:sp>
    </p:spTree>
    <p:extLst>
      <p:ext uri="{BB962C8B-B14F-4D97-AF65-F5344CB8AC3E}">
        <p14:creationId xmlns:p14="http://schemas.microsoft.com/office/powerpoint/2010/main" val="26907939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xmlns="" id="{F6F939FF-38E5-43C1-9562-6E33A2F5084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7541"/>
          </a:xfrm>
          <a:prstGeom prst="rect">
            <a:avLst/>
          </a:prstGeom>
          <a:solidFill>
            <a:srgbClr val="F7C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xmlns="" id="{C148A00E-633D-4DE1-A032-9D62FA291C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4572457"/>
            <a:ext cx="12188952" cy="2285543"/>
          </a:xfrm>
          <a:prstGeom prst="rect">
            <a:avLst/>
          </a:prstGeom>
          <a:solidFill>
            <a:srgbClr val="CAAA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1234439" y="435894"/>
            <a:ext cx="9720073" cy="4023360"/>
          </a:xfrm>
        </p:spPr>
        <p:txBody>
          <a:bodyPr/>
          <a:lstStyle/>
          <a:p>
            <a:endParaRPr lang="en-US" dirty="0"/>
          </a:p>
        </p:txBody>
      </p:sp>
      <p:sp>
        <p:nvSpPr>
          <p:cNvPr id="4" name="Title 3"/>
          <p:cNvSpPr>
            <a:spLocks noGrp="1"/>
          </p:cNvSpPr>
          <p:nvPr>
            <p:ph type="title"/>
          </p:nvPr>
        </p:nvSpPr>
        <p:spPr/>
        <p:txBody>
          <a:bodyPr/>
          <a:lstStyle/>
          <a:p>
            <a:endParaRPr lang="en-US"/>
          </a:p>
        </p:txBody>
      </p:sp>
      <p:sp>
        <p:nvSpPr>
          <p:cNvPr id="6" name="Rounded Rectangle 5"/>
          <p:cNvSpPr/>
          <p:nvPr/>
        </p:nvSpPr>
        <p:spPr>
          <a:xfrm>
            <a:off x="371061" y="278296"/>
            <a:ext cx="11476382" cy="6361043"/>
          </a:xfrm>
          <a:prstGeom prst="round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15618" y="674170"/>
            <a:ext cx="11012556" cy="5940088"/>
          </a:xfrm>
          <a:prstGeom prst="rect">
            <a:avLst/>
          </a:prstGeom>
          <a:noFill/>
        </p:spPr>
        <p:txBody>
          <a:bodyPr wrap="square" rtlCol="0">
            <a:spAutoFit/>
          </a:bodyPr>
          <a:lstStyle/>
          <a:p>
            <a:pPr algn="ctr"/>
            <a:r>
              <a:rPr lang="en-US" sz="3600" b="1" i="1" dirty="0">
                <a:solidFill>
                  <a:srgbClr val="634832"/>
                </a:solidFill>
                <a:latin typeface="Gotham" panose="02000504050000020004" pitchFamily="2" charset="0"/>
              </a:rPr>
              <a:t>II. REVIEW OF RELATED </a:t>
            </a:r>
            <a:r>
              <a:rPr lang="en-US" sz="3600" b="1" i="1" dirty="0" smtClean="0">
                <a:solidFill>
                  <a:srgbClr val="634832"/>
                </a:solidFill>
                <a:latin typeface="Gotham" panose="02000504050000020004" pitchFamily="2" charset="0"/>
              </a:rPr>
              <a:t>STUDIES</a:t>
            </a:r>
          </a:p>
          <a:p>
            <a:pPr algn="ctr"/>
            <a:r>
              <a:rPr lang="en-US" sz="3600" b="1" i="1" dirty="0" smtClean="0">
                <a:solidFill>
                  <a:srgbClr val="634832"/>
                </a:solidFill>
                <a:latin typeface="Gotham" panose="02000504050000020004" pitchFamily="2" charset="0"/>
              </a:rPr>
              <a:t> </a:t>
            </a:r>
          </a:p>
          <a:p>
            <a:pPr algn="ctr"/>
            <a:r>
              <a:rPr lang="en-US" sz="2200" i="1" dirty="0">
                <a:solidFill>
                  <a:srgbClr val="634832"/>
                </a:solidFill>
                <a:latin typeface="Montserrat" panose="00000500000000000000" pitchFamily="2" charset="0"/>
              </a:rPr>
              <a:t>Maintaining Alignment over the Long-Term: Lessons from the Evolution of an Electronic Point of Sale System</a:t>
            </a:r>
          </a:p>
          <a:p>
            <a:pPr algn="ctr"/>
            <a:r>
              <a:rPr lang="en-US" sz="2200" i="1" dirty="0">
                <a:solidFill>
                  <a:srgbClr val="634832"/>
                </a:solidFill>
                <a:latin typeface="Montserrat" panose="00000500000000000000" pitchFamily="2" charset="0"/>
              </a:rPr>
              <a:t>Research in both the organizational and information systems areas suggests that aligning information systems and dimensions of the organization improves performance. However, the dynamic nature of both information systems and organizations makes a close alignment more an aspiration than a state. This paper examines alignment from the perspective of the management processes through which companies may achieve and sustain alignment in dynamic environments. In so doing they may also develop core capabilities in managing IS innovation, which enable sustained competitive advantage. The paper traces the evolution of alignment in a company that used information systems to develop the business in new strategic directions, and shows how semi-structures contributed to this.</a:t>
            </a:r>
          </a:p>
        </p:txBody>
      </p:sp>
    </p:spTree>
    <p:extLst>
      <p:ext uri="{BB962C8B-B14F-4D97-AF65-F5344CB8AC3E}">
        <p14:creationId xmlns:p14="http://schemas.microsoft.com/office/powerpoint/2010/main" val="18358936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xmlns="" id="{F6F939FF-38E5-43C1-9562-6E33A2F5084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7541"/>
          </a:xfrm>
          <a:prstGeom prst="rect">
            <a:avLst/>
          </a:prstGeom>
          <a:solidFill>
            <a:srgbClr val="F7C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xmlns="" id="{C148A00E-633D-4DE1-A032-9D62FA291C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4572457"/>
            <a:ext cx="12188952" cy="2285543"/>
          </a:xfrm>
          <a:prstGeom prst="rect">
            <a:avLst/>
          </a:prstGeom>
          <a:solidFill>
            <a:srgbClr val="CAAA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1234439" y="435894"/>
            <a:ext cx="9720073" cy="4023360"/>
          </a:xfrm>
        </p:spPr>
        <p:txBody>
          <a:bodyPr/>
          <a:lstStyle/>
          <a:p>
            <a:endParaRPr lang="en-US" dirty="0"/>
          </a:p>
        </p:txBody>
      </p:sp>
      <p:sp>
        <p:nvSpPr>
          <p:cNvPr id="4" name="Title 3"/>
          <p:cNvSpPr>
            <a:spLocks noGrp="1"/>
          </p:cNvSpPr>
          <p:nvPr>
            <p:ph type="title"/>
          </p:nvPr>
        </p:nvSpPr>
        <p:spPr/>
        <p:txBody>
          <a:bodyPr/>
          <a:lstStyle/>
          <a:p>
            <a:endParaRPr lang="en-US"/>
          </a:p>
        </p:txBody>
      </p:sp>
      <p:sp>
        <p:nvSpPr>
          <p:cNvPr id="6" name="Rounded Rectangle 5"/>
          <p:cNvSpPr/>
          <p:nvPr/>
        </p:nvSpPr>
        <p:spPr>
          <a:xfrm>
            <a:off x="371061" y="278296"/>
            <a:ext cx="11476382" cy="6361043"/>
          </a:xfrm>
          <a:prstGeom prst="round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129282" y="674170"/>
            <a:ext cx="9930385" cy="5386090"/>
          </a:xfrm>
          <a:prstGeom prst="rect">
            <a:avLst/>
          </a:prstGeom>
          <a:noFill/>
        </p:spPr>
        <p:txBody>
          <a:bodyPr wrap="square" rtlCol="0">
            <a:spAutoFit/>
          </a:bodyPr>
          <a:lstStyle/>
          <a:p>
            <a:pPr algn="ctr"/>
            <a:r>
              <a:rPr lang="en-US" sz="2800" b="1" i="1" dirty="0">
                <a:solidFill>
                  <a:srgbClr val="634832"/>
                </a:solidFill>
                <a:latin typeface="Gotham" panose="02000504050000020004" pitchFamily="2" charset="0"/>
              </a:rPr>
              <a:t>THE IMPACT OF POINT-OF-SALE DATA INACCURACY AND INVENTORY RECORD DATA ERRORS </a:t>
            </a:r>
            <a:endParaRPr lang="en-US" sz="2800" b="1" i="1" dirty="0" smtClean="0">
              <a:solidFill>
                <a:srgbClr val="634832"/>
              </a:solidFill>
              <a:latin typeface="Gotham" panose="02000504050000020004" pitchFamily="2" charset="0"/>
            </a:endParaRPr>
          </a:p>
          <a:p>
            <a:pPr algn="ctr"/>
            <a:endParaRPr lang="en-US" sz="2800" b="1" i="1" dirty="0" smtClean="0">
              <a:solidFill>
                <a:srgbClr val="634832"/>
              </a:solidFill>
              <a:latin typeface="Gotham" panose="02000504050000020004" pitchFamily="2" charset="0"/>
            </a:endParaRPr>
          </a:p>
          <a:p>
            <a:pPr algn="ctr"/>
            <a:r>
              <a:rPr lang="en-US" sz="2600" i="1" dirty="0">
                <a:solidFill>
                  <a:srgbClr val="634832"/>
                </a:solidFill>
                <a:latin typeface="Montserrat" panose="00000500000000000000" pitchFamily="2" charset="0"/>
              </a:rPr>
              <a:t>The presence or absence of error in point-of-sale (POS) data and inventory system records directly affects retailer performance. This study identifies various error sources in retail supply chains and studies the influence of inventory and POS (demand) errors in a simulated retail outlet according to fill rate and average inventory. Other things being equal, we find that inventory record error reduces fill rate more than demand error. This study adds further evidence to other studies that suggest the costs caused by errors in POS systems may be overstated.</a:t>
            </a:r>
          </a:p>
        </p:txBody>
      </p:sp>
    </p:spTree>
    <p:extLst>
      <p:ext uri="{BB962C8B-B14F-4D97-AF65-F5344CB8AC3E}">
        <p14:creationId xmlns:p14="http://schemas.microsoft.com/office/powerpoint/2010/main" val="23380618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xmlns="" id="{F6F939FF-38E5-43C1-9562-6E33A2F5084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7541"/>
          </a:xfrm>
          <a:prstGeom prst="rect">
            <a:avLst/>
          </a:prstGeom>
          <a:solidFill>
            <a:srgbClr val="F7C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xmlns="" id="{C148A00E-633D-4DE1-A032-9D62FA291C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4572457"/>
            <a:ext cx="12188952" cy="2285543"/>
          </a:xfrm>
          <a:prstGeom prst="rect">
            <a:avLst/>
          </a:prstGeom>
          <a:solidFill>
            <a:srgbClr val="CAAA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p:cNvSpPr>
            <a:spLocks noGrp="1"/>
          </p:cNvSpPr>
          <p:nvPr>
            <p:ph type="title"/>
          </p:nvPr>
        </p:nvSpPr>
        <p:spPr/>
        <p:txBody>
          <a:bodyPr/>
          <a:lstStyle/>
          <a:p>
            <a:endParaRPr lang="en-US"/>
          </a:p>
        </p:txBody>
      </p:sp>
      <p:sp>
        <p:nvSpPr>
          <p:cNvPr id="6" name="Rounded Rectangle 5"/>
          <p:cNvSpPr/>
          <p:nvPr/>
        </p:nvSpPr>
        <p:spPr>
          <a:xfrm>
            <a:off x="371061" y="278296"/>
            <a:ext cx="11476382" cy="6361043"/>
          </a:xfrm>
          <a:prstGeom prst="round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144059" y="941696"/>
            <a:ext cx="9930385" cy="923330"/>
          </a:xfrm>
          <a:prstGeom prst="rect">
            <a:avLst/>
          </a:prstGeom>
          <a:noFill/>
        </p:spPr>
        <p:txBody>
          <a:bodyPr wrap="square" rtlCol="0">
            <a:spAutoFit/>
          </a:bodyPr>
          <a:lstStyle/>
          <a:p>
            <a:pPr algn="ctr"/>
            <a:r>
              <a:rPr lang="en-US" sz="5400" b="1" i="1" dirty="0" smtClean="0">
                <a:solidFill>
                  <a:srgbClr val="634832"/>
                </a:solidFill>
                <a:latin typeface="Gotham" panose="02000504050000020004" pitchFamily="2" charset="0"/>
              </a:rPr>
              <a:t>SYSTEM DEVELOPMENT</a:t>
            </a:r>
          </a:p>
        </p:txBody>
      </p:sp>
      <p:sp>
        <p:nvSpPr>
          <p:cNvPr id="2" name="Content Placeholder 1"/>
          <p:cNvSpPr>
            <a:spLocks noGrp="1"/>
          </p:cNvSpPr>
          <p:nvPr>
            <p:ph idx="1"/>
          </p:nvPr>
        </p:nvSpPr>
        <p:spPr>
          <a:xfrm>
            <a:off x="849542" y="4572457"/>
            <a:ext cx="9720073" cy="4023360"/>
          </a:xfrm>
        </p:spPr>
        <p:txBody>
          <a:bodyPr/>
          <a:lstStyle/>
          <a:p>
            <a:endParaRPr lang="en-US" dirty="0"/>
          </a:p>
        </p:txBody>
      </p:sp>
      <p:pic>
        <p:nvPicPr>
          <p:cNvPr id="3" name="Picture 2"/>
          <p:cNvPicPr>
            <a:picLocks noChangeAspect="1"/>
          </p:cNvPicPr>
          <p:nvPr/>
        </p:nvPicPr>
        <p:blipFill>
          <a:blip r:embed="rId3"/>
          <a:stretch>
            <a:fillRect/>
          </a:stretch>
        </p:blipFill>
        <p:spPr>
          <a:xfrm>
            <a:off x="1747289" y="2082093"/>
            <a:ext cx="8723924" cy="4181196"/>
          </a:xfrm>
          <a:prstGeom prst="rect">
            <a:avLst/>
          </a:prstGeom>
        </p:spPr>
      </p:pic>
    </p:spTree>
    <p:extLst>
      <p:ext uri="{BB962C8B-B14F-4D97-AF65-F5344CB8AC3E}">
        <p14:creationId xmlns:p14="http://schemas.microsoft.com/office/powerpoint/2010/main" val="14595701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xmlns="" id="{F6F939FF-38E5-43C1-9562-6E33A2F5084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7541"/>
          </a:xfrm>
          <a:prstGeom prst="rect">
            <a:avLst/>
          </a:prstGeom>
          <a:solidFill>
            <a:srgbClr val="F7C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xmlns="" id="{C148A00E-633D-4DE1-A032-9D62FA291C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4572457"/>
            <a:ext cx="12188952" cy="2285543"/>
          </a:xfrm>
          <a:prstGeom prst="rect">
            <a:avLst/>
          </a:prstGeom>
          <a:solidFill>
            <a:srgbClr val="CAAA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p:cNvSpPr>
            <a:spLocks noGrp="1"/>
          </p:cNvSpPr>
          <p:nvPr>
            <p:ph type="title"/>
          </p:nvPr>
        </p:nvSpPr>
        <p:spPr/>
        <p:txBody>
          <a:bodyPr/>
          <a:lstStyle/>
          <a:p>
            <a:endParaRPr lang="en-US"/>
          </a:p>
        </p:txBody>
      </p:sp>
      <p:sp>
        <p:nvSpPr>
          <p:cNvPr id="6" name="Rounded Rectangle 5"/>
          <p:cNvSpPr/>
          <p:nvPr/>
        </p:nvSpPr>
        <p:spPr>
          <a:xfrm>
            <a:off x="371061" y="278296"/>
            <a:ext cx="11476382" cy="6361043"/>
          </a:xfrm>
          <a:prstGeom prst="round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144059" y="941696"/>
            <a:ext cx="9930385" cy="923330"/>
          </a:xfrm>
          <a:prstGeom prst="rect">
            <a:avLst/>
          </a:prstGeom>
          <a:noFill/>
        </p:spPr>
        <p:txBody>
          <a:bodyPr wrap="square" rtlCol="0">
            <a:spAutoFit/>
          </a:bodyPr>
          <a:lstStyle/>
          <a:p>
            <a:pPr algn="ctr"/>
            <a:r>
              <a:rPr lang="en-US" sz="5400" b="1" i="1" dirty="0" smtClean="0">
                <a:solidFill>
                  <a:srgbClr val="634832"/>
                </a:solidFill>
                <a:latin typeface="Gotham" panose="02000504050000020004" pitchFamily="2" charset="0"/>
              </a:rPr>
              <a:t>SYSTEM DEVELOPMENT</a:t>
            </a:r>
          </a:p>
        </p:txBody>
      </p:sp>
      <p:sp>
        <p:nvSpPr>
          <p:cNvPr id="2" name="Content Placeholder 1"/>
          <p:cNvSpPr>
            <a:spLocks noGrp="1"/>
          </p:cNvSpPr>
          <p:nvPr>
            <p:ph idx="1"/>
          </p:nvPr>
        </p:nvSpPr>
        <p:spPr>
          <a:xfrm>
            <a:off x="849542" y="4572457"/>
            <a:ext cx="9720073" cy="4023360"/>
          </a:xfrm>
        </p:spPr>
        <p:txBody>
          <a:bodyPr/>
          <a:lstStyle/>
          <a:p>
            <a:endParaRPr lang="en-US" dirty="0"/>
          </a:p>
        </p:txBody>
      </p:sp>
      <p:pic>
        <p:nvPicPr>
          <p:cNvPr id="5" name="Picture 4"/>
          <p:cNvPicPr>
            <a:picLocks noChangeAspect="1"/>
          </p:cNvPicPr>
          <p:nvPr/>
        </p:nvPicPr>
        <p:blipFill>
          <a:blip r:embed="rId3"/>
          <a:stretch>
            <a:fillRect/>
          </a:stretch>
        </p:blipFill>
        <p:spPr>
          <a:xfrm>
            <a:off x="1487914" y="1928545"/>
            <a:ext cx="8443328" cy="3969738"/>
          </a:xfrm>
          <a:prstGeom prst="rect">
            <a:avLst/>
          </a:prstGeom>
        </p:spPr>
      </p:pic>
    </p:spTree>
    <p:extLst>
      <p:ext uri="{BB962C8B-B14F-4D97-AF65-F5344CB8AC3E}">
        <p14:creationId xmlns:p14="http://schemas.microsoft.com/office/powerpoint/2010/main" val="8459547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xmlns="" id="{F6F939FF-38E5-43C1-9562-6E33A2F5084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7541"/>
          </a:xfrm>
          <a:prstGeom prst="rect">
            <a:avLst/>
          </a:prstGeom>
          <a:solidFill>
            <a:srgbClr val="F7C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xmlns="" id="{C148A00E-633D-4DE1-A032-9D62FA291C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4572457"/>
            <a:ext cx="12188952" cy="2285543"/>
          </a:xfrm>
          <a:prstGeom prst="rect">
            <a:avLst/>
          </a:prstGeom>
          <a:solidFill>
            <a:srgbClr val="CAAA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p:cNvSpPr>
            <a:spLocks noGrp="1"/>
          </p:cNvSpPr>
          <p:nvPr>
            <p:ph type="title"/>
          </p:nvPr>
        </p:nvSpPr>
        <p:spPr/>
        <p:txBody>
          <a:bodyPr/>
          <a:lstStyle/>
          <a:p>
            <a:endParaRPr lang="en-US"/>
          </a:p>
        </p:txBody>
      </p:sp>
      <p:sp>
        <p:nvSpPr>
          <p:cNvPr id="6" name="Rounded Rectangle 5"/>
          <p:cNvSpPr/>
          <p:nvPr/>
        </p:nvSpPr>
        <p:spPr>
          <a:xfrm>
            <a:off x="371061" y="278296"/>
            <a:ext cx="11476382" cy="6361043"/>
          </a:xfrm>
          <a:prstGeom prst="round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144059" y="941696"/>
            <a:ext cx="9930385" cy="923330"/>
          </a:xfrm>
          <a:prstGeom prst="rect">
            <a:avLst/>
          </a:prstGeom>
          <a:noFill/>
        </p:spPr>
        <p:txBody>
          <a:bodyPr wrap="square" rtlCol="0">
            <a:spAutoFit/>
          </a:bodyPr>
          <a:lstStyle/>
          <a:p>
            <a:pPr algn="ctr"/>
            <a:r>
              <a:rPr lang="en-US" sz="5400" b="1" i="1" dirty="0" smtClean="0">
                <a:solidFill>
                  <a:srgbClr val="634832"/>
                </a:solidFill>
                <a:latin typeface="Gotham" panose="02000504050000020004" pitchFamily="2" charset="0"/>
              </a:rPr>
              <a:t>SYSTEM DEVELOPMENT</a:t>
            </a:r>
          </a:p>
        </p:txBody>
      </p:sp>
      <p:sp>
        <p:nvSpPr>
          <p:cNvPr id="2" name="Content Placeholder 1"/>
          <p:cNvSpPr>
            <a:spLocks noGrp="1"/>
          </p:cNvSpPr>
          <p:nvPr>
            <p:ph idx="1"/>
          </p:nvPr>
        </p:nvSpPr>
        <p:spPr>
          <a:xfrm>
            <a:off x="849542" y="4572457"/>
            <a:ext cx="9720073" cy="4023360"/>
          </a:xfrm>
        </p:spPr>
        <p:txBody>
          <a:bodyPr/>
          <a:lstStyle/>
          <a:p>
            <a:endParaRPr lang="en-US" dirty="0"/>
          </a:p>
        </p:txBody>
      </p:sp>
      <p:pic>
        <p:nvPicPr>
          <p:cNvPr id="3" name="Picture 2"/>
          <p:cNvPicPr>
            <a:picLocks noChangeAspect="1"/>
          </p:cNvPicPr>
          <p:nvPr/>
        </p:nvPicPr>
        <p:blipFill>
          <a:blip r:embed="rId3"/>
          <a:stretch>
            <a:fillRect/>
          </a:stretch>
        </p:blipFill>
        <p:spPr>
          <a:xfrm>
            <a:off x="2520442" y="1797019"/>
            <a:ext cx="7148068" cy="4787118"/>
          </a:xfrm>
          <a:prstGeom prst="rect">
            <a:avLst/>
          </a:prstGeom>
        </p:spPr>
      </p:pic>
    </p:spTree>
    <p:extLst>
      <p:ext uri="{BB962C8B-B14F-4D97-AF65-F5344CB8AC3E}">
        <p14:creationId xmlns:p14="http://schemas.microsoft.com/office/powerpoint/2010/main" val="25796134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xmlns="" id="{F6F939FF-38E5-43C1-9562-6E33A2F5084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7541"/>
          </a:xfrm>
          <a:prstGeom prst="rect">
            <a:avLst/>
          </a:prstGeom>
          <a:solidFill>
            <a:srgbClr val="F7C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xmlns="" id="{C148A00E-633D-4DE1-A032-9D62FA291C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4572457"/>
            <a:ext cx="12188952" cy="2285543"/>
          </a:xfrm>
          <a:prstGeom prst="rect">
            <a:avLst/>
          </a:prstGeom>
          <a:solidFill>
            <a:srgbClr val="CAAA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p:cNvSpPr>
            <a:spLocks noGrp="1"/>
          </p:cNvSpPr>
          <p:nvPr>
            <p:ph type="title"/>
          </p:nvPr>
        </p:nvSpPr>
        <p:spPr/>
        <p:txBody>
          <a:bodyPr/>
          <a:lstStyle/>
          <a:p>
            <a:endParaRPr lang="en-US"/>
          </a:p>
        </p:txBody>
      </p:sp>
      <p:sp>
        <p:nvSpPr>
          <p:cNvPr id="6" name="Rounded Rectangle 5"/>
          <p:cNvSpPr/>
          <p:nvPr/>
        </p:nvSpPr>
        <p:spPr>
          <a:xfrm>
            <a:off x="371061" y="278296"/>
            <a:ext cx="11476382" cy="6361043"/>
          </a:xfrm>
          <a:prstGeom prst="round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144059" y="941696"/>
            <a:ext cx="9930385" cy="923330"/>
          </a:xfrm>
          <a:prstGeom prst="rect">
            <a:avLst/>
          </a:prstGeom>
          <a:noFill/>
        </p:spPr>
        <p:txBody>
          <a:bodyPr wrap="square" rtlCol="0">
            <a:spAutoFit/>
          </a:bodyPr>
          <a:lstStyle/>
          <a:p>
            <a:pPr algn="ctr"/>
            <a:r>
              <a:rPr lang="en-US" sz="5400" b="1" i="1" dirty="0" smtClean="0">
                <a:solidFill>
                  <a:srgbClr val="634832"/>
                </a:solidFill>
                <a:latin typeface="Gotham" panose="02000504050000020004" pitchFamily="2" charset="0"/>
              </a:rPr>
              <a:t>SYSTEM DEVELOPMENT</a:t>
            </a:r>
          </a:p>
        </p:txBody>
      </p:sp>
      <p:sp>
        <p:nvSpPr>
          <p:cNvPr id="2" name="Content Placeholder 1"/>
          <p:cNvSpPr>
            <a:spLocks noGrp="1"/>
          </p:cNvSpPr>
          <p:nvPr>
            <p:ph idx="1"/>
          </p:nvPr>
        </p:nvSpPr>
        <p:spPr>
          <a:xfrm>
            <a:off x="849542" y="4572457"/>
            <a:ext cx="9720073" cy="4023360"/>
          </a:xfrm>
        </p:spPr>
        <p:txBody>
          <a:bodyPr/>
          <a:lstStyle/>
          <a:p>
            <a:endParaRPr lang="en-US" dirty="0"/>
          </a:p>
        </p:txBody>
      </p:sp>
      <p:pic>
        <p:nvPicPr>
          <p:cNvPr id="5" name="Picture 4"/>
          <p:cNvPicPr>
            <a:picLocks noChangeAspect="1"/>
          </p:cNvPicPr>
          <p:nvPr/>
        </p:nvPicPr>
        <p:blipFill>
          <a:blip r:embed="rId3"/>
          <a:stretch>
            <a:fillRect/>
          </a:stretch>
        </p:blipFill>
        <p:spPr>
          <a:xfrm>
            <a:off x="2489421" y="1806250"/>
            <a:ext cx="7239660" cy="4759776"/>
          </a:xfrm>
          <a:prstGeom prst="rect">
            <a:avLst/>
          </a:prstGeom>
        </p:spPr>
      </p:pic>
    </p:spTree>
    <p:extLst>
      <p:ext uri="{BB962C8B-B14F-4D97-AF65-F5344CB8AC3E}">
        <p14:creationId xmlns:p14="http://schemas.microsoft.com/office/powerpoint/2010/main" val="370325872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0C1243-C9FF-4461-B21D-DC7A9A834A3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F6B0913-D4BB-427F-9A3C-58E430AB6A53}">
  <ds:schemaRefs>
    <ds:schemaRef ds:uri="http://schemas.microsoft.com/sharepoint/v3/contenttype/forms"/>
  </ds:schemaRefs>
</ds:datastoreItem>
</file>

<file path=customXml/itemProps3.xml><?xml version="1.0" encoding="utf-8"?>
<ds:datastoreItem xmlns:ds="http://schemas.openxmlformats.org/officeDocument/2006/customXml" ds:itemID="{7CF886C1-21C8-492D-B13F-01E91F83DF4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Retail design</Template>
  <TotalTime>0</TotalTime>
  <Words>530</Words>
  <Application>Microsoft Office PowerPoint</Application>
  <PresentationFormat>Widescreen</PresentationFormat>
  <Paragraphs>55</Paragraphs>
  <Slides>11</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Century Gothic</vt:lpstr>
      <vt:lpstr>Gotham</vt:lpstr>
      <vt:lpstr>Montserrat</vt:lpstr>
      <vt:lpstr>Tw Cen MT</vt:lpstr>
      <vt:lpstr>Tw Cen MT Condensed</vt:lpstr>
      <vt:lpstr>Wingdings 3</vt:lpstr>
      <vt:lpstr>Integral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2021-06-07T14:54:44Z</dcterms:created>
  <dcterms:modified xsi:type="dcterms:W3CDTF">2021-06-10T03:28:32Z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